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Default Extension="wmf" ContentType="image/x-wmf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Default Extension="tiff" ContentType="image/tiff"/>
  <Override PartName="/ppt/slides/slide46.xml" ContentType="application/vnd.openxmlformats-officedocument.presentationml.slide+xml"/>
  <Default Extension="gif" ContentType="image/gif"/>
  <Override PartName="/ppt/notesSlides/notesSlide8.xml" ContentType="application/vnd.openxmlformats-officedocument.presentationml.notesSlide+xml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Default Extension="vml" ContentType="application/vnd.openxmlformats-officedocument.vmlDrawing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Default Extension="wdp" ContentType="image/vnd.ms-photo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59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embeddings/oleObject1.bin" ContentType="application/vnd.openxmlformats-officedocument.oleObject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66"/>
  </p:notesMasterIdLst>
  <p:handoutMasterIdLst>
    <p:handoutMasterId r:id="rId67"/>
  </p:handoutMasterIdLst>
  <p:sldIdLst>
    <p:sldId id="475" r:id="rId2"/>
    <p:sldId id="518" r:id="rId3"/>
    <p:sldId id="477" r:id="rId4"/>
    <p:sldId id="476" r:id="rId5"/>
    <p:sldId id="515" r:id="rId6"/>
    <p:sldId id="519" r:id="rId7"/>
    <p:sldId id="520" r:id="rId8"/>
    <p:sldId id="521" r:id="rId9"/>
    <p:sldId id="522" r:id="rId10"/>
    <p:sldId id="523" r:id="rId11"/>
    <p:sldId id="524" r:id="rId12"/>
    <p:sldId id="525" r:id="rId13"/>
    <p:sldId id="526" r:id="rId14"/>
    <p:sldId id="527" r:id="rId15"/>
    <p:sldId id="528" r:id="rId16"/>
    <p:sldId id="529" r:id="rId17"/>
    <p:sldId id="530" r:id="rId18"/>
    <p:sldId id="531" r:id="rId19"/>
    <p:sldId id="532" r:id="rId20"/>
    <p:sldId id="533" r:id="rId21"/>
    <p:sldId id="534" r:id="rId22"/>
    <p:sldId id="535" r:id="rId23"/>
    <p:sldId id="536" r:id="rId24"/>
    <p:sldId id="558" r:id="rId25"/>
    <p:sldId id="559" r:id="rId26"/>
    <p:sldId id="571" r:id="rId27"/>
    <p:sldId id="572" r:id="rId28"/>
    <p:sldId id="573" r:id="rId29"/>
    <p:sldId id="574" r:id="rId30"/>
    <p:sldId id="575" r:id="rId31"/>
    <p:sldId id="576" r:id="rId32"/>
    <p:sldId id="577" r:id="rId33"/>
    <p:sldId id="578" r:id="rId34"/>
    <p:sldId id="579" r:id="rId35"/>
    <p:sldId id="580" r:id="rId36"/>
    <p:sldId id="581" r:id="rId37"/>
    <p:sldId id="582" r:id="rId38"/>
    <p:sldId id="583" r:id="rId39"/>
    <p:sldId id="584" r:id="rId40"/>
    <p:sldId id="585" r:id="rId41"/>
    <p:sldId id="586" r:id="rId42"/>
    <p:sldId id="547" r:id="rId43"/>
    <p:sldId id="548" r:id="rId44"/>
    <p:sldId id="549" r:id="rId45"/>
    <p:sldId id="550" r:id="rId46"/>
    <p:sldId id="551" r:id="rId47"/>
    <p:sldId id="552" r:id="rId48"/>
    <p:sldId id="560" r:id="rId49"/>
    <p:sldId id="561" r:id="rId50"/>
    <p:sldId id="563" r:id="rId51"/>
    <p:sldId id="562" r:id="rId52"/>
    <p:sldId id="564" r:id="rId53"/>
    <p:sldId id="565" r:id="rId54"/>
    <p:sldId id="567" r:id="rId55"/>
    <p:sldId id="566" r:id="rId56"/>
    <p:sldId id="569" r:id="rId57"/>
    <p:sldId id="570" r:id="rId58"/>
    <p:sldId id="568" r:id="rId59"/>
    <p:sldId id="553" r:id="rId60"/>
    <p:sldId id="554" r:id="rId61"/>
    <p:sldId id="555" r:id="rId62"/>
    <p:sldId id="556" r:id="rId63"/>
    <p:sldId id="557" r:id="rId64"/>
    <p:sldId id="587" r:id="rId6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"/>
      </p:ext>
    </p:extLst>
  </p:showPr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3710" autoAdjust="0"/>
  </p:normalViewPr>
  <p:slideViewPr>
    <p:cSldViewPr>
      <p:cViewPr varScale="1">
        <p:scale>
          <a:sx n="102" d="100"/>
          <a:sy n="102" d="100"/>
        </p:scale>
        <p:origin x="-10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handoutMaster" Target="handoutMasters/handoutMaster1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28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Use the equation for flow through a horizontal orifice to determine flow through a single LFOM orifice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Use the theoretical stout weir equation to determine how much water should be flowing out of the orifices on a given LFOM level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Divide this flow by flow through a single orifice, round up/down to produce trial solutions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29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dirty="0" smtClean="0">
                <a:solidFill>
                  <a:srgbClr val="000000"/>
                </a:solidFill>
              </a:rPr>
              <a:t>The “h” value in this</a:t>
            </a:r>
            <a:r>
              <a:rPr lang="en-US" sz="1700" baseline="0" dirty="0" smtClean="0">
                <a:solidFill>
                  <a:srgbClr val="000000"/>
                </a:solidFill>
              </a:rPr>
              <a:t> equation is assumed constant</a:t>
            </a: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30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dirty="0" smtClean="0">
                <a:solidFill>
                  <a:srgbClr val="000000"/>
                </a:solidFill>
              </a:rPr>
              <a:t>Why? Very</a:t>
            </a:r>
            <a:r>
              <a:rPr lang="en-US" sz="1700" baseline="0" dirty="0" smtClean="0">
                <a:solidFill>
                  <a:srgbClr val="000000"/>
                </a:solidFill>
              </a:rPr>
              <a:t> little head difference between the free surface and the top of the orifice, so little flow.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baseline="0" dirty="0" smtClean="0">
                <a:solidFill>
                  <a:srgbClr val="000000"/>
                </a:solidFill>
              </a:rPr>
              <a:t>Larger head difference between free surface and middle/bottom of orifice, so more flow there.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baseline="0" dirty="0" smtClean="0">
                <a:solidFill>
                  <a:srgbClr val="000000"/>
                </a:solidFill>
              </a:rPr>
              <a:t>Result: less flow through orifice than calculated by horizontal equation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31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Create a new function in fluids functions which allows the user to input orifice orientation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If orifice orientation is actually horizontal (this could be the case in future plant components), use the horizontal orifice equation, as was done before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If orifice orientation is vertical (as is the case in the LFOM) apply new, USGS equation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32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baseline="0" dirty="0" smtClean="0">
                <a:solidFill>
                  <a:srgbClr val="000000"/>
                </a:solidFill>
              </a:rPr>
              <a:t>Talk through this graph with the audience. Major points:</a:t>
            </a:r>
          </a:p>
          <a:p>
            <a:pPr marL="342900" indent="-342900">
              <a:lnSpc>
                <a:spcPct val="95000"/>
              </a:lnSpc>
              <a:spcBef>
                <a:spcPct val="0"/>
              </a:spcBef>
              <a:buAutoNum type="arabicPeriod"/>
            </a:pPr>
            <a:r>
              <a:rPr lang="en-US" sz="1700" baseline="0" dirty="0" smtClean="0">
                <a:solidFill>
                  <a:srgbClr val="000000"/>
                </a:solidFill>
              </a:rPr>
              <a:t>When the water level is below the center of the orifice, the horizontal equation grossly underestimates flow (reports no flow at all)</a:t>
            </a:r>
          </a:p>
          <a:p>
            <a:pPr marL="342900" indent="-342900">
              <a:lnSpc>
                <a:spcPct val="95000"/>
              </a:lnSpc>
              <a:spcBef>
                <a:spcPct val="0"/>
              </a:spcBef>
              <a:buAutoNum type="arabicPeriod"/>
            </a:pPr>
            <a:r>
              <a:rPr lang="en-US" sz="1700" baseline="0" dirty="0" smtClean="0">
                <a:solidFill>
                  <a:srgbClr val="000000"/>
                </a:solidFill>
              </a:rPr>
              <a:t>When the water level is above the center of the orifice but below the top of the orifice, the horizontal equation overestimates flow</a:t>
            </a:r>
          </a:p>
          <a:p>
            <a:pPr marL="342900" indent="-342900">
              <a:lnSpc>
                <a:spcPct val="95000"/>
              </a:lnSpc>
              <a:spcBef>
                <a:spcPct val="0"/>
              </a:spcBef>
              <a:buAutoNum type="arabicPeriod"/>
            </a:pPr>
            <a:r>
              <a:rPr lang="en-US" sz="1700" baseline="0" dirty="0" smtClean="0">
                <a:solidFill>
                  <a:srgbClr val="000000"/>
                </a:solidFill>
              </a:rPr>
              <a:t>When the water level is above the top of the orifice, the two equations report identical flow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33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People</a:t>
            </a:r>
            <a:r>
              <a:rPr lang="en-US" sz="1800" baseline="0" dirty="0" smtClean="0">
                <a:solidFill>
                  <a:srgbClr val="000000"/>
                </a:solidFill>
                <a:latin typeface="Cambria"/>
                <a:cs typeface="Cambria"/>
              </a:rPr>
              <a:t> probably will not be able to see this 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baseline="0" dirty="0" smtClean="0">
                <a:solidFill>
                  <a:srgbClr val="000000"/>
                </a:solidFill>
                <a:latin typeface="Cambria"/>
                <a:cs typeface="Cambria"/>
              </a:rPr>
              <a:t>Walk them through it step-by-step and explain that it is just the equation shown on previous slides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baseline="0" dirty="0" smtClean="0">
                <a:solidFill>
                  <a:srgbClr val="000000"/>
                </a:solidFill>
                <a:latin typeface="Cambria"/>
                <a:cs typeface="Cambria"/>
              </a:rPr>
              <a:t>Explain </a:t>
            </a:r>
            <a:r>
              <a:rPr lang="en-US" sz="1800" baseline="0" dirty="0" err="1" smtClean="0">
                <a:solidFill>
                  <a:srgbClr val="000000"/>
                </a:solidFill>
                <a:latin typeface="Cambria"/>
                <a:cs typeface="Cambria"/>
              </a:rPr>
              <a:t>Orientation.Orifices</a:t>
            </a:r>
            <a:endParaRPr lang="en-US" sz="1800" baseline="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800" baseline="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baseline="0" dirty="0" smtClean="0">
                <a:solidFill>
                  <a:srgbClr val="000000"/>
                </a:solidFill>
                <a:latin typeface="Cambria"/>
                <a:cs typeface="Cambria"/>
              </a:rPr>
              <a:t>Explain that horizontal equation was retained for HFOM, </a:t>
            </a:r>
            <a:r>
              <a:rPr lang="en-US" sz="1800" baseline="0" dirty="0" err="1" smtClean="0">
                <a:solidFill>
                  <a:srgbClr val="000000"/>
                </a:solidFill>
                <a:latin typeface="Cambria"/>
                <a:cs typeface="Cambria"/>
              </a:rPr>
              <a:t>etc</a:t>
            </a:r>
            <a:endParaRPr lang="en-US" sz="18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34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assume that</a:t>
            </a:r>
            <a:r>
              <a:rPr lang="en-US" baseline="0" dirty="0" smtClean="0"/>
              <a:t> this cover page will be removed when you compile the presentation…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36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dirty="0" smtClean="0">
                <a:solidFill>
                  <a:srgbClr val="000000"/>
                </a:solidFill>
              </a:rPr>
              <a:t>Explain that overflow</a:t>
            </a:r>
            <a:r>
              <a:rPr lang="en-US" sz="1700" baseline="0" dirty="0" smtClean="0">
                <a:solidFill>
                  <a:srgbClr val="000000"/>
                </a:solidFill>
              </a:rPr>
              <a:t> weir/pipe channels returns excess water to source if flow rate is too high (after a storm event, </a:t>
            </a:r>
            <a:r>
              <a:rPr lang="en-US" sz="1700" baseline="0" dirty="0" err="1" smtClean="0">
                <a:solidFill>
                  <a:srgbClr val="000000"/>
                </a:solidFill>
              </a:rPr>
              <a:t>etc</a:t>
            </a:r>
            <a:r>
              <a:rPr lang="en-US" sz="1700" baseline="0" dirty="0" smtClean="0">
                <a:solidFill>
                  <a:srgbClr val="000000"/>
                </a:solidFill>
              </a:rPr>
              <a:t>) </a:t>
            </a: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37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38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dirty="0" smtClean="0">
                <a:solidFill>
                  <a:srgbClr val="000000"/>
                </a:solidFill>
              </a:rPr>
              <a:t>Show graph from</a:t>
            </a:r>
            <a:r>
              <a:rPr lang="en-US" sz="1700" baseline="0" dirty="0" smtClean="0">
                <a:solidFill>
                  <a:srgbClr val="000000"/>
                </a:solidFill>
              </a:rPr>
              <a:t> LFOM file (do this in Carpenter)</a:t>
            </a: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39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000" dirty="0" smtClean="0">
                <a:solidFill>
                  <a:srgbClr val="000000"/>
                </a:solidFill>
                <a:cs typeface="Cambria"/>
              </a:rPr>
              <a:t>Why middle ledge?</a:t>
            </a:r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000" dirty="0" smtClean="0">
                <a:solidFill>
                  <a:srgbClr val="000000"/>
                </a:solidFill>
                <a:cs typeface="Cambria"/>
              </a:rPr>
              <a:t>Easier constructability</a:t>
            </a:r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000" dirty="0" smtClean="0">
                <a:solidFill>
                  <a:srgbClr val="000000"/>
                </a:solidFill>
                <a:cs typeface="Cambria"/>
              </a:rPr>
              <a:t>If peak was too high up, water would not be able to pass between hoppers and insufficient capture velocity would be provided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40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000" dirty="0" smtClean="0">
                <a:solidFill>
                  <a:srgbClr val="000000"/>
                </a:solidFill>
                <a:cs typeface="Cambria"/>
              </a:rPr>
              <a:t>Why middle ledge?</a:t>
            </a:r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000" dirty="0" smtClean="0">
                <a:solidFill>
                  <a:srgbClr val="000000"/>
                </a:solidFill>
                <a:cs typeface="Cambria"/>
              </a:rPr>
              <a:t>Easier constructability</a:t>
            </a:r>
          </a:p>
          <a:p>
            <a:pPr lvl="1">
              <a:lnSpc>
                <a:spcPct val="95000"/>
              </a:lnSpc>
              <a:spcBef>
                <a:spcPct val="0"/>
              </a:spcBef>
            </a:pPr>
            <a:r>
              <a:rPr lang="en-US" sz="2000" dirty="0" smtClean="0">
                <a:solidFill>
                  <a:srgbClr val="000000"/>
                </a:solidFill>
                <a:cs typeface="Cambria"/>
              </a:rPr>
              <a:t>If peak was too high up, water would not be able to pass between hoppers and insufficient capture velocity would be provided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41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(As of right now, the float valve will remain as an inserted drawing.)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(Also, things we need to fix)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(incorrectly (barbed fittings allow flexible tubing to connect the constant head tank to lever arms and the reducer)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90027-AD36-416E-8B0F-CCCC7E8FF223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(this is calculated – check </a:t>
            </a:r>
            <a:r>
              <a:rPr lang="en-US" dirty="0" err="1" smtClean="0"/>
              <a:t>mathcad</a:t>
            </a:r>
            <a:r>
              <a:rPr lang="en-US" dirty="0" smtClean="0"/>
              <a:t> code)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outlined in </a:t>
            </a:r>
            <a:r>
              <a:rPr lang="en-US" sz="1200" dirty="0" err="1" smtClean="0"/>
              <a:t>ChemStorageTanks</a:t>
            </a:r>
            <a:r>
              <a:rPr lang="en-US" sz="1200" dirty="0" smtClean="0"/>
              <a:t>: height between the attachment of the float and the water level dependent on the size of the float valve; define water depth myself</a:t>
            </a:r>
          </a:p>
          <a:p>
            <a:endParaRPr lang="en-US" dirty="0" smtClean="0"/>
          </a:p>
          <a:p>
            <a:r>
              <a:rPr lang="en-US" dirty="0" smtClean="0"/>
              <a:t>Rotation – in case we rearrang</a:t>
            </a:r>
            <a:r>
              <a:rPr lang="en-US" baseline="0" dirty="0" smtClean="0"/>
              <a:t>e plant layout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90027-AD36-416E-8B0F-CCCC7E8FF223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90027-AD36-416E-8B0F-CCCC7E8FF223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1523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35797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ease of construction</a:t>
            </a:r>
            <a:r>
              <a:rPr lang="en-US" baseline="0" dirty="0" smtClean="0"/>
              <a:t> and maintenance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37196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Always have an even number of bays = Algorithm divide</a:t>
            </a:r>
            <a:r>
              <a:rPr lang="en-US" baseline="0" dirty="0" smtClean="0"/>
              <a:t>s plant flow rate by even multiples of </a:t>
            </a:r>
            <a:r>
              <a:rPr lang="en-US" baseline="0" dirty="0" err="1" smtClean="0"/>
              <a:t>sed</a:t>
            </a:r>
            <a:r>
              <a:rPr lang="en-US" baseline="0" dirty="0" smtClean="0"/>
              <a:t> bays until the flow rate in each bay drops below </a:t>
            </a:r>
            <a:r>
              <a:rPr lang="en-US" baseline="0" smtClean="0"/>
              <a:t>3 L/s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47290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Works better if</a:t>
            </a:r>
            <a:r>
              <a:rPr lang="en-US" baseline="0" dirty="0" smtClean="0"/>
              <a:t> the maximum possible nominal diameter of the manifold is 10. Doesn’t work as well for ND manifold of 12 probably because there is a substantial price jump between 10 and 12 inch piping which makes the cost analysis not as uniform.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44147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assume that</a:t>
            </a:r>
            <a:r>
              <a:rPr lang="en-US" baseline="0" dirty="0" smtClean="0"/>
              <a:t> this cover page will be removed when you compile the presentation…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27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???" TargetMode="External"/><Relationship Id="rId5" Type="http://schemas.openxmlformats.org/officeDocument/2006/relationships/image" Target="../media/image9.emf"/><Relationship Id="rId6" Type="http://schemas.openxmlformats.org/officeDocument/2006/relationships/image" Target="../media/image4.jpeg"/><Relationship Id="rId7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4.jpe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4.jpe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4.jpeg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eg"/><Relationship Id="rId3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26.jpe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32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oleObject" Target="file:///C:\Users\labuser\Downloads\LFOM%20Andrew%20April%2026.xmcd\Selection%2019%207691%20740%208274" TargetMode="Externa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microsoft.com/office/2007/relationships/hdphoto" Target="../media/hdphoto1.wdp"/><Relationship Id="rId5" Type="http://schemas.openxmlformats.org/officeDocument/2006/relationships/image" Target="../media/image4.jpe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tif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jpeg"/><Relationship Id="rId3" Type="http://schemas.openxmlformats.org/officeDocument/2006/relationships/image" Target="../media/image62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jpeg"/><Relationship Id="rId3" Type="http://schemas.openxmlformats.org/officeDocument/2006/relationships/image" Target="../media/image64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5.jpe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7.gi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81000" y="4724400"/>
            <a:ext cx="7467600" cy="1219200"/>
          </a:xfrm>
        </p:spPr>
        <p:txBody>
          <a:bodyPr/>
          <a:lstStyle/>
          <a:p>
            <a:r>
              <a:rPr lang="en-US" dirty="0" smtClean="0"/>
              <a:t>Amanda Rodriguez, Andrew Smith, Annie Newcomb, Heidi Rausch, Joseph </a:t>
            </a:r>
            <a:r>
              <a:rPr lang="en-US" dirty="0" err="1" smtClean="0"/>
              <a:t>Fallurin</a:t>
            </a:r>
            <a:r>
              <a:rPr lang="en-US" dirty="0" smtClean="0"/>
              <a:t>, Julia Morris, Nick </a:t>
            </a:r>
            <a:r>
              <a:rPr lang="en-US" dirty="0" err="1" smtClean="0"/>
              <a:t>Parisi</a:t>
            </a:r>
            <a:r>
              <a:rPr lang="en-US" dirty="0" smtClean="0"/>
              <a:t>, and Tori Klug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</a:t>
            </a:r>
            <a:r>
              <a:rPr lang="en-US" dirty="0"/>
              <a:t>W</a:t>
            </a:r>
            <a:r>
              <a:rPr lang="en-US" dirty="0" smtClean="0"/>
              <a:t>orks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04213743"/>
              </p:ext>
            </p:extLst>
          </p:nvPr>
        </p:nvGraphicFramePr>
        <p:xfrm>
          <a:off x="1300162" y="1981200"/>
          <a:ext cx="3886200" cy="1362238"/>
        </p:xfrm>
        <a:graphic>
          <a:graphicData uri="http://schemas.openxmlformats.org/presentationml/2006/ole">
            <p:oleObj spid="_x0000_s77840" name="Equation" r:id="rId3" imgW="2984500" imgH="1092200" progId="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36720969"/>
              </p:ext>
            </p:extLst>
          </p:nvPr>
        </p:nvGraphicFramePr>
        <p:xfrm>
          <a:off x="6248400" y="2556378"/>
          <a:ext cx="1828800" cy="2503252"/>
        </p:xfrm>
        <a:graphic>
          <a:graphicData uri="http://schemas.openxmlformats.org/presentationml/2006/ole">
            <p:oleObj spid="_x0000_s77841" name="Mathcad" r:id="rId4" imgW="1343025" imgH="1838325" progId="Mathcad">
              <p:link updateAutomatic="1"/>
            </p:oleObj>
          </a:graphicData>
        </a:graphic>
      </p:graphicFrame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3886200"/>
            <a:ext cx="3276600" cy="239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7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287503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/>
              <a:t>I</a:t>
            </a:r>
            <a:r>
              <a:rPr lang="en-US" dirty="0" smtClean="0"/>
              <a:t>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Q.Plant</a:t>
            </a:r>
            <a:r>
              <a:rPr lang="en-US" dirty="0" smtClean="0"/>
              <a:t> ≤ 12 L/s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ssume ND of Manifold is 6 in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438399" y="2667000"/>
            <a:ext cx="4573727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04218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3400" cy="2362200"/>
          </a:xfrm>
        </p:spPr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Q.Plant</a:t>
            </a:r>
            <a:r>
              <a:rPr lang="en-US" dirty="0" smtClean="0"/>
              <a:t> &gt; 12 L/s</a:t>
            </a:r>
          </a:p>
          <a:p>
            <a:pPr lvl="1"/>
            <a:r>
              <a:rPr lang="en-US" dirty="0" smtClean="0"/>
              <a:t>From analysis</a:t>
            </a:r>
          </a:p>
          <a:p>
            <a:pPr lvl="2"/>
            <a:r>
              <a:rPr lang="en-US" dirty="0" smtClean="0"/>
              <a:t>Always have an even number of bays </a:t>
            </a:r>
          </a:p>
          <a:p>
            <a:pPr lvl="2"/>
            <a:r>
              <a:rPr lang="en-US" dirty="0" smtClean="0"/>
              <a:t>Usually use Max ND Manifold</a:t>
            </a:r>
          </a:p>
          <a:p>
            <a:pPr lvl="2"/>
            <a:r>
              <a:rPr lang="en-US" dirty="0" err="1" smtClean="0"/>
              <a:t>N.SedTanks</a:t>
            </a:r>
            <a:r>
              <a:rPr lang="en-US" dirty="0" smtClean="0"/>
              <a:t> = </a:t>
            </a:r>
            <a:r>
              <a:rPr lang="en-US" dirty="0" err="1" smtClean="0"/>
              <a:t>N.SedBays</a:t>
            </a:r>
            <a:r>
              <a:rPr lang="en-US" dirty="0" smtClean="0"/>
              <a:t>/2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4800600"/>
            <a:ext cx="4999482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9829800" y="1143000"/>
            <a:ext cx="2105025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57400" y="4114800"/>
          <a:ext cx="50292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Q.Plant</a:t>
                      </a:r>
                      <a:r>
                        <a:rPr lang="en-US" dirty="0" smtClean="0"/>
                        <a:t> = 32 L/s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N.SedBays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Q.SedBays</a:t>
                      </a:r>
                      <a:r>
                        <a:rPr lang="en-US" dirty="0" smtClean="0"/>
                        <a:t> (L/s)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ND.Manifold</a:t>
                      </a:r>
                      <a:r>
                        <a:rPr lang="en-US" dirty="0" smtClean="0"/>
                        <a:t> (in)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5.333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8171184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vs. Complex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38102" y="2266950"/>
            <a:ext cx="4597400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482435" y="2266950"/>
            <a:ext cx="4585365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2935834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Confirm results with </a:t>
            </a:r>
            <a:r>
              <a:rPr lang="en-US" dirty="0" err="1" smtClean="0"/>
              <a:t>AguaClara</a:t>
            </a:r>
            <a:r>
              <a:rPr lang="en-US" dirty="0" smtClean="0"/>
              <a:t> engineers</a:t>
            </a:r>
          </a:p>
          <a:p>
            <a:r>
              <a:rPr lang="en-US" dirty="0" smtClean="0"/>
              <a:t>Confirm the maximum possible nominal diameter of the manifold</a:t>
            </a:r>
          </a:p>
          <a:p>
            <a:r>
              <a:rPr lang="en-US" dirty="0" smtClean="0"/>
              <a:t>Implement into the Design Code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241489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Joey </a:t>
            </a:r>
            <a:r>
              <a:rPr lang="en-US" dirty="0" err="1" smtClean="0"/>
              <a:t>Fallurin</a:t>
            </a:r>
            <a:endParaRPr lang="en-US" dirty="0" smtClean="0"/>
          </a:p>
          <a:p>
            <a:r>
              <a:rPr lang="en-US" dirty="0" smtClean="0"/>
              <a:t>Julia Morris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49829" y="1143000"/>
            <a:ext cx="7772400" cy="1470025"/>
          </a:xfrm>
        </p:spPr>
        <p:txBody>
          <a:bodyPr/>
          <a:lstStyle/>
          <a:p>
            <a:r>
              <a:rPr lang="en-US" dirty="0" smtClean="0"/>
              <a:t>Low Flow Sedimentation Tank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Low Flow a Go</a:t>
            </a: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dirty="0" smtClean="0"/>
              <a:t>Current Operating Range: 5 L/s &lt; </a:t>
            </a:r>
            <a:r>
              <a:rPr lang="en-US" sz="2800" dirty="0" err="1" smtClean="0"/>
              <a:t>Q.Plant</a:t>
            </a:r>
            <a:r>
              <a:rPr lang="en-US" sz="2800" dirty="0" smtClean="0"/>
              <a:t> &lt; 70 L/s</a:t>
            </a:r>
          </a:p>
          <a:p>
            <a:r>
              <a:rPr lang="en-US" sz="2800" dirty="0" smtClean="0"/>
              <a:t>Want to serve smaller communities 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smtClean="0">
                <a:sym typeface="Wingdings" pitchFamily="2" charset="2"/>
              </a:rPr>
              <a:t>Need to solve technical issues at low flow rates to keep up with increased demand!</a:t>
            </a:r>
            <a:endParaRPr lang="en-US" sz="2800" dirty="0"/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625381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Design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190942" y="1817914"/>
            <a:ext cx="876211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637841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</a:t>
            </a:r>
            <a:endParaRPr lang="en-US" dirty="0"/>
          </a:p>
        </p:txBody>
      </p:sp>
      <p:sp>
        <p:nvSpPr>
          <p:cNvPr id="5" name="Flowchart: Process 4"/>
          <p:cNvSpPr/>
          <p:nvPr/>
        </p:nvSpPr>
        <p:spPr>
          <a:xfrm>
            <a:off x="1143000" y="1981200"/>
            <a:ext cx="7543800" cy="373380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1143000" y="4419600"/>
            <a:ext cx="1219199" cy="1265464"/>
          </a:xfrm>
          <a:prstGeom prst="rtTriangl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ocess 6"/>
          <p:cNvSpPr/>
          <p:nvPr/>
        </p:nvSpPr>
        <p:spPr>
          <a:xfrm>
            <a:off x="2438400" y="4267200"/>
            <a:ext cx="76200" cy="838200"/>
          </a:xfrm>
          <a:prstGeom prst="flowChartProcess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905000" y="4953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flipH="1">
            <a:off x="21336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arallelogram 11"/>
          <p:cNvSpPr/>
          <p:nvPr/>
        </p:nvSpPr>
        <p:spPr>
          <a:xfrm flipH="1">
            <a:off x="22860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 flipH="1">
            <a:off x="24384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allelogram 13"/>
          <p:cNvSpPr/>
          <p:nvPr/>
        </p:nvSpPr>
        <p:spPr>
          <a:xfrm flipH="1">
            <a:off x="25908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 flipH="1">
            <a:off x="27432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allelogram 15"/>
          <p:cNvSpPr/>
          <p:nvPr/>
        </p:nvSpPr>
        <p:spPr>
          <a:xfrm flipH="1">
            <a:off x="28956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/>
          <p:cNvSpPr/>
          <p:nvPr/>
        </p:nvSpPr>
        <p:spPr>
          <a:xfrm flipH="1">
            <a:off x="30480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flipH="1">
            <a:off x="32004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 flipH="1">
            <a:off x="33528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arallelogram 19"/>
          <p:cNvSpPr/>
          <p:nvPr/>
        </p:nvSpPr>
        <p:spPr>
          <a:xfrm flipH="1">
            <a:off x="35052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/>
          <p:cNvSpPr/>
          <p:nvPr/>
        </p:nvSpPr>
        <p:spPr>
          <a:xfrm flipH="1">
            <a:off x="36576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arallelogram 21"/>
          <p:cNvSpPr/>
          <p:nvPr/>
        </p:nvSpPr>
        <p:spPr>
          <a:xfrm flipH="1">
            <a:off x="38100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arallelogram 22"/>
          <p:cNvSpPr/>
          <p:nvPr/>
        </p:nvSpPr>
        <p:spPr>
          <a:xfrm flipH="1">
            <a:off x="39624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arallelogram 23"/>
          <p:cNvSpPr/>
          <p:nvPr/>
        </p:nvSpPr>
        <p:spPr>
          <a:xfrm flipH="1">
            <a:off x="41148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arallelogram 24"/>
          <p:cNvSpPr/>
          <p:nvPr/>
        </p:nvSpPr>
        <p:spPr>
          <a:xfrm flipH="1">
            <a:off x="42672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arallelogram 25"/>
          <p:cNvSpPr/>
          <p:nvPr/>
        </p:nvSpPr>
        <p:spPr>
          <a:xfrm flipH="1">
            <a:off x="44196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arallelogram 26"/>
          <p:cNvSpPr/>
          <p:nvPr/>
        </p:nvSpPr>
        <p:spPr>
          <a:xfrm flipH="1">
            <a:off x="45720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arallelogram 27"/>
          <p:cNvSpPr/>
          <p:nvPr/>
        </p:nvSpPr>
        <p:spPr>
          <a:xfrm flipH="1">
            <a:off x="47244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arallelogram 28"/>
          <p:cNvSpPr/>
          <p:nvPr/>
        </p:nvSpPr>
        <p:spPr>
          <a:xfrm flipH="1">
            <a:off x="48768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/>
          <p:cNvSpPr/>
          <p:nvPr/>
        </p:nvSpPr>
        <p:spPr>
          <a:xfrm flipH="1">
            <a:off x="50292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arallelogram 30"/>
          <p:cNvSpPr/>
          <p:nvPr/>
        </p:nvSpPr>
        <p:spPr>
          <a:xfrm flipH="1">
            <a:off x="51816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arallelogram 31"/>
          <p:cNvSpPr/>
          <p:nvPr/>
        </p:nvSpPr>
        <p:spPr>
          <a:xfrm flipH="1">
            <a:off x="53340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arallelogram 32"/>
          <p:cNvSpPr/>
          <p:nvPr/>
        </p:nvSpPr>
        <p:spPr>
          <a:xfrm flipH="1">
            <a:off x="54864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arallelogram 33"/>
          <p:cNvSpPr/>
          <p:nvPr/>
        </p:nvSpPr>
        <p:spPr>
          <a:xfrm flipH="1">
            <a:off x="56388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arallelogram 34"/>
          <p:cNvSpPr/>
          <p:nvPr/>
        </p:nvSpPr>
        <p:spPr>
          <a:xfrm flipH="1">
            <a:off x="57912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Parallelogram 35"/>
          <p:cNvSpPr/>
          <p:nvPr/>
        </p:nvSpPr>
        <p:spPr>
          <a:xfrm flipH="1">
            <a:off x="59436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arallelogram 36"/>
          <p:cNvSpPr/>
          <p:nvPr/>
        </p:nvSpPr>
        <p:spPr>
          <a:xfrm flipH="1">
            <a:off x="60960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arallelogram 37"/>
          <p:cNvSpPr/>
          <p:nvPr/>
        </p:nvSpPr>
        <p:spPr>
          <a:xfrm flipH="1">
            <a:off x="62484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arallelogram 38"/>
          <p:cNvSpPr/>
          <p:nvPr/>
        </p:nvSpPr>
        <p:spPr>
          <a:xfrm flipH="1">
            <a:off x="64008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Parallelogram 39"/>
          <p:cNvSpPr/>
          <p:nvPr/>
        </p:nvSpPr>
        <p:spPr>
          <a:xfrm flipH="1">
            <a:off x="65532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Parallelogram 40"/>
          <p:cNvSpPr/>
          <p:nvPr/>
        </p:nvSpPr>
        <p:spPr>
          <a:xfrm flipH="1">
            <a:off x="67056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arallelogram 41"/>
          <p:cNvSpPr/>
          <p:nvPr/>
        </p:nvSpPr>
        <p:spPr>
          <a:xfrm flipH="1">
            <a:off x="68580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arallelogram 42"/>
          <p:cNvSpPr/>
          <p:nvPr/>
        </p:nvSpPr>
        <p:spPr>
          <a:xfrm flipH="1">
            <a:off x="70104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Parallelogram 43"/>
          <p:cNvSpPr/>
          <p:nvPr/>
        </p:nvSpPr>
        <p:spPr>
          <a:xfrm flipH="1">
            <a:off x="71628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arallelogram 44"/>
          <p:cNvSpPr/>
          <p:nvPr/>
        </p:nvSpPr>
        <p:spPr>
          <a:xfrm flipH="1">
            <a:off x="73152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Parallelogram 45"/>
          <p:cNvSpPr/>
          <p:nvPr/>
        </p:nvSpPr>
        <p:spPr>
          <a:xfrm flipH="1">
            <a:off x="74676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arallelogram 46"/>
          <p:cNvSpPr/>
          <p:nvPr/>
        </p:nvSpPr>
        <p:spPr>
          <a:xfrm flipH="1">
            <a:off x="76200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Parallelogram 47"/>
          <p:cNvSpPr/>
          <p:nvPr/>
        </p:nvSpPr>
        <p:spPr>
          <a:xfrm flipH="1">
            <a:off x="77724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arallelogram 48"/>
          <p:cNvSpPr/>
          <p:nvPr/>
        </p:nvSpPr>
        <p:spPr>
          <a:xfrm flipH="1">
            <a:off x="7924800" y="2971800"/>
            <a:ext cx="762000" cy="1143000"/>
          </a:xfrm>
          <a:prstGeom prst="parallelogram">
            <a:avLst>
              <a:gd name="adj" fmla="val 93308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Process 49"/>
          <p:cNvSpPr/>
          <p:nvPr/>
        </p:nvSpPr>
        <p:spPr>
          <a:xfrm>
            <a:off x="1143000" y="1981200"/>
            <a:ext cx="838200" cy="990600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981200" y="2667000"/>
            <a:ext cx="6553200" cy="2286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-Shape 51"/>
          <p:cNvSpPr/>
          <p:nvPr/>
        </p:nvSpPr>
        <p:spPr>
          <a:xfrm flipH="1">
            <a:off x="381000" y="2971800"/>
            <a:ext cx="1066800" cy="838200"/>
          </a:xfrm>
          <a:prstGeom prst="corner">
            <a:avLst>
              <a:gd name="adj1" fmla="val 29273"/>
              <a:gd name="adj2" fmla="val 303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315686" y="1143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Exit Channel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505200" y="58674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Inlet manifold and diffusers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343400" y="16002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aunder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048000" y="43815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Floc weir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85750" y="59817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Floc hopper</a:t>
            </a:r>
            <a:endParaRPr lang="en-US" dirty="0"/>
          </a:p>
        </p:txBody>
      </p:sp>
      <p:cxnSp>
        <p:nvCxnSpPr>
          <p:cNvPr id="61" name="Straight Arrow Connector 60"/>
          <p:cNvCxnSpPr>
            <a:endCxn id="50" idx="0"/>
          </p:cNvCxnSpPr>
          <p:nvPr/>
        </p:nvCxnSpPr>
        <p:spPr>
          <a:xfrm>
            <a:off x="1371600" y="1524000"/>
            <a:ext cx="1905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800600" y="1905000"/>
            <a:ext cx="76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1216479" y="5715000"/>
            <a:ext cx="76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676400" y="2590800"/>
            <a:ext cx="0" cy="381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endCxn id="7" idx="3"/>
          </p:cNvCxnSpPr>
          <p:nvPr/>
        </p:nvCxnSpPr>
        <p:spPr>
          <a:xfrm flipH="1">
            <a:off x="2514600" y="4572000"/>
            <a:ext cx="5334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286000" y="1524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Weir</a:t>
            </a:r>
            <a:endParaRPr lang="en-US" dirty="0"/>
          </a:p>
        </p:txBody>
      </p:sp>
      <p:sp>
        <p:nvSpPr>
          <p:cNvPr id="74" name="Right Triangle 73"/>
          <p:cNvSpPr/>
          <p:nvPr/>
        </p:nvSpPr>
        <p:spPr>
          <a:xfrm flipH="1">
            <a:off x="1142999" y="4419600"/>
            <a:ext cx="1295399" cy="1295400"/>
          </a:xfrm>
          <a:prstGeom prst="rtTriangl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1676400" y="1828800"/>
            <a:ext cx="838200" cy="952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nip Same Side Corner Rectangle 8"/>
          <p:cNvSpPr/>
          <p:nvPr/>
        </p:nvSpPr>
        <p:spPr>
          <a:xfrm>
            <a:off x="2743200" y="5257800"/>
            <a:ext cx="5867400" cy="45720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90698" y="5105400"/>
            <a:ext cx="6896102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953000" y="5334000"/>
            <a:ext cx="3810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52400" y="433447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Pipe to filter</a:t>
            </a:r>
            <a:endParaRPr lang="en-US" dirty="0"/>
          </a:p>
        </p:txBody>
      </p:sp>
      <p:cxnSp>
        <p:nvCxnSpPr>
          <p:cNvPr id="82" name="Straight Arrow Connector 81"/>
          <p:cNvCxnSpPr>
            <a:stCxn id="80" idx="0"/>
          </p:cNvCxnSpPr>
          <p:nvPr/>
        </p:nvCxnSpPr>
        <p:spPr bwMode="auto">
          <a:xfrm flipV="1">
            <a:off x="571500" y="3810000"/>
            <a:ext cx="190500" cy="5244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67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654779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Inlet Piping Changes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4267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Inlet Manifold now fed directly from the side of the tank.</a:t>
            </a:r>
          </a:p>
          <a:p>
            <a:r>
              <a:rPr lang="en-US" dirty="0" smtClean="0"/>
              <a:t>No more 45° Elbows,</a:t>
            </a:r>
            <a:r>
              <a:rPr lang="en-US" dirty="0"/>
              <a:t> </a:t>
            </a:r>
            <a:r>
              <a:rPr lang="en-US" dirty="0" smtClean="0"/>
              <a:t>just 1 Elbow, 1 Coupling &amp; 1 Short Pipe</a:t>
            </a:r>
          </a:p>
          <a:p>
            <a:r>
              <a:rPr lang="en-US" dirty="0" smtClean="0"/>
              <a:t>Saves materials &amp; space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46237"/>
            <a:ext cx="4165139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983729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Drawing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l="25500" t="17513" r="24086" b="16734"/>
          <a:stretch>
            <a:fillRect/>
          </a:stretch>
        </p:blipFill>
        <p:spPr bwMode="auto">
          <a:xfrm>
            <a:off x="1447800" y="1676400"/>
            <a:ext cx="5943600" cy="473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Hopper Changes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69738"/>
            <a:ext cx="3657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Hopper length altered to use space savings</a:t>
            </a:r>
          </a:p>
          <a:p>
            <a:r>
              <a:rPr lang="en-US" dirty="0" smtClean="0"/>
              <a:t>Created overlap between Hopper </a:t>
            </a:r>
            <a:r>
              <a:rPr lang="en-US" dirty="0"/>
              <a:t>D</a:t>
            </a:r>
            <a:r>
              <a:rPr lang="en-US" dirty="0" smtClean="0"/>
              <a:t>rain &amp; Inlet Manifold piping</a:t>
            </a:r>
          </a:p>
          <a:p>
            <a:r>
              <a:rPr lang="en-US" dirty="0" smtClean="0"/>
              <a:t>Fixed by raising Hopper trough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17338"/>
            <a:ext cx="3505200" cy="511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30215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Inlet/Exit Channel Changes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724400"/>
          </a:xfrm>
        </p:spPr>
        <p:txBody>
          <a:bodyPr/>
          <a:lstStyle/>
          <a:p>
            <a:r>
              <a:rPr lang="en-US" dirty="0" smtClean="0"/>
              <a:t>Inlet Channel, Channel </a:t>
            </a:r>
            <a:r>
              <a:rPr lang="en-US" dirty="0"/>
              <a:t>D</a:t>
            </a:r>
            <a:r>
              <a:rPr lang="en-US" dirty="0" smtClean="0"/>
              <a:t>ividers &amp; Channel Weirs removed</a:t>
            </a:r>
          </a:p>
          <a:p>
            <a:r>
              <a:rPr lang="en-US" dirty="0" smtClean="0"/>
              <a:t>Exit Channel repositioned &amp; enclosed by concrete on all sides (except top)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3600"/>
            <a:ext cx="4225456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539671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Progress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02429" y="1219200"/>
            <a:ext cx="3531371" cy="2669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02428" y="4080768"/>
            <a:ext cx="3531371" cy="266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76399"/>
            <a:ext cx="4572000" cy="155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264611" y="4080767"/>
            <a:ext cx="4574590" cy="209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7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90591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Finish connections to Exit Channel (Launder, Piping to Filter)</a:t>
            </a:r>
          </a:p>
          <a:p>
            <a:r>
              <a:rPr lang="en-US" dirty="0" smtClean="0"/>
              <a:t>Reposition </a:t>
            </a:r>
            <a:r>
              <a:rPr lang="en-US" dirty="0" err="1" smtClean="0"/>
              <a:t>Floc</a:t>
            </a:r>
            <a:r>
              <a:rPr lang="en-US" dirty="0" smtClean="0"/>
              <a:t> Skimmer to avoid Plate Settlers</a:t>
            </a:r>
          </a:p>
          <a:p>
            <a:r>
              <a:rPr lang="en-US" dirty="0" smtClean="0"/>
              <a:t>Flip Plate Settlers?</a:t>
            </a:r>
          </a:p>
          <a:p>
            <a:r>
              <a:rPr lang="en-US" dirty="0" smtClean="0"/>
              <a:t>Integrate Low Flow Sedimentation Tank changes directly into current files using If statements</a:t>
            </a:r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005363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Large Float Valve – Inserted Drawing</a:t>
            </a:r>
            <a:endParaRPr lang="en-US" dirty="0"/>
          </a:p>
        </p:txBody>
      </p:sp>
      <p:pic>
        <p:nvPicPr>
          <p:cNvPr id="8" name="Picture 4" descr="Float Valve PT3838 Model Imag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4161200" cy="2758281"/>
          </a:xfrm>
          <a:prstGeom prst="rect">
            <a:avLst/>
          </a:prstGeom>
          <a:noFill/>
        </p:spPr>
      </p:pic>
      <p:pic>
        <p:nvPicPr>
          <p:cNvPr id="9" name="Picture 2" descr="C:\Users\Joseph\Downloads\LargeFloatValve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81400"/>
            <a:ext cx="4038600" cy="2612557"/>
          </a:xfrm>
          <a:prstGeom prst="rect">
            <a:avLst/>
          </a:prstGeom>
          <a:noFill/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Fernco</a:t>
            </a:r>
            <a:r>
              <a:rPr lang="en-US" dirty="0" smtClean="0"/>
              <a:t> Fittings</a:t>
            </a:r>
            <a:endParaRPr lang="en-US" dirty="0"/>
          </a:p>
        </p:txBody>
      </p:sp>
      <p:pic>
        <p:nvPicPr>
          <p:cNvPr id="6" name="Picture 2" descr="http://www.homedepot.com/catalog/productImages/400/f6/f6d59c58-69eb-4714-ab40-3b80e0a4d38e_4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038600" cy="4038600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524000"/>
          <a:ext cx="4495800" cy="499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950"/>
                <a:gridCol w="1123950"/>
                <a:gridCol w="1123950"/>
                <a:gridCol w="1123950"/>
              </a:tblGrid>
              <a:tr h="762000">
                <a:tc>
                  <a:txBody>
                    <a:bodyPr/>
                    <a:lstStyle/>
                    <a:p>
                      <a:r>
                        <a:rPr lang="en-US" dirty="0" smtClean="0"/>
                        <a:t>ND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OD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Uncut Length (in)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5.74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5.89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0" y="5029200"/>
            <a:ext cx="3810000" cy="1447800"/>
          </a:xfrm>
        </p:spPr>
        <p:txBody>
          <a:bodyPr/>
          <a:lstStyle/>
          <a:p>
            <a:r>
              <a:rPr lang="en-US" sz="2400" dirty="0" smtClean="0"/>
              <a:t>Andrew Smith</a:t>
            </a:r>
            <a:endParaRPr lang="en-US" sz="2400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800" dirty="0" smtClean="0"/>
              <a:t>LFOM Code Redesign</a:t>
            </a:r>
            <a:endParaRPr lang="en-US" sz="4800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3771734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Introduction: LFOM</a:t>
            </a:r>
            <a:endParaRPr lang="en-US" sz="39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48896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Produces a linear relationship between water height in the entrance tank and plant flow rate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Used in conjunction with dose controller to automatically dose proper amount of coagulant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P508005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105400" y="1676400"/>
            <a:ext cx="3759200" cy="281940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212830"/>
              </a:clrFrom>
              <a:clrTo>
                <a:srgbClr val="212830">
                  <a:alpha val="0"/>
                </a:srgbClr>
              </a:clrTo>
            </a:clrChange>
          </a:blip>
          <a:srcRect l="56152" t="4837" r="5412" b="9953"/>
          <a:stretch>
            <a:fillRect/>
          </a:stretch>
        </p:blipFill>
        <p:spPr bwMode="auto">
          <a:xfrm>
            <a:off x="457201" y="3810000"/>
            <a:ext cx="322635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80345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3800" dirty="0" smtClean="0">
                <a:solidFill>
                  <a:srgbClr val="1F497D"/>
                </a:solidFill>
              </a:rPr>
              <a:t>LFOM Design Algorithm (pre-spring 2012)</a:t>
            </a:r>
            <a:endParaRPr lang="en-US" sz="38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Find flow through a single orifice (horizontal orifice equation)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Use equation for perfectly linear weir to determine how much water should be flowing from a certain row of orifices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Divide by flow through a single orifice, round up/down to produce trial solutions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Iterate with trial solutions for each row in series, rerun algorithm until solution with least possible error is produced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760407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So what’s the problem????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Equation for flow through a horizontal orifice assumes distance from surface to all points in the orifice is the same: 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/>
              <a:t>Q=A*</a:t>
            </a:r>
            <a:r>
              <a:rPr lang="en-US" sz="2400" dirty="0" err="1"/>
              <a:t>Pi.VenaContractaOrifice</a:t>
            </a:r>
            <a:r>
              <a:rPr lang="en-US" sz="2400" dirty="0"/>
              <a:t>*</a:t>
            </a:r>
            <a:r>
              <a:rPr lang="en-US" sz="2400" dirty="0" err="1"/>
              <a:t>sqrt</a:t>
            </a:r>
            <a:r>
              <a:rPr lang="en-US" sz="2400" dirty="0"/>
              <a:t>(2gh</a:t>
            </a:r>
            <a:r>
              <a:rPr lang="en-US" sz="2400" dirty="0" smtClean="0"/>
              <a:t>)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n 1"/>
          <p:cNvSpPr/>
          <p:nvPr/>
        </p:nvSpPr>
        <p:spPr bwMode="auto">
          <a:xfrm rot="16200000">
            <a:off x="3314700" y="3309938"/>
            <a:ext cx="1600200" cy="2590800"/>
          </a:xfrm>
          <a:prstGeom prst="ca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3657600" y="5100638"/>
            <a:ext cx="863600" cy="300038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37724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Design Tool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Oval 23"/>
          <p:cNvSpPr/>
          <p:nvPr/>
        </p:nvSpPr>
        <p:spPr>
          <a:xfrm>
            <a:off x="304800" y="4114800"/>
            <a:ext cx="25146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Calculations</a:t>
            </a:r>
          </a:p>
        </p:txBody>
      </p:sp>
      <p:sp>
        <p:nvSpPr>
          <p:cNvPr id="25" name="Oval 24"/>
          <p:cNvSpPr/>
          <p:nvPr/>
        </p:nvSpPr>
        <p:spPr>
          <a:xfrm>
            <a:off x="2286000" y="5403273"/>
            <a:ext cx="27432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Drawing Files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429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User Inputs</a:t>
            </a:r>
          </a:p>
        </p:txBody>
      </p:sp>
      <p:sp>
        <p:nvSpPr>
          <p:cNvPr id="27" name="Oval 26"/>
          <p:cNvSpPr/>
          <p:nvPr/>
        </p:nvSpPr>
        <p:spPr>
          <a:xfrm>
            <a:off x="3048000" y="2057400"/>
            <a:ext cx="3086100" cy="1905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3914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Plant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</p:txBody>
      </p:sp>
      <p:sp>
        <p:nvSpPr>
          <p:cNvPr id="29" name="Oval 28"/>
          <p:cNvSpPr/>
          <p:nvPr/>
        </p:nvSpPr>
        <p:spPr>
          <a:xfrm>
            <a:off x="6705600" y="3733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AutoCAD</a:t>
            </a:r>
          </a:p>
        </p:txBody>
      </p:sp>
      <p:sp>
        <p:nvSpPr>
          <p:cNvPr id="30" name="Oval 29"/>
          <p:cNvSpPr/>
          <p:nvPr/>
        </p:nvSpPr>
        <p:spPr>
          <a:xfrm>
            <a:off x="5410200" y="5257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 Word</a:t>
            </a:r>
          </a:p>
        </p:txBody>
      </p:sp>
      <p:cxnSp>
        <p:nvCxnSpPr>
          <p:cNvPr id="31" name="Straight Arrow Connector 30"/>
          <p:cNvCxnSpPr>
            <a:stCxn id="26" idx="5"/>
            <a:endCxn id="27" idx="2"/>
          </p:cNvCxnSpPr>
          <p:nvPr/>
        </p:nvCxnSpPr>
        <p:spPr>
          <a:xfrm>
            <a:off x="1676236" y="2499612"/>
            <a:ext cx="1371764" cy="510288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3"/>
            <a:endCxn id="24" idx="7"/>
          </p:cNvCxnSpPr>
          <p:nvPr/>
        </p:nvCxnSpPr>
        <p:spPr>
          <a:xfrm flipH="1">
            <a:off x="2451145" y="3683419"/>
            <a:ext cx="1048804" cy="632247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4" idx="5"/>
            <a:endCxn id="25" idx="1"/>
          </p:cNvCxnSpPr>
          <p:nvPr/>
        </p:nvCxnSpPr>
        <p:spPr>
          <a:xfrm>
            <a:off x="2451145" y="5285534"/>
            <a:ext cx="236587" cy="318605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5" idx="0"/>
            <a:endCxn id="27" idx="4"/>
          </p:cNvCxnSpPr>
          <p:nvPr/>
        </p:nvCxnSpPr>
        <p:spPr>
          <a:xfrm flipV="1">
            <a:off x="3657600" y="3962400"/>
            <a:ext cx="933450" cy="14408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5"/>
            <a:endCxn id="30" idx="0"/>
          </p:cNvCxnSpPr>
          <p:nvPr/>
        </p:nvCxnSpPr>
        <p:spPr>
          <a:xfrm>
            <a:off x="5682151" y="3683419"/>
            <a:ext cx="909149" cy="157438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410200" y="3762762"/>
            <a:ext cx="859876" cy="15227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96000" y="3276600"/>
            <a:ext cx="1066800" cy="623429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943600" y="3394363"/>
            <a:ext cx="963338" cy="62596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28" idx="2"/>
          </p:cNvCxnSpPr>
          <p:nvPr/>
        </p:nvCxnSpPr>
        <p:spPr>
          <a:xfrm flipV="1">
            <a:off x="6019800" y="2095500"/>
            <a:ext cx="1371600" cy="571500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So what’s the problem????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If there is sufficient head available above the orifice, there is no problem. 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If there is little to no head available above the top of the orifice, the horizontal equation will not properly measure flow through the orifice</a:t>
            </a: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/>
          <a:srcRect t="15344" r="57684"/>
          <a:stretch/>
        </p:blipFill>
        <p:spPr>
          <a:xfrm>
            <a:off x="4114800" y="3253859"/>
            <a:ext cx="2286000" cy="33166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595258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How do we fix this?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68142" y="1784033"/>
            <a:ext cx="7937658" cy="88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ndara"/>
                <a:cs typeface="Candara"/>
              </a:rPr>
              <a:t>USGS equation for flow through a (vertical) partially filled orifice: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2590800"/>
            <a:ext cx="6565900" cy="723900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81000" y="3352800"/>
            <a:ext cx="7937658" cy="88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ndara"/>
                <a:cs typeface="Candara"/>
              </a:rPr>
              <a:t>This equation accounts for difference in available head over the vertical extent of the orifice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/>
          <a:srcRect l="8010" t="16475" r="50671" b="25358"/>
          <a:stretch/>
        </p:blipFill>
        <p:spPr>
          <a:xfrm>
            <a:off x="5638800" y="3657600"/>
            <a:ext cx="3174710" cy="27406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119770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45720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100" dirty="0" smtClean="0">
                <a:solidFill>
                  <a:srgbClr val="1F497D"/>
                </a:solidFill>
              </a:rPr>
              <a:t>Does it really work?</a:t>
            </a:r>
            <a:endParaRPr lang="en-US" sz="41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l="9091" b="8136"/>
          <a:stretch/>
        </p:blipFill>
        <p:spPr bwMode="auto">
          <a:xfrm>
            <a:off x="2175144" y="1524000"/>
            <a:ext cx="4987656" cy="428650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5800" y="288667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ndara"/>
                <a:cs typeface="Candara"/>
              </a:rPr>
              <a:t>Reported flow through orifice (L/s)</a:t>
            </a:r>
            <a:endParaRPr lang="en-US" dirty="0">
              <a:latin typeface="Candara"/>
              <a:cs typeface="Candar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5791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ndara"/>
                <a:cs typeface="Candara"/>
              </a:rPr>
              <a:t>Location of water surface above center of orifice (cm)</a:t>
            </a:r>
            <a:endParaRPr lang="en-US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08993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New orifice equation in </a:t>
            </a:r>
            <a:r>
              <a:rPr lang="en-US" sz="4000" dirty="0" err="1" smtClean="0">
                <a:solidFill>
                  <a:srgbClr val="1F497D"/>
                </a:solidFill>
              </a:rPr>
              <a:t>FluidsFunctions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68142" y="1784033"/>
            <a:ext cx="7937658" cy="88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ndara"/>
                <a:cs typeface="Candara"/>
              </a:rPr>
              <a:t>Because vertical orifice equation is more accurate, it was programmed into fluids functions and is now called in the LFOM code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0"/>
            <a:ext cx="8305800" cy="198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2512290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Performance of new algorithm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68142" y="1784033"/>
            <a:ext cx="7937658" cy="88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ndara"/>
                <a:cs typeface="Candara"/>
              </a:rPr>
              <a:t>Both equations bracket target (linear) flow, but algorithm w/ vertical orifice equation shows less deviation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9" name="Picture 8" descr="C:\Users\labuser\AppData\Local\Temp\10 liters per second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663190"/>
            <a:ext cx="5187950" cy="3585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131198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0" y="5029200"/>
            <a:ext cx="3810000" cy="1447800"/>
          </a:xfrm>
        </p:spPr>
        <p:txBody>
          <a:bodyPr/>
          <a:lstStyle/>
          <a:p>
            <a:r>
              <a:rPr lang="en-US" sz="2400" dirty="0" smtClean="0"/>
              <a:t>Andrew Smith</a:t>
            </a:r>
            <a:endParaRPr lang="en-US" sz="2400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800" dirty="0" smtClean="0"/>
              <a:t>High-Flow Entrance Tank</a:t>
            </a:r>
            <a:endParaRPr lang="en-US" sz="4800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186918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Introduction: Entrance Tank</a:t>
            </a:r>
            <a:endParaRPr lang="en-US" sz="39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89282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Serves as a grit chamber (a type of primary sedimentation), prevents large debris from entering the plant and damaging it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Measures influent flow rate and ensures that the proper amount of water is flowing through the plant at all times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24000" y="3124200"/>
            <a:ext cx="5257800" cy="32626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164204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Issues at high flow rates (&gt;~70 L/s)</a:t>
            </a:r>
            <a:endParaRPr lang="en-US" sz="39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9966" y="1600200"/>
            <a:ext cx="89282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Length of entrance tank must equal length of sedimentation tank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In order to have enough plan view area to meet capture velocity requirements, tank gets very wide at high flow rates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4800" y="2971800"/>
            <a:ext cx="2743200" cy="31242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90770" y="2971800"/>
            <a:ext cx="3567430" cy="312420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 bwMode="auto">
          <a:xfrm>
            <a:off x="3276600" y="4191000"/>
            <a:ext cx="1295400" cy="3810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825171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Issues at high flow rates (&gt;~70 L/s)</a:t>
            </a:r>
            <a:endParaRPr lang="en-US" sz="39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9966" y="1600200"/>
            <a:ext cx="89282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LFOM cannot provide a linear relationship between height of water in the entrance tank and plant flow rate above ~70 L/s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New flow orifice meter design needed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920960494"/>
              </p:ext>
            </p:extLst>
          </p:nvPr>
        </p:nvGraphicFramePr>
        <p:xfrm>
          <a:off x="914400" y="2667000"/>
          <a:ext cx="4348161" cy="3515919"/>
        </p:xfrm>
        <a:graphic>
          <a:graphicData uri="http://schemas.openxmlformats.org/presentationml/2006/ole">
            <p:oleObj spid="_x0000_s108547" name="Mathcad" r:id="rId6" imgW="6867360" imgH="5553000" progId="Mathcad">
              <p:link updateAutomatic="1"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5000" y="3546005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LFOM Performance when </a:t>
            </a:r>
            <a:r>
              <a:rPr lang="en-US" dirty="0" err="1" smtClean="0"/>
              <a:t>Q.Plant</a:t>
            </a:r>
            <a:r>
              <a:rPr lang="en-US" dirty="0" smtClean="0"/>
              <a:t> = 150 L/s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072924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Proposed Fix #1 – Double Hoppers</a:t>
            </a:r>
            <a:endParaRPr lang="en-US" sz="39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9966" y="1600200"/>
            <a:ext cx="89282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Split each hopper into two hoppers which come to a peak in the middle of the entrance tank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Cut peak off and create middle ledge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 rotWithShape="1">
          <a:blip r:embed="rId5" cstate="print"/>
          <a:srcRect b="7843"/>
          <a:stretch/>
        </p:blipFill>
        <p:spPr bwMode="auto">
          <a:xfrm>
            <a:off x="2438400" y="2667000"/>
            <a:ext cx="4724400" cy="403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919458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Design Tasks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lvl="1">
              <a:buFont typeface="Wingdings" charset="2"/>
              <a:buChar char="Ø"/>
            </a:pPr>
            <a:r>
              <a:rPr lang="en-US" sz="2800" dirty="0" smtClean="0"/>
              <a:t>Incorporating new research progress into the design</a:t>
            </a:r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Making the code more robust—being able to design plants for a greater range of flow rates</a:t>
            </a:r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Making our designs more easily understood</a:t>
            </a:r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Communicating with the team in Honduras to address concerns </a:t>
            </a:r>
            <a:endParaRPr lang="en-US" sz="2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Proposed Fix #2 – Horizontal “FOM”</a:t>
            </a:r>
            <a:endParaRPr lang="en-US" sz="39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9966" y="1600200"/>
            <a:ext cx="89282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Lay horizontal manifold pipe across far hopper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Drill 1-2 rows of orifices in pipe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Can use horizontal orifice equation, multiplied by number of orifices in manifold, to determine overall plant flow rate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2400" y="3200400"/>
            <a:ext cx="4876800" cy="3134360"/>
          </a:xfrm>
          <a:prstGeom prst="rect">
            <a:avLst/>
          </a:prstGeom>
        </p:spPr>
      </p:pic>
      <p:sp>
        <p:nvSpPr>
          <p:cNvPr id="10" name="Flowchart: Direct Access Storage 9"/>
          <p:cNvSpPr/>
          <p:nvPr/>
        </p:nvSpPr>
        <p:spPr>
          <a:xfrm>
            <a:off x="5381916" y="4113036"/>
            <a:ext cx="2944586" cy="1183014"/>
          </a:xfrm>
          <a:prstGeom prst="flowChartMagneticDrum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91200" y="4114800"/>
            <a:ext cx="276516" cy="2650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248400" y="4125323"/>
            <a:ext cx="276516" cy="2650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709391" y="4125322"/>
            <a:ext cx="276516" cy="2650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lowchart: Magnetic Disk 13"/>
          <p:cNvSpPr/>
          <p:nvPr/>
        </p:nvSpPr>
        <p:spPr>
          <a:xfrm>
            <a:off x="7162800" y="3324427"/>
            <a:ext cx="276516" cy="1033840"/>
          </a:xfrm>
          <a:prstGeom prst="flowChartMagneticDis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506183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Documented Progress/Future Work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68142" y="1784033"/>
            <a:ext cx="7937658" cy="88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Preliminary code created which designs double hoppers and horizontal flow orifice meter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Need to test performance of this code and modify entrance tank drawing files to reflect new geometries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/>
          <a:srcRect t="7254" b="10821"/>
          <a:stretch/>
        </p:blipFill>
        <p:spPr>
          <a:xfrm>
            <a:off x="1905000" y="3276600"/>
            <a:ext cx="3362170" cy="28463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088132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Heidi Rausch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81000" y="1600200"/>
            <a:ext cx="8763000" cy="2895600"/>
          </a:xfrm>
        </p:spPr>
        <p:txBody>
          <a:bodyPr/>
          <a:lstStyle/>
          <a:p>
            <a:r>
              <a:rPr lang="en-US" dirty="0" smtClean="0"/>
              <a:t>Plumbing Functions 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Chemical Stock Tanks Updates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Plumbing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In the Final Designs folder there is a file called </a:t>
            </a:r>
            <a:r>
              <a:rPr lang="en-US" dirty="0" err="1" smtClean="0"/>
              <a:t>PlumbingF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file contains code to draw all of the plumbing elements of the plant, such as pipes, tees, elbows, etc.</a:t>
            </a:r>
          </a:p>
          <a:p>
            <a:r>
              <a:rPr lang="en-US" dirty="0" smtClean="0"/>
              <a:t>Two functions, a </a:t>
            </a:r>
            <a:r>
              <a:rPr lang="en-US" dirty="0" err="1" smtClean="0"/>
              <a:t>wye</a:t>
            </a:r>
            <a:r>
              <a:rPr lang="en-US" dirty="0" smtClean="0"/>
              <a:t> and a reducer have been drawn.  Another bushing type reducer will have to been drawn in the future.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</a:t>
            </a:r>
            <a:r>
              <a:rPr lang="en-US" dirty="0" err="1" smtClean="0"/>
              <a:t>PlumbingF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 cstate="print"/>
          <a:srcRect l="7870" t="20000" r="17130" b="20000"/>
          <a:stretch>
            <a:fillRect/>
          </a:stretch>
        </p:blipFill>
        <p:spPr>
          <a:xfrm>
            <a:off x="4724400" y="1905000"/>
            <a:ext cx="4114800" cy="19050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 cstate="print"/>
          <a:srcRect l="15432" t="14815" r="17130" b="18518"/>
          <a:stretch>
            <a:fillRect/>
          </a:stretch>
        </p:blipFill>
        <p:spPr>
          <a:xfrm>
            <a:off x="2438400" y="2057400"/>
            <a:ext cx="2209800" cy="160020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6" cstate="print"/>
          <a:srcRect l="22396" t="26945" r="28125" b="24444"/>
          <a:stretch/>
        </p:blipFill>
        <p:spPr bwMode="auto">
          <a:xfrm>
            <a:off x="914400" y="4191000"/>
            <a:ext cx="2362200" cy="1676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</a:ext>
          </a:extLst>
        </p:spPr>
      </p:pic>
      <p:pic>
        <p:nvPicPr>
          <p:cNvPr id="15" name="Picture 14"/>
          <p:cNvPicPr/>
          <p:nvPr/>
        </p:nvPicPr>
        <p:blipFill>
          <a:blip r:embed="rId7" cstate="print"/>
          <a:srcRect l="20299" t="33788" r="32692" b="13993"/>
          <a:stretch>
            <a:fillRect/>
          </a:stretch>
        </p:blipFill>
        <p:spPr>
          <a:xfrm>
            <a:off x="3733800" y="4267200"/>
            <a:ext cx="3505200" cy="2057400"/>
          </a:xfrm>
          <a:prstGeom prst="rect">
            <a:avLst/>
          </a:prstGeom>
        </p:spPr>
      </p:pic>
      <p:pic>
        <p:nvPicPr>
          <p:cNvPr id="16" name="Picture 15" descr="bushingReducer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" y="2133600"/>
            <a:ext cx="1866900" cy="12065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</a:t>
            </a:r>
            <a:r>
              <a:rPr lang="en-US" dirty="0" err="1" smtClean="0"/>
              <a:t>ChemStockTanksAC</a:t>
            </a:r>
            <a:endParaRPr lang="en-US" dirty="0"/>
          </a:p>
        </p:txBody>
      </p:sp>
      <p:pic>
        <p:nvPicPr>
          <p:cNvPr id="9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Would like to have the option of not having filter coagulant in our future plant designs.</a:t>
            </a:r>
          </a:p>
          <a:p>
            <a:endParaRPr lang="en-US" dirty="0" smtClean="0"/>
          </a:p>
          <a:p>
            <a:r>
              <a:rPr lang="en-US" dirty="0" smtClean="0"/>
              <a:t>Best way to do this was to rearrange the current layout of the Chemical Stock Tanks.</a:t>
            </a:r>
          </a:p>
          <a:p>
            <a:endParaRPr lang="en-US" dirty="0" smtClean="0"/>
          </a:p>
          <a:p>
            <a:r>
              <a:rPr lang="en-US" dirty="0" smtClean="0"/>
              <a:t>Involves incorporation of a new variable, </a:t>
            </a:r>
            <a:r>
              <a:rPr lang="en-US" dirty="0" err="1" smtClean="0"/>
              <a:t>FilterCoag</a:t>
            </a:r>
            <a:r>
              <a:rPr lang="en-US" dirty="0" smtClean="0"/>
              <a:t>, into Expert Inputs.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ChemStockTanksAC</a:t>
            </a:r>
            <a:endParaRPr lang="en-US" dirty="0"/>
          </a:p>
        </p:txBody>
      </p:sp>
      <p:pic>
        <p:nvPicPr>
          <p:cNvPr id="9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 cstate="print"/>
          <a:srcRect l="24769" t="17037" r="24537" b="30556"/>
          <a:stretch>
            <a:fillRect/>
          </a:stretch>
        </p:blipFill>
        <p:spPr bwMode="auto">
          <a:xfrm>
            <a:off x="0" y="1447800"/>
            <a:ext cx="434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print"/>
          <a:srcRect l="22106" t="17593" r="25926" b="30370"/>
          <a:stretch>
            <a:fillRect/>
          </a:stretch>
        </p:blipFill>
        <p:spPr bwMode="auto">
          <a:xfrm>
            <a:off x="4419600" y="3276600"/>
            <a:ext cx="4724400" cy="273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pic>
        <p:nvPicPr>
          <p:cNvPr id="9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10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8077200" cy="4525963"/>
          </a:xfrm>
        </p:spPr>
        <p:txBody>
          <a:bodyPr/>
          <a:lstStyle/>
          <a:p>
            <a:r>
              <a:rPr lang="en-US" dirty="0"/>
              <a:t>Fix small problem of overlapping pipes that I am currently </a:t>
            </a:r>
            <a:r>
              <a:rPr lang="en-US" dirty="0" smtClean="0"/>
              <a:t>having</a:t>
            </a:r>
          </a:p>
          <a:p>
            <a:endParaRPr lang="en-US" dirty="0"/>
          </a:p>
          <a:p>
            <a:r>
              <a:rPr lang="en-US" dirty="0" smtClean="0"/>
              <a:t>Incorporate </a:t>
            </a:r>
            <a:r>
              <a:rPr lang="en-US" dirty="0" err="1" smtClean="0"/>
              <a:t>FilterCoag</a:t>
            </a:r>
            <a:r>
              <a:rPr lang="en-US" dirty="0" smtClean="0"/>
              <a:t> into expert inputs and make small changes to </a:t>
            </a:r>
            <a:r>
              <a:rPr lang="en-US" dirty="0" err="1" smtClean="0"/>
              <a:t>CdcAC</a:t>
            </a:r>
            <a:r>
              <a:rPr lang="en-US" dirty="0" smtClean="0"/>
              <a:t> and </a:t>
            </a:r>
            <a:r>
              <a:rPr lang="en-US" dirty="0" err="1" smtClean="0"/>
              <a:t>ChemStorageTanks</a:t>
            </a:r>
            <a:r>
              <a:rPr lang="en-US" dirty="0" smtClean="0"/>
              <a:t> design file</a:t>
            </a:r>
          </a:p>
          <a:p>
            <a:endParaRPr lang="en-US" dirty="0"/>
          </a:p>
          <a:p>
            <a:pPr lvl="0"/>
            <a:r>
              <a:rPr lang="en-US" dirty="0"/>
              <a:t>Question of moving the valves on the drainage pipes from where they currently are to immediately under the chemical stock tanks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819400" y="5410200"/>
            <a:ext cx="3962400" cy="1143000"/>
          </a:xfrm>
        </p:spPr>
        <p:txBody>
          <a:bodyPr/>
          <a:lstStyle/>
          <a:p>
            <a:r>
              <a:rPr lang="en-US" dirty="0" smtClean="0"/>
              <a:t>Nicholas </a:t>
            </a:r>
            <a:r>
              <a:rPr lang="en-US" dirty="0" err="1" smtClean="0"/>
              <a:t>Parisi</a:t>
            </a:r>
            <a:r>
              <a:rPr lang="en-US" dirty="0" smtClean="0"/>
              <a:t> &amp; Amanda Rodriguez 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228600" y="1143000"/>
            <a:ext cx="8763000" cy="2895600"/>
          </a:xfrm>
        </p:spPr>
        <p:txBody>
          <a:bodyPr/>
          <a:lstStyle/>
          <a:p>
            <a:r>
              <a:rPr lang="en-US" dirty="0" smtClean="0"/>
              <a:t>Chemical Dosage System Update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28214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752600"/>
            <a:ext cx="5791200" cy="4525963"/>
          </a:xfrm>
        </p:spPr>
        <p:txBody>
          <a:bodyPr/>
          <a:lstStyle/>
          <a:p>
            <a:pPr marL="698500"/>
            <a:r>
              <a:rPr lang="en-US" sz="2800" b="1" u="sng" dirty="0"/>
              <a:t>Task</a:t>
            </a:r>
            <a:r>
              <a:rPr lang="en-US" sz="2800" dirty="0"/>
              <a:t>: replace inserted drawings of Chemical Dose Controller with simpler components</a:t>
            </a:r>
          </a:p>
          <a:p>
            <a:pPr marL="698500"/>
            <a:r>
              <a:rPr lang="en-US" sz="2800" dirty="0"/>
              <a:t>Have these components directly from the command line</a:t>
            </a:r>
          </a:p>
          <a:p>
            <a:pPr marL="355600" indent="0">
              <a:buNone/>
            </a:pPr>
            <a:endParaRPr lang="en-US" sz="2800" dirty="0"/>
          </a:p>
          <a:p>
            <a:pPr marL="698500"/>
            <a:r>
              <a:rPr lang="en-US" sz="2800" b="1" u="sng" dirty="0"/>
              <a:t>Purpose</a:t>
            </a:r>
            <a:r>
              <a:rPr lang="en-US" sz="2800" dirty="0"/>
              <a:t>: Simplify code and make objects scalable for various inputs</a:t>
            </a:r>
          </a:p>
          <a:p>
            <a:endParaRPr lang="en-US" sz="28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" y="1600200"/>
            <a:ext cx="3177195" cy="461637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60763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Expanding Our Design Services?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lvl="1">
              <a:buFont typeface="Wingdings" charset="2"/>
              <a:buChar char="Ø"/>
            </a:pPr>
            <a:r>
              <a:rPr lang="en-US" dirty="0" smtClean="0"/>
              <a:t>Possible n</a:t>
            </a:r>
            <a:r>
              <a:rPr lang="en-US" sz="2800" dirty="0" smtClean="0"/>
              <a:t>ew implementation partners aren’t </a:t>
            </a:r>
            <a:r>
              <a:rPr lang="en-US" dirty="0" smtClean="0"/>
              <a:t>as familiar with AguaClara technology as APP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Need for additional or improved documentation for new partners: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Updated design specifications</a:t>
            </a:r>
            <a:endParaRPr lang="en-US" sz="2400" dirty="0" smtClean="0"/>
          </a:p>
          <a:p>
            <a:pPr lvl="2">
              <a:buFont typeface="Wingdings" charset="2"/>
              <a:buChar char="Ø"/>
            </a:pPr>
            <a:r>
              <a:rPr lang="en-US" sz="2400" dirty="0" smtClean="0"/>
              <a:t>Materials list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Budget????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Structural aspects????</a:t>
            </a:r>
          </a:p>
          <a:p>
            <a:pPr lvl="2">
              <a:buFont typeface="Wingdings" charset="2"/>
              <a:buChar char="Ø"/>
            </a:pPr>
            <a:endParaRPr lang="en-US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rrowheads="1"/>
          </p:cNvPicPr>
          <p:nvPr/>
        </p:nvPicPr>
        <p:blipFill>
          <a:blip r:embed="rId2" cstate="print"/>
          <a:srcRect b="6296"/>
          <a:stretch>
            <a:fillRect/>
          </a:stretch>
        </p:blipFill>
        <p:spPr bwMode="auto">
          <a:xfrm>
            <a:off x="304800" y="1905000"/>
            <a:ext cx="4495800" cy="4191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 bwMode="auto">
          <a:xfrm>
            <a:off x="914400" y="152400"/>
            <a:ext cx="7772400" cy="14700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dirty="0" smtClean="0">
                <a:ea typeface="Gill Sans" charset="0"/>
                <a:cs typeface="Gill Sans" charset="0"/>
              </a:rPr>
              <a:t>Where We Are </a:t>
            </a:r>
            <a:r>
              <a:rPr lang="en-US" dirty="0">
                <a:ea typeface="Gill Sans" charset="0"/>
                <a:cs typeface="Gill Sans" charset="0"/>
              </a:rPr>
              <a:t>W</a:t>
            </a:r>
            <a:r>
              <a:rPr lang="en-US" dirty="0" smtClean="0">
                <a:ea typeface="Gill Sans" charset="0"/>
                <a:cs typeface="Gill Sans" charset="0"/>
              </a:rPr>
              <a:t>orking</a:t>
            </a:r>
            <a:endParaRPr lang="en-US" dirty="0">
              <a:ea typeface="Gill Sans" charset="0"/>
              <a:cs typeface="Gill Sans" charset="0"/>
            </a:endParaRPr>
          </a:p>
        </p:txBody>
      </p:sp>
      <p:pic>
        <p:nvPicPr>
          <p:cNvPr id="8" name="Picture 2" descr="C:\Users\labuser\Downloads\IMG_05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00654"/>
            <a:ext cx="3657600" cy="4709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551582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pic>
        <p:nvPicPr>
          <p:cNvPr id="4" name="Picture 3" descr="droptube.tif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680865"/>
            <a:ext cx="2819400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81400" y="1828800"/>
            <a:ext cx="4800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Successfully wrote out code which replaces the previously inserted drawing in CDC Script</a:t>
            </a:r>
          </a:p>
          <a:p>
            <a:endParaRPr lang="en-US" dirty="0"/>
          </a:p>
          <a:p>
            <a:r>
              <a:rPr lang="en-US" dirty="0" smtClean="0"/>
              <a:t>Draws the components of the Chemical Dosage system: Lever Arm, Drop Tube, L-Bracket and connecting bar</a:t>
            </a:r>
          </a:p>
        </p:txBody>
      </p:sp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04267"/>
            <a:ext cx="7201694" cy="197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2667000" y="4724400"/>
            <a:ext cx="4724400" cy="152400"/>
          </a:xfrm>
          <a:prstGeom prst="rect">
            <a:avLst/>
          </a:prstGeom>
          <a:solidFill>
            <a:srgbClr val="FFFF00">
              <a:alpha val="41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097809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0333" y="19812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Calculated new origin point based on previously defined </a:t>
            </a:r>
            <a:r>
              <a:rPr lang="en-US" dirty="0" err="1" smtClean="0"/>
              <a:t>LA.Origin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Previous origin point merely placed inserted drawing into AutoCAD plant drawing</a:t>
            </a: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356816"/>
            <a:ext cx="3629136" cy="287866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>
            <a:off x="6248400" y="5083082"/>
            <a:ext cx="152400" cy="152400"/>
          </a:xfrm>
          <a:prstGeom prst="ellipse">
            <a:avLst/>
          </a:prstGeom>
          <a:solidFill>
            <a:srgbClr val="FF0000">
              <a:alpha val="58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t="18566" r="17030"/>
          <a:stretch/>
        </p:blipFill>
        <p:spPr bwMode="auto">
          <a:xfrm>
            <a:off x="228600" y="4614641"/>
            <a:ext cx="4876800" cy="172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>
            <a:stCxn id="109570" idx="3"/>
            <a:endCxn id="6" idx="3"/>
          </p:cNvCxnSpPr>
          <p:nvPr/>
        </p:nvCxnSpPr>
        <p:spPr bwMode="auto">
          <a:xfrm flipV="1">
            <a:off x="5105400" y="5213164"/>
            <a:ext cx="1165318" cy="2621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9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3560994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606238"/>
            <a:ext cx="388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Successfully </a:t>
            </a:r>
            <a:r>
              <a:rPr lang="en-US" dirty="0"/>
              <a:t>completed function </a:t>
            </a:r>
            <a:r>
              <a:rPr lang="en-US" i="1" dirty="0" smtClean="0"/>
              <a:t>LBracket2F </a:t>
            </a:r>
            <a:r>
              <a:rPr lang="en-US" dirty="0" smtClean="0"/>
              <a:t>which is a function of an origin point.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function was added to </a:t>
            </a:r>
            <a:r>
              <a:rPr lang="en-US" dirty="0" err="1" smtClean="0"/>
              <a:t>PlumbingF</a:t>
            </a:r>
            <a:r>
              <a:rPr lang="en-US" dirty="0" smtClean="0"/>
              <a:t> and is called in the CDC Script to replace the previously inserted drawing</a:t>
            </a:r>
          </a:p>
        </p:txBody>
      </p:sp>
      <p:pic>
        <p:nvPicPr>
          <p:cNvPr id="6" name="Picture 5" descr="https://lh5.googleusercontent.com/QwAAdXuLYxM5XF_Wr4EWEuWEmcKdvRiFr20yh7bT-IwQW8UbqJecxFcJMytP_86oaHB2HTYj0GYA7xZrh_bK_QP_AFDAvhQ3iPCWmRa7XiAfkh3co3I"/>
          <p:cNvPicPr/>
          <p:nvPr/>
        </p:nvPicPr>
        <p:blipFill>
          <a:blip r:embed="rId2" cstate="print"/>
          <a:srcRect l="26866" t="6767" r="9328" b="12030"/>
          <a:stretch>
            <a:fillRect/>
          </a:stretch>
        </p:blipFill>
        <p:spPr bwMode="auto">
          <a:xfrm>
            <a:off x="5029200" y="2108200"/>
            <a:ext cx="3276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684879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Implemented Plant Design</a:t>
            </a:r>
            <a:endParaRPr lang="en-US" dirty="0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62667"/>
            <a:ext cx="8015054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551071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2" cstate="print"/>
          <a:srcRect l="4875" r="14345" b="1967"/>
          <a:stretch>
            <a:fillRect/>
          </a:stretch>
        </p:blipFill>
        <p:spPr bwMode="auto">
          <a:xfrm>
            <a:off x="762000" y="2133600"/>
            <a:ext cx="3048000" cy="3581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43400" y="3192372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Successfully created code to draw the Constant Head Tank to be embedded in CDC Script along with CHT tank.</a:t>
            </a:r>
            <a:endParaRPr lang="en-US" dirty="0"/>
          </a:p>
        </p:txBody>
      </p:sp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015462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Constant Head Tank Function</a:t>
            </a:r>
            <a:br>
              <a:rPr lang="en-US" sz="3600" dirty="0" smtClean="0"/>
            </a:br>
            <a:r>
              <a:rPr lang="en-US" sz="2400" i="1" dirty="0" err="1" smtClean="0"/>
              <a:t>ConstantHeadTankF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9144000" cy="4114800"/>
          </a:xfrm>
        </p:spPr>
        <p:txBody>
          <a:bodyPr/>
          <a:lstStyle/>
          <a:p>
            <a:r>
              <a:rPr lang="en-US" dirty="0" smtClean="0"/>
              <a:t>Committed - Located in </a:t>
            </a:r>
            <a:r>
              <a:rPr lang="en-US" i="1" dirty="0" err="1" smtClean="0"/>
              <a:t>PlumbingF</a:t>
            </a:r>
            <a:endParaRPr lang="en-US" i="1" dirty="0" smtClean="0"/>
          </a:p>
          <a:p>
            <a:r>
              <a:rPr lang="en-US" dirty="0" smtClean="0"/>
              <a:t>float valve = inserted drawing </a:t>
            </a:r>
          </a:p>
          <a:p>
            <a:r>
              <a:rPr lang="en-US" dirty="0" smtClean="0"/>
              <a:t>Barbed fittings previously drawn incorrectly </a:t>
            </a:r>
          </a:p>
          <a:p>
            <a:pPr lvl="1"/>
            <a:r>
              <a:rPr lang="en-US" dirty="0" smtClean="0"/>
              <a:t> Should be on bottom rather than sides</a:t>
            </a:r>
          </a:p>
          <a:p>
            <a:pPr lvl="1"/>
            <a:r>
              <a:rPr lang="en-US" dirty="0" smtClean="0"/>
              <a:t> Dependent on number of tubes required</a:t>
            </a:r>
          </a:p>
          <a:p>
            <a:pPr lvl="2"/>
            <a:r>
              <a:rPr lang="en-US" dirty="0" smtClean="0"/>
              <a:t>Varies as a function of plant size</a:t>
            </a:r>
          </a:p>
          <a:p>
            <a:endParaRPr lang="en-US" dirty="0" smtClean="0"/>
          </a:p>
          <a:p>
            <a:pPr lvl="1"/>
            <a:endParaRPr lang="en-US" sz="24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85328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0" y="1676400"/>
            <a:ext cx="5334000" cy="4648200"/>
          </a:xfrm>
        </p:spPr>
        <p:txBody>
          <a:bodyPr/>
          <a:lstStyle/>
          <a:p>
            <a:r>
              <a:rPr lang="en-US" sz="2600" dirty="0" smtClean="0"/>
              <a:t>Given </a:t>
            </a:r>
            <a:r>
              <a:rPr lang="en-US" sz="2600" dirty="0"/>
              <a:t>dimensions </a:t>
            </a:r>
            <a:r>
              <a:rPr lang="en-US" sz="2600" dirty="0" smtClean="0"/>
              <a:t>for McMaster </a:t>
            </a:r>
            <a:r>
              <a:rPr lang="en-US" sz="2600" dirty="0"/>
              <a:t>part </a:t>
            </a:r>
            <a:r>
              <a:rPr lang="en-US" sz="2600" dirty="0" smtClean="0"/>
              <a:t>42955T2 </a:t>
            </a:r>
            <a:r>
              <a:rPr lang="en-US" sz="2600" dirty="0" smtClean="0">
                <a:sym typeface="Wingdings" pitchFamily="2" charset="2"/>
              </a:rPr>
              <a:t> </a:t>
            </a:r>
            <a:r>
              <a:rPr lang="en-US" sz="2600" dirty="0" smtClean="0"/>
              <a:t>tank </a:t>
            </a:r>
            <a:r>
              <a:rPr lang="en-US" sz="2600" dirty="0"/>
              <a:t>radius and height </a:t>
            </a:r>
            <a:endParaRPr lang="en-US" sz="2600" dirty="0" smtClean="0"/>
          </a:p>
          <a:p>
            <a:r>
              <a:rPr lang="en-US" sz="2600" dirty="0" smtClean="0"/>
              <a:t>Holes for </a:t>
            </a:r>
            <a:r>
              <a:rPr lang="en-US" sz="2600" dirty="0"/>
              <a:t>these inserted </a:t>
            </a:r>
            <a:r>
              <a:rPr lang="en-US" sz="2600" dirty="0" smtClean="0"/>
              <a:t>drawings</a:t>
            </a:r>
          </a:p>
          <a:p>
            <a:pPr lvl="1"/>
            <a:r>
              <a:rPr lang="en-US" sz="2000" dirty="0" smtClean="0"/>
              <a:t>Float valve location defined </a:t>
            </a:r>
            <a:r>
              <a:rPr lang="en-US" sz="2000" dirty="0"/>
              <a:t>in </a:t>
            </a:r>
            <a:r>
              <a:rPr lang="en-US" sz="2000" dirty="0" err="1" smtClean="0"/>
              <a:t>ChemStorageTanks</a:t>
            </a:r>
            <a:endParaRPr lang="en-US" sz="2000" dirty="0" smtClean="0"/>
          </a:p>
          <a:p>
            <a:pPr lvl="1"/>
            <a:r>
              <a:rPr lang="en-US" sz="2000" dirty="0" smtClean="0"/>
              <a:t>thickness </a:t>
            </a:r>
            <a:r>
              <a:rPr lang="en-US" sz="2000" dirty="0"/>
              <a:t>of the tank </a:t>
            </a:r>
            <a:r>
              <a:rPr lang="en-US" sz="2000" dirty="0" smtClean="0"/>
              <a:t>based on inserted drawings</a:t>
            </a:r>
            <a:r>
              <a:rPr lang="en-US" sz="2000" dirty="0"/>
              <a:t>.</a:t>
            </a:r>
            <a:endParaRPr lang="en-US" sz="2000" dirty="0" smtClean="0"/>
          </a:p>
          <a:p>
            <a:r>
              <a:rPr lang="en-US" sz="2800" dirty="0"/>
              <a:t> </a:t>
            </a:r>
            <a:r>
              <a:rPr lang="en-US" sz="2600" dirty="0" smtClean="0"/>
              <a:t>Working on combining </a:t>
            </a:r>
            <a:r>
              <a:rPr lang="en-US" sz="2600" i="1" dirty="0" err="1" smtClean="0"/>
              <a:t>ConstantHeadTankF</a:t>
            </a:r>
            <a:r>
              <a:rPr lang="en-US" sz="2600" i="1" dirty="0"/>
              <a:t> </a:t>
            </a:r>
            <a:r>
              <a:rPr lang="en-US" sz="2600" dirty="0" smtClean="0"/>
              <a:t>and inserted drawings with supporting bracket</a:t>
            </a:r>
          </a:p>
        </p:txBody>
      </p:sp>
      <p:pic>
        <p:nvPicPr>
          <p:cNvPr id="4" name="Picture 3" descr="E:\AguaClara\chtwhole3xrotat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3048000" cy="4084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29952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343400" y="1524000"/>
            <a:ext cx="4648200" cy="4495800"/>
          </a:xfrm>
        </p:spPr>
        <p:txBody>
          <a:bodyPr/>
          <a:lstStyle/>
          <a:p>
            <a:pPr lvl="0"/>
            <a:r>
              <a:rPr lang="en-US" sz="2600" dirty="0" smtClean="0"/>
              <a:t>Incorporate code into Design Tool – summer design team?</a:t>
            </a:r>
          </a:p>
          <a:p>
            <a:pPr lvl="1"/>
            <a:r>
              <a:rPr lang="en-US" sz="2400" dirty="0" smtClean="0"/>
              <a:t> </a:t>
            </a:r>
            <a:r>
              <a:rPr lang="en-US" sz="2000" dirty="0" smtClean="0"/>
              <a:t>CHT, supporting bracket, float valves and barbed fittings 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lever arm sliders and connecting bolts </a:t>
            </a:r>
          </a:p>
          <a:p>
            <a:pPr lvl="0"/>
            <a:r>
              <a:rPr lang="en-US" sz="2600" dirty="0" smtClean="0"/>
              <a:t>Incorporate Reducer, if number of tubes is 3 or more</a:t>
            </a:r>
          </a:p>
          <a:p>
            <a:pPr lvl="0"/>
            <a:r>
              <a:rPr lang="en-US" sz="2600" dirty="0" smtClean="0"/>
              <a:t>Flexible tubing - tank to drop tubes and lever arms</a:t>
            </a:r>
          </a:p>
          <a:p>
            <a:pPr lvl="1"/>
            <a:r>
              <a:rPr lang="en-US" sz="2000" dirty="0" smtClean="0"/>
              <a:t>Will a catenary function properly model flexible tubing? </a:t>
            </a:r>
          </a:p>
          <a:p>
            <a:pPr lvl="0"/>
            <a:endParaRPr lang="en-US" sz="2800" dirty="0" smtClean="0"/>
          </a:p>
        </p:txBody>
      </p:sp>
      <p:pic>
        <p:nvPicPr>
          <p:cNvPr id="4" name="Picture 4" descr="https://lh3.googleusercontent.com/-RV-XZUjB_t8/Tx1V2sEbAOI/AAAAAAAAk44/E_AgYivFWwU/s576/IMG_81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3730625" cy="49741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2065476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800" y="6115050"/>
            <a:ext cx="3962400" cy="762000"/>
          </a:xfrm>
        </p:spPr>
        <p:txBody>
          <a:bodyPr/>
          <a:lstStyle/>
          <a:p>
            <a:r>
              <a:rPr lang="en-US" dirty="0" smtClean="0"/>
              <a:t>Annie Newcomb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2590800" y="1295400"/>
            <a:ext cx="7772400" cy="1470025"/>
          </a:xfrm>
        </p:spPr>
        <p:txBody>
          <a:bodyPr/>
          <a:lstStyle/>
          <a:p>
            <a:r>
              <a:rPr lang="en-US" dirty="0" err="1" smtClean="0"/>
              <a:t>AguaClara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Abstract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Morris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49829" y="1143000"/>
            <a:ext cx="7772400" cy="1470025"/>
          </a:xfrm>
        </p:spPr>
        <p:txBody>
          <a:bodyPr/>
          <a:lstStyle/>
          <a:p>
            <a:r>
              <a:rPr lang="en-US" dirty="0" smtClean="0"/>
              <a:t>Sedimentation Tank Economics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31827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2133600"/>
            <a:ext cx="4114800" cy="3733800"/>
          </a:xfrm>
        </p:spPr>
        <p:txBody>
          <a:bodyPr/>
          <a:lstStyle/>
          <a:p>
            <a:r>
              <a:rPr lang="en-US" sz="2400" dirty="0" smtClean="0"/>
              <a:t>Replace outdated concept papers</a:t>
            </a:r>
          </a:p>
          <a:p>
            <a:r>
              <a:rPr lang="en-US" sz="2400" dirty="0" smtClean="0"/>
              <a:t>8-10 pages</a:t>
            </a:r>
          </a:p>
          <a:p>
            <a:pPr lvl="1"/>
            <a:r>
              <a:rPr lang="en-US" sz="2000" dirty="0" smtClean="0"/>
              <a:t>Technical aspects</a:t>
            </a:r>
          </a:p>
          <a:p>
            <a:pPr lvl="1"/>
            <a:r>
              <a:rPr lang="en-US" sz="2000" dirty="0" smtClean="0"/>
              <a:t>Community impact</a:t>
            </a:r>
          </a:p>
          <a:p>
            <a:r>
              <a:rPr lang="en-US" sz="2400" dirty="0" smtClean="0"/>
              <a:t>Audience</a:t>
            </a:r>
          </a:p>
          <a:p>
            <a:pPr lvl="1">
              <a:buNone/>
            </a:pPr>
            <a:endParaRPr lang="en-US" sz="2400" dirty="0" smtClean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Mayor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1981200"/>
            <a:ext cx="4724400" cy="35433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Abstract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r="54178" b="-939"/>
          <a:stretch/>
        </p:blipFill>
        <p:spPr>
          <a:xfrm>
            <a:off x="304800" y="1524000"/>
            <a:ext cx="3874265" cy="53340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t="2277" r="54193"/>
          <a:stretch/>
        </p:blipFill>
        <p:spPr>
          <a:xfrm>
            <a:off x="4833257" y="1524000"/>
            <a:ext cx="3853543" cy="5138057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84189566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Design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t="2180" r="53909" b="6393"/>
          <a:stretch/>
        </p:blipFill>
        <p:spPr>
          <a:xfrm>
            <a:off x="228600" y="1600200"/>
            <a:ext cx="4038600" cy="500692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t="2611" r="54447" b="6824"/>
          <a:stretch/>
        </p:blipFill>
        <p:spPr>
          <a:xfrm>
            <a:off x="4838337" y="1600200"/>
            <a:ext cx="4000863" cy="4971486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87295178"/>
      </p:ext>
    </p:extLst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66700" y="2108200"/>
            <a:ext cx="3429000" cy="4221163"/>
          </a:xfrm>
        </p:spPr>
        <p:txBody>
          <a:bodyPr/>
          <a:lstStyle/>
          <a:p>
            <a:r>
              <a:rPr lang="en-US" sz="2400" dirty="0" smtClean="0"/>
              <a:t>English Abstract</a:t>
            </a:r>
          </a:p>
          <a:p>
            <a:pPr lvl="1"/>
            <a:r>
              <a:rPr lang="en-US" sz="2000" dirty="0" smtClean="0"/>
              <a:t>More general</a:t>
            </a:r>
          </a:p>
          <a:p>
            <a:pPr lvl="1"/>
            <a:r>
              <a:rPr lang="en-US" sz="2000" dirty="0" err="1" smtClean="0"/>
              <a:t>AguaClara</a:t>
            </a:r>
            <a:r>
              <a:rPr lang="en-US" sz="2000" dirty="0" smtClean="0"/>
              <a:t> focused</a:t>
            </a:r>
          </a:p>
          <a:p>
            <a:r>
              <a:rPr lang="en-US" sz="2400" dirty="0" smtClean="0"/>
              <a:t>Extended concept paper</a:t>
            </a:r>
          </a:p>
          <a:p>
            <a:pPr lvl="1"/>
            <a:r>
              <a:rPr lang="en-US" sz="2000" dirty="0" smtClean="0"/>
              <a:t>30 pages</a:t>
            </a:r>
          </a:p>
          <a:p>
            <a:pPr lvl="1"/>
            <a:r>
              <a:rPr lang="en-US" sz="2000" dirty="0" smtClean="0"/>
              <a:t>Highlight technical aspects</a:t>
            </a:r>
          </a:p>
          <a:p>
            <a:pPr lvl="1"/>
            <a:r>
              <a:rPr lang="en-US" sz="2000" dirty="0" smtClean="0"/>
              <a:t>Spanish</a:t>
            </a:r>
          </a:p>
          <a:p>
            <a:pPr lvl="1"/>
            <a:r>
              <a:rPr lang="en-US" sz="2000" dirty="0" smtClean="0"/>
              <a:t>English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EnglishAbs.jpg"/>
          <p:cNvPicPr>
            <a:picLocks noChangeAspect="1"/>
          </p:cNvPicPr>
          <p:nvPr/>
        </p:nvPicPr>
        <p:blipFill>
          <a:blip r:embed="rId4" cstate="print"/>
          <a:srcRect r="5479" b="45955"/>
          <a:stretch>
            <a:fillRect/>
          </a:stretch>
        </p:blipFill>
        <p:spPr>
          <a:xfrm>
            <a:off x="3657600" y="4191000"/>
            <a:ext cx="5257800" cy="175260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00200"/>
            <a:ext cx="524095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Questions???</a:t>
            </a:r>
            <a:endParaRPr lang="en-US" dirty="0"/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8" descr="question.gif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3352800" y="1600200"/>
            <a:ext cx="2158075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Picture/Graph/Table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478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&quot;No&quot; Symbol 6"/>
          <p:cNvSpPr/>
          <p:nvPr/>
        </p:nvSpPr>
        <p:spPr bwMode="auto">
          <a:xfrm>
            <a:off x="4114800" y="2362200"/>
            <a:ext cx="2057400" cy="1219200"/>
          </a:xfrm>
          <a:prstGeom prst="noSmoking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8" name="Donut 7"/>
          <p:cNvSpPr/>
          <p:nvPr/>
        </p:nvSpPr>
        <p:spPr bwMode="auto">
          <a:xfrm>
            <a:off x="1676400" y="2286000"/>
            <a:ext cx="1676400" cy="838200"/>
          </a:xfrm>
          <a:prstGeom prst="donut">
            <a:avLst/>
          </a:prstGeom>
          <a:solidFill>
            <a:srgbClr val="92D050"/>
          </a:solidFill>
          <a:ln>
            <a:headEnd type="none" w="lg" len="med"/>
            <a:tailEnd type="none" w="lg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034762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an algorithm that finds the optimal number of </a:t>
            </a:r>
            <a:r>
              <a:rPr lang="en-US" dirty="0" err="1" smtClean="0"/>
              <a:t>sed</a:t>
            </a:r>
            <a:r>
              <a:rPr lang="en-US" dirty="0" smtClean="0"/>
              <a:t> bays from a minimum cost</a:t>
            </a:r>
          </a:p>
          <a:p>
            <a:r>
              <a:rPr lang="en-US" dirty="0" smtClean="0"/>
              <a:t>Finds optimal number of </a:t>
            </a:r>
            <a:r>
              <a:rPr lang="en-US" dirty="0" err="1" smtClean="0"/>
              <a:t>sed</a:t>
            </a:r>
            <a:r>
              <a:rPr lang="en-US" dirty="0" smtClean="0"/>
              <a:t> tanks based on operation and maintenance constraints</a:t>
            </a:r>
          </a:p>
          <a:p>
            <a:pPr lvl="1"/>
            <a:r>
              <a:rPr lang="en-US" dirty="0" smtClean="0"/>
              <a:t>No more than 2 bays per tank</a:t>
            </a:r>
          </a:p>
          <a:p>
            <a:pPr lvl="1"/>
            <a:r>
              <a:rPr lang="en-US" dirty="0" smtClean="0"/>
              <a:t>At least 2 tanks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include any costs</a:t>
            </a:r>
          </a:p>
          <a:p>
            <a:r>
              <a:rPr lang="en-US" dirty="0" smtClean="0"/>
              <a:t>Be based only on plant flow rate and energy dissipation rate</a:t>
            </a:r>
          </a:p>
          <a:p>
            <a:r>
              <a:rPr lang="en-US" dirty="0" smtClean="0"/>
              <a:t>Use original algorithm as a guide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867477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2801</TotalTime>
  <Words>2309</Words>
  <Application>Microsoft Macintosh PowerPoint</Application>
  <PresentationFormat>On-screen Show (4:3)</PresentationFormat>
  <Paragraphs>361</Paragraphs>
  <Slides>64</Slides>
  <Notes>26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8" baseType="lpstr">
      <vt:lpstr>1_AguaClara the road</vt:lpstr>
      <vt:lpstr>???</vt:lpstr>
      <vt:lpstr>C:\Users\labuser\Downloads\LFOM Andrew April 26.xmcd\Selection 19 7691 740 8274</vt:lpstr>
      <vt:lpstr>Equation</vt:lpstr>
      <vt:lpstr>Design Team</vt:lpstr>
      <vt:lpstr>The Drawing</vt:lpstr>
      <vt:lpstr>Automated Design Tool</vt:lpstr>
      <vt:lpstr>Continuing Design Tasks</vt:lpstr>
      <vt:lpstr>Expanding Our Design Services?</vt:lpstr>
      <vt:lpstr>Sedimentation Tank Economics</vt:lpstr>
      <vt:lpstr>Why?</vt:lpstr>
      <vt:lpstr>Review</vt:lpstr>
      <vt:lpstr>Simple Algorithm</vt:lpstr>
      <vt:lpstr>How It Works</vt:lpstr>
      <vt:lpstr>How It Works</vt:lpstr>
      <vt:lpstr>How It Works</vt:lpstr>
      <vt:lpstr>Simple vs. Complex</vt:lpstr>
      <vt:lpstr>Future Work</vt:lpstr>
      <vt:lpstr>Low Flow Sedimentation Tank</vt:lpstr>
      <vt:lpstr>Making Low Flow a Go</vt:lpstr>
      <vt:lpstr>Current Design</vt:lpstr>
      <vt:lpstr>Design Goal</vt:lpstr>
      <vt:lpstr>Inlet Piping Changes</vt:lpstr>
      <vt:lpstr>Hopper Changes</vt:lpstr>
      <vt:lpstr>Inlet/Exit Channel Changes</vt:lpstr>
      <vt:lpstr>Current Progress</vt:lpstr>
      <vt:lpstr>Future Work</vt:lpstr>
      <vt:lpstr>Large Float Valve – Inserted Drawing</vt:lpstr>
      <vt:lpstr>Fernco Fittings</vt:lpstr>
      <vt:lpstr>LFOM Code Redesign</vt:lpstr>
      <vt:lpstr>Introduction: LFOM</vt:lpstr>
      <vt:lpstr>LFOM Design Algorithm (pre-spring 2012)</vt:lpstr>
      <vt:lpstr>So what’s the problem????</vt:lpstr>
      <vt:lpstr>So what’s the problem????</vt:lpstr>
      <vt:lpstr>How do we fix this?</vt:lpstr>
      <vt:lpstr>Does it really work?</vt:lpstr>
      <vt:lpstr>New orifice equation in FluidsFunctions</vt:lpstr>
      <vt:lpstr>Performance of new algorithm</vt:lpstr>
      <vt:lpstr>High-Flow Entrance Tank</vt:lpstr>
      <vt:lpstr>Introduction: Entrance Tank</vt:lpstr>
      <vt:lpstr>Issues at high flow rates (&gt;~70 L/s)</vt:lpstr>
      <vt:lpstr>Issues at high flow rates (&gt;~70 L/s)</vt:lpstr>
      <vt:lpstr>Proposed Fix #1 – Double Hoppers</vt:lpstr>
      <vt:lpstr>Proposed Fix #2 – Horizontal “FOM”</vt:lpstr>
      <vt:lpstr>Documented Progress/Future Work</vt:lpstr>
      <vt:lpstr>Plumbing Functions  and Chemical Stock Tanks Updates </vt:lpstr>
      <vt:lpstr>Plumbing Functions</vt:lpstr>
      <vt:lpstr>Updates to PlumbingF</vt:lpstr>
      <vt:lpstr>Updates to ChemStockTanksAC</vt:lpstr>
      <vt:lpstr>ChemStockTanksAC</vt:lpstr>
      <vt:lpstr>Future Work </vt:lpstr>
      <vt:lpstr>Chemical Dosage System Update </vt:lpstr>
      <vt:lpstr>Task Review</vt:lpstr>
      <vt:lpstr> </vt:lpstr>
      <vt:lpstr>Progress to Date</vt:lpstr>
      <vt:lpstr>Progress to Date</vt:lpstr>
      <vt:lpstr>Progress to Date</vt:lpstr>
      <vt:lpstr>Implemented Plant Design</vt:lpstr>
      <vt:lpstr>Progress to Date</vt:lpstr>
      <vt:lpstr>Constant Head Tank Function ConstantHeadTankF</vt:lpstr>
      <vt:lpstr>Updates</vt:lpstr>
      <vt:lpstr>Future work</vt:lpstr>
      <vt:lpstr>AguaClara  Abstract</vt:lpstr>
      <vt:lpstr>Objectives</vt:lpstr>
      <vt:lpstr>Final Abstract</vt:lpstr>
      <vt:lpstr>Abstract Design</vt:lpstr>
      <vt:lpstr>Future Work</vt:lpstr>
      <vt:lpstr>Questions???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Tori Klug</cp:lastModifiedBy>
  <cp:revision>286</cp:revision>
  <dcterms:created xsi:type="dcterms:W3CDTF">2012-05-19T14:41:57Z</dcterms:created>
  <dcterms:modified xsi:type="dcterms:W3CDTF">2012-05-19T14:42:20Z</dcterms:modified>
</cp:coreProperties>
</file>