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notesSlides/notesSlide9.xml" ContentType="application/vnd.openxmlformats-officedocument.presentationml.notes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notesSlides/notesSlide30.xml" ContentType="application/vnd.openxmlformats-officedocument.presentationml.notesSlide+xml"/>
  <Override PartName="/ppt/slides/slide27.xml" ContentType="application/vnd.openxmlformats-officedocument.presentationml.slide+xml"/>
  <Override PartName="/ppt/slides/slide53.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notesSlides/notesSlide27.xml" ContentType="application/vnd.openxmlformats-officedocument.presentationml.notesSlide+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slides/slide57.xml" ContentType="application/vnd.openxmlformats-officedocument.presentationml.slide+xml"/>
  <Override PartName="/ppt/slides/slide24.xml" ContentType="application/vnd.openxmlformats-officedocument.presentationml.slide+xml"/>
  <Override PartName="/ppt/notesSlides/notesSlide10.xml" ContentType="application/vnd.openxmlformats-officedocument.presentationml.notesSlide+xml"/>
  <Override PartName="/ppt/slides/slide50.xml" ContentType="application/vnd.openxmlformats-officedocument.presentationml.slide+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s/slide23.xml" ContentType="application/vnd.openxmlformats-officedocument.presentationml.slide+xml"/>
  <Override PartName="/ppt/slides/slide39.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Override PartName="/ppt/notesSlides/notesSlide2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74" r:id="rId1"/>
  </p:sldMasterIdLst>
  <p:notesMasterIdLst>
    <p:notesMasterId r:id="rId59"/>
  </p:notesMasterIdLst>
  <p:sldIdLst>
    <p:sldId id="355" r:id="rId2"/>
    <p:sldId id="356" r:id="rId3"/>
    <p:sldId id="357" r:id="rId4"/>
    <p:sldId id="358" r:id="rId5"/>
    <p:sldId id="359" r:id="rId6"/>
    <p:sldId id="360" r:id="rId7"/>
    <p:sldId id="361" r:id="rId8"/>
    <p:sldId id="362" r:id="rId9"/>
    <p:sldId id="363" r:id="rId10"/>
    <p:sldId id="364"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3" r:id="rId30"/>
    <p:sldId id="384" r:id="rId31"/>
    <p:sldId id="385" r:id="rId32"/>
    <p:sldId id="386" r:id="rId33"/>
    <p:sldId id="387" r:id="rId34"/>
    <p:sldId id="388" r:id="rId35"/>
    <p:sldId id="389" r:id="rId36"/>
    <p:sldId id="390" r:id="rId37"/>
    <p:sldId id="391" r:id="rId38"/>
    <p:sldId id="392" r:id="rId39"/>
    <p:sldId id="393" r:id="rId40"/>
    <p:sldId id="394" r:id="rId41"/>
    <p:sldId id="395" r:id="rId42"/>
    <p:sldId id="396" r:id="rId43"/>
    <p:sldId id="397" r:id="rId44"/>
    <p:sldId id="398" r:id="rId45"/>
    <p:sldId id="399" r:id="rId46"/>
    <p:sldId id="400" r:id="rId47"/>
    <p:sldId id="401" r:id="rId48"/>
    <p:sldId id="402" r:id="rId49"/>
    <p:sldId id="403" r:id="rId50"/>
    <p:sldId id="404" r:id="rId51"/>
    <p:sldId id="405" r:id="rId52"/>
    <p:sldId id="406" r:id="rId53"/>
    <p:sldId id="407" r:id="rId54"/>
    <p:sldId id="408" r:id="rId55"/>
    <p:sldId id="409" r:id="rId56"/>
    <p:sldId id="410" r:id="rId57"/>
    <p:sldId id="411"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FFFF"/>
    <a:srgbClr val="7646FC"/>
  </p:clrMru>
  <p:extLst>
    <p:ext uri="{E76CE94A-603C-4142-B9EB-6D1370010A27}">
      <p14:discardImageEditData xmlns="" xmlns:p14="http://schemas.microsoft.com/office/powerpoint/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p:ext>
    <p:ext uri="{D31A062A-798A-4329-ABDD-BBA856620510}">
      <p14:defaultImageDpi xmlns="" xmlns:p14="http://schemas.microsoft.com/office/powerpoint/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882" autoAdjust="0"/>
    <p:restoredTop sz="71927" autoAdjust="0"/>
  </p:normalViewPr>
  <p:slideViewPr>
    <p:cSldViewPr>
      <p:cViewPr varScale="1">
        <p:scale>
          <a:sx n="72" d="100"/>
          <a:sy n="72" d="100"/>
        </p:scale>
        <p:origin x="-1384" y="-120"/>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12/14/13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 xmlns:p14="http://schemas.microsoft.com/office/powerpoint/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652792843"/>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1" y="4343400"/>
            <a:ext cx="5486399" cy="4114800"/>
          </a:xfrm>
          <a:prstGeom prst="rect">
            <a:avLst/>
          </a:prstGeom>
        </p:spPr>
        <p:txBody>
          <a:bodyPr lIns="91417" tIns="91417" rIns="91417" bIns="91417" anchor="t" anchorCtr="0">
            <a:noAutofit/>
          </a:bodyPr>
          <a:lstStyle/>
          <a:p>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554776984"/>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1" y="4343400"/>
            <a:ext cx="5486399" cy="4114800"/>
          </a:xfrm>
          <a:prstGeom prst="rect">
            <a:avLst/>
          </a:prstGeom>
        </p:spPr>
        <p:txBody>
          <a:bodyPr lIns="91417" tIns="91417" rIns="91417" bIns="91417" anchor="t" anchorCtr="0">
            <a:noAutofit/>
          </a:bodyPr>
          <a:lstStyle/>
          <a:p>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357831749"/>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1" y="4343400"/>
            <a:ext cx="5486399" cy="4114800"/>
          </a:xfrm>
          <a:prstGeom prst="rect">
            <a:avLst/>
          </a:prstGeom>
        </p:spPr>
        <p:txBody>
          <a:bodyPr lIns="91417" tIns="91417" rIns="91417" bIns="91417" anchor="t" anchorCtr="0">
            <a:noAutofit/>
          </a:bodyPr>
          <a:lstStyle/>
          <a:p>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785982992"/>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1" y="4343400"/>
            <a:ext cx="5486399" cy="4114800"/>
          </a:xfrm>
          <a:prstGeom prst="rect">
            <a:avLst/>
          </a:prstGeom>
        </p:spPr>
        <p:txBody>
          <a:bodyPr lIns="91417" tIns="91417" rIns="91417" bIns="91417" anchor="t" anchorCtr="0">
            <a:noAutofit/>
          </a:bodyPr>
          <a:lstStyle/>
          <a:p>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931267868"/>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21</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00326706"/>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29</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00326706"/>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35" indent="-171435">
              <a:buFont typeface="Arial" panose="020B0604020202020204" pitchFamily="34" charset="0"/>
              <a:buChar char="•"/>
            </a:pPr>
            <a:r>
              <a:rPr lang="en-US" dirty="0" smtClean="0"/>
              <a:t>Main goal</a:t>
            </a:r>
          </a:p>
          <a:p>
            <a:pPr marL="628594" lvl="1" indent="-171435">
              <a:buFont typeface="Arial" panose="020B0604020202020204" pitchFamily="34" charset="0"/>
              <a:buChar char="•"/>
            </a:pPr>
            <a:r>
              <a:rPr lang="en-US" dirty="0" smtClean="0"/>
              <a:t>Chemicals flow from stock tank, to constant head tank (and calibration column),</a:t>
            </a:r>
            <a:r>
              <a:rPr lang="en-US" baseline="0" dirty="0" smtClean="0"/>
              <a:t> to manifold, through manifold, to dosing lever arm drop tube, and finally to their dosing site</a:t>
            </a:r>
            <a:endParaRPr lang="en-US" dirty="0" smtClean="0"/>
          </a:p>
          <a:p>
            <a:pPr marL="628594" lvl="1" indent="-171435">
              <a:buFont typeface="Arial" panose="020B0604020202020204" pitchFamily="34" charset="0"/>
              <a:buChar char="•"/>
            </a:pPr>
            <a:r>
              <a:rPr lang="en-US" dirty="0" smtClean="0"/>
              <a:t>Actual CDC updates</a:t>
            </a:r>
          </a:p>
          <a:p>
            <a:pPr marL="1085753" lvl="2" indent="-171435">
              <a:buFont typeface="Arial" panose="020B0604020202020204" pitchFamily="34" charset="0"/>
              <a:buChar char="•"/>
            </a:pPr>
            <a:r>
              <a:rPr lang="en-US" dirty="0" smtClean="0"/>
              <a:t>CDC design has changed significantly over the past few semesters</a:t>
            </a:r>
          </a:p>
          <a:p>
            <a:pPr marL="1085753" lvl="2" indent="-171435">
              <a:buFont typeface="Arial" panose="020B0604020202020204" pitchFamily="34" charset="0"/>
              <a:buChar char="•"/>
            </a:pPr>
            <a:r>
              <a:rPr lang="en-US" dirty="0" smtClean="0"/>
              <a:t>Updated design</a:t>
            </a:r>
            <a:r>
              <a:rPr lang="en-US" baseline="0" dirty="0" smtClean="0"/>
              <a:t> has yet to be fully integrated into the design tool</a:t>
            </a:r>
          </a:p>
          <a:p>
            <a:pPr marL="171435" indent="-171435">
              <a:buFont typeface="Arial" panose="020B0604020202020204" pitchFamily="34" charset="0"/>
              <a:buChar char="•"/>
            </a:pPr>
            <a:r>
              <a:rPr lang="en-US" dirty="0" smtClean="0"/>
              <a:t>Main steps</a:t>
            </a:r>
          </a:p>
          <a:p>
            <a:pPr marL="628594" lvl="1" indent="-171435">
              <a:buFont typeface="Arial" panose="020B0604020202020204" pitchFamily="34" charset="0"/>
              <a:buChar char="•"/>
            </a:pPr>
            <a:r>
              <a:rPr lang="en-US" dirty="0" smtClean="0"/>
              <a:t>Manifold</a:t>
            </a:r>
          </a:p>
          <a:p>
            <a:pPr marL="1085753" lvl="2" indent="-171435">
              <a:buFont typeface="Arial" panose="020B0604020202020204" pitchFamily="34" charset="0"/>
              <a:buChar char="•"/>
            </a:pPr>
            <a:r>
              <a:rPr lang="en-US" dirty="0" smtClean="0"/>
              <a:t>Consists of several flexible tubes running length-wise along the entrance tank that</a:t>
            </a:r>
            <a:r>
              <a:rPr lang="en-US" baseline="0" dirty="0" smtClean="0"/>
              <a:t> allow for major losses to dominate the system</a:t>
            </a:r>
          </a:p>
          <a:p>
            <a:pPr marL="628594" lvl="1" indent="-171435">
              <a:buFont typeface="Arial" panose="020B0604020202020204" pitchFamily="34" charset="0"/>
              <a:buChar char="•"/>
            </a:pPr>
            <a:r>
              <a:rPr lang="en-US" baseline="0" dirty="0" smtClean="0"/>
              <a:t>Flexible tubing</a:t>
            </a:r>
          </a:p>
          <a:p>
            <a:pPr marL="1085753" lvl="2" indent="-171435">
              <a:buFont typeface="Arial" panose="020B0604020202020204" pitchFamily="34" charset="0"/>
              <a:buChar char="•"/>
            </a:pPr>
            <a:r>
              <a:rPr lang="en-US" baseline="0" dirty="0" smtClean="0"/>
              <a:t>Connects the stock tanks to the constant head tanks, the constant head tanks to the manifold system, the manifold system to the top of the drop tubes on the lever arm, and the bottom of the drop tubes to the rapid mix pipe (for coagulant) and to the </a:t>
            </a:r>
            <a:r>
              <a:rPr lang="en-US" baseline="0" dirty="0" err="1" smtClean="0"/>
              <a:t>chloring</a:t>
            </a:r>
            <a:r>
              <a:rPr lang="en-US" baseline="0" dirty="0" smtClean="0"/>
              <a:t> dosing site at the effluent to the filter.</a:t>
            </a:r>
          </a:p>
          <a:p>
            <a:pPr marL="628594" lvl="1" indent="-171435">
              <a:buFont typeface="Arial" panose="020B0604020202020204" pitchFamily="34" charset="0"/>
              <a:buChar char="•"/>
            </a:pPr>
            <a:r>
              <a:rPr lang="en-US" baseline="0" dirty="0" smtClean="0"/>
              <a:t>Calibration column and constant head tanks</a:t>
            </a:r>
          </a:p>
          <a:p>
            <a:pPr marL="1085753" lvl="2" indent="-171435" defTabSz="914318">
              <a:buFont typeface="Arial" panose="020B0604020202020204" pitchFamily="34" charset="0"/>
              <a:buChar char="•"/>
              <a:defRPr/>
            </a:pPr>
            <a:r>
              <a:rPr lang="en-US" dirty="0" smtClean="0"/>
              <a:t>Complete the drawing as it would appear in the plant</a:t>
            </a:r>
          </a:p>
          <a:p>
            <a:pPr marL="628594" lvl="1" indent="-171435">
              <a:buFont typeface="Arial" panose="020B0604020202020204" pitchFamily="34" charset="0"/>
              <a:buChar char="•"/>
            </a:pPr>
            <a:r>
              <a:rPr lang="en-US" baseline="0" dirty="0" smtClean="0"/>
              <a:t>Lever arm system</a:t>
            </a:r>
          </a:p>
          <a:p>
            <a:pPr marL="1085753" lvl="2" indent="-171435" defTabSz="914318">
              <a:buFont typeface="Arial" panose="020B0604020202020204" pitchFamily="34" charset="0"/>
              <a:buChar char="•"/>
              <a:defRPr/>
            </a:pPr>
            <a:r>
              <a:rPr lang="en-US" dirty="0" smtClean="0"/>
              <a:t>Fix dimensions</a:t>
            </a:r>
          </a:p>
          <a:p>
            <a:pPr marL="628594" lvl="1" indent="-171435" defTabSz="914318">
              <a:buFont typeface="Arial" panose="020B0604020202020204" pitchFamily="34" charset="0"/>
              <a:buChar char="•"/>
              <a:defRPr/>
            </a:pPr>
            <a:r>
              <a:rPr lang="en-US" dirty="0" smtClean="0"/>
              <a:t>Stock tank concentrations</a:t>
            </a:r>
          </a:p>
          <a:p>
            <a:pPr marL="1085753" lvl="2" indent="-171435" defTabSz="914318">
              <a:buFont typeface="Arial" panose="020B0604020202020204" pitchFamily="34" charset="0"/>
              <a:buChar char="•"/>
              <a:defRPr/>
            </a:pPr>
            <a:r>
              <a:rPr lang="en-US" dirty="0" smtClean="0"/>
              <a:t>Should be calculated so that an</a:t>
            </a:r>
            <a:r>
              <a:rPr lang="en-US" baseline="0" dirty="0" smtClean="0"/>
              <a:t> integer number of bags of chemical has to be mixed into the tank</a:t>
            </a:r>
            <a:endParaRPr lang="en-US" dirty="0" smtClean="0"/>
          </a:p>
          <a:p>
            <a:pPr marL="628594" lvl="1" indent="-171435" defTabSz="914318">
              <a:buFont typeface="Arial" panose="020B0604020202020204" pitchFamily="34" charset="0"/>
              <a:buChar char="•"/>
              <a:defRPr/>
            </a:pPr>
            <a:endParaRPr lang="en-US" baseline="0" dirty="0" smtClean="0"/>
          </a:p>
          <a:p>
            <a:pPr marL="628594" lvl="1" indent="-171435">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30</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456395217"/>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32</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64007369"/>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33</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91680243"/>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34</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Online interface that provides access to customized plant designs, invent scalable, reproducible tools that can be combined to form a complete water treatment plant.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11378517"/>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46</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00326706"/>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out valve. Purpose of flow control.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47</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0720398"/>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48</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599017410"/>
      </p:ext>
    </p:extLst>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a:t>
            </a:r>
            <a:r>
              <a:rPr lang="en-US" baseline="0" dirty="0" smtClean="0"/>
              <a:t> Drew Sharp in Honduras. Highly variable pricing. Notice price jumps at 3’’, 6’’. No pricing above 6’’-Specialty item. Limits high flow analysis.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49</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97541050"/>
      </p:ext>
    </p:extLst>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PVC</a:t>
            </a:r>
            <a:r>
              <a:rPr lang="en-US" baseline="0" dirty="0" smtClean="0"/>
              <a:t> Gate, PVC Butterfly, DI Butterfly. Common manifold for parallel, better than current? Limited by cost info on valves. Focus on Fernco “Adjustable weir”.</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51</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178511468"/>
      </p:ext>
    </p:extLst>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Much cheaper than any</a:t>
            </a:r>
            <a:r>
              <a:rPr lang="en-US" baseline="0" dirty="0" smtClean="0"/>
              <a:t> valves. So how will this work?</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52</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855704772"/>
      </p:ext>
    </p:extLst>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a:t>
            </a:r>
            <a:r>
              <a:rPr lang="en-US" baseline="0" dirty="0" smtClean="0"/>
              <a:t> out stoppers, their usual function. From 3 to 4 stoppers at 14 L/</a:t>
            </a:r>
            <a:r>
              <a:rPr lang="en-US" baseline="0" dirty="0" err="1" smtClean="0"/>
              <a:t>s</a:t>
            </a:r>
            <a:r>
              <a:rPr lang="en-US" baseline="0" dirty="0" smtClean="0"/>
              <a:t>. 1 drain considered off limits </a:t>
            </a:r>
            <a:r>
              <a:rPr lang="en-US" baseline="0" dirty="0" err="1" smtClean="0"/>
              <a:t>b/c</a:t>
            </a:r>
            <a:r>
              <a:rPr lang="en-US" baseline="0" dirty="0" smtClean="0"/>
              <a:t> LFOM.</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53</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69435573"/>
      </p:ext>
    </p:extLst>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Mechanism. Stoppers fixed</a:t>
            </a:r>
            <a:r>
              <a:rPr lang="en-US" baseline="0" dirty="0" smtClean="0"/>
              <a:t> at 3’’. Arbitrary? Limits max flow to 13.4 L/</a:t>
            </a:r>
            <a:r>
              <a:rPr lang="en-US" baseline="0" dirty="0" err="1" smtClean="0"/>
              <a:t>s</a:t>
            </a:r>
            <a:r>
              <a:rPr lang="en-US" baseline="0" dirty="0" smtClean="0"/>
              <a:t> each.</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54</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705389762"/>
      </p:ext>
    </p:extLst>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Less than 6’’? Limited by 3’’ stopper pipe. 2 or</a:t>
            </a:r>
            <a:r>
              <a:rPr lang="en-US" baseline="0" dirty="0" smtClean="0"/>
              <a:t> 3 couplings total. compared all competitive combinations (cost, max drainable flow, #/level of draining increments)</a:t>
            </a:r>
            <a:endParaRPr lang="en-US" dirty="0" smtClean="0"/>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55</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45675355"/>
      </p:ext>
    </p:extLst>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Top chosen </a:t>
            </a:r>
            <a:r>
              <a:rPr lang="en-US" dirty="0" err="1" smtClean="0"/>
              <a:t>b/c</a:t>
            </a:r>
            <a:r>
              <a:rPr lang="en-US" dirty="0" smtClean="0"/>
              <a:t> more effective increments. No need to dump entire flow.</a:t>
            </a:r>
            <a:r>
              <a:rPr lang="en-US" baseline="0" dirty="0" smtClean="0"/>
              <a:t> Done for each flow rate.</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56</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57277321"/>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 places</a:t>
            </a:r>
            <a:r>
              <a:rPr lang="en-US" baseline="0" dirty="0" smtClean="0"/>
              <a:t> inputs, design tool sends a request to the </a:t>
            </a:r>
            <a:r>
              <a:rPr lang="en-US" baseline="0" dirty="0" err="1" smtClean="0"/>
              <a:t>AguaClara</a:t>
            </a:r>
            <a:r>
              <a:rPr lang="en-US" baseline="0" dirty="0" smtClean="0"/>
              <a:t> server to produce a spreadsheet of all variables relevant to the plant design, and the values assigned to each of them. These include pipe diameters, wall dimensions, and baffle dimensions and placement. The ADT uses </a:t>
            </a:r>
            <a:r>
              <a:rPr lang="en-US" dirty="0" smtClean="0"/>
              <a:t>these variables to scale plant components in AutoCAD to create a complete, three dimensional design of the entire plant and its components.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663792904"/>
      </p:ext>
    </p:extLst>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comparing all.</a:t>
            </a:r>
            <a:r>
              <a:rPr lang="en-US" baseline="0" dirty="0" smtClean="0"/>
              <a:t> Mention future work/</a:t>
            </a:r>
            <a:r>
              <a:rPr lang="en-US" baseline="0" smtClean="0"/>
              <a:t>code changes.</a:t>
            </a:r>
            <a:endParaRPr lang="en-US"/>
          </a:p>
        </p:txBody>
      </p:sp>
      <p:sp>
        <p:nvSpPr>
          <p:cNvPr id="4" name="Slide Number Placeholder 3"/>
          <p:cNvSpPr>
            <a:spLocks noGrp="1"/>
          </p:cNvSpPr>
          <p:nvPr>
            <p:ph type="sldNum" sz="quarter" idx="10"/>
          </p:nvPr>
        </p:nvSpPr>
        <p:spPr/>
        <p:txBody>
          <a:bodyPr/>
          <a:lstStyle/>
          <a:p>
            <a:fld id="{D046E1A4-200E-4ABD-9212-41EB0F3A9311}" type="slidenum">
              <a:rPr lang="en-US" smtClean="0"/>
              <a:pPr/>
              <a:t>57</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871232943"/>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Design or constructability concerns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81360624"/>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668031895"/>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1" y="4343400"/>
            <a:ext cx="5486399" cy="4114800"/>
          </a:xfrm>
          <a:prstGeom prst="rect">
            <a:avLst/>
          </a:prstGeom>
          <a:noFill/>
          <a:ln>
            <a:noFill/>
          </a:ln>
        </p:spPr>
        <p:txBody>
          <a:bodyPr lIns="91417" tIns="45695" rIns="91417" bIns="45695" anchor="t" anchorCtr="0">
            <a:noAutofit/>
          </a:bodyPr>
          <a:lstStyle/>
          <a:p>
            <a:endParaRPr/>
          </a:p>
        </p:txBody>
      </p:sp>
      <p:sp>
        <p:nvSpPr>
          <p:cNvPr id="128" name="Shape 128"/>
          <p:cNvSpPr txBox="1">
            <a:spLocks noGrp="1"/>
          </p:cNvSpPr>
          <p:nvPr>
            <p:ph type="sldNum" idx="12"/>
          </p:nvPr>
        </p:nvSpPr>
        <p:spPr>
          <a:xfrm>
            <a:off x="3884613" y="8685213"/>
            <a:ext cx="2971799" cy="457200"/>
          </a:xfrm>
          <a:prstGeom prst="rect">
            <a:avLst/>
          </a:prstGeom>
          <a:noFill/>
          <a:ln>
            <a:noFill/>
          </a:ln>
        </p:spPr>
        <p:txBody>
          <a:bodyPr lIns="91417" tIns="45695" rIns="91417" bIns="45695" anchor="b" anchorCtr="0">
            <a:noAutofit/>
          </a:bodyPr>
          <a:lstStyle/>
          <a:p>
            <a:pPr>
              <a:buSzPct val="25000"/>
            </a:pPr>
            <a:r>
              <a:rPr lang="en" dirty="0"/>
              <a:t> </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941229226"/>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33"/>
        <p:cNvGrpSpPr/>
        <p:nvPr/>
      </p:nvGrpSpPr>
      <p:grpSpPr>
        <a:xfrm>
          <a:off x="0" y="0"/>
          <a:ext cx="0" cy="0"/>
          <a:chOff x="0" y="0"/>
          <a:chExt cx="0" cy="0"/>
        </a:xfrm>
      </p:grpSpPr>
      <p:sp>
        <p:nvSpPr>
          <p:cNvPr id="134" name="Shape 134"/>
          <p:cNvSpPr txBox="1">
            <a:spLocks noGrp="1"/>
          </p:cNvSpPr>
          <p:nvPr>
            <p:ph type="body" idx="1"/>
          </p:nvPr>
        </p:nvSpPr>
        <p:spPr>
          <a:xfrm>
            <a:off x="685801" y="4343400"/>
            <a:ext cx="5486399" cy="4114800"/>
          </a:xfrm>
          <a:prstGeom prst="rect">
            <a:avLst/>
          </a:prstGeom>
        </p:spPr>
        <p:txBody>
          <a:bodyPr lIns="91417" tIns="91417" rIns="91417" bIns="91417" anchor="ctr" anchorCtr="0">
            <a:noAutofit/>
          </a:bodyPr>
          <a:lstStyle/>
          <a:p>
            <a:endParaRPr/>
          </a:p>
        </p:txBody>
      </p:sp>
      <p:sp>
        <p:nvSpPr>
          <p:cNvPr id="135" name="Shape 135"/>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18708399"/>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1" y="4343400"/>
            <a:ext cx="5486399" cy="4114800"/>
          </a:xfrm>
          <a:prstGeom prst="rect">
            <a:avLst/>
          </a:prstGeom>
        </p:spPr>
        <p:txBody>
          <a:bodyPr lIns="91417" tIns="91417" rIns="91417" bIns="91417" anchor="ctr" anchorCtr="0">
            <a:noAutofit/>
          </a:bodyPr>
          <a:lstStyle/>
          <a:p>
            <a:endParaRPr dirty="0"/>
          </a:p>
        </p:txBody>
      </p:sp>
      <p:sp>
        <p:nvSpPr>
          <p:cNvPr id="143" name="Shape 143"/>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13807022"/>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78719" y="686405"/>
            <a:ext cx="4500563"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1" y="4343400"/>
            <a:ext cx="5486399" cy="4114800"/>
          </a:xfrm>
          <a:prstGeom prst="rect">
            <a:avLst/>
          </a:prstGeom>
        </p:spPr>
        <p:txBody>
          <a:bodyPr lIns="91417" tIns="91417" rIns="91417" bIns="91417" anchor="t" anchorCtr="0">
            <a:noAutofit/>
          </a:bodyPr>
          <a:lstStyle/>
          <a:p>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9812879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12/14/13</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a:ext>
            </a:extLst>
          </a:blip>
          <a:srcRect/>
          <a:stretch>
            <a:fillRect/>
          </a:stretch>
        </p:blipFill>
        <p:spPr bwMode="auto">
          <a:xfrm>
            <a:off x="5287488" y="0"/>
            <a:ext cx="3856512" cy="1147092"/>
          </a:xfrm>
          <a:prstGeom prst="rect">
            <a:avLst/>
          </a:prstGeom>
          <a:noFill/>
          <a:extLst>
            <a:ext uri="{909E8E84-426E-40DD-AFC4-6F175D3DCCD1}">
              <a14:hiddenFill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12/14/13</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 xmlns:p14="http://schemas.microsoft.com/office/powerpoint/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12/14/13</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12/14/13</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 xmlns:p14="http://schemas.microsoft.com/office/powerpoint/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12/14/13</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12/14/13</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12/14/13</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12/14/13</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xmlns:mv="urn:schemas-microsoft-com:mac:vml" xmlns:mc="http://schemas.openxmlformats.org/markup-compatibility/2006" xmlns:p="http://schemas.openxmlformats.org/presentationml/2006/main" xmlns:r="http://schemas.openxmlformats.org/officeDocument/2006/relationships" xmlns:a="http://schemas.openxmlformats.org/drawingml/2006/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png"/><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png"/><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jpeg"/><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jpe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jpeg"/><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7.png"/><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7.png"/><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png"/><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0.png"/><Relationship Id="rId3"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png"/><Relationship Id="rId3" Type="http://schemas.openxmlformats.org/officeDocument/2006/relationships/image" Target="../media/image4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png"/><Relationship Id="rId3"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png"/><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8.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n-US" dirty="0" smtClean="0"/>
              <a:t>		Design Team</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
        <p:nvSpPr>
          <p:cNvPr id="2" name="Subtitle 1"/>
          <p:cNvSpPr>
            <a:spLocks noGrp="1"/>
          </p:cNvSpPr>
          <p:nvPr>
            <p:ph type="subTitle" idx="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9" name="Picture 3"/>
          <p:cNvPicPr>
            <a:picLocks noChangeAspect="1" noChangeArrowheads="1"/>
          </p:cNvPicPr>
          <p:nvPr/>
        </p:nvPicPr>
        <p:blipFill>
          <a:blip r:embed="rId2" cstate="print"/>
          <a:srcRect/>
          <a:stretch>
            <a:fillRect/>
          </a:stretch>
        </p:blipFill>
        <p:spPr bwMode="auto">
          <a:xfrm>
            <a:off x="3581400" y="2057400"/>
            <a:ext cx="5137924" cy="3800475"/>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cstate="print"/>
          <a:srcRect/>
          <a:stretch>
            <a:fillRect/>
          </a:stretch>
        </p:blipFill>
        <p:spPr bwMode="auto">
          <a:xfrm>
            <a:off x="228600" y="1447800"/>
            <a:ext cx="3171825" cy="5153025"/>
          </a:xfrm>
          <a:prstGeom prst="rect">
            <a:avLst/>
          </a:prstGeom>
          <a:noFill/>
          <a:ln w="9525">
            <a:noFill/>
            <a:miter lim="800000"/>
            <a:headEnd/>
            <a:tailEnd/>
          </a:ln>
          <a:effec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70760974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28600" y="1524000"/>
            <a:ext cx="4038599" cy="4936065"/>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724400" y="1524000"/>
            <a:ext cx="3979417" cy="5087090"/>
          </a:xfrm>
          <a:prstGeom prst="rect">
            <a:avLst/>
          </a:prstGeom>
          <a:noFill/>
          <a:ln>
            <a:noFill/>
          </a:ln>
          <a:effectLst/>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chemeClr val="accent1"/>
                </a:solidFill>
              </a14:hiddenFill>
            </a:ext>
            <a:ext uri="{91240B29-F687-4F45-9708-019B960494DF}">
              <a14:hiddenLine xmlns="" xmlns:a14="http://schemas.microsoft.com/office/drawing/2010/main" xmlns:p="http://schemas.openxmlformats.org/presentationml/2006/main" xmlns:r="http://schemas.openxmlformats.org/officeDocument/2006/relationships" xmlns:a="http://schemas.openxmlformats.org/drawingml/2006/main" w="9525">
                <a:solidFill>
                  <a:schemeClr val="tx1"/>
                </a:solidFill>
                <a:miter lim="800000"/>
                <a:headEnd/>
                <a:tailEnd/>
              </a14:hiddenLine>
            </a:ext>
            <a:ext uri="{AF507438-7753-43E0-B8FC-AC1667EBCBE1}">
              <a14:hiddenEffects xmlns="" xmlns:a14="http://schemas.microsoft.com/office/drawing/2010/main" xmlns:p="http://schemas.openxmlformats.org/presentationml/2006/main" xmlns:r="http://schemas.openxmlformats.org/officeDocument/2006/relationships" xmlns:a="http://schemas.openxmlformats.org/drawingml/2006/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6697782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dirty="0" smtClean="0"/>
              <a:t>Finish Drain Plumbing for Filter</a:t>
            </a:r>
          </a:p>
          <a:p>
            <a:r>
              <a:rPr lang="en-US" dirty="0" smtClean="0"/>
              <a:t>Add Operator Access</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184409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22"/>
        <p:cNvGrpSpPr/>
        <p:nvPr/>
      </p:nvGrpSpPr>
      <p:grpSpPr>
        <a:xfrm>
          <a:off x="0" y="0"/>
          <a:ext cx="0" cy="0"/>
          <a:chOff x="0" y="0"/>
          <a:chExt cx="0" cy="0"/>
        </a:xfrm>
      </p:grpSpPr>
      <p:sp>
        <p:nvSpPr>
          <p:cNvPr id="123" name="Shape 123"/>
          <p:cNvSpPr txBox="1">
            <a:spLocks noGrp="1"/>
          </p:cNvSpPr>
          <p:nvPr>
            <p:ph type="subTitle" idx="1"/>
          </p:nvPr>
        </p:nvSpPr>
        <p:spPr>
          <a:xfrm>
            <a:off x="3505201" y="5029200"/>
            <a:ext cx="3962399" cy="624672"/>
          </a:xfrm>
          <a:prstGeom prst="rect">
            <a:avLst/>
          </a:prstGeom>
          <a:noFill/>
          <a:ln>
            <a:noFill/>
          </a:ln>
        </p:spPr>
        <p:txBody>
          <a:bodyPr lIns="91425" tIns="45700" rIns="91425" bIns="45700" anchor="t" anchorCtr="0">
            <a:noAutofit/>
          </a:bodyPr>
          <a:lstStyle/>
          <a:p>
            <a:pPr>
              <a:buNone/>
            </a:pPr>
            <a:r>
              <a:rPr lang="en"/>
              <a:t>Kristie Guo and Paroma Chakravarty</a:t>
            </a:r>
          </a:p>
        </p:txBody>
      </p:sp>
      <p:sp>
        <p:nvSpPr>
          <p:cNvPr id="124" name="Shape 124"/>
          <p:cNvSpPr txBox="1">
            <a:spLocks noGrp="1"/>
          </p:cNvSpPr>
          <p:nvPr>
            <p:ph type="ctrTitle"/>
          </p:nvPr>
        </p:nvSpPr>
        <p:spPr>
          <a:xfrm>
            <a:off x="1371600" y="1120775"/>
            <a:ext cx="7772400" cy="1470024"/>
          </a:xfrm>
          <a:prstGeom prst="rect">
            <a:avLst/>
          </a:prstGeom>
          <a:noFill/>
          <a:ln>
            <a:noFill/>
          </a:ln>
        </p:spPr>
        <p:txBody>
          <a:bodyPr lIns="91425" tIns="45700" rIns="91425" bIns="45700" anchor="ctr" anchorCtr="0">
            <a:noAutofit/>
          </a:bodyPr>
          <a:lstStyle/>
          <a:p>
            <a:pPr>
              <a:buNone/>
            </a:pPr>
            <a:r>
              <a:rPr lang="en"/>
              <a:t>Sedimentation Tank Design Details</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65082218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lvl="0" rtl="0">
              <a:buClr>
                <a:schemeClr val="dk1"/>
              </a:buClr>
              <a:buSzPct val="25000"/>
              <a:buFont typeface="Arial"/>
              <a:buNone/>
            </a:pPr>
            <a:r>
              <a:rPr lang="en" sz="3000" dirty="0"/>
              <a:t>Task 1: Asymmetrical Inlet Jet</a:t>
            </a:r>
          </a:p>
        </p:txBody>
      </p:sp>
      <p:sp>
        <p:nvSpPr>
          <p:cNvPr id="131" name="Shape 131"/>
          <p:cNvSpPr/>
          <p:nvPr/>
        </p:nvSpPr>
        <p:spPr>
          <a:xfrm>
            <a:off x="348001" y="1934733"/>
            <a:ext cx="3985449" cy="4009232"/>
          </a:xfrm>
          <a:prstGeom prst="rect">
            <a:avLst/>
          </a:prstGeom>
          <a:blipFill>
            <a:blip r:embed="rId3" cstate="print"/>
            <a:stretch>
              <a:fillRect/>
            </a:stretch>
          </a:blipFill>
          <a:ln>
            <a:noFill/>
          </a:ln>
        </p:spPr>
      </p:sp>
      <p:sp>
        <p:nvSpPr>
          <p:cNvPr id="132" name="Shape 132"/>
          <p:cNvSpPr/>
          <p:nvPr/>
        </p:nvSpPr>
        <p:spPr>
          <a:xfrm>
            <a:off x="4787452" y="1934736"/>
            <a:ext cx="4053650" cy="4009232"/>
          </a:xfrm>
          <a:prstGeom prst="rect">
            <a:avLst/>
          </a:prstGeom>
          <a:blipFill>
            <a:blip r:embed="rId4" cstate="print"/>
            <a:stretch>
              <a:fillRect/>
            </a:stretch>
          </a:blipFill>
          <a:ln>
            <a:noFill/>
          </a:ln>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91007255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2478150" y="228600"/>
            <a:ext cx="6437400" cy="9908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3000" dirty="0"/>
              <a:t>The Shift in the Code</a:t>
            </a:r>
          </a:p>
        </p:txBody>
      </p:sp>
      <p:sp>
        <p:nvSpPr>
          <p:cNvPr id="138" name="Shape 138"/>
          <p:cNvSpPr/>
          <p:nvPr/>
        </p:nvSpPr>
        <p:spPr>
          <a:xfrm>
            <a:off x="3149274" y="1572933"/>
            <a:ext cx="2870649" cy="5285067"/>
          </a:xfrm>
          <a:prstGeom prst="rect">
            <a:avLst/>
          </a:prstGeom>
          <a:blipFill>
            <a:blip r:embed="rId3" cstate="print"/>
            <a:stretch>
              <a:fillRect/>
            </a:stretch>
          </a:blipFill>
        </p:spPr>
      </p:sp>
      <p:sp>
        <p:nvSpPr>
          <p:cNvPr id="140" name="Shape 140"/>
          <p:cNvSpPr/>
          <p:nvPr/>
        </p:nvSpPr>
        <p:spPr>
          <a:xfrm>
            <a:off x="6142224" y="1633967"/>
            <a:ext cx="2773326" cy="5163000"/>
          </a:xfrm>
          <a:prstGeom prst="rect">
            <a:avLst/>
          </a:prstGeom>
          <a:blipFill>
            <a:blip r:embed="rId4" cstate="print"/>
            <a:stretch>
              <a:fillRect/>
            </a:stretch>
          </a:blipFill>
          <a:ln>
            <a:noFill/>
          </a:ln>
        </p:spPr>
      </p:sp>
      <p:pic>
        <p:nvPicPr>
          <p:cNvPr id="2" name="Picture 1"/>
          <p:cNvPicPr>
            <a:picLocks noChangeAspect="1"/>
          </p:cNvPicPr>
          <p:nvPr/>
        </p:nvPicPr>
        <p:blipFill>
          <a:blip r:embed="rId5"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228600" y="1633967"/>
            <a:ext cx="2801250" cy="516300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64293493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buNone/>
            </a:pPr>
            <a:r>
              <a:rPr lang="en" sz="3000"/>
              <a:t>Task 2: Manifold Feet</a:t>
            </a:r>
          </a:p>
        </p:txBody>
      </p:sp>
      <p:sp>
        <p:nvSpPr>
          <p:cNvPr id="146" name="Shape 146"/>
          <p:cNvSpPr/>
          <p:nvPr/>
        </p:nvSpPr>
        <p:spPr>
          <a:xfrm>
            <a:off x="1333000" y="1600200"/>
            <a:ext cx="2554124" cy="4684632"/>
          </a:xfrm>
          <a:prstGeom prst="rect">
            <a:avLst/>
          </a:prstGeom>
          <a:blipFill>
            <a:blip r:embed="rId3" cstate="print"/>
            <a:stretch>
              <a:fillRect/>
            </a:stretch>
          </a:blipFill>
          <a:ln>
            <a:noFill/>
          </a:ln>
        </p:spPr>
      </p:sp>
      <p:sp>
        <p:nvSpPr>
          <p:cNvPr id="147" name="Shape 147"/>
          <p:cNvSpPr/>
          <p:nvPr/>
        </p:nvSpPr>
        <p:spPr>
          <a:xfrm>
            <a:off x="4831325" y="1600200"/>
            <a:ext cx="3511776" cy="4684632"/>
          </a:xfrm>
          <a:prstGeom prst="rect">
            <a:avLst/>
          </a:prstGeom>
          <a:blipFill>
            <a:blip r:embed="rId4" cstate="print"/>
            <a:stretch>
              <a:fillRect/>
            </a:stretch>
          </a:blipFill>
          <a:ln>
            <a:noFill/>
          </a:ln>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503450108"/>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buNone/>
            </a:pPr>
            <a:r>
              <a:rPr lang="en" sz="3000"/>
              <a:t>Origin Point Calculation of Feet</a:t>
            </a:r>
          </a:p>
        </p:txBody>
      </p:sp>
      <p:sp>
        <p:nvSpPr>
          <p:cNvPr id="153" name="Shape 153"/>
          <p:cNvSpPr/>
          <p:nvPr/>
        </p:nvSpPr>
        <p:spPr>
          <a:xfrm>
            <a:off x="2440475" y="1581301"/>
            <a:ext cx="4038600" cy="5112665"/>
          </a:xfrm>
          <a:prstGeom prst="rect">
            <a:avLst/>
          </a:prstGeom>
          <a:blipFill>
            <a:blip r:embed="rId3" cstate="print"/>
            <a:stretch>
              <a:fillRect/>
            </a:stretch>
          </a:blipFill>
          <a:ln>
            <a:noFill/>
          </a:ln>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496562876"/>
      </p:ext>
    </p:extLst>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buNone/>
            </a:pPr>
            <a:r>
              <a:rPr lang="en" sz="3000"/>
              <a:t>Calculation of Feet Length</a:t>
            </a:r>
          </a:p>
        </p:txBody>
      </p:sp>
      <p:sp>
        <p:nvSpPr>
          <p:cNvPr id="159" name="Shape 159"/>
          <p:cNvSpPr txBox="1">
            <a:spLocks noGrp="1"/>
          </p:cNvSpPr>
          <p:nvPr>
            <p:ph type="body" idx="1"/>
          </p:nvPr>
        </p:nvSpPr>
        <p:spPr>
          <a:xfrm flipH="1">
            <a:off x="361600" y="6249201"/>
            <a:ext cx="4038599" cy="548799"/>
          </a:xfrm>
          <a:prstGeom prst="rect">
            <a:avLst/>
          </a:prstGeom>
        </p:spPr>
        <p:txBody>
          <a:bodyPr lIns="91425" tIns="91425" rIns="91425" bIns="91425" anchor="t" anchorCtr="0">
            <a:noAutofit/>
          </a:bodyPr>
          <a:lstStyle/>
          <a:p>
            <a:pPr algn="ctr">
              <a:buNone/>
            </a:pPr>
            <a:r>
              <a:rPr lang="en" sz="1800"/>
              <a:t>Theoretical Calculation</a:t>
            </a:r>
          </a:p>
        </p:txBody>
      </p:sp>
      <p:sp>
        <p:nvSpPr>
          <p:cNvPr id="160" name="Shape 160"/>
          <p:cNvSpPr txBox="1">
            <a:spLocks noGrp="1"/>
          </p:cNvSpPr>
          <p:nvPr>
            <p:ph type="body" idx="2"/>
          </p:nvPr>
        </p:nvSpPr>
        <p:spPr>
          <a:xfrm>
            <a:off x="4633426" y="6249201"/>
            <a:ext cx="4038599" cy="548799"/>
          </a:xfrm>
          <a:prstGeom prst="rect">
            <a:avLst/>
          </a:prstGeom>
        </p:spPr>
        <p:txBody>
          <a:bodyPr lIns="91425" tIns="91425" rIns="91425" bIns="91425" anchor="t" anchorCtr="0">
            <a:noAutofit/>
          </a:bodyPr>
          <a:lstStyle/>
          <a:p>
            <a:pPr algn="ctr">
              <a:buNone/>
            </a:pPr>
            <a:r>
              <a:rPr lang="en" sz="1800"/>
              <a:t>Real Calculation</a:t>
            </a:r>
          </a:p>
        </p:txBody>
      </p:sp>
      <p:sp>
        <p:nvSpPr>
          <p:cNvPr id="161" name="Shape 161"/>
          <p:cNvSpPr/>
          <p:nvPr/>
        </p:nvSpPr>
        <p:spPr>
          <a:xfrm>
            <a:off x="457199" y="1551532"/>
            <a:ext cx="3847400" cy="4877400"/>
          </a:xfrm>
          <a:prstGeom prst="rect">
            <a:avLst/>
          </a:prstGeom>
          <a:blipFill>
            <a:blip r:embed="rId3" cstate="print"/>
            <a:stretch>
              <a:fillRect/>
            </a:stretch>
          </a:blipFill>
          <a:ln>
            <a:noFill/>
          </a:ln>
        </p:spPr>
      </p:sp>
      <p:sp>
        <p:nvSpPr>
          <p:cNvPr id="162" name="Shape 162"/>
          <p:cNvSpPr/>
          <p:nvPr/>
        </p:nvSpPr>
        <p:spPr>
          <a:xfrm>
            <a:off x="4729025" y="1551533"/>
            <a:ext cx="3847400" cy="4877400"/>
          </a:xfrm>
          <a:prstGeom prst="rect">
            <a:avLst/>
          </a:prstGeom>
          <a:blipFill>
            <a:blip r:embed="rId4" cstate="print"/>
            <a:stretch>
              <a:fillRect/>
            </a:stretch>
          </a:blipFill>
          <a:ln>
            <a:noFill/>
          </a:ln>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48088784"/>
      </p:ext>
    </p:extLst>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buNone/>
            </a:pPr>
            <a:r>
              <a:rPr lang="en" sz="3000"/>
              <a:t>Feet Placement On Manifold</a:t>
            </a:r>
          </a:p>
        </p:txBody>
      </p:sp>
      <p:sp>
        <p:nvSpPr>
          <p:cNvPr id="168" name="Shape 168"/>
          <p:cNvSpPr/>
          <p:nvPr/>
        </p:nvSpPr>
        <p:spPr>
          <a:xfrm>
            <a:off x="219925" y="1708666"/>
            <a:ext cx="8704148" cy="4819433"/>
          </a:xfrm>
          <a:prstGeom prst="rect">
            <a:avLst/>
          </a:prstGeom>
          <a:blipFill>
            <a:blip r:embed="rId3" cstate="print"/>
            <a:stretch>
              <a:fillRect/>
            </a:stretch>
          </a:blipFill>
          <a:ln>
            <a:noFill/>
          </a:ln>
        </p:spPr>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3340757"/>
      </p:ext>
    </p:extLst>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Automated Design Tool (ADT)</a:t>
            </a:r>
            <a:endParaRPr lang="en-US" dirty="0"/>
          </a:p>
        </p:txBody>
      </p:sp>
      <p:sp>
        <p:nvSpPr>
          <p:cNvPr id="10" name="Content Placeholder 9"/>
          <p:cNvSpPr>
            <a:spLocks noGrp="1"/>
          </p:cNvSpPr>
          <p:nvPr>
            <p:ph idx="1"/>
          </p:nvPr>
        </p:nvSpPr>
        <p:spPr>
          <a:xfrm>
            <a:off x="457200" y="1600200"/>
            <a:ext cx="8305800" cy="4525963"/>
          </a:xfrm>
        </p:spPr>
        <p:txBody>
          <a:bodyPr/>
          <a:lstStyle/>
          <a:p>
            <a:r>
              <a:rPr lang="en-US" dirty="0"/>
              <a:t>Access to customized plant designs</a:t>
            </a:r>
          </a:p>
          <a:p>
            <a:pPr lvl="1"/>
            <a:r>
              <a:rPr lang="en-US" dirty="0"/>
              <a:t>User inputs</a:t>
            </a:r>
          </a:p>
          <a:p>
            <a:r>
              <a:rPr lang="en-US" dirty="0"/>
              <a:t>Key to continuing scalability</a:t>
            </a:r>
          </a:p>
          <a:p>
            <a:r>
              <a:rPr lang="en-US" dirty="0"/>
              <a:t>Open Source Engineering</a:t>
            </a:r>
          </a:p>
          <a:p>
            <a:r>
              <a:rPr lang="en-US" dirty="0" err="1"/>
              <a:t>AguaClara</a:t>
            </a:r>
            <a:r>
              <a:rPr lang="en-US" dirty="0"/>
              <a:t> Design Philosophy</a:t>
            </a:r>
          </a:p>
          <a:p>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08609242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buNone/>
            </a:pPr>
            <a:r>
              <a:rPr lang="en" sz="3000"/>
              <a:t>Future Work</a:t>
            </a:r>
          </a:p>
        </p:txBody>
      </p:sp>
      <p:sp>
        <p:nvSpPr>
          <p:cNvPr id="174" name="Shape 174"/>
          <p:cNvSpPr txBox="1">
            <a:spLocks noGrp="1"/>
          </p:cNvSpPr>
          <p:nvPr>
            <p:ph type="body" idx="1"/>
          </p:nvPr>
        </p:nvSpPr>
        <p:spPr>
          <a:xfrm>
            <a:off x="457200" y="1600200"/>
            <a:ext cx="8013600" cy="4526000"/>
          </a:xfrm>
          <a:prstGeom prst="rect">
            <a:avLst/>
          </a:prstGeom>
        </p:spPr>
        <p:txBody>
          <a:bodyPr lIns="91425" tIns="91425" rIns="91425" bIns="91425" anchor="t" anchorCtr="0">
            <a:noAutofit/>
          </a:bodyPr>
          <a:lstStyle/>
          <a:p>
            <a:pPr marL="457200" lvl="0" indent="-381000" rtl="0">
              <a:buClr>
                <a:schemeClr val="dk1"/>
              </a:buClr>
              <a:buSzPct val="100000"/>
              <a:buFont typeface="Calibri"/>
              <a:buChar char="➢"/>
            </a:pPr>
            <a:r>
              <a:rPr lang="en" sz="2400"/>
              <a:t>Finding definite values for the arbitrary distances we have set</a:t>
            </a:r>
          </a:p>
          <a:p>
            <a:pPr marL="457200" lvl="0" indent="-381000">
              <a:buClr>
                <a:schemeClr val="dk1"/>
              </a:buClr>
              <a:buSzPct val="100000"/>
              <a:buFont typeface="Calibri"/>
              <a:buChar char="➢"/>
            </a:pPr>
            <a:r>
              <a:rPr lang="en" sz="2400"/>
              <a:t>Analyze the code to identify why the methods we used to make the feet fit worked</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097608188"/>
      </p:ext>
    </p:extLst>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029200"/>
            <a:ext cx="3962400" cy="624673"/>
          </a:xfrm>
        </p:spPr>
        <p:txBody>
          <a:bodyPr/>
          <a:lstStyle/>
          <a:p>
            <a:r>
              <a:rPr lang="es-HN" sz="2800" dirty="0" err="1" smtClean="0"/>
              <a:t>Derrick</a:t>
            </a:r>
            <a:r>
              <a:rPr lang="es-HN" sz="2800" dirty="0" smtClean="0"/>
              <a:t> </a:t>
            </a:r>
            <a:r>
              <a:rPr lang="es-HN" sz="2800" dirty="0" err="1" smtClean="0"/>
              <a:t>Yee</a:t>
            </a:r>
            <a:endParaRPr lang="es-HN" sz="2800" dirty="0"/>
          </a:p>
        </p:txBody>
      </p:sp>
      <p:sp>
        <p:nvSpPr>
          <p:cNvPr id="2" name="Title 1"/>
          <p:cNvSpPr>
            <a:spLocks noGrp="1"/>
          </p:cNvSpPr>
          <p:nvPr>
            <p:ph type="ctrTitle" sz="quarter"/>
          </p:nvPr>
        </p:nvSpPr>
        <p:spPr/>
        <p:txBody>
          <a:bodyPr/>
          <a:lstStyle/>
          <a:p>
            <a:r>
              <a:rPr lang="es-HN" dirty="0" err="1" smtClean="0"/>
              <a:t>Design</a:t>
            </a:r>
            <a:r>
              <a:rPr lang="es-HN" dirty="0" smtClean="0"/>
              <a:t> Case </a:t>
            </a:r>
            <a:r>
              <a:rPr lang="es-HN" dirty="0" err="1" smtClean="0"/>
              <a:t>Study</a:t>
            </a:r>
            <a:endParaRPr lang="es-HN"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135991038"/>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Design Case Study</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a:t>Created design document to improve the clarity of all of the files on the </a:t>
            </a:r>
            <a:r>
              <a:rPr lang="en-US" dirty="0" err="1"/>
              <a:t>AguaClara</a:t>
            </a:r>
            <a:r>
              <a:rPr lang="en-US" dirty="0"/>
              <a:t> server, and increase collaboration between people working with the same files and code</a:t>
            </a:r>
            <a:r>
              <a:rPr lang="en-US" dirty="0" smtClean="0"/>
              <a:t>.</a:t>
            </a:r>
          </a:p>
          <a:p>
            <a:pPr marL="0" indent="0">
              <a:buNone/>
            </a:pPr>
            <a:endParaRPr lang="en-US" dirty="0" smtClean="0"/>
          </a:p>
          <a:p>
            <a:r>
              <a:rPr lang="en-US" dirty="0"/>
              <a:t>Noticed “poor” coding habits and focused on mainstreaming a process for visible coding</a:t>
            </a:r>
            <a:br>
              <a:rPr lang="en-US" dirty="0"/>
            </a:br>
            <a:r>
              <a:rPr lang="en-US" dirty="0"/>
              <a:t/>
            </a:r>
            <a:br>
              <a:rPr lang="en-US" dirty="0"/>
            </a:b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932895210"/>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Case Study</a:t>
            </a:r>
            <a:endParaRPr lang="en-US" dirty="0"/>
          </a:p>
        </p:txBody>
      </p:sp>
      <p:sp>
        <p:nvSpPr>
          <p:cNvPr id="10" name="Content Placeholder 9"/>
          <p:cNvSpPr>
            <a:spLocks noGrp="1"/>
          </p:cNvSpPr>
          <p:nvPr>
            <p:ph sz="half" idx="1"/>
          </p:nvPr>
        </p:nvSpPr>
        <p:spPr/>
        <p:txBody>
          <a:bodyPr/>
          <a:lstStyle/>
          <a:p>
            <a:r>
              <a:rPr lang="en-US" b="1" dirty="0"/>
              <a:t>Section Guidelines:</a:t>
            </a:r>
            <a:endParaRPr lang="en-US" dirty="0"/>
          </a:p>
          <a:p>
            <a:pPr lvl="1"/>
            <a:r>
              <a:rPr lang="en-US" dirty="0" smtClean="0"/>
              <a:t>File </a:t>
            </a:r>
            <a:r>
              <a:rPr lang="en-US" dirty="0"/>
              <a:t>Name. </a:t>
            </a:r>
          </a:p>
          <a:p>
            <a:pPr lvl="1"/>
            <a:r>
              <a:rPr lang="en-US" dirty="0" smtClean="0"/>
              <a:t>References</a:t>
            </a:r>
            <a:r>
              <a:rPr lang="en-US" dirty="0"/>
              <a:t>.</a:t>
            </a:r>
          </a:p>
          <a:p>
            <a:pPr lvl="1"/>
            <a:r>
              <a:rPr lang="en-US" dirty="0" smtClean="0"/>
              <a:t>Input </a:t>
            </a:r>
            <a:r>
              <a:rPr lang="en-US" dirty="0"/>
              <a:t>Values.</a:t>
            </a:r>
          </a:p>
          <a:p>
            <a:pPr lvl="1"/>
            <a:r>
              <a:rPr lang="en-US" dirty="0" smtClean="0"/>
              <a:t>Variables/Functions</a:t>
            </a:r>
            <a:r>
              <a:rPr lang="en-US" dirty="0"/>
              <a:t>.</a:t>
            </a:r>
            <a:br>
              <a:rPr lang="en-US" dirty="0"/>
            </a:br>
            <a:endParaRPr lang="en-US" dirty="0"/>
          </a:p>
        </p:txBody>
      </p:sp>
      <p:pic>
        <p:nvPicPr>
          <p:cNvPr id="1028" name="Picture 4" descr="https://lh4.googleusercontent.com/Dd3LhY8ONAwwUpDsUIolS7PtKu1CuOXgQLDmdT4xFolES1r2UtfI7QxDzke0fCWoSocIxEHypE65f4kt2VhWSy8OTnsQeP4XnavaPpDVZFCz2tufK4r7oO1q1zkz"/>
          <p:cNvPicPr>
            <a:picLocks noGrp="1" noChangeAspect="1" noChangeArrowheads="1"/>
          </p:cNvPicPr>
          <p:nvPr>
            <p:ph sz="half" idx="2"/>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724400" y="1981201"/>
            <a:ext cx="3581400" cy="1371600"/>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
        <p:nvSpPr>
          <p:cNvPr id="7" name="TextBox 6"/>
          <p:cNvSpPr txBox="1"/>
          <p:nvPr/>
        </p:nvSpPr>
        <p:spPr>
          <a:xfrm>
            <a:off x="4953000" y="4267200"/>
            <a:ext cx="3810000" cy="1200329"/>
          </a:xfrm>
          <a:prstGeom prst="rect">
            <a:avLst/>
          </a:prstGeom>
          <a:noFill/>
        </p:spPr>
        <p:txBody>
          <a:bodyPr wrap="square" rtlCol="0">
            <a:spAutoFit/>
          </a:bodyPr>
          <a:lstStyle/>
          <a:p>
            <a:r>
              <a:rPr lang="en-US" dirty="0"/>
              <a:t>Photo example on the design document documenting variables/functions.</a:t>
            </a:r>
            <a:br>
              <a:rPr lang="en-US" dirty="0"/>
            </a:br>
            <a:endParaRPr lang="en-US" dirty="0" smtClean="0">
              <a:latin typeface="+mn-lt"/>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73225339"/>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Case Study</a:t>
            </a:r>
            <a:endParaRPr lang="en-US" dirty="0"/>
          </a:p>
        </p:txBody>
      </p:sp>
      <p:sp>
        <p:nvSpPr>
          <p:cNvPr id="10" name="Content Placeholder 9"/>
          <p:cNvSpPr>
            <a:spLocks noGrp="1"/>
          </p:cNvSpPr>
          <p:nvPr>
            <p:ph sz="half" idx="1"/>
          </p:nvPr>
        </p:nvSpPr>
        <p:spPr/>
        <p:txBody>
          <a:bodyPr/>
          <a:lstStyle/>
          <a:p>
            <a:r>
              <a:rPr lang="en-US" dirty="0"/>
              <a:t>Investigated options of upgrading from </a:t>
            </a:r>
            <a:r>
              <a:rPr lang="en-US" dirty="0" err="1"/>
              <a:t>MathCAD</a:t>
            </a:r>
            <a:r>
              <a:rPr lang="en-US" dirty="0"/>
              <a:t> 15.0 to </a:t>
            </a:r>
            <a:r>
              <a:rPr lang="en-US" dirty="0" err="1"/>
              <a:t>MathCAD</a:t>
            </a:r>
            <a:r>
              <a:rPr lang="en-US" dirty="0"/>
              <a:t> Prime 3.0 for more functionalities</a:t>
            </a:r>
          </a:p>
          <a:p>
            <a:pPr lvl="1"/>
            <a:r>
              <a:rPr lang="en-US" dirty="0"/>
              <a:t>-Solve </a:t>
            </a:r>
            <a:r>
              <a:rPr lang="en-US" dirty="0" err="1"/>
              <a:t>EtFlocSedFi</a:t>
            </a:r>
            <a:r>
              <a:rPr lang="en-US" dirty="0"/>
              <a:t> disorganization issue</a:t>
            </a:r>
            <a:br>
              <a:rPr lang="en-US" dirty="0"/>
            </a:br>
            <a:r>
              <a:rPr lang="en-US" dirty="0"/>
              <a:t/>
            </a:r>
            <a:br>
              <a:rPr lang="en-US" dirty="0"/>
            </a:br>
            <a:endParaRPr lang="en-US" dirty="0"/>
          </a:p>
        </p:txBody>
      </p:sp>
      <p:sp>
        <p:nvSpPr>
          <p:cNvPr id="7" name="TextBox 6"/>
          <p:cNvSpPr txBox="1"/>
          <p:nvPr/>
        </p:nvSpPr>
        <p:spPr>
          <a:xfrm>
            <a:off x="5105400" y="4800600"/>
            <a:ext cx="3810000" cy="2308324"/>
          </a:xfrm>
          <a:prstGeom prst="rect">
            <a:avLst/>
          </a:prstGeom>
          <a:noFill/>
        </p:spPr>
        <p:txBody>
          <a:bodyPr wrap="square" rtlCol="0">
            <a:spAutoFit/>
          </a:bodyPr>
          <a:lstStyle/>
          <a:p>
            <a:r>
              <a:rPr lang="en-US" dirty="0"/>
              <a:t/>
            </a:r>
            <a:br>
              <a:rPr lang="en-US" dirty="0"/>
            </a:br>
            <a:r>
              <a:rPr lang="en-US" dirty="0"/>
              <a:t>Figure: Error page of converting </a:t>
            </a:r>
            <a:r>
              <a:rPr lang="en-US" dirty="0" err="1"/>
              <a:t>MathCAD</a:t>
            </a:r>
            <a:r>
              <a:rPr lang="en-US" dirty="0"/>
              <a:t> 15.0 files to </a:t>
            </a:r>
            <a:r>
              <a:rPr lang="en-US" dirty="0" err="1"/>
              <a:t>MathCAD</a:t>
            </a:r>
            <a:r>
              <a:rPr lang="en-US" dirty="0"/>
              <a:t> 3.0. The files have </a:t>
            </a:r>
            <a:r>
              <a:rPr lang="en-US" dirty="0" err="1"/>
              <a:t>synatax</a:t>
            </a:r>
            <a:r>
              <a:rPr lang="en-US" dirty="0"/>
              <a:t> errors that disable the program from operating similar to that of </a:t>
            </a:r>
            <a:r>
              <a:rPr lang="en-US" dirty="0" err="1"/>
              <a:t>MathCAD</a:t>
            </a:r>
            <a:r>
              <a:rPr lang="en-US" dirty="0"/>
              <a:t> 15.0.</a:t>
            </a:r>
            <a:br>
              <a:rPr lang="en-US" dirty="0"/>
            </a:br>
            <a:r>
              <a:rPr lang="en-US" dirty="0"/>
              <a:t/>
            </a:r>
            <a:br>
              <a:rPr lang="en-US" dirty="0"/>
            </a:br>
            <a:endParaRPr lang="en-US" dirty="0" smtClean="0">
              <a:latin typeface="+mn-lt"/>
            </a:endParaRPr>
          </a:p>
        </p:txBody>
      </p:sp>
      <p:pic>
        <p:nvPicPr>
          <p:cNvPr id="2050" name="Picture 2" descr="https://lh3.googleusercontent.com/nJTzUmzIHgvmFcy9jjj-OlvjAIGOrjIHZSc6_b85mxlT_dP92f6k9M6ur4Gw9klQQBqxD0GfrvYSWQAB-DiRqKN7evyfmt6-bIRQ1veSgRl1n6VNndvjHxsGyQcO"/>
          <p:cNvPicPr>
            <a:picLocks noGrp="1" noChangeAspect="1" noChangeArrowheads="1"/>
          </p:cNvPicPr>
          <p:nvPr>
            <p:ph sz="half" idx="2"/>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876800" y="1828800"/>
            <a:ext cx="4038600" cy="2813406"/>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75849542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Plant Cost Calculator</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a:t>The purpose of the plant cost calculator is to share the cost information from the website and to make this information more visible</a:t>
            </a:r>
            <a:r>
              <a:rPr lang="en-US" dirty="0" smtClean="0"/>
              <a:t>.</a:t>
            </a:r>
          </a:p>
          <a:p>
            <a:pPr marL="0" indent="0">
              <a:buNone/>
            </a:pPr>
            <a:endParaRPr lang="en-US" dirty="0" smtClean="0"/>
          </a:p>
          <a:p>
            <a:r>
              <a:rPr lang="en-US" dirty="0"/>
              <a:t>The user will be providing the input (community size and location) to get a cost estimate to make an informed decision. </a:t>
            </a:r>
            <a:br>
              <a:rPr lang="en-US" dirty="0"/>
            </a:br>
            <a:r>
              <a:rPr lang="en-US" dirty="0"/>
              <a:t/>
            </a:r>
            <a:br>
              <a:rPr lang="en-US" dirty="0"/>
            </a:br>
            <a:r>
              <a:rPr lang="en-US" dirty="0"/>
              <a:t/>
            </a:r>
            <a:br>
              <a:rPr lang="en-US" dirty="0"/>
            </a:b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970003083"/>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Calculator Initial Design</a:t>
            </a:r>
            <a:endParaRPr lang="en-US" dirty="0"/>
          </a:p>
        </p:txBody>
      </p:sp>
      <p:sp>
        <p:nvSpPr>
          <p:cNvPr id="10" name="Content Placeholder 9"/>
          <p:cNvSpPr>
            <a:spLocks noGrp="1"/>
          </p:cNvSpPr>
          <p:nvPr>
            <p:ph sz="half" idx="1"/>
          </p:nvPr>
        </p:nvSpPr>
        <p:spPr/>
        <p:txBody>
          <a:bodyPr/>
          <a:lstStyle/>
          <a:p>
            <a:r>
              <a:rPr lang="en-US" b="1" dirty="0"/>
              <a:t>Process:</a:t>
            </a:r>
            <a:endParaRPr lang="en-US" dirty="0"/>
          </a:p>
          <a:p>
            <a:pPr lvl="1"/>
            <a:r>
              <a:rPr lang="en-US" b="1" dirty="0"/>
              <a:t>1. </a:t>
            </a:r>
            <a:r>
              <a:rPr lang="en-US" dirty="0"/>
              <a:t>Analyze the user needs.</a:t>
            </a:r>
          </a:p>
          <a:p>
            <a:pPr lvl="1"/>
            <a:r>
              <a:rPr lang="en-US" b="1" dirty="0"/>
              <a:t>2.</a:t>
            </a:r>
            <a:r>
              <a:rPr lang="en-US" dirty="0"/>
              <a:t> Determining how the data will be stored.</a:t>
            </a:r>
          </a:p>
          <a:p>
            <a:pPr lvl="1"/>
            <a:r>
              <a:rPr lang="en-US" b="1" dirty="0"/>
              <a:t>3.</a:t>
            </a:r>
            <a:r>
              <a:rPr lang="en-US" dirty="0"/>
              <a:t> Creating the design and implementation</a:t>
            </a:r>
          </a:p>
          <a:p>
            <a:pPr lvl="1"/>
            <a:r>
              <a:rPr lang="en-US" b="1" dirty="0"/>
              <a:t>4.</a:t>
            </a:r>
            <a:r>
              <a:rPr lang="en-US" dirty="0"/>
              <a:t> Verifying calculations are correct</a:t>
            </a:r>
            <a:br>
              <a:rPr lang="en-US" dirty="0"/>
            </a:br>
            <a:r>
              <a:rPr lang="en-US" dirty="0"/>
              <a:t/>
            </a:r>
            <a:br>
              <a:rPr lang="en-US" dirty="0"/>
            </a:br>
            <a:r>
              <a:rPr lang="en-US" dirty="0"/>
              <a:t/>
            </a:r>
            <a:br>
              <a:rPr lang="en-US" dirty="0"/>
            </a:br>
            <a:endParaRPr lang="en-US" dirty="0"/>
          </a:p>
        </p:txBody>
      </p:sp>
      <p:pic>
        <p:nvPicPr>
          <p:cNvPr id="3074" name="Picture 2" descr="https://lh6.googleusercontent.com/a0O-kVC6pHm9Voo3u4tHH-9E0doogM6MjmeAW1nNNp2eL_mKPqkk1N_-4O8kBGftS5M4GetnHlB9rietzEYszBam6hempxdAsgcvWGTcW8VMVtIYEkvOTIXyesHF"/>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914900" y="1600200"/>
            <a:ext cx="4000500" cy="5000626"/>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217305176"/>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Future Work</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a:t>Create a running prototype of the calculator and implement the calculator into the </a:t>
            </a:r>
            <a:r>
              <a:rPr lang="en-US" dirty="0" smtClean="0"/>
              <a:t>website</a:t>
            </a:r>
          </a:p>
          <a:p>
            <a:pPr marL="0" indent="0">
              <a:buNone/>
            </a:pPr>
            <a:endParaRPr lang="en-US" dirty="0" smtClean="0"/>
          </a:p>
          <a:p>
            <a:r>
              <a:rPr lang="en-US" dirty="0" smtClean="0"/>
              <a:t>Researching </a:t>
            </a:r>
            <a:r>
              <a:rPr lang="en-US" dirty="0" err="1"/>
              <a:t>MathCAD</a:t>
            </a:r>
            <a:r>
              <a:rPr lang="en-US" dirty="0"/>
              <a:t> Prime 3.0 and continue to test whether the files on the </a:t>
            </a:r>
            <a:r>
              <a:rPr lang="en-US" dirty="0" err="1"/>
              <a:t>AguaClara</a:t>
            </a:r>
            <a:r>
              <a:rPr lang="en-US" dirty="0"/>
              <a:t> server </a:t>
            </a:r>
            <a:r>
              <a:rPr lang="en-US" dirty="0" smtClean="0"/>
              <a:t>work</a:t>
            </a:r>
          </a:p>
          <a:p>
            <a:pPr lvl="1"/>
            <a:r>
              <a:rPr lang="en-US" dirty="0"/>
              <a:t>Simplifying code on </a:t>
            </a:r>
            <a:r>
              <a:rPr lang="en-US" dirty="0" err="1"/>
              <a:t>EtFlocSedFi</a:t>
            </a:r>
            <a:r>
              <a:rPr lang="en-US" dirty="0"/>
              <a:t> </a:t>
            </a:r>
            <a:r>
              <a:rPr lang="en-US" dirty="0" smtClean="0"/>
              <a:t>Files</a:t>
            </a:r>
          </a:p>
          <a:p>
            <a:pPr marL="457200" lvl="1" indent="0">
              <a:buNone/>
            </a:pP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652454838"/>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Future Challenges</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a:t>Plant Cost Calculator: calculating the most accurate calculations and documenting the process. </a:t>
            </a:r>
            <a:endParaRPr lang="en-US" dirty="0" smtClean="0"/>
          </a:p>
          <a:p>
            <a:pPr marL="0" indent="0">
              <a:buNone/>
            </a:pPr>
            <a:endParaRPr lang="en-US" dirty="0" smtClean="0"/>
          </a:p>
          <a:p>
            <a:r>
              <a:rPr lang="en-US" dirty="0" err="1"/>
              <a:t>MathCAD</a:t>
            </a:r>
            <a:r>
              <a:rPr lang="en-US" dirty="0"/>
              <a:t> Prime 3.0: having all design drawings run “normally”</a:t>
            </a:r>
            <a:br>
              <a:rPr lang="en-US" dirty="0"/>
            </a:br>
            <a:r>
              <a:rPr lang="en-US" dirty="0"/>
              <a:t/>
            </a:r>
            <a:br>
              <a:rPr lang="en-US" dirty="0"/>
            </a:b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7667266"/>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029200"/>
            <a:ext cx="3962400" cy="624673"/>
          </a:xfrm>
        </p:spPr>
        <p:txBody>
          <a:bodyPr/>
          <a:lstStyle/>
          <a:p>
            <a:r>
              <a:rPr lang="es-HN" sz="2800" dirty="0" err="1" smtClean="0"/>
              <a:t>Tori</a:t>
            </a:r>
            <a:r>
              <a:rPr lang="es-HN" sz="2800" dirty="0" smtClean="0"/>
              <a:t> </a:t>
            </a:r>
            <a:r>
              <a:rPr lang="es-HN" sz="2800" dirty="0" err="1" smtClean="0"/>
              <a:t>Klug</a:t>
            </a:r>
            <a:endParaRPr lang="es-HN" sz="2800" dirty="0"/>
          </a:p>
        </p:txBody>
      </p:sp>
      <p:sp>
        <p:nvSpPr>
          <p:cNvPr id="2" name="Title 1"/>
          <p:cNvSpPr>
            <a:spLocks noGrp="1"/>
          </p:cNvSpPr>
          <p:nvPr>
            <p:ph type="ctrTitle" sz="quarter"/>
          </p:nvPr>
        </p:nvSpPr>
        <p:spPr/>
        <p:txBody>
          <a:bodyPr/>
          <a:lstStyle/>
          <a:p>
            <a:r>
              <a:rPr lang="es-HN" dirty="0" err="1" smtClean="0"/>
              <a:t>Chemical</a:t>
            </a:r>
            <a:r>
              <a:rPr lang="es-HN" dirty="0" smtClean="0"/>
              <a:t> </a:t>
            </a:r>
            <a:r>
              <a:rPr lang="es-HN" dirty="0" err="1" smtClean="0"/>
              <a:t>Dose</a:t>
            </a:r>
            <a:r>
              <a:rPr lang="es-HN" dirty="0" smtClean="0"/>
              <a:t> </a:t>
            </a:r>
            <a:r>
              <a:rPr lang="es-HN" dirty="0" err="1" smtClean="0"/>
              <a:t>Controller</a:t>
            </a:r>
            <a:r>
              <a:rPr lang="es-HN" dirty="0" smtClean="0"/>
              <a:t> </a:t>
            </a:r>
            <a:r>
              <a:rPr lang="es-HN" dirty="0" err="1" smtClean="0"/>
              <a:t>Drawing</a:t>
            </a:r>
            <a:r>
              <a:rPr lang="es-HN" dirty="0" smtClean="0"/>
              <a:t> </a:t>
            </a:r>
            <a:r>
              <a:rPr lang="es-HN" dirty="0" err="1" smtClean="0"/>
              <a:t>Updates</a:t>
            </a:r>
            <a:endParaRPr lang="es-HN"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65158811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Automated Design Tool</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4" name="Oval 23"/>
          <p:cNvSpPr/>
          <p:nvPr/>
        </p:nvSpPr>
        <p:spPr>
          <a:xfrm>
            <a:off x="304800" y="4114800"/>
            <a:ext cx="25146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Mathcad</a:t>
            </a:r>
          </a:p>
          <a:p>
            <a:pPr algn="ctr"/>
            <a:r>
              <a:rPr lang="en-US" sz="2200" b="1" dirty="0" smtClean="0">
                <a:solidFill>
                  <a:schemeClr val="bg1"/>
                </a:solidFill>
                <a:latin typeface="Times New Roman" pitchFamily="18" charset="0"/>
                <a:cs typeface="Times New Roman" pitchFamily="18" charset="0"/>
              </a:rPr>
              <a:t>Calculations</a:t>
            </a:r>
          </a:p>
        </p:txBody>
      </p:sp>
      <p:sp>
        <p:nvSpPr>
          <p:cNvPr id="25" name="Oval 24"/>
          <p:cNvSpPr/>
          <p:nvPr/>
        </p:nvSpPr>
        <p:spPr>
          <a:xfrm>
            <a:off x="2286000" y="5403273"/>
            <a:ext cx="27432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Mathcad</a:t>
            </a:r>
          </a:p>
          <a:p>
            <a:pPr algn="ctr"/>
            <a:r>
              <a:rPr lang="en-US" sz="2200" b="1" dirty="0" smtClean="0">
                <a:solidFill>
                  <a:schemeClr val="bg1"/>
                </a:solidFill>
                <a:latin typeface="Times New Roman" pitchFamily="18" charset="0"/>
                <a:cs typeface="Times New Roman" pitchFamily="18" charset="0"/>
              </a:rPr>
              <a:t>Drawing Files</a:t>
            </a:r>
            <a:endParaRPr lang="en-US" sz="2200" b="1" dirty="0">
              <a:solidFill>
                <a:schemeClr val="bg1"/>
              </a:solidFill>
              <a:latin typeface="Times New Roman" pitchFamily="18" charset="0"/>
              <a:cs typeface="Times New Roman" pitchFamily="18" charset="0"/>
            </a:endParaRPr>
          </a:p>
        </p:txBody>
      </p:sp>
      <p:sp>
        <p:nvSpPr>
          <p:cNvPr id="26" name="Oval 25"/>
          <p:cNvSpPr/>
          <p:nvPr/>
        </p:nvSpPr>
        <p:spPr>
          <a:xfrm>
            <a:off x="3429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User Inputs</a:t>
            </a:r>
          </a:p>
        </p:txBody>
      </p:sp>
      <p:sp>
        <p:nvSpPr>
          <p:cNvPr id="27" name="Oval 26"/>
          <p:cNvSpPr/>
          <p:nvPr/>
        </p:nvSpPr>
        <p:spPr>
          <a:xfrm>
            <a:off x="3048000" y="2057400"/>
            <a:ext cx="3086100" cy="1905000"/>
          </a:xfrm>
          <a:prstGeom prst="ellipse">
            <a:avLst/>
          </a:prstGeom>
          <a:solidFill>
            <a:schemeClr val="accent6">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itchFamily="18" charset="0"/>
                <a:cs typeface="Times New Roman" pitchFamily="18" charset="0"/>
              </a:rPr>
              <a:t>LabVIEW</a:t>
            </a:r>
            <a:endParaRPr lang="en-US" sz="2800" b="1" dirty="0" smtClean="0">
              <a:solidFill>
                <a:schemeClr val="tx1"/>
              </a:solidFill>
              <a:latin typeface="Times New Roman" pitchFamily="18" charset="0"/>
              <a:cs typeface="Times New Roman" pitchFamily="18" charset="0"/>
            </a:endParaRPr>
          </a:p>
        </p:txBody>
      </p:sp>
      <p:sp>
        <p:nvSpPr>
          <p:cNvPr id="28" name="Oval 27"/>
          <p:cNvSpPr/>
          <p:nvPr/>
        </p:nvSpPr>
        <p:spPr>
          <a:xfrm>
            <a:off x="73914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Plant</a:t>
            </a:r>
          </a:p>
          <a:p>
            <a:pPr algn="ctr"/>
            <a:r>
              <a:rPr lang="en-US" sz="2200" b="1" dirty="0" smtClean="0">
                <a:solidFill>
                  <a:schemeClr val="tx1"/>
                </a:solidFill>
                <a:latin typeface="Times New Roman" pitchFamily="18" charset="0"/>
                <a:cs typeface="Times New Roman" pitchFamily="18" charset="0"/>
              </a:rPr>
              <a:t>Design</a:t>
            </a:r>
          </a:p>
        </p:txBody>
      </p:sp>
      <p:sp>
        <p:nvSpPr>
          <p:cNvPr id="29" name="Oval 28"/>
          <p:cNvSpPr/>
          <p:nvPr/>
        </p:nvSpPr>
        <p:spPr>
          <a:xfrm>
            <a:off x="6705600" y="3733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AutoCAD</a:t>
            </a:r>
          </a:p>
        </p:txBody>
      </p:sp>
      <p:sp>
        <p:nvSpPr>
          <p:cNvPr id="30" name="Oval 29"/>
          <p:cNvSpPr/>
          <p:nvPr/>
        </p:nvSpPr>
        <p:spPr>
          <a:xfrm>
            <a:off x="5410200" y="5257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MS Word</a:t>
            </a:r>
          </a:p>
        </p:txBody>
      </p:sp>
      <p:cxnSp>
        <p:nvCxnSpPr>
          <p:cNvPr id="31" name="Straight Arrow Connector 30"/>
          <p:cNvCxnSpPr>
            <a:stCxn id="26" idx="5"/>
            <a:endCxn id="27" idx="2"/>
          </p:cNvCxnSpPr>
          <p:nvPr/>
        </p:nvCxnSpPr>
        <p:spPr>
          <a:xfrm>
            <a:off x="1676236" y="2499612"/>
            <a:ext cx="1371764" cy="510288"/>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7" idx="3"/>
            <a:endCxn id="24" idx="7"/>
          </p:cNvCxnSpPr>
          <p:nvPr/>
        </p:nvCxnSpPr>
        <p:spPr>
          <a:xfrm flipH="1">
            <a:off x="2451145" y="3683419"/>
            <a:ext cx="1048804" cy="632247"/>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5"/>
            <a:endCxn id="25" idx="1"/>
          </p:cNvCxnSpPr>
          <p:nvPr/>
        </p:nvCxnSpPr>
        <p:spPr>
          <a:xfrm>
            <a:off x="2451145" y="5285534"/>
            <a:ext cx="236587" cy="31860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5" idx="0"/>
            <a:endCxn id="27" idx="4"/>
          </p:cNvCxnSpPr>
          <p:nvPr/>
        </p:nvCxnSpPr>
        <p:spPr>
          <a:xfrm flipV="1">
            <a:off x="3657600" y="3962400"/>
            <a:ext cx="933450" cy="14408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7" idx="5"/>
            <a:endCxn id="30" idx="0"/>
          </p:cNvCxnSpPr>
          <p:nvPr/>
        </p:nvCxnSpPr>
        <p:spPr>
          <a:xfrm>
            <a:off x="5682151" y="3683419"/>
            <a:ext cx="909149" cy="157438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5410200" y="3762762"/>
            <a:ext cx="859876" cy="15227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096000" y="3276600"/>
            <a:ext cx="1066800" cy="623429"/>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943600" y="3394363"/>
            <a:ext cx="963338" cy="62596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28" idx="2"/>
          </p:cNvCxnSpPr>
          <p:nvPr/>
        </p:nvCxnSpPr>
        <p:spPr>
          <a:xfrm flipV="1">
            <a:off x="6019800" y="2095500"/>
            <a:ext cx="1371600" cy="571500"/>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CDC Drawing Updates</a:t>
            </a:r>
            <a:endParaRPr lang="en-US" sz="4000" dirty="0"/>
          </a:p>
        </p:txBody>
      </p:sp>
      <p:sp>
        <p:nvSpPr>
          <p:cNvPr id="3" name="Text Placeholder 2"/>
          <p:cNvSpPr>
            <a:spLocks noGrp="1"/>
          </p:cNvSpPr>
          <p:nvPr>
            <p:ph type="body" sz="quarter" idx="4294967295"/>
          </p:nvPr>
        </p:nvSpPr>
        <p:spPr>
          <a:xfrm>
            <a:off x="457200" y="1524000"/>
            <a:ext cx="8153400" cy="1600200"/>
          </a:xfrm>
          <a:prstGeom prst="rect">
            <a:avLst/>
          </a:prstGeom>
        </p:spPr>
        <p:txBody>
          <a:bodyPr/>
          <a:lstStyle/>
          <a:p>
            <a:r>
              <a:rPr lang="en-US" dirty="0" smtClean="0"/>
              <a:t>Goal: accurately represent flow of coagulant and chlorine from stock tank to dosing site</a:t>
            </a:r>
          </a:p>
          <a:p>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1143000" y="2590800"/>
            <a:ext cx="6400800" cy="417581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453667637"/>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Tubing Difficulties</a:t>
            </a:r>
            <a:endParaRPr lang="en-US" dirty="0"/>
          </a:p>
        </p:txBody>
      </p:sp>
      <p:sp>
        <p:nvSpPr>
          <p:cNvPr id="3" name="Content Placeholder 2"/>
          <p:cNvSpPr>
            <a:spLocks noGrp="1"/>
          </p:cNvSpPr>
          <p:nvPr>
            <p:ph sz="half" idx="1"/>
          </p:nvPr>
        </p:nvSpPr>
        <p:spPr/>
        <p:txBody>
          <a:bodyPr/>
          <a:lstStyle/>
          <a:p>
            <a:r>
              <a:rPr lang="en-US" dirty="0" smtClean="0"/>
              <a:t>Errors in drawing</a:t>
            </a:r>
          </a:p>
          <a:p>
            <a:pPr lvl="1"/>
            <a:r>
              <a:rPr lang="en-US" dirty="0" smtClean="0"/>
              <a:t>Function to create flexible tubing very complex</a:t>
            </a:r>
          </a:p>
          <a:p>
            <a:r>
              <a:rPr lang="en-US" dirty="0" smtClean="0"/>
              <a:t>Modified function to take proper inputs</a:t>
            </a:r>
          </a:p>
          <a:p>
            <a:r>
              <a:rPr lang="en-US" dirty="0" smtClean="0"/>
              <a:t>Decided to do other updates first</a:t>
            </a:r>
          </a:p>
          <a:p>
            <a:r>
              <a:rPr lang="en-US" dirty="0" smtClean="0"/>
              <a:t>Need to fix for future semesters</a:t>
            </a:r>
            <a:endParaRPr lang="en-US" dirty="0"/>
          </a:p>
        </p:txBody>
      </p:sp>
      <p:pic>
        <p:nvPicPr>
          <p:cNvPr id="5" name="Content Placeholder 4"/>
          <p:cNvPicPr>
            <a:picLocks noGrp="1" noChangeAspect="1"/>
          </p:cNvPicPr>
          <p:nvPr>
            <p:ph sz="half" idx="2"/>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5009876" y="1600200"/>
            <a:ext cx="3315247" cy="4525963"/>
          </a:xfr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53142145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Drawing</a:t>
            </a:r>
            <a:endParaRPr lang="en-US" dirty="0"/>
          </a:p>
        </p:txBody>
      </p:sp>
      <p:sp>
        <p:nvSpPr>
          <p:cNvPr id="10" name="Content Placeholder 9"/>
          <p:cNvSpPr>
            <a:spLocks noGrp="1"/>
          </p:cNvSpPr>
          <p:nvPr>
            <p:ph sz="half" idx="1"/>
          </p:nvPr>
        </p:nvSpPr>
        <p:spPr>
          <a:xfrm>
            <a:off x="457200" y="1600201"/>
            <a:ext cx="8229600" cy="1752599"/>
          </a:xfrm>
        </p:spPr>
        <p:txBody>
          <a:bodyPr/>
          <a:lstStyle/>
          <a:p>
            <a:r>
              <a:rPr lang="en-US" dirty="0" smtClean="0"/>
              <a:t>Manifold completed</a:t>
            </a:r>
          </a:p>
          <a:p>
            <a:r>
              <a:rPr lang="en-US" dirty="0" smtClean="0"/>
              <a:t>Location of manifold changed</a:t>
            </a:r>
          </a:p>
          <a:p>
            <a:r>
              <a:rPr lang="en-US" dirty="0" smtClean="0"/>
              <a:t>Coded so that changes reverberate properly</a:t>
            </a:r>
            <a:endParaRPr lang="en-US" dirty="0"/>
          </a:p>
        </p:txBody>
      </p:sp>
      <p:pic>
        <p:nvPicPr>
          <p:cNvPr id="5" name="Picture 4"/>
          <p:cNvPicPr>
            <a:picLocks noChangeAspect="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533400" y="3352800"/>
            <a:ext cx="8077200" cy="3280763"/>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254708886"/>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4" name="Content Placeholder 3"/>
          <p:cNvSpPr>
            <a:spLocks noGrp="1"/>
          </p:cNvSpPr>
          <p:nvPr>
            <p:ph sz="half" idx="2"/>
          </p:nvPr>
        </p:nvSpPr>
        <p:spPr>
          <a:xfrm>
            <a:off x="533400" y="1600200"/>
            <a:ext cx="8153400" cy="4525963"/>
          </a:xfrm>
        </p:spPr>
        <p:txBody>
          <a:bodyPr/>
          <a:lstStyle/>
          <a:p>
            <a:r>
              <a:rPr lang="en-US" dirty="0" smtClean="0"/>
              <a:t>Ensure that manifold fits on entrance tank wall for all flow rates</a:t>
            </a:r>
          </a:p>
          <a:p>
            <a:r>
              <a:rPr lang="en-US" dirty="0" smtClean="0"/>
              <a:t>Finish fixing flexible tubing function and use to draw connections</a:t>
            </a:r>
          </a:p>
          <a:p>
            <a:r>
              <a:rPr lang="en-US" dirty="0" smtClean="0"/>
              <a:t>Fix dimensions of lever arm system</a:t>
            </a:r>
          </a:p>
          <a:p>
            <a:r>
              <a:rPr lang="en-US" dirty="0" smtClean="0"/>
              <a:t>Revise stock tank concentrations</a:t>
            </a:r>
          </a:p>
          <a:p>
            <a:r>
              <a:rPr lang="en-US" dirty="0" smtClean="0"/>
              <a:t>Complete the drawing of the CDC in the design tool for the first time ever!</a:t>
            </a: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68520357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5181600"/>
            <a:ext cx="5715000" cy="624673"/>
          </a:xfrm>
        </p:spPr>
        <p:txBody>
          <a:bodyPr/>
          <a:lstStyle/>
          <a:p>
            <a:r>
              <a:rPr lang="es-HN" b="1" dirty="0" err="1" smtClean="0"/>
              <a:t>Presented</a:t>
            </a:r>
            <a:r>
              <a:rPr lang="es-HN" b="1" dirty="0" smtClean="0"/>
              <a:t> </a:t>
            </a:r>
            <a:r>
              <a:rPr lang="es-HN" b="1" dirty="0" err="1" smtClean="0"/>
              <a:t>by</a:t>
            </a:r>
            <a:r>
              <a:rPr lang="es-HN" b="1" dirty="0" smtClean="0"/>
              <a:t> </a:t>
            </a:r>
            <a:r>
              <a:rPr lang="es-HN" b="1" dirty="0" err="1" smtClean="0"/>
              <a:t>Runpeng</a:t>
            </a:r>
            <a:r>
              <a:rPr lang="es-HN" b="1" dirty="0" smtClean="0"/>
              <a:t>, </a:t>
            </a:r>
            <a:r>
              <a:rPr lang="es-HN" b="1" dirty="0" err="1" smtClean="0"/>
              <a:t>Songlin</a:t>
            </a:r>
            <a:endParaRPr lang="es-HN" b="1" dirty="0"/>
          </a:p>
        </p:txBody>
      </p:sp>
      <p:sp>
        <p:nvSpPr>
          <p:cNvPr id="2" name="Title 1"/>
          <p:cNvSpPr>
            <a:spLocks noGrp="1"/>
          </p:cNvSpPr>
          <p:nvPr>
            <p:ph type="ctrTitle" sz="quarter"/>
          </p:nvPr>
        </p:nvSpPr>
        <p:spPr/>
        <p:txBody>
          <a:bodyPr/>
          <a:lstStyle/>
          <a:p>
            <a:r>
              <a:rPr lang="es-HN" dirty="0" err="1" smtClean="0"/>
              <a:t>Section</a:t>
            </a:r>
            <a:r>
              <a:rPr lang="es-HN" dirty="0" smtClean="0"/>
              <a:t> </a:t>
            </a:r>
            <a:r>
              <a:rPr lang="es-HN" dirty="0" err="1" smtClean="0"/>
              <a:t>Cuts</a:t>
            </a:r>
            <a:endParaRPr lang="es-HN"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831380363"/>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a:t>Brief Introduction</a:t>
            </a:r>
          </a:p>
        </p:txBody>
      </p:sp>
      <p:pic>
        <p:nvPicPr>
          <p:cNvPr id="1026" name="Picture 2" descr="C:\Users\sg888\Desktop\CEE 4540\Section Cuts final report draft\Section Cuts final report draft\Figure1.PNG"/>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152400" y="1658571"/>
            <a:ext cx="4572000" cy="21122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7" name="Picture 3" descr="C:\Users\sg888\Desktop\CEE 4540\Section Cuts final report draft\Section Cuts final report draft\Figure2.PNG"/>
          <p:cNvPicPr>
            <a:picLocks noChangeAspect="1" noChangeArrowheads="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419600" y="4237703"/>
            <a:ext cx="4572000" cy="21122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TextBox 3"/>
          <p:cNvSpPr txBox="1"/>
          <p:nvPr/>
        </p:nvSpPr>
        <p:spPr>
          <a:xfrm>
            <a:off x="1066800" y="3788326"/>
            <a:ext cx="2514600" cy="400110"/>
          </a:xfrm>
          <a:prstGeom prst="rect">
            <a:avLst/>
          </a:prstGeom>
          <a:noFill/>
        </p:spPr>
        <p:txBody>
          <a:bodyPr wrap="square" rtlCol="0">
            <a:spAutoFit/>
          </a:bodyPr>
          <a:lstStyle/>
          <a:p>
            <a:r>
              <a:rPr lang="en-US" sz="2000" b="1" dirty="0" smtClean="0">
                <a:latin typeface="+mn-lt"/>
              </a:rPr>
              <a:t>Previous Section Cut</a:t>
            </a:r>
          </a:p>
        </p:txBody>
      </p:sp>
      <p:sp>
        <p:nvSpPr>
          <p:cNvPr id="5" name="Rectangle 4"/>
          <p:cNvSpPr/>
          <p:nvPr/>
        </p:nvSpPr>
        <p:spPr>
          <a:xfrm>
            <a:off x="5614869" y="6349941"/>
            <a:ext cx="1922962" cy="369332"/>
          </a:xfrm>
          <a:prstGeom prst="rect">
            <a:avLst/>
          </a:prstGeom>
        </p:spPr>
        <p:txBody>
          <a:bodyPr wrap="none">
            <a:spAutoFit/>
          </a:bodyPr>
          <a:lstStyle/>
          <a:p>
            <a:r>
              <a:rPr lang="en-US" b="1" dirty="0" smtClean="0"/>
              <a:t>Desire Section </a:t>
            </a:r>
            <a:r>
              <a:rPr lang="en-US" b="1" dirty="0"/>
              <a:t>Cut</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120070531"/>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Encountered</a:t>
            </a:r>
            <a:endParaRPr lang="en-US" dirty="0"/>
          </a:p>
        </p:txBody>
      </p:sp>
      <p:sp>
        <p:nvSpPr>
          <p:cNvPr id="10" name="Content Placeholder 9"/>
          <p:cNvSpPr>
            <a:spLocks noGrp="1"/>
          </p:cNvSpPr>
          <p:nvPr>
            <p:ph sz="half" idx="1"/>
          </p:nvPr>
        </p:nvSpPr>
        <p:spPr/>
        <p:txBody>
          <a:bodyPr/>
          <a:lstStyle/>
          <a:p>
            <a:r>
              <a:rPr lang="en-US" dirty="0" smtClean="0"/>
              <a:t>Automation</a:t>
            </a:r>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3429000" y="1752600"/>
            <a:ext cx="5483338" cy="44488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879359098"/>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Encountered</a:t>
            </a:r>
          </a:p>
        </p:txBody>
      </p:sp>
      <p:pic>
        <p:nvPicPr>
          <p:cNvPr id="5" name="Picture 4"/>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29497" y="2438400"/>
            <a:ext cx="4469890" cy="2922383"/>
          </a:xfrm>
          <a:prstGeom prst="rect">
            <a:avLst/>
          </a:prstGeom>
        </p:spPr>
      </p:pic>
      <p:pic>
        <p:nvPicPr>
          <p:cNvPr id="6" name="Picture 5"/>
          <p:cNvPicPr>
            <a:picLocks noChangeAspect="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4671652" y="2438400"/>
            <a:ext cx="4469890" cy="2922383"/>
          </a:xfrm>
          <a:prstGeom prst="rect">
            <a:avLst/>
          </a:prstGeom>
        </p:spPr>
      </p:pic>
      <p:sp>
        <p:nvSpPr>
          <p:cNvPr id="7" name="Content Placeholder 9"/>
          <p:cNvSpPr>
            <a:spLocks noGrp="1"/>
          </p:cNvSpPr>
          <p:nvPr>
            <p:ph sz="half" idx="1"/>
          </p:nvPr>
        </p:nvSpPr>
        <p:spPr>
          <a:xfrm>
            <a:off x="457200" y="1600200"/>
            <a:ext cx="4038600" cy="4525963"/>
          </a:xfrm>
        </p:spPr>
        <p:txBody>
          <a:bodyPr/>
          <a:lstStyle/>
          <a:p>
            <a:r>
              <a:rPr lang="en-US" dirty="0" smtClean="0"/>
              <a:t>Redundant Stuff</a:t>
            </a: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64030803"/>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Encountered</a:t>
            </a:r>
          </a:p>
        </p:txBody>
      </p:sp>
      <p:sp>
        <p:nvSpPr>
          <p:cNvPr id="5" name="Content Placeholder 9"/>
          <p:cNvSpPr>
            <a:spLocks noGrp="1"/>
          </p:cNvSpPr>
          <p:nvPr>
            <p:ph sz="half" idx="1"/>
          </p:nvPr>
        </p:nvSpPr>
        <p:spPr>
          <a:xfrm>
            <a:off x="457200" y="1600200"/>
            <a:ext cx="4038600" cy="4525963"/>
          </a:xfrm>
        </p:spPr>
        <p:txBody>
          <a:bodyPr/>
          <a:lstStyle/>
          <a:p>
            <a:r>
              <a:rPr lang="en-US" dirty="0" smtClean="0"/>
              <a:t>Colored by layer</a:t>
            </a:r>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0" y="2433483"/>
            <a:ext cx="4469890" cy="2922383"/>
          </a:xfrm>
          <a:prstGeom prst="rect">
            <a:avLst/>
          </a:prstGeom>
        </p:spPr>
      </p:pic>
      <p:pic>
        <p:nvPicPr>
          <p:cNvPr id="2050" name="Picture 2" descr="C:\Users\sg888\Desktop\CEE 4540\Section Cuts final report draft\Section Cuts final report draft\Figure 10-Sedimentation Tank(Looking right).PNG"/>
          <p:cNvPicPr>
            <a:picLocks noChangeAspect="1" noChangeArrowheads="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679026" y="2433485"/>
            <a:ext cx="4464974" cy="2922382"/>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122465309"/>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Encountered</a:t>
            </a:r>
          </a:p>
        </p:txBody>
      </p:sp>
      <p:sp>
        <p:nvSpPr>
          <p:cNvPr id="6" name="Content Placeholder 9"/>
          <p:cNvSpPr>
            <a:spLocks noGrp="1"/>
          </p:cNvSpPr>
          <p:nvPr>
            <p:ph sz="half" idx="1"/>
          </p:nvPr>
        </p:nvSpPr>
        <p:spPr>
          <a:xfrm>
            <a:off x="457200" y="1600200"/>
            <a:ext cx="5029200" cy="4525963"/>
          </a:xfrm>
        </p:spPr>
        <p:txBody>
          <a:bodyPr/>
          <a:lstStyle/>
          <a:p>
            <a:r>
              <a:rPr lang="en-US" dirty="0" smtClean="0"/>
              <a:t>Unexpected Solid Background</a:t>
            </a:r>
            <a:endParaRPr lang="en-US" dirty="0"/>
          </a:p>
        </p:txBody>
      </p:sp>
      <p:pic>
        <p:nvPicPr>
          <p:cNvPr id="3075" name="Picture 3" descr="C:\Users\sg888\Desktop\CEE 4540\Section Cuts final report draft\Section Cuts final report draft\Figure 3.PNG"/>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381000" y="2514600"/>
            <a:ext cx="8377646" cy="3332018"/>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88315153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The Drawing</a:t>
            </a:r>
            <a:endParaRPr lang="en-US"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p:cNvPicPr>
            <a:picLocks noChangeAspect="1" noChangeArrowheads="1"/>
          </p:cNvPicPr>
          <p:nvPr/>
        </p:nvPicPr>
        <p:blipFill>
          <a:blip r:embed="rId4" cstate="print"/>
          <a:srcRect l="25500" t="17513" r="24086" b="16734"/>
          <a:stretch>
            <a:fillRect/>
          </a:stretch>
        </p:blipFill>
        <p:spPr bwMode="auto">
          <a:xfrm>
            <a:off x="1447800" y="1676400"/>
            <a:ext cx="5943600" cy="473991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a:t>
            </a:r>
            <a:endParaRPr lang="en-US" dirty="0"/>
          </a:p>
        </p:txBody>
      </p:sp>
      <p:sp>
        <p:nvSpPr>
          <p:cNvPr id="5" name="Content Placeholder 9"/>
          <p:cNvSpPr>
            <a:spLocks noGrp="1"/>
          </p:cNvSpPr>
          <p:nvPr>
            <p:ph sz="half" idx="1"/>
          </p:nvPr>
        </p:nvSpPr>
        <p:spPr>
          <a:xfrm>
            <a:off x="457200" y="1600200"/>
            <a:ext cx="5029200" cy="4525963"/>
          </a:xfrm>
        </p:spPr>
        <p:txBody>
          <a:bodyPr/>
          <a:lstStyle/>
          <a:p>
            <a:r>
              <a:rPr lang="en-US" dirty="0" smtClean="0"/>
              <a:t>Modified code</a:t>
            </a:r>
          </a:p>
        </p:txBody>
      </p:sp>
      <p:pic>
        <p:nvPicPr>
          <p:cNvPr id="6" name="Picture 2" descr="C:\Users\sg888\Desktop\Capture.PNG"/>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1143000" y="2277809"/>
            <a:ext cx="7239000" cy="4344859"/>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732510033"/>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Accomplishment</a:t>
            </a:r>
          </a:p>
        </p:txBody>
      </p:sp>
      <p:sp>
        <p:nvSpPr>
          <p:cNvPr id="5" name="Content Placeholder 9"/>
          <p:cNvSpPr>
            <a:spLocks noGrp="1"/>
          </p:cNvSpPr>
          <p:nvPr>
            <p:ph sz="half" idx="1"/>
          </p:nvPr>
        </p:nvSpPr>
        <p:spPr>
          <a:xfrm>
            <a:off x="457200" y="1600200"/>
            <a:ext cx="5029200" cy="4525963"/>
          </a:xfrm>
        </p:spPr>
        <p:txBody>
          <a:bodyPr/>
          <a:lstStyle/>
          <a:p>
            <a:r>
              <a:rPr lang="en-US" dirty="0" smtClean="0"/>
              <a:t>Solved Encountered Problems</a:t>
            </a:r>
          </a:p>
        </p:txBody>
      </p:sp>
      <p:pic>
        <p:nvPicPr>
          <p:cNvPr id="6" name="Picture 5"/>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29497" y="2438400"/>
            <a:ext cx="4469890" cy="2922383"/>
          </a:xfrm>
          <a:prstGeom prst="rect">
            <a:avLst/>
          </a:prstGeom>
        </p:spPr>
      </p:pic>
      <p:pic>
        <p:nvPicPr>
          <p:cNvPr id="7" name="Picture 2" descr="C:\Users\sg888\Desktop\CEE 4540\Section Cuts final report draft\Section Cuts final report draft\Figure 10-Sedimentation Tank(Looking right).PNG"/>
          <p:cNvPicPr>
            <a:picLocks noChangeAspect="1" noChangeArrowheads="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4679026" y="2433485"/>
            <a:ext cx="4464974" cy="2922382"/>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40040415"/>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Accomplishment</a:t>
            </a:r>
          </a:p>
        </p:txBody>
      </p:sp>
      <p:pic>
        <p:nvPicPr>
          <p:cNvPr id="5" name="Picture 3" descr="C:\Users\sg888\Desktop\CEE 4540\Section Cuts final report draft\Section Cuts final report draft\Figure 3.PNG"/>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287595" y="2182761"/>
            <a:ext cx="4953000" cy="1969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6" name="Content Placeholder 9"/>
          <p:cNvSpPr>
            <a:spLocks noGrp="1"/>
          </p:cNvSpPr>
          <p:nvPr>
            <p:ph sz="half" idx="1"/>
          </p:nvPr>
        </p:nvSpPr>
        <p:spPr>
          <a:xfrm>
            <a:off x="457200" y="1600200"/>
            <a:ext cx="5029200" cy="4525963"/>
          </a:xfrm>
        </p:spPr>
        <p:txBody>
          <a:bodyPr/>
          <a:lstStyle/>
          <a:p>
            <a:r>
              <a:rPr lang="en-US" dirty="0" smtClean="0"/>
              <a:t>Solved Encountered Problems</a:t>
            </a:r>
          </a:p>
        </p:txBody>
      </p:sp>
      <p:pic>
        <p:nvPicPr>
          <p:cNvPr id="4098" name="Picture 2" descr="C:\Users\sg888\Desktop\CEE 4540\Section Cuts final report draft\Section Cuts final report draft\Figure 9-Sedimentation Tank(Looking front).PNG"/>
          <p:cNvPicPr>
            <a:picLocks noChangeAspect="1" noChangeArrowheads="1"/>
          </p:cNvPicPr>
          <p:nvPr/>
        </p:nvPicPr>
        <p:blipFill>
          <a:blip r:embed="rId3"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3886200" y="4331110"/>
            <a:ext cx="4953000" cy="1969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032882649"/>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Accomplishment</a:t>
            </a:r>
          </a:p>
        </p:txBody>
      </p:sp>
      <p:sp>
        <p:nvSpPr>
          <p:cNvPr id="5" name="Content Placeholder 9"/>
          <p:cNvSpPr>
            <a:spLocks noGrp="1"/>
          </p:cNvSpPr>
          <p:nvPr>
            <p:ph sz="half" idx="1"/>
          </p:nvPr>
        </p:nvSpPr>
        <p:spPr>
          <a:xfrm>
            <a:off x="457200" y="1600200"/>
            <a:ext cx="5029200" cy="4525963"/>
          </a:xfrm>
        </p:spPr>
        <p:txBody>
          <a:bodyPr/>
          <a:lstStyle/>
          <a:p>
            <a:r>
              <a:rPr lang="en-US" dirty="0" smtClean="0"/>
              <a:t>Built New Section Cuts</a:t>
            </a:r>
          </a:p>
        </p:txBody>
      </p:sp>
      <p:pic>
        <p:nvPicPr>
          <p:cNvPr id="5122" name="Picture 2" descr="C:\Users\sg888\Desktop\CEE 4540\Section Cuts final report draft\Section Cuts final report draft\Figure 6-Flocculator(Looking front).PNG"/>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990600" y="2366344"/>
            <a:ext cx="7068186" cy="2986974"/>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
        <p:nvSpPr>
          <p:cNvPr id="6" name="TextBox 5"/>
          <p:cNvSpPr txBox="1"/>
          <p:nvPr/>
        </p:nvSpPr>
        <p:spPr>
          <a:xfrm>
            <a:off x="2760406" y="5531856"/>
            <a:ext cx="3564194" cy="400110"/>
          </a:xfrm>
          <a:prstGeom prst="rect">
            <a:avLst/>
          </a:prstGeom>
          <a:noFill/>
        </p:spPr>
        <p:txBody>
          <a:bodyPr wrap="square" rtlCol="0">
            <a:spAutoFit/>
          </a:bodyPr>
          <a:lstStyle/>
          <a:p>
            <a:r>
              <a:rPr lang="en-US" sz="2000" b="1" dirty="0" smtClean="0"/>
              <a:t>Transverse view of </a:t>
            </a:r>
            <a:r>
              <a:rPr lang="en-US" sz="2000" b="1" dirty="0" err="1" smtClean="0"/>
              <a:t>flocculator</a:t>
            </a:r>
            <a:r>
              <a:rPr lang="en-US" sz="2000" b="1" dirty="0" smtClean="0"/>
              <a:t> </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966228389"/>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pic>
        <p:nvPicPr>
          <p:cNvPr id="6147" name="Picture 3" descr="C:\Users\sg888\Desktop\Capture.PNG"/>
          <p:cNvPicPr>
            <a:picLocks noChangeAspect="1" noChangeArrowheads="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rcRect/>
          <a:stretch>
            <a:fillRect/>
          </a:stretch>
        </p:blipFill>
        <p:spPr bwMode="auto">
          <a:xfrm>
            <a:off x="1752600" y="2362199"/>
            <a:ext cx="5616466" cy="3548387"/>
          </a:xfrm>
          <a:prstGeom prst="rect">
            <a:avLst/>
          </a:prstGeom>
          <a:noFill/>
          <a:extLst>
            <a:ext uri="{909E8E84-426E-40DD-AFC4-6F175D3DCCD1}">
              <a14:hiddenFil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Lst>
        </p:spPr>
      </p:pic>
      <p:sp>
        <p:nvSpPr>
          <p:cNvPr id="7" name="Content Placeholder 9"/>
          <p:cNvSpPr>
            <a:spLocks noGrp="1"/>
          </p:cNvSpPr>
          <p:nvPr>
            <p:ph sz="half" idx="1"/>
          </p:nvPr>
        </p:nvSpPr>
        <p:spPr>
          <a:xfrm>
            <a:off x="457200" y="1600200"/>
            <a:ext cx="5029200" cy="4525963"/>
          </a:xfrm>
        </p:spPr>
        <p:txBody>
          <a:bodyPr/>
          <a:lstStyle/>
          <a:p>
            <a:r>
              <a:rPr lang="en-US" dirty="0" smtClean="0"/>
              <a:t>Labeling</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16519205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Work</a:t>
            </a:r>
          </a:p>
        </p:txBody>
      </p:sp>
      <p:sp>
        <p:nvSpPr>
          <p:cNvPr id="5" name="Content Placeholder 9"/>
          <p:cNvSpPr>
            <a:spLocks noGrp="1"/>
          </p:cNvSpPr>
          <p:nvPr>
            <p:ph sz="half" idx="1"/>
          </p:nvPr>
        </p:nvSpPr>
        <p:spPr>
          <a:xfrm>
            <a:off x="457200" y="1600200"/>
            <a:ext cx="5029200" cy="4525963"/>
          </a:xfrm>
        </p:spPr>
        <p:txBody>
          <a:bodyPr/>
          <a:lstStyle/>
          <a:p>
            <a:r>
              <a:rPr lang="en-US" dirty="0" smtClean="0"/>
              <a:t>Dimension</a:t>
            </a:r>
          </a:p>
        </p:txBody>
      </p:sp>
      <p:pic>
        <p:nvPicPr>
          <p:cNvPr id="7" name="Picture 6"/>
          <p:cNvPicPr>
            <a:picLocks noChangeAspect="1"/>
          </p:cNvPicPr>
          <p:nvPr/>
        </p:nvPicPr>
        <p:blipFill>
          <a:blip r:embed="rId2" cstate="print">
            <a:extLst>
              <a:ext uri="{28A0092B-C50C-407E-A947-70E740481C1C}">
                <a14:useLocalDpi xmlns="" xmlns:a14="http://schemas.microsoft.com/office/drawing/2010/main" xmlns:p="http://schemas.openxmlformats.org/presentationml/2006/main" xmlns:r="http://schemas.openxmlformats.org/officeDocument/2006/relationships" xmlns:a="http://schemas.openxmlformats.org/drawingml/2006/main" val="0"/>
              </a:ext>
            </a:extLst>
          </a:blip>
          <a:stretch>
            <a:fillRect/>
          </a:stretch>
        </p:blipFill>
        <p:spPr>
          <a:xfrm>
            <a:off x="1752600" y="2344994"/>
            <a:ext cx="5616466" cy="3548387"/>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992588891"/>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029200"/>
            <a:ext cx="3962400" cy="624673"/>
          </a:xfrm>
        </p:spPr>
        <p:txBody>
          <a:bodyPr/>
          <a:lstStyle/>
          <a:p>
            <a:r>
              <a:rPr lang="es-HN" sz="2800" dirty="0" smtClean="0"/>
              <a:t>Paul Larios</a:t>
            </a:r>
            <a:endParaRPr lang="es-HN" sz="2800" dirty="0"/>
          </a:p>
        </p:txBody>
      </p:sp>
      <p:sp>
        <p:nvSpPr>
          <p:cNvPr id="2" name="Title 1"/>
          <p:cNvSpPr>
            <a:spLocks noGrp="1"/>
          </p:cNvSpPr>
          <p:nvPr>
            <p:ph type="ctrTitle" sz="quarter"/>
          </p:nvPr>
        </p:nvSpPr>
        <p:spPr/>
        <p:txBody>
          <a:bodyPr/>
          <a:lstStyle/>
          <a:p>
            <a:r>
              <a:rPr lang="es-HN" dirty="0" smtClean="0"/>
              <a:t>Entrance Tank Flow Control</a:t>
            </a:r>
            <a:endParaRPr lang="es-HN"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58979941"/>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pic>
        <p:nvPicPr>
          <p:cNvPr id="9" name="Content Placeholder 8" descr="EntranceTank.png"/>
          <p:cNvPicPr>
            <a:picLocks noGrp="1" noChangeAspect="1"/>
          </p:cNvPicPr>
          <p:nvPr>
            <p:ph sz="half" idx="2"/>
          </p:nvPr>
        </p:nvPicPr>
        <p:blipFill>
          <a:blip r:embed="rId3" cstate="print"/>
          <a:srcRect t="-47668" b="-47668"/>
          <a:stretch>
            <a:fillRect/>
          </a:stretch>
        </p:blipFill>
        <p:spPr>
          <a:xfrm>
            <a:off x="914400" y="838200"/>
            <a:ext cx="7391400" cy="6019800"/>
          </a:xfr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495349347"/>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sp>
        <p:nvSpPr>
          <p:cNvPr id="7" name="Content Placeholder 6"/>
          <p:cNvSpPr>
            <a:spLocks noGrp="1"/>
          </p:cNvSpPr>
          <p:nvPr>
            <p:ph sz="half" idx="2"/>
          </p:nvPr>
        </p:nvSpPr>
        <p:spPr>
          <a:xfrm>
            <a:off x="914400" y="1600200"/>
            <a:ext cx="7772400" cy="4525963"/>
          </a:xfrm>
        </p:spPr>
        <p:txBody>
          <a:bodyPr/>
          <a:lstStyle/>
          <a:p>
            <a:r>
              <a:rPr lang="en-US" dirty="0" smtClean="0"/>
              <a:t>Problem:</a:t>
            </a:r>
          </a:p>
          <a:p>
            <a:pPr>
              <a:buNone/>
            </a:pPr>
            <a:r>
              <a:rPr lang="en-US" dirty="0" smtClean="0"/>
              <a:t>		Price of bronze gate valve becomes overly expensive as the plant flow rate increases.</a:t>
            </a:r>
          </a:p>
          <a:p>
            <a:pPr>
              <a:buNone/>
            </a:pPr>
            <a:endParaRPr lang="en-US" dirty="0" smtClean="0"/>
          </a:p>
          <a:p>
            <a:r>
              <a:rPr lang="en-US" dirty="0" smtClean="0"/>
              <a:t>Challenge:</a:t>
            </a:r>
          </a:p>
          <a:p>
            <a:pPr>
              <a:buNone/>
            </a:pPr>
            <a:r>
              <a:rPr lang="en-US" dirty="0" smtClean="0"/>
              <a:t>		Design a cost-effective flow control solution that allows the operator to adjust flow coming into plant.</a:t>
            </a: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032436278"/>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sp>
        <p:nvSpPr>
          <p:cNvPr id="7" name="Content Placeholder 6"/>
          <p:cNvSpPr>
            <a:spLocks noGrp="1"/>
          </p:cNvSpPr>
          <p:nvPr>
            <p:ph sz="half" idx="2"/>
          </p:nvPr>
        </p:nvSpPr>
        <p:spPr>
          <a:xfrm>
            <a:off x="914400" y="1600200"/>
            <a:ext cx="7772400" cy="4525963"/>
          </a:xfrm>
        </p:spPr>
        <p:txBody>
          <a:bodyPr/>
          <a:lstStyle/>
          <a:p>
            <a:r>
              <a:rPr lang="en-US" dirty="0" smtClean="0"/>
              <a:t>Typical Pricing on Bronze Gate Valve:</a:t>
            </a:r>
          </a:p>
          <a:p>
            <a:pPr>
              <a:buNone/>
            </a:pPr>
            <a:endParaRPr lang="en-US" dirty="0" smtClean="0"/>
          </a:p>
        </p:txBody>
      </p:sp>
      <p:pic>
        <p:nvPicPr>
          <p:cNvPr id="4" name="Picture 3" descr="Table1.png"/>
          <p:cNvPicPr>
            <a:picLocks noChangeAspect="1"/>
          </p:cNvPicPr>
          <p:nvPr/>
        </p:nvPicPr>
        <p:blipFill>
          <a:blip r:embed="rId3" cstate="print"/>
          <a:stretch>
            <a:fillRect/>
          </a:stretch>
        </p:blipFill>
        <p:spPr>
          <a:xfrm>
            <a:off x="381000" y="2514600"/>
            <a:ext cx="8277816" cy="3285525"/>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65946333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Overall Design Tasks</a:t>
            </a:r>
            <a:endParaRPr lang="en-US" dirty="0"/>
          </a:p>
        </p:txBody>
      </p:sp>
      <p:sp>
        <p:nvSpPr>
          <p:cNvPr id="7" name="Content Placeholder 6"/>
          <p:cNvSpPr>
            <a:spLocks noGrp="1"/>
          </p:cNvSpPr>
          <p:nvPr>
            <p:ph sz="half" idx="1"/>
          </p:nvPr>
        </p:nvSpPr>
        <p:spPr>
          <a:xfrm>
            <a:off x="457200" y="1600201"/>
            <a:ext cx="8382000" cy="4419600"/>
          </a:xfrm>
        </p:spPr>
        <p:txBody>
          <a:bodyPr/>
          <a:lstStyle/>
          <a:p>
            <a:pPr lvl="1">
              <a:buFont typeface="Wingdings" charset="2"/>
              <a:buChar char="Ø"/>
            </a:pPr>
            <a:r>
              <a:rPr lang="en-US" sz="2800" dirty="0" smtClean="0"/>
              <a:t>Incorporating new research progress into the design</a:t>
            </a:r>
          </a:p>
          <a:p>
            <a:pPr lvl="1">
              <a:buFont typeface="Wingdings" charset="2"/>
              <a:buChar char="Ø"/>
            </a:pPr>
            <a:r>
              <a:rPr lang="en-US" sz="2800" dirty="0" smtClean="0"/>
              <a:t>Designing plants for a greater range of flow rates</a:t>
            </a:r>
          </a:p>
          <a:p>
            <a:pPr lvl="1">
              <a:buFont typeface="Wingdings" charset="2"/>
              <a:buChar char="Ø"/>
            </a:pPr>
            <a:r>
              <a:rPr lang="en-US" sz="2800" dirty="0" smtClean="0"/>
              <a:t>Making our designs more easily understood</a:t>
            </a:r>
            <a:endParaRPr lang="en-US" dirty="0" smtClean="0"/>
          </a:p>
          <a:p>
            <a:pPr lvl="1">
              <a:buFont typeface="Wingdings" charset="2"/>
              <a:buChar char="Ø"/>
            </a:pPr>
            <a:r>
              <a:rPr lang="en-US" sz="2800" dirty="0" smtClean="0"/>
              <a:t>Communicating with the team in Honduras and with new implementation partners to address concerns </a:t>
            </a:r>
            <a:endParaRPr lang="en-US" sz="2800"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sp>
        <p:nvSpPr>
          <p:cNvPr id="7" name="Content Placeholder 6"/>
          <p:cNvSpPr>
            <a:spLocks noGrp="1"/>
          </p:cNvSpPr>
          <p:nvPr>
            <p:ph sz="half" idx="2"/>
          </p:nvPr>
        </p:nvSpPr>
        <p:spPr>
          <a:xfrm>
            <a:off x="457200" y="1600200"/>
            <a:ext cx="8229600" cy="4648200"/>
          </a:xfrm>
        </p:spPr>
        <p:txBody>
          <a:bodyPr/>
          <a:lstStyle/>
          <a:p>
            <a:r>
              <a:rPr lang="en-US" dirty="0" smtClean="0"/>
              <a:t>Range of Flow Rates for each valve size:</a:t>
            </a:r>
          </a:p>
          <a:p>
            <a:pPr>
              <a:buNone/>
            </a:pPr>
            <a:endParaRPr lang="en-US" dirty="0" smtClean="0"/>
          </a:p>
        </p:txBody>
      </p:sp>
      <p:pic>
        <p:nvPicPr>
          <p:cNvPr id="4" name="Picture 3" descr="Table2.png"/>
          <p:cNvPicPr>
            <a:picLocks noChangeAspect="1"/>
          </p:cNvPicPr>
          <p:nvPr/>
        </p:nvPicPr>
        <p:blipFill>
          <a:blip r:embed="rId2" cstate="print"/>
          <a:stretch>
            <a:fillRect/>
          </a:stretch>
        </p:blipFill>
        <p:spPr>
          <a:xfrm>
            <a:off x="457200" y="2514600"/>
            <a:ext cx="8277816" cy="3108753"/>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486484343"/>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Alternative Designs</a:t>
            </a:r>
            <a:endParaRPr lang="en-US" sz="4000" dirty="0"/>
          </a:p>
        </p:txBody>
      </p:sp>
      <p:sp>
        <p:nvSpPr>
          <p:cNvPr id="3" name="Text Placeholder 2"/>
          <p:cNvSpPr>
            <a:spLocks noGrp="1"/>
          </p:cNvSpPr>
          <p:nvPr>
            <p:ph type="body" sz="quarter" idx="4294967295"/>
          </p:nvPr>
        </p:nvSpPr>
        <p:spPr>
          <a:xfrm>
            <a:off x="304800" y="1524000"/>
            <a:ext cx="8610600" cy="5181600"/>
          </a:xfrm>
          <a:prstGeom prst="rect">
            <a:avLst/>
          </a:prstGeom>
        </p:spPr>
        <p:txBody>
          <a:bodyPr/>
          <a:lstStyle/>
          <a:p>
            <a:r>
              <a:rPr lang="en-US" dirty="0" smtClean="0"/>
              <a:t>Approach: </a:t>
            </a:r>
          </a:p>
          <a:p>
            <a:pPr>
              <a:buNone/>
            </a:pPr>
            <a:r>
              <a:rPr lang="en-US" dirty="0" smtClean="0"/>
              <a:t>	</a:t>
            </a:r>
            <a:r>
              <a:rPr lang="en-US" sz="2800" dirty="0" smtClean="0"/>
              <a:t>Generate alternative designs. Compare with current design based on estimated cost and operator’s “adjustability” for each flow rate.</a:t>
            </a:r>
          </a:p>
          <a:p>
            <a:r>
              <a:rPr lang="en-US" dirty="0" smtClean="0"/>
              <a:t>Alternatives Considered:</a:t>
            </a:r>
          </a:p>
          <a:p>
            <a:pPr lvl="1"/>
            <a:r>
              <a:rPr lang="en-US" dirty="0" smtClean="0"/>
              <a:t>The use of different valve types</a:t>
            </a:r>
          </a:p>
          <a:p>
            <a:pPr lvl="1"/>
            <a:r>
              <a:rPr lang="en-US" dirty="0" smtClean="0"/>
              <a:t>The use of multiple, smaller-size valves in parallel</a:t>
            </a:r>
          </a:p>
          <a:p>
            <a:pPr lvl="1"/>
            <a:r>
              <a:rPr lang="en-US" dirty="0" smtClean="0"/>
              <a:t>The use of Fernco flexible couplings on top end of drain stopper pipes</a:t>
            </a: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546992994"/>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Alternative Design-Fernco Coupling</a:t>
            </a:r>
            <a:endParaRPr lang="en-US" sz="4000" dirty="0"/>
          </a:p>
        </p:txBody>
      </p:sp>
      <p:sp>
        <p:nvSpPr>
          <p:cNvPr id="3" name="Text Placeholder 2"/>
          <p:cNvSpPr>
            <a:spLocks noGrp="1"/>
          </p:cNvSpPr>
          <p:nvPr>
            <p:ph type="body" sz="quarter" idx="4294967295"/>
          </p:nvPr>
        </p:nvSpPr>
        <p:spPr>
          <a:xfrm>
            <a:off x="457200" y="1524000"/>
            <a:ext cx="3733800" cy="4724400"/>
          </a:xfrm>
          <a:prstGeom prst="rect">
            <a:avLst/>
          </a:prstGeom>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4" name="Picture 3" descr="Fernco.jpeg"/>
          <p:cNvPicPr>
            <a:picLocks noChangeAspect="1"/>
          </p:cNvPicPr>
          <p:nvPr/>
        </p:nvPicPr>
        <p:blipFill>
          <a:blip r:embed="rId3" cstate="print"/>
          <a:stretch>
            <a:fillRect/>
          </a:stretch>
        </p:blipFill>
        <p:spPr>
          <a:xfrm>
            <a:off x="685800" y="2057400"/>
            <a:ext cx="2895600" cy="2819400"/>
          </a:xfrm>
          <a:prstGeom prst="rect">
            <a:avLst/>
          </a:prstGeom>
        </p:spPr>
      </p:pic>
      <p:sp>
        <p:nvSpPr>
          <p:cNvPr id="6" name="TextBox 5"/>
          <p:cNvSpPr txBox="1"/>
          <p:nvPr/>
        </p:nvSpPr>
        <p:spPr>
          <a:xfrm>
            <a:off x="4495800" y="1828801"/>
            <a:ext cx="4267200" cy="1384995"/>
          </a:xfrm>
          <a:prstGeom prst="rect">
            <a:avLst/>
          </a:prstGeom>
          <a:noFill/>
        </p:spPr>
        <p:txBody>
          <a:bodyPr wrap="square" rtlCol="0">
            <a:spAutoFit/>
          </a:bodyPr>
          <a:lstStyle/>
          <a:p>
            <a:r>
              <a:rPr lang="en-US" sz="2800" dirty="0" smtClean="0">
                <a:latin typeface="+mn-lt"/>
              </a:rPr>
              <a:t>Prices for Fernco Flexible Reducing Couplings:</a:t>
            </a:r>
          </a:p>
          <a:p>
            <a:endParaRPr lang="en-US" sz="2800" dirty="0" smtClean="0">
              <a:latin typeface="+mn-lt"/>
            </a:endParaRPr>
          </a:p>
        </p:txBody>
      </p:sp>
      <p:graphicFrame>
        <p:nvGraphicFramePr>
          <p:cNvPr id="8" name="Table 7"/>
          <p:cNvGraphicFramePr>
            <a:graphicFrameLocks noGrp="1"/>
          </p:cNvGraphicFramePr>
          <p:nvPr/>
        </p:nvGraphicFramePr>
        <p:xfrm>
          <a:off x="4114800" y="2971800"/>
          <a:ext cx="4495800" cy="3505201"/>
        </p:xfrm>
        <a:graphic>
          <a:graphicData uri="http://schemas.openxmlformats.org/drawingml/2006/table">
            <a:tbl>
              <a:tblPr firstRow="1" bandRow="1">
                <a:tableStyleId>{1FECB4D8-DB02-4DC6-A0A2-4F2EBAE1DC90}</a:tableStyleId>
              </a:tblPr>
              <a:tblGrid>
                <a:gridCol w="2952466"/>
                <a:gridCol w="1543334"/>
              </a:tblGrid>
              <a:tr h="500743">
                <a:tc>
                  <a:txBody>
                    <a:bodyPr/>
                    <a:lstStyle/>
                    <a:p>
                      <a:pPr algn="ctr"/>
                      <a:r>
                        <a:rPr lang="en-US" dirty="0" smtClean="0"/>
                        <a:t>Coupling Size</a:t>
                      </a:r>
                      <a:endParaRPr lang="en-US" dirty="0"/>
                    </a:p>
                  </a:txBody>
                  <a:tcPr/>
                </a:tc>
                <a:tc>
                  <a:txBody>
                    <a:bodyPr/>
                    <a:lstStyle/>
                    <a:p>
                      <a:pPr algn="ctr"/>
                      <a:r>
                        <a:rPr lang="en-US" dirty="0" smtClean="0"/>
                        <a:t>Cost ($)</a:t>
                      </a:r>
                      <a:endParaRPr lang="en-US" dirty="0"/>
                    </a:p>
                  </a:txBody>
                  <a:tcPr/>
                </a:tc>
              </a:tr>
              <a:tr h="500743">
                <a:tc>
                  <a:txBody>
                    <a:bodyPr/>
                    <a:lstStyle/>
                    <a:p>
                      <a:pPr algn="ctr"/>
                      <a:r>
                        <a:rPr lang="en-US" dirty="0" smtClean="0"/>
                        <a:t>3’’ x 3’’</a:t>
                      </a:r>
                      <a:endParaRPr lang="en-US" dirty="0"/>
                    </a:p>
                  </a:txBody>
                  <a:tcPr/>
                </a:tc>
                <a:tc>
                  <a:txBody>
                    <a:bodyPr/>
                    <a:lstStyle/>
                    <a:p>
                      <a:pPr algn="ctr"/>
                      <a:r>
                        <a:rPr lang="en-US" dirty="0" smtClean="0"/>
                        <a:t>13.63</a:t>
                      </a:r>
                      <a:endParaRPr lang="en-US" dirty="0"/>
                    </a:p>
                  </a:txBody>
                  <a:tcPr/>
                </a:tc>
              </a:tr>
              <a:tr h="500743">
                <a:tc>
                  <a:txBody>
                    <a:bodyPr/>
                    <a:lstStyle/>
                    <a:p>
                      <a:pPr algn="ctr"/>
                      <a:r>
                        <a:rPr lang="en-US" dirty="0" smtClean="0"/>
                        <a:t>3’’ x 4’’</a:t>
                      </a:r>
                      <a:endParaRPr lang="en-US" dirty="0"/>
                    </a:p>
                  </a:txBody>
                  <a:tcPr/>
                </a:tc>
                <a:tc>
                  <a:txBody>
                    <a:bodyPr/>
                    <a:lstStyle/>
                    <a:p>
                      <a:pPr algn="ctr"/>
                      <a:r>
                        <a:rPr lang="en-US" dirty="0" smtClean="0"/>
                        <a:t>18.37</a:t>
                      </a:r>
                      <a:endParaRPr lang="en-US" dirty="0"/>
                    </a:p>
                  </a:txBody>
                  <a:tcPr/>
                </a:tc>
              </a:tr>
              <a:tr h="500743">
                <a:tc>
                  <a:txBody>
                    <a:bodyPr/>
                    <a:lstStyle/>
                    <a:p>
                      <a:pPr algn="ctr"/>
                      <a:r>
                        <a:rPr lang="en-US" dirty="0" smtClean="0"/>
                        <a:t>3’’ x 5’’</a:t>
                      </a:r>
                      <a:endParaRPr lang="en-US" dirty="0"/>
                    </a:p>
                  </a:txBody>
                  <a:tcPr/>
                </a:tc>
                <a:tc>
                  <a:txBody>
                    <a:bodyPr/>
                    <a:lstStyle/>
                    <a:p>
                      <a:pPr algn="ctr"/>
                      <a:r>
                        <a:rPr lang="en-US" dirty="0" smtClean="0"/>
                        <a:t>37.93</a:t>
                      </a:r>
                      <a:endParaRPr lang="en-US" dirty="0"/>
                    </a:p>
                  </a:txBody>
                  <a:tcPr/>
                </a:tc>
              </a:tr>
              <a:tr h="500743">
                <a:tc>
                  <a:txBody>
                    <a:bodyPr/>
                    <a:lstStyle/>
                    <a:p>
                      <a:pPr algn="ctr"/>
                      <a:r>
                        <a:rPr lang="en-US" dirty="0" smtClean="0"/>
                        <a:t>3’’ x 6’’</a:t>
                      </a:r>
                      <a:endParaRPr lang="en-US" dirty="0"/>
                    </a:p>
                  </a:txBody>
                  <a:tcPr/>
                </a:tc>
                <a:tc>
                  <a:txBody>
                    <a:bodyPr/>
                    <a:lstStyle/>
                    <a:p>
                      <a:pPr algn="ctr"/>
                      <a:r>
                        <a:rPr lang="en-US" dirty="0" smtClean="0"/>
                        <a:t>51.85</a:t>
                      </a:r>
                      <a:endParaRPr lang="en-US" dirty="0"/>
                    </a:p>
                  </a:txBody>
                  <a:tcPr/>
                </a:tc>
              </a:tr>
              <a:tr h="500743">
                <a:tc>
                  <a:txBody>
                    <a:bodyPr/>
                    <a:lstStyle/>
                    <a:p>
                      <a:pPr algn="ctr"/>
                      <a:r>
                        <a:rPr lang="en-US" dirty="0" smtClean="0"/>
                        <a:t>6’’ x 8’’</a:t>
                      </a:r>
                      <a:endParaRPr lang="en-US" dirty="0"/>
                    </a:p>
                  </a:txBody>
                  <a:tcPr/>
                </a:tc>
                <a:tc>
                  <a:txBody>
                    <a:bodyPr/>
                    <a:lstStyle/>
                    <a:p>
                      <a:pPr algn="ctr"/>
                      <a:r>
                        <a:rPr lang="en-US" dirty="0" smtClean="0"/>
                        <a:t>67.76</a:t>
                      </a:r>
                      <a:endParaRPr lang="en-US" dirty="0"/>
                    </a:p>
                  </a:txBody>
                  <a:tcPr/>
                </a:tc>
              </a:tr>
              <a:tr h="500743">
                <a:tc>
                  <a:txBody>
                    <a:bodyPr/>
                    <a:lstStyle/>
                    <a:p>
                      <a:pPr algn="ctr"/>
                      <a:r>
                        <a:rPr lang="en-US" dirty="0" smtClean="0"/>
                        <a:t>4’’ x 8’’</a:t>
                      </a:r>
                      <a:endParaRPr lang="en-US" dirty="0"/>
                    </a:p>
                  </a:txBody>
                  <a:tcPr/>
                </a:tc>
                <a:tc>
                  <a:txBody>
                    <a:bodyPr/>
                    <a:lstStyle/>
                    <a:p>
                      <a:pPr algn="ctr"/>
                      <a:r>
                        <a:rPr lang="en-US" dirty="0" smtClean="0"/>
                        <a:t>92.75</a:t>
                      </a:r>
                      <a:endParaRPr lang="en-US" dirty="0"/>
                    </a:p>
                  </a:txBody>
                  <a:tcPr/>
                </a:tc>
              </a:tr>
            </a:tbl>
          </a:graphicData>
        </a:graphic>
      </p:graphicFrame>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596778872"/>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Alternative Design-Fernco Coupling</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smtClean="0"/>
              <a:t>Recall the current entrance tank design:</a:t>
            </a:r>
          </a:p>
          <a:p>
            <a:pPr>
              <a:buNone/>
            </a:pPr>
            <a:endParaRPr lang="en-US" dirty="0" smtClean="0"/>
          </a:p>
          <a:p>
            <a:endParaRPr lang="en-US" dirty="0"/>
          </a:p>
        </p:txBody>
      </p:sp>
      <p:pic>
        <p:nvPicPr>
          <p:cNvPr id="4" name="Picture 3" descr="EntranceTank.png"/>
          <p:cNvPicPr>
            <a:picLocks noChangeAspect="1"/>
          </p:cNvPicPr>
          <p:nvPr/>
        </p:nvPicPr>
        <p:blipFill>
          <a:blip r:embed="rId3" cstate="print"/>
          <a:stretch>
            <a:fillRect/>
          </a:stretch>
        </p:blipFill>
        <p:spPr>
          <a:xfrm>
            <a:off x="609600" y="2286000"/>
            <a:ext cx="7924800" cy="431800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947724610"/>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6019800" cy="1371600"/>
          </a:xfrm>
        </p:spPr>
        <p:txBody>
          <a:bodyPr/>
          <a:lstStyle/>
          <a:p>
            <a:r>
              <a:rPr lang="en-US" sz="4000" dirty="0" smtClean="0"/>
              <a:t>Alternative Design-Fernco Coupling</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pPr>
              <a:buNone/>
            </a:pPr>
            <a:endParaRPr lang="en-US" dirty="0"/>
          </a:p>
        </p:txBody>
      </p:sp>
      <p:pic>
        <p:nvPicPr>
          <p:cNvPr id="4" name="Picture 3" descr="AguaClara_FerncoRev1.png"/>
          <p:cNvPicPr>
            <a:picLocks noChangeAspect="1"/>
          </p:cNvPicPr>
          <p:nvPr/>
        </p:nvPicPr>
        <p:blipFill>
          <a:blip r:embed="rId3" cstate="print"/>
          <a:stretch>
            <a:fillRect/>
          </a:stretch>
        </p:blipFill>
        <p:spPr>
          <a:xfrm>
            <a:off x="425450" y="1365250"/>
            <a:ext cx="8293100" cy="4959350"/>
          </a:xfrm>
          <a:prstGeom prst="rect">
            <a:avLst/>
          </a:prstGeom>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742908437"/>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6019800" cy="1295400"/>
          </a:xfrm>
        </p:spPr>
        <p:txBody>
          <a:bodyPr/>
          <a:lstStyle/>
          <a:p>
            <a:r>
              <a:rPr lang="en-US" sz="4000" dirty="0" smtClean="0"/>
              <a:t>Alternative Design-Fernco Coupling</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smtClean="0"/>
              <a:t>Drainable Flow Rate for each:</a:t>
            </a:r>
          </a:p>
          <a:p>
            <a:endParaRPr lang="en-US" dirty="0"/>
          </a:p>
        </p:txBody>
      </p:sp>
      <p:graphicFrame>
        <p:nvGraphicFramePr>
          <p:cNvPr id="4" name="Table 3"/>
          <p:cNvGraphicFramePr>
            <a:graphicFrameLocks noGrp="1"/>
          </p:cNvGraphicFramePr>
          <p:nvPr/>
        </p:nvGraphicFramePr>
        <p:xfrm>
          <a:off x="1524000" y="2438400"/>
          <a:ext cx="6096000" cy="3251200"/>
        </p:xfrm>
        <a:graphic>
          <a:graphicData uri="http://schemas.openxmlformats.org/drawingml/2006/table">
            <a:tbl>
              <a:tblPr firstRow="1" bandRow="1">
                <a:tableStyleId>{1FECB4D8-DB02-4DC6-A0A2-4F2EBAE1DC90}</a:tableStyleId>
              </a:tblPr>
              <a:tblGrid>
                <a:gridCol w="3886200"/>
                <a:gridCol w="2209800"/>
              </a:tblGrid>
              <a:tr h="406400">
                <a:tc>
                  <a:txBody>
                    <a:bodyPr/>
                    <a:lstStyle/>
                    <a:p>
                      <a:pPr algn="ctr"/>
                      <a:r>
                        <a:rPr lang="en-US" dirty="0" smtClean="0"/>
                        <a:t>Size</a:t>
                      </a:r>
                      <a:endParaRPr lang="en-US" dirty="0"/>
                    </a:p>
                  </a:txBody>
                  <a:tcPr/>
                </a:tc>
                <a:tc>
                  <a:txBody>
                    <a:bodyPr/>
                    <a:lstStyle/>
                    <a:p>
                      <a:pPr algn="ctr"/>
                      <a:r>
                        <a:rPr lang="en-US" dirty="0" smtClean="0"/>
                        <a:t>Flow (L/</a:t>
                      </a:r>
                      <a:r>
                        <a:rPr lang="en-US" dirty="0" err="1" smtClean="0"/>
                        <a:t>s</a:t>
                      </a:r>
                      <a:r>
                        <a:rPr lang="en-US" dirty="0" smtClean="0"/>
                        <a:t>)</a:t>
                      </a:r>
                      <a:endParaRPr lang="en-US" dirty="0"/>
                    </a:p>
                  </a:txBody>
                  <a:tcPr/>
                </a:tc>
              </a:tr>
              <a:tr h="406400">
                <a:tc>
                  <a:txBody>
                    <a:bodyPr/>
                    <a:lstStyle/>
                    <a:p>
                      <a:pPr algn="ctr"/>
                      <a:r>
                        <a:rPr lang="en-US" dirty="0" smtClean="0"/>
                        <a:t>3’’ x 3’’ Coupling</a:t>
                      </a:r>
                      <a:endParaRPr lang="en-US" dirty="0"/>
                    </a:p>
                  </a:txBody>
                  <a:tcPr/>
                </a:tc>
                <a:tc>
                  <a:txBody>
                    <a:bodyPr/>
                    <a:lstStyle/>
                    <a:p>
                      <a:pPr algn="ctr"/>
                      <a:r>
                        <a:rPr lang="en-US" dirty="0" smtClean="0"/>
                        <a:t>1.8</a:t>
                      </a:r>
                      <a:endParaRPr lang="en-US" dirty="0"/>
                    </a:p>
                  </a:txBody>
                  <a:tcPr/>
                </a:tc>
              </a:tr>
              <a:tr h="406400">
                <a:tc>
                  <a:txBody>
                    <a:bodyPr/>
                    <a:lstStyle/>
                    <a:p>
                      <a:pPr algn="ctr"/>
                      <a:r>
                        <a:rPr lang="en-US" dirty="0" smtClean="0"/>
                        <a:t>3’’ x 4’’ Coupling</a:t>
                      </a:r>
                      <a:endParaRPr lang="en-US" dirty="0"/>
                    </a:p>
                  </a:txBody>
                  <a:tcPr/>
                </a:tc>
                <a:tc>
                  <a:txBody>
                    <a:bodyPr/>
                    <a:lstStyle/>
                    <a:p>
                      <a:pPr algn="ctr"/>
                      <a:r>
                        <a:rPr lang="en-US" dirty="0" smtClean="0"/>
                        <a:t>3.7</a:t>
                      </a:r>
                      <a:endParaRPr lang="en-US" dirty="0"/>
                    </a:p>
                  </a:txBody>
                  <a:tcPr/>
                </a:tc>
              </a:tr>
              <a:tr h="406400">
                <a:tc>
                  <a:txBody>
                    <a:bodyPr/>
                    <a:lstStyle/>
                    <a:p>
                      <a:pPr algn="ctr"/>
                      <a:r>
                        <a:rPr lang="en-US" dirty="0" smtClean="0"/>
                        <a:t>3’’ x 5’’ Coupling</a:t>
                      </a:r>
                      <a:endParaRPr lang="en-US" dirty="0"/>
                    </a:p>
                  </a:txBody>
                  <a:tcPr/>
                </a:tc>
                <a:tc>
                  <a:txBody>
                    <a:bodyPr/>
                    <a:lstStyle/>
                    <a:p>
                      <a:pPr algn="ctr"/>
                      <a:r>
                        <a:rPr lang="en-US" dirty="0" smtClean="0"/>
                        <a:t>6.5</a:t>
                      </a:r>
                      <a:endParaRPr lang="en-US" dirty="0"/>
                    </a:p>
                  </a:txBody>
                  <a:tcPr/>
                </a:tc>
              </a:tr>
              <a:tr h="406400">
                <a:tc>
                  <a:txBody>
                    <a:bodyPr/>
                    <a:lstStyle/>
                    <a:p>
                      <a:pPr algn="ctr"/>
                      <a:r>
                        <a:rPr lang="en-US" dirty="0" smtClean="0"/>
                        <a:t>3’’ x 6’’ Coupling</a:t>
                      </a:r>
                      <a:endParaRPr lang="en-US" dirty="0"/>
                    </a:p>
                  </a:txBody>
                  <a:tcPr/>
                </a:tc>
                <a:tc>
                  <a:txBody>
                    <a:bodyPr/>
                    <a:lstStyle/>
                    <a:p>
                      <a:pPr algn="ctr"/>
                      <a:r>
                        <a:rPr lang="en-US" dirty="0" smtClean="0"/>
                        <a:t>10.2</a:t>
                      </a:r>
                      <a:endParaRPr lang="en-US" dirty="0"/>
                    </a:p>
                  </a:txBody>
                  <a:tcPr/>
                </a:tc>
              </a:tr>
              <a:tr h="406400">
                <a:tc>
                  <a:txBody>
                    <a:bodyPr/>
                    <a:lstStyle/>
                    <a:p>
                      <a:pPr algn="ctr"/>
                      <a:r>
                        <a:rPr lang="en-US" dirty="0" smtClean="0"/>
                        <a:t>8’’ Top Coupling</a:t>
                      </a:r>
                      <a:endParaRPr lang="en-US" dirty="0"/>
                    </a:p>
                  </a:txBody>
                  <a:tcPr/>
                </a:tc>
                <a:tc>
                  <a:txBody>
                    <a:bodyPr/>
                    <a:lstStyle/>
                    <a:p>
                      <a:pPr algn="ctr"/>
                      <a:r>
                        <a:rPr lang="en-US" dirty="0" smtClean="0"/>
                        <a:t>20.9</a:t>
                      </a:r>
                      <a:endParaRPr lang="en-US" dirty="0"/>
                    </a:p>
                  </a:txBody>
                  <a:tcPr/>
                </a:tc>
              </a:tr>
              <a:tr h="406400">
                <a:tc>
                  <a:txBody>
                    <a:bodyPr/>
                    <a:lstStyle/>
                    <a:p>
                      <a:pPr algn="ctr"/>
                      <a:r>
                        <a:rPr lang="en-US" dirty="0" smtClean="0"/>
                        <a:t>3’’ Stopper Pipe</a:t>
                      </a:r>
                      <a:endParaRPr lang="en-US" dirty="0"/>
                    </a:p>
                  </a:txBody>
                  <a:tcPr/>
                </a:tc>
                <a:tc>
                  <a:txBody>
                    <a:bodyPr/>
                    <a:lstStyle/>
                    <a:p>
                      <a:pPr algn="ctr"/>
                      <a:r>
                        <a:rPr lang="en-US" dirty="0" smtClean="0"/>
                        <a:t>13.4</a:t>
                      </a:r>
                      <a:endParaRPr lang="en-US" dirty="0"/>
                    </a:p>
                  </a:txBody>
                  <a:tcPr/>
                </a:tc>
              </a:tr>
              <a:tr h="406400">
                <a:tc>
                  <a:txBody>
                    <a:bodyPr/>
                    <a:lstStyle/>
                    <a:p>
                      <a:pPr algn="ctr"/>
                      <a:r>
                        <a:rPr lang="en-US" dirty="0" smtClean="0"/>
                        <a:t>4’’ Stopper Pipe</a:t>
                      </a:r>
                      <a:endParaRPr lang="en-US" dirty="0"/>
                    </a:p>
                  </a:txBody>
                  <a:tcPr/>
                </a:tc>
                <a:tc>
                  <a:txBody>
                    <a:bodyPr/>
                    <a:lstStyle/>
                    <a:p>
                      <a:pPr algn="ctr"/>
                      <a:r>
                        <a:rPr lang="en-US" dirty="0" smtClean="0"/>
                        <a:t>24.3</a:t>
                      </a:r>
                      <a:endParaRPr lang="en-US" dirty="0"/>
                    </a:p>
                  </a:txBody>
                  <a:tcPr/>
                </a:tc>
              </a:tr>
            </a:tbl>
          </a:graphicData>
        </a:graphic>
      </p:graphicFrame>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922207889"/>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Comparison of Coupling Uses</a:t>
            </a:r>
            <a:endParaRPr lang="en-US" sz="4000" dirty="0"/>
          </a:p>
        </p:txBody>
      </p:sp>
      <p:sp>
        <p:nvSpPr>
          <p:cNvPr id="3" name="Text Placeholder 2"/>
          <p:cNvSpPr>
            <a:spLocks noGrp="1"/>
          </p:cNvSpPr>
          <p:nvPr>
            <p:ph type="body" sz="quarter" idx="4294967295"/>
          </p:nvPr>
        </p:nvSpPr>
        <p:spPr>
          <a:xfrm>
            <a:off x="457200" y="1524000"/>
            <a:ext cx="8153400" cy="4724400"/>
          </a:xfrm>
          <a:prstGeom prst="rect">
            <a:avLst/>
          </a:prstGeom>
        </p:spPr>
        <p:txBody>
          <a:bodyPr/>
          <a:lstStyle/>
          <a:p>
            <a:r>
              <a:rPr lang="en-US" dirty="0" smtClean="0"/>
              <a:t>Example: Choosing optimal usage for 14 L/</a:t>
            </a:r>
            <a:r>
              <a:rPr lang="en-US" dirty="0" err="1" smtClean="0"/>
              <a:t>s</a:t>
            </a:r>
            <a:endParaRPr lang="en-US" dirty="0" smtClean="0"/>
          </a:p>
          <a:p>
            <a:pPr>
              <a:buNone/>
            </a:pPr>
            <a:endParaRPr lang="en-US" dirty="0" smtClean="0"/>
          </a:p>
          <a:p>
            <a:endParaRPr lang="en-US" dirty="0"/>
          </a:p>
        </p:txBody>
      </p:sp>
      <p:graphicFrame>
        <p:nvGraphicFramePr>
          <p:cNvPr id="4" name="Table 3"/>
          <p:cNvGraphicFramePr>
            <a:graphicFrameLocks noGrp="1"/>
          </p:cNvGraphicFramePr>
          <p:nvPr/>
        </p:nvGraphicFramePr>
        <p:xfrm>
          <a:off x="533400" y="2819400"/>
          <a:ext cx="8305801" cy="2545079"/>
        </p:xfrm>
        <a:graphic>
          <a:graphicData uri="http://schemas.openxmlformats.org/drawingml/2006/table">
            <a:tbl>
              <a:tblPr firstRow="1" bandRow="1">
                <a:tableStyleId>{1FECB4D8-DB02-4DC6-A0A2-4F2EBAE1DC90}</a:tableStyleId>
              </a:tblPr>
              <a:tblGrid>
                <a:gridCol w="2820838"/>
                <a:gridCol w="1370163"/>
                <a:gridCol w="1219200"/>
                <a:gridCol w="2895600"/>
              </a:tblGrid>
              <a:tr h="495300">
                <a:tc>
                  <a:txBody>
                    <a:bodyPr/>
                    <a:lstStyle/>
                    <a:p>
                      <a:pPr algn="ctr"/>
                      <a:r>
                        <a:rPr lang="en-US" dirty="0" smtClean="0"/>
                        <a:t>Coupling Use</a:t>
                      </a:r>
                      <a:endParaRPr lang="en-US" dirty="0"/>
                    </a:p>
                  </a:txBody>
                  <a:tcPr anchor="ctr"/>
                </a:tc>
                <a:tc>
                  <a:txBody>
                    <a:bodyPr/>
                    <a:lstStyle/>
                    <a:p>
                      <a:pPr algn="ctr"/>
                      <a:r>
                        <a:rPr lang="en-US" dirty="0" smtClean="0"/>
                        <a:t>Maximum</a:t>
                      </a:r>
                      <a:r>
                        <a:rPr lang="en-US" baseline="0" dirty="0" smtClean="0"/>
                        <a:t> Drainable Flow (L/</a:t>
                      </a:r>
                      <a:r>
                        <a:rPr lang="en-US" baseline="0" dirty="0" err="1" smtClean="0"/>
                        <a:t>s</a:t>
                      </a:r>
                      <a:r>
                        <a:rPr lang="en-US" baseline="0" dirty="0" smtClean="0"/>
                        <a:t>)</a:t>
                      </a:r>
                      <a:endParaRPr lang="en-US" dirty="0"/>
                    </a:p>
                  </a:txBody>
                  <a:tcPr anchor="ctr"/>
                </a:tc>
                <a:tc>
                  <a:txBody>
                    <a:bodyPr/>
                    <a:lstStyle/>
                    <a:p>
                      <a:pPr algn="ctr"/>
                      <a:r>
                        <a:rPr lang="en-US" dirty="0" smtClean="0"/>
                        <a:t>Cost ($)</a:t>
                      </a:r>
                      <a:endParaRPr lang="en-US" dirty="0"/>
                    </a:p>
                  </a:txBody>
                  <a:tcPr anchor="ctr"/>
                </a:tc>
                <a:tc>
                  <a:txBody>
                    <a:bodyPr/>
                    <a:lstStyle/>
                    <a:p>
                      <a:pPr algn="ctr"/>
                      <a:r>
                        <a:rPr lang="en-US" dirty="0" smtClean="0"/>
                        <a:t>Drainable Flow Increments</a:t>
                      </a:r>
                      <a:endParaRPr lang="en-US" dirty="0"/>
                    </a:p>
                  </a:txBody>
                  <a:tcPr anchor="ctr"/>
                </a:tc>
              </a:tr>
              <a:tr h="495300">
                <a:tc>
                  <a:txBody>
                    <a:bodyPr/>
                    <a:lstStyle/>
                    <a:p>
                      <a:pPr algn="ctr"/>
                      <a:r>
                        <a:rPr lang="en-US" dirty="0" smtClean="0"/>
                        <a:t>1 3’’ x</a:t>
                      </a:r>
                      <a:r>
                        <a:rPr lang="en-US" baseline="0" dirty="0" smtClean="0"/>
                        <a:t> 3’’, 1 3’’ x 4’’, 1 3’’ x 5’’</a:t>
                      </a:r>
                      <a:endParaRPr lang="en-US" dirty="0"/>
                    </a:p>
                  </a:txBody>
                  <a:tcPr/>
                </a:tc>
                <a:tc>
                  <a:txBody>
                    <a:bodyPr/>
                    <a:lstStyle/>
                    <a:p>
                      <a:pPr algn="ctr"/>
                      <a:r>
                        <a:rPr lang="en-US" dirty="0" smtClean="0"/>
                        <a:t>12.0</a:t>
                      </a:r>
                      <a:endParaRPr lang="en-US" dirty="0"/>
                    </a:p>
                  </a:txBody>
                  <a:tcPr/>
                </a:tc>
                <a:tc>
                  <a:txBody>
                    <a:bodyPr/>
                    <a:lstStyle/>
                    <a:p>
                      <a:pPr algn="ctr"/>
                      <a:r>
                        <a:rPr lang="en-US" dirty="0" smtClean="0"/>
                        <a:t>69.83</a:t>
                      </a:r>
                      <a:endParaRPr lang="en-US" dirty="0"/>
                    </a:p>
                  </a:txBody>
                  <a:tcPr/>
                </a:tc>
                <a:tc>
                  <a:txBody>
                    <a:bodyPr/>
                    <a:lstStyle/>
                    <a:p>
                      <a:pPr algn="ctr"/>
                      <a:r>
                        <a:rPr lang="en-US" dirty="0" smtClean="0"/>
                        <a:t>7 (1.8, 3.7, 5.5, 6.5, 8.3, 10.2, 12)</a:t>
                      </a:r>
                      <a:endParaRPr lang="en-US" dirty="0"/>
                    </a:p>
                  </a:txBody>
                  <a:tcPr/>
                </a:tc>
              </a:tr>
              <a:tr h="495300">
                <a:tc>
                  <a:txBody>
                    <a:bodyPr/>
                    <a:lstStyle/>
                    <a:p>
                      <a:pPr algn="ctr"/>
                      <a:r>
                        <a:rPr lang="en-US" dirty="0" smtClean="0"/>
                        <a:t>2 3’’ x 5’’</a:t>
                      </a:r>
                      <a:endParaRPr lang="en-US" dirty="0"/>
                    </a:p>
                  </a:txBody>
                  <a:tcPr/>
                </a:tc>
                <a:tc>
                  <a:txBody>
                    <a:bodyPr/>
                    <a:lstStyle/>
                    <a:p>
                      <a:pPr algn="ctr"/>
                      <a:r>
                        <a:rPr lang="en-US" dirty="0" smtClean="0"/>
                        <a:t>13.0</a:t>
                      </a:r>
                      <a:endParaRPr lang="en-US" dirty="0"/>
                    </a:p>
                  </a:txBody>
                  <a:tcPr/>
                </a:tc>
                <a:tc>
                  <a:txBody>
                    <a:bodyPr/>
                    <a:lstStyle/>
                    <a:p>
                      <a:pPr algn="ctr"/>
                      <a:r>
                        <a:rPr lang="en-US" dirty="0" smtClean="0"/>
                        <a:t>75.86</a:t>
                      </a:r>
                      <a:endParaRPr lang="en-US" dirty="0"/>
                    </a:p>
                  </a:txBody>
                  <a:tcPr/>
                </a:tc>
                <a:tc>
                  <a:txBody>
                    <a:bodyPr/>
                    <a:lstStyle/>
                    <a:p>
                      <a:pPr algn="ctr"/>
                      <a:r>
                        <a:rPr lang="en-US" dirty="0" smtClean="0"/>
                        <a:t>2 (6.5, 13)</a:t>
                      </a:r>
                      <a:endParaRPr lang="en-US" dirty="0"/>
                    </a:p>
                  </a:txBody>
                  <a:tcPr/>
                </a:tc>
              </a:tr>
              <a:tr h="495300">
                <a:tc>
                  <a:txBody>
                    <a:bodyPr/>
                    <a:lstStyle/>
                    <a:p>
                      <a:pPr algn="ctr"/>
                      <a:r>
                        <a:rPr lang="en-US" dirty="0" smtClean="0"/>
                        <a:t>2 3’’ x 4’’, 1 3’’ x 5’’</a:t>
                      </a:r>
                      <a:endParaRPr lang="en-US" dirty="0"/>
                    </a:p>
                  </a:txBody>
                  <a:tcPr/>
                </a:tc>
                <a:tc>
                  <a:txBody>
                    <a:bodyPr/>
                    <a:lstStyle/>
                    <a:p>
                      <a:pPr algn="ctr"/>
                      <a:r>
                        <a:rPr lang="en-US" dirty="0" smtClean="0"/>
                        <a:t>13.9</a:t>
                      </a:r>
                      <a:endParaRPr lang="en-US" dirty="0"/>
                    </a:p>
                  </a:txBody>
                  <a:tcPr/>
                </a:tc>
                <a:tc>
                  <a:txBody>
                    <a:bodyPr/>
                    <a:lstStyle/>
                    <a:p>
                      <a:pPr algn="ctr"/>
                      <a:r>
                        <a:rPr lang="en-US" dirty="0" smtClean="0"/>
                        <a:t>74.67</a:t>
                      </a:r>
                      <a:endParaRPr lang="en-US" dirty="0"/>
                    </a:p>
                  </a:txBody>
                  <a:tcPr/>
                </a:tc>
                <a:tc>
                  <a:txBody>
                    <a:bodyPr/>
                    <a:lstStyle/>
                    <a:p>
                      <a:pPr algn="ctr"/>
                      <a:r>
                        <a:rPr lang="en-US" dirty="0" smtClean="0"/>
                        <a:t>5 (3.7,6.5,</a:t>
                      </a:r>
                      <a:r>
                        <a:rPr lang="en-US" baseline="0" dirty="0" smtClean="0"/>
                        <a:t> 7.4, </a:t>
                      </a:r>
                      <a:r>
                        <a:rPr lang="en-US" dirty="0" smtClean="0"/>
                        <a:t>10.2, 13.9)</a:t>
                      </a:r>
                      <a:endParaRPr lang="en-US" dirty="0"/>
                    </a:p>
                  </a:txBody>
                  <a:tcPr/>
                </a:tc>
              </a:tr>
            </a:tbl>
          </a:graphicData>
        </a:graphic>
      </p:graphicFrame>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889533235"/>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6019800" cy="1143000"/>
          </a:xfrm>
        </p:spPr>
        <p:txBody>
          <a:bodyPr/>
          <a:lstStyle/>
          <a:p>
            <a:r>
              <a:rPr lang="en-US" sz="4000" dirty="0" smtClean="0"/>
              <a:t>Recommended Designs</a:t>
            </a:r>
            <a:endParaRPr lang="en-US" sz="4000" dirty="0"/>
          </a:p>
        </p:txBody>
      </p:sp>
      <p:graphicFrame>
        <p:nvGraphicFramePr>
          <p:cNvPr id="4" name="Table 3"/>
          <p:cNvGraphicFramePr>
            <a:graphicFrameLocks noGrp="1"/>
          </p:cNvGraphicFramePr>
          <p:nvPr/>
        </p:nvGraphicFramePr>
        <p:xfrm>
          <a:off x="1" y="1171107"/>
          <a:ext cx="9144000" cy="5322380"/>
        </p:xfrm>
        <a:graphic>
          <a:graphicData uri="http://schemas.openxmlformats.org/drawingml/2006/table">
            <a:tbl>
              <a:tblPr firstRow="1" bandRow="1">
                <a:tableStyleId>{1FECB4D8-DB02-4DC6-A0A2-4F2EBAE1DC90}</a:tableStyleId>
              </a:tblPr>
              <a:tblGrid>
                <a:gridCol w="2971799"/>
                <a:gridCol w="4191000"/>
                <a:gridCol w="1981201"/>
              </a:tblGrid>
              <a:tr h="604380">
                <a:tc>
                  <a:txBody>
                    <a:bodyPr/>
                    <a:lstStyle/>
                    <a:p>
                      <a:pPr algn="ctr"/>
                      <a:r>
                        <a:rPr lang="en-US" dirty="0" smtClean="0"/>
                        <a:t>Range of Flow Rates (L/</a:t>
                      </a:r>
                      <a:r>
                        <a:rPr lang="en-US" dirty="0" err="1" smtClean="0"/>
                        <a:t>s</a:t>
                      </a:r>
                      <a:r>
                        <a:rPr lang="en-US" dirty="0" smtClean="0"/>
                        <a:t>)</a:t>
                      </a:r>
                      <a:endParaRPr lang="en-US" dirty="0"/>
                    </a:p>
                  </a:txBody>
                  <a:tcPr/>
                </a:tc>
                <a:tc>
                  <a:txBody>
                    <a:bodyPr/>
                    <a:lstStyle/>
                    <a:p>
                      <a:pPr algn="ctr"/>
                      <a:r>
                        <a:rPr lang="en-US" dirty="0" smtClean="0"/>
                        <a:t>Recommended Design</a:t>
                      </a:r>
                      <a:endParaRPr lang="en-US" dirty="0"/>
                    </a:p>
                  </a:txBody>
                  <a:tcPr/>
                </a:tc>
                <a:tc>
                  <a:txBody>
                    <a:bodyPr/>
                    <a:lstStyle/>
                    <a:p>
                      <a:pPr algn="ctr"/>
                      <a:r>
                        <a:rPr lang="en-US" dirty="0" smtClean="0"/>
                        <a:t>Estimated</a:t>
                      </a:r>
                      <a:r>
                        <a:rPr lang="en-US" baseline="0" dirty="0" smtClean="0"/>
                        <a:t> Cost ($)</a:t>
                      </a:r>
                      <a:endParaRPr lang="en-US" dirty="0"/>
                    </a:p>
                  </a:txBody>
                  <a:tcPr/>
                </a:tc>
              </a:tr>
              <a:tr h="365511">
                <a:tc>
                  <a:txBody>
                    <a:bodyPr/>
                    <a:lstStyle/>
                    <a:p>
                      <a:pPr algn="ctr"/>
                      <a:r>
                        <a:rPr lang="en-US" dirty="0" smtClean="0"/>
                        <a:t>4-5</a:t>
                      </a:r>
                      <a:endParaRPr lang="en-US" dirty="0"/>
                    </a:p>
                  </a:txBody>
                  <a:tcPr/>
                </a:tc>
                <a:tc>
                  <a:txBody>
                    <a:bodyPr/>
                    <a:lstStyle/>
                    <a:p>
                      <a:pPr marL="0" marR="0" algn="ctr">
                        <a:spcBef>
                          <a:spcPts val="0"/>
                        </a:spcBef>
                        <a:spcAft>
                          <a:spcPts val="0"/>
                        </a:spcAft>
                      </a:pPr>
                      <a:r>
                        <a:rPr lang="en-US" sz="1800" dirty="0">
                          <a:latin typeface="Calibri"/>
                          <a:ea typeface="Cambria"/>
                          <a:cs typeface="Calibri"/>
                        </a:rPr>
                        <a:t>2 3’’ x 3’’ Fernco</a:t>
                      </a:r>
                    </a:p>
                  </a:txBody>
                  <a:tcPr marL="68580" marR="68580" marT="0" marB="0"/>
                </a:tc>
                <a:tc>
                  <a:txBody>
                    <a:bodyPr/>
                    <a:lstStyle/>
                    <a:p>
                      <a:pPr marL="0" marR="0" algn="ctr">
                        <a:spcBef>
                          <a:spcPts val="0"/>
                        </a:spcBef>
                        <a:spcAft>
                          <a:spcPts val="0"/>
                        </a:spcAft>
                      </a:pPr>
                      <a:r>
                        <a:rPr lang="en-US" sz="1800" dirty="0" smtClean="0">
                          <a:latin typeface="+mn-lt"/>
                          <a:ea typeface="Cambria"/>
                          <a:cs typeface="Times New Roman"/>
                        </a:rPr>
                        <a:t>27.26</a:t>
                      </a:r>
                      <a:endParaRPr lang="en-US" sz="1800" dirty="0">
                        <a:latin typeface="+mn-lt"/>
                        <a:ea typeface="Cambria"/>
                        <a:cs typeface="Times New Roman"/>
                      </a:endParaRPr>
                    </a:p>
                  </a:txBody>
                  <a:tcPr marL="68580" marR="68580" marT="0" marB="0"/>
                </a:tc>
              </a:tr>
              <a:tr h="605150">
                <a:tc>
                  <a:txBody>
                    <a:bodyPr/>
                    <a:lstStyle/>
                    <a:p>
                      <a:pPr algn="ctr"/>
                      <a:r>
                        <a:rPr lang="en-US" dirty="0" smtClean="0"/>
                        <a:t>6-8</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mn-lt"/>
                          <a:ea typeface="Cambria"/>
                          <a:cs typeface="Calibri"/>
                        </a:rPr>
                        <a:t>1 3’’ x 3’’, 1 3’’ x 4’’ Fernco</a:t>
                      </a:r>
                    </a:p>
                    <a:p>
                      <a:pPr marL="0" marR="0" algn="ctr">
                        <a:spcBef>
                          <a:spcPts val="0"/>
                        </a:spcBef>
                        <a:spcAft>
                          <a:spcPts val="0"/>
                        </a:spcAft>
                      </a:pPr>
                      <a:endParaRPr lang="en-US" sz="1800" dirty="0">
                        <a:latin typeface="Calibri"/>
                        <a:ea typeface="Cambria"/>
                        <a:cs typeface="Calibri"/>
                      </a:endParaRPr>
                    </a:p>
                  </a:txBody>
                  <a:tcPr marL="68580" marR="68580" marT="0" marB="0"/>
                </a:tc>
                <a:tc>
                  <a:txBody>
                    <a:bodyPr/>
                    <a:lstStyle/>
                    <a:p>
                      <a:pPr marL="0" marR="0" algn="ctr">
                        <a:spcBef>
                          <a:spcPts val="0"/>
                        </a:spcBef>
                        <a:spcAft>
                          <a:spcPts val="0"/>
                        </a:spcAft>
                      </a:pPr>
                      <a:r>
                        <a:rPr lang="en-US" sz="1800" dirty="0" smtClean="0">
                          <a:latin typeface="+mn-lt"/>
                          <a:ea typeface="Cambria"/>
                          <a:cs typeface="Times New Roman"/>
                        </a:rPr>
                        <a:t>32.00</a:t>
                      </a:r>
                      <a:endParaRPr lang="en-US" sz="1800" dirty="0">
                        <a:latin typeface="+mn-lt"/>
                        <a:ea typeface="Cambria"/>
                        <a:cs typeface="Times New Roman"/>
                      </a:endParaRPr>
                    </a:p>
                  </a:txBody>
                  <a:tcPr marL="68580" marR="68580" marT="0" marB="0"/>
                </a:tc>
              </a:tr>
              <a:tr h="403432">
                <a:tc>
                  <a:txBody>
                    <a:bodyPr/>
                    <a:lstStyle/>
                    <a:p>
                      <a:pPr algn="ctr"/>
                      <a:r>
                        <a:rPr lang="en-US" dirty="0" smtClean="0"/>
                        <a:t>9-13</a:t>
                      </a:r>
                      <a:endParaRPr lang="en-US" dirty="0"/>
                    </a:p>
                  </a:txBody>
                  <a:tcPr/>
                </a:tc>
                <a:tc>
                  <a:txBody>
                    <a:bodyPr/>
                    <a:lstStyle/>
                    <a:p>
                      <a:pPr marL="0" marR="0" algn="ctr">
                        <a:spcBef>
                          <a:spcPts val="0"/>
                        </a:spcBef>
                        <a:spcAft>
                          <a:spcPts val="0"/>
                        </a:spcAft>
                      </a:pPr>
                      <a:r>
                        <a:rPr lang="en-US" sz="1800" dirty="0">
                          <a:latin typeface="Calibri"/>
                          <a:ea typeface="Cambria"/>
                          <a:cs typeface="Calibri"/>
                        </a:rPr>
                        <a:t>1 3’’ x</a:t>
                      </a:r>
                      <a:r>
                        <a:rPr lang="en-US" sz="1800" dirty="0" smtClean="0">
                          <a:latin typeface="Calibri"/>
                          <a:ea typeface="Cambria"/>
                          <a:cs typeface="Calibri"/>
                        </a:rPr>
                        <a:t> 3’</a:t>
                      </a:r>
                      <a:r>
                        <a:rPr lang="en-US" sz="1800" dirty="0">
                          <a:latin typeface="Calibri"/>
                          <a:ea typeface="Cambria"/>
                          <a:cs typeface="Calibri"/>
                        </a:rPr>
                        <a:t>’, 1 3’’ x 5’’ Fernco</a:t>
                      </a:r>
                    </a:p>
                  </a:txBody>
                  <a:tcPr marL="68580" marR="68580" marT="0" marB="0"/>
                </a:tc>
                <a:tc>
                  <a:txBody>
                    <a:bodyPr/>
                    <a:lstStyle/>
                    <a:p>
                      <a:pPr marL="0" marR="0" algn="ctr">
                        <a:spcBef>
                          <a:spcPts val="0"/>
                        </a:spcBef>
                        <a:spcAft>
                          <a:spcPts val="0"/>
                        </a:spcAft>
                      </a:pPr>
                      <a:r>
                        <a:rPr lang="en-US" sz="1800" dirty="0" smtClean="0">
                          <a:latin typeface="+mn-lt"/>
                          <a:ea typeface="Cambria"/>
                          <a:cs typeface="Times New Roman"/>
                        </a:rPr>
                        <a:t>51.56</a:t>
                      </a:r>
                      <a:endParaRPr lang="en-US" sz="1800" dirty="0">
                        <a:latin typeface="+mn-lt"/>
                        <a:ea typeface="Cambria"/>
                        <a:cs typeface="Times New Roman"/>
                      </a:endParaRPr>
                    </a:p>
                  </a:txBody>
                  <a:tcPr marL="68580" marR="68580" marT="0" marB="0"/>
                </a:tc>
              </a:tr>
              <a:tr h="518041">
                <a:tc>
                  <a:txBody>
                    <a:bodyPr/>
                    <a:lstStyle/>
                    <a:p>
                      <a:pPr algn="ctr"/>
                      <a:r>
                        <a:rPr lang="en-US" dirty="0" smtClean="0"/>
                        <a:t>14-15</a:t>
                      </a:r>
                      <a:endParaRPr lang="en-US" dirty="0"/>
                    </a:p>
                  </a:txBody>
                  <a:tcPr/>
                </a:tc>
                <a:tc>
                  <a:txBody>
                    <a:bodyPr/>
                    <a:lstStyle/>
                    <a:p>
                      <a:pPr marL="0" marR="0" algn="ctr">
                        <a:spcBef>
                          <a:spcPts val="0"/>
                        </a:spcBef>
                        <a:spcAft>
                          <a:spcPts val="0"/>
                        </a:spcAft>
                      </a:pPr>
                      <a:r>
                        <a:rPr lang="en-US" sz="1800" dirty="0">
                          <a:latin typeface="Calibri"/>
                          <a:ea typeface="Cambria"/>
                          <a:cs typeface="Calibri"/>
                        </a:rPr>
                        <a:t>1 3’’ x 3’’, 1 3’’ x 4’’, 1 3’’ x 5’’ Fernco</a:t>
                      </a:r>
                    </a:p>
                  </a:txBody>
                  <a:tcPr marL="68580" marR="68580" marT="0" marB="0"/>
                </a:tc>
                <a:tc>
                  <a:txBody>
                    <a:bodyPr/>
                    <a:lstStyle/>
                    <a:p>
                      <a:pPr marL="0" marR="0" algn="ctr">
                        <a:spcBef>
                          <a:spcPts val="0"/>
                        </a:spcBef>
                        <a:spcAft>
                          <a:spcPts val="0"/>
                        </a:spcAft>
                      </a:pPr>
                      <a:r>
                        <a:rPr lang="en-US" sz="1800" dirty="0">
                          <a:latin typeface="+mn-lt"/>
                          <a:ea typeface="Cambria"/>
                          <a:cs typeface="Times New Roman"/>
                        </a:rPr>
                        <a:t>69.83</a:t>
                      </a:r>
                    </a:p>
                  </a:txBody>
                  <a:tcPr marL="68580" marR="68580" marT="0" marB="0"/>
                </a:tc>
              </a:tr>
              <a:tr h="403432">
                <a:tc>
                  <a:txBody>
                    <a:bodyPr/>
                    <a:lstStyle/>
                    <a:p>
                      <a:pPr algn="ctr"/>
                      <a:r>
                        <a:rPr lang="en-US" dirty="0" smtClean="0"/>
                        <a:t>16-17</a:t>
                      </a:r>
                      <a:endParaRPr lang="en-US" dirty="0"/>
                    </a:p>
                  </a:txBody>
                  <a:tcPr/>
                </a:tc>
                <a:tc>
                  <a:txBody>
                    <a:bodyPr/>
                    <a:lstStyle/>
                    <a:p>
                      <a:pPr marL="0" marR="0" algn="ctr">
                        <a:spcBef>
                          <a:spcPts val="0"/>
                        </a:spcBef>
                        <a:spcAft>
                          <a:spcPts val="0"/>
                        </a:spcAft>
                      </a:pPr>
                      <a:r>
                        <a:rPr lang="en-US" sz="1800" dirty="0">
                          <a:latin typeface="Calibri"/>
                          <a:ea typeface="Cambria"/>
                          <a:cs typeface="Calibri"/>
                        </a:rPr>
                        <a:t>2 3’’ x 4’’, 1  3’’ x 5’’ Fernco</a:t>
                      </a:r>
                    </a:p>
                  </a:txBody>
                  <a:tcPr marL="68580" marR="68580" marT="0" marB="0"/>
                </a:tc>
                <a:tc>
                  <a:txBody>
                    <a:bodyPr/>
                    <a:lstStyle/>
                    <a:p>
                      <a:pPr marL="0" marR="0" algn="ctr">
                        <a:spcBef>
                          <a:spcPts val="0"/>
                        </a:spcBef>
                        <a:spcAft>
                          <a:spcPts val="0"/>
                        </a:spcAft>
                      </a:pPr>
                      <a:r>
                        <a:rPr lang="en-US" sz="1800">
                          <a:latin typeface="+mn-lt"/>
                          <a:ea typeface="Cambria"/>
                          <a:cs typeface="Times New Roman"/>
                        </a:rPr>
                        <a:t>74.67</a:t>
                      </a:r>
                    </a:p>
                  </a:txBody>
                  <a:tcPr marL="68580" marR="68580" marT="0" marB="0"/>
                </a:tc>
              </a:tr>
              <a:tr h="403432">
                <a:tc>
                  <a:txBody>
                    <a:bodyPr/>
                    <a:lstStyle/>
                    <a:p>
                      <a:pPr algn="ctr"/>
                      <a:r>
                        <a:rPr lang="en-US" dirty="0" smtClean="0"/>
                        <a:t>18-20</a:t>
                      </a:r>
                      <a:endParaRPr lang="en-US" dirty="0"/>
                    </a:p>
                  </a:txBody>
                  <a:tcPr/>
                </a:tc>
                <a:tc>
                  <a:txBody>
                    <a:bodyPr/>
                    <a:lstStyle/>
                    <a:p>
                      <a:pPr marL="0" marR="0" algn="ctr">
                        <a:spcBef>
                          <a:spcPts val="0"/>
                        </a:spcBef>
                        <a:spcAft>
                          <a:spcPts val="0"/>
                        </a:spcAft>
                      </a:pPr>
                      <a:r>
                        <a:rPr lang="en-US" sz="1800" dirty="0">
                          <a:latin typeface="Calibri"/>
                          <a:ea typeface="Cambria"/>
                          <a:cs typeface="Calibri"/>
                        </a:rPr>
                        <a:t>2 3’’ x 4’’, 1 3’’ x 6’’ Fernco</a:t>
                      </a:r>
                    </a:p>
                  </a:txBody>
                  <a:tcPr marL="68580" marR="68580" marT="0" marB="0"/>
                </a:tc>
                <a:tc>
                  <a:txBody>
                    <a:bodyPr/>
                    <a:lstStyle/>
                    <a:p>
                      <a:pPr marL="0" marR="0" algn="ctr">
                        <a:spcBef>
                          <a:spcPts val="0"/>
                        </a:spcBef>
                        <a:spcAft>
                          <a:spcPts val="0"/>
                        </a:spcAft>
                      </a:pPr>
                      <a:r>
                        <a:rPr lang="en-US" sz="1800">
                          <a:latin typeface="+mn-lt"/>
                          <a:ea typeface="Cambria"/>
                          <a:cs typeface="Times New Roman"/>
                        </a:rPr>
                        <a:t>88.59</a:t>
                      </a:r>
                    </a:p>
                  </a:txBody>
                  <a:tcPr marL="68580" marR="68580" marT="0" marB="0"/>
                </a:tc>
              </a:tr>
              <a:tr h="518041">
                <a:tc>
                  <a:txBody>
                    <a:bodyPr/>
                    <a:lstStyle/>
                    <a:p>
                      <a:pPr algn="ctr"/>
                      <a:r>
                        <a:rPr lang="en-US" dirty="0" smtClean="0"/>
                        <a:t>21-27</a:t>
                      </a:r>
                      <a:endParaRPr lang="en-US" dirty="0"/>
                    </a:p>
                  </a:txBody>
                  <a:tcPr/>
                </a:tc>
                <a:tc>
                  <a:txBody>
                    <a:bodyPr/>
                    <a:lstStyle/>
                    <a:p>
                      <a:pPr marL="0" marR="0" algn="ctr">
                        <a:spcBef>
                          <a:spcPts val="0"/>
                        </a:spcBef>
                        <a:spcAft>
                          <a:spcPts val="0"/>
                        </a:spcAft>
                      </a:pPr>
                      <a:r>
                        <a:rPr lang="en-US" sz="1800" dirty="0">
                          <a:latin typeface="Calibri"/>
                          <a:ea typeface="Cambria"/>
                          <a:cs typeface="Calibri"/>
                        </a:rPr>
                        <a:t>1 3’’ x 4’’, 1 3’’ x 5’’, 1 3’’ x 6’’ Fernco</a:t>
                      </a:r>
                    </a:p>
                  </a:txBody>
                  <a:tcPr marL="68580" marR="68580" marT="0" marB="0"/>
                </a:tc>
                <a:tc>
                  <a:txBody>
                    <a:bodyPr/>
                    <a:lstStyle/>
                    <a:p>
                      <a:pPr marL="0" marR="0" algn="ctr">
                        <a:spcBef>
                          <a:spcPts val="0"/>
                        </a:spcBef>
                        <a:spcAft>
                          <a:spcPts val="0"/>
                        </a:spcAft>
                      </a:pPr>
                      <a:r>
                        <a:rPr lang="en-US" sz="1800" dirty="0">
                          <a:latin typeface="+mn-lt"/>
                          <a:ea typeface="Cambria"/>
                          <a:cs typeface="Times New Roman"/>
                        </a:rPr>
                        <a:t>108.15</a:t>
                      </a:r>
                    </a:p>
                  </a:txBody>
                  <a:tcPr marL="68580" marR="68580" marT="0" marB="0"/>
                </a:tc>
              </a:tr>
              <a:tr h="403432">
                <a:tc>
                  <a:txBody>
                    <a:bodyPr/>
                    <a:lstStyle/>
                    <a:p>
                      <a:pPr algn="ctr"/>
                      <a:r>
                        <a:rPr lang="en-US" dirty="0" smtClean="0"/>
                        <a:t>28-30</a:t>
                      </a:r>
                      <a:endParaRPr lang="en-US" dirty="0"/>
                    </a:p>
                  </a:txBody>
                  <a:tcPr/>
                </a:tc>
                <a:tc>
                  <a:txBody>
                    <a:bodyPr/>
                    <a:lstStyle/>
                    <a:p>
                      <a:pPr marL="0" marR="0" algn="ctr">
                        <a:spcBef>
                          <a:spcPts val="0"/>
                        </a:spcBef>
                        <a:spcAft>
                          <a:spcPts val="0"/>
                        </a:spcAft>
                      </a:pPr>
                      <a:r>
                        <a:rPr lang="en-US" sz="1800" dirty="0">
                          <a:latin typeface="Calibri"/>
                          <a:ea typeface="Cambria"/>
                          <a:cs typeface="Calibri"/>
                        </a:rPr>
                        <a:t>1 3’’ x 5’’, 2 3’’ x 6’’ Fernco</a:t>
                      </a:r>
                    </a:p>
                  </a:txBody>
                  <a:tcPr marL="68580" marR="68580" marT="0" marB="0"/>
                </a:tc>
                <a:tc>
                  <a:txBody>
                    <a:bodyPr/>
                    <a:lstStyle/>
                    <a:p>
                      <a:pPr marL="0" marR="0" algn="ctr">
                        <a:spcBef>
                          <a:spcPts val="0"/>
                        </a:spcBef>
                        <a:spcAft>
                          <a:spcPts val="0"/>
                        </a:spcAft>
                      </a:pPr>
                      <a:r>
                        <a:rPr lang="en-US" sz="1800">
                          <a:latin typeface="+mn-lt"/>
                          <a:ea typeface="Cambria"/>
                          <a:cs typeface="Times New Roman"/>
                        </a:rPr>
                        <a:t>141.63</a:t>
                      </a:r>
                    </a:p>
                  </a:txBody>
                  <a:tcPr marL="68580" marR="68580" marT="0" marB="0"/>
                </a:tc>
              </a:tr>
              <a:tr h="365511">
                <a:tc>
                  <a:txBody>
                    <a:bodyPr/>
                    <a:lstStyle/>
                    <a:p>
                      <a:pPr algn="ctr"/>
                      <a:r>
                        <a:rPr lang="en-US" dirty="0" smtClean="0"/>
                        <a:t>31-41</a:t>
                      </a:r>
                      <a:endParaRPr lang="en-US" dirty="0"/>
                    </a:p>
                  </a:txBody>
                  <a:tcPr/>
                </a:tc>
                <a:tc>
                  <a:txBody>
                    <a:bodyPr/>
                    <a:lstStyle/>
                    <a:p>
                      <a:pPr marL="0" marR="0" algn="ctr">
                        <a:spcBef>
                          <a:spcPts val="0"/>
                        </a:spcBef>
                        <a:spcAft>
                          <a:spcPts val="0"/>
                        </a:spcAft>
                      </a:pPr>
                      <a:r>
                        <a:rPr lang="en-US" sz="1800" dirty="0">
                          <a:latin typeface="Calibri"/>
                          <a:ea typeface="Cambria"/>
                          <a:cs typeface="Calibri"/>
                        </a:rPr>
                        <a:t>3 3’’ x 6’’ Fernco</a:t>
                      </a:r>
                    </a:p>
                  </a:txBody>
                  <a:tcPr marL="68580" marR="68580" marT="0" marB="0"/>
                </a:tc>
                <a:tc>
                  <a:txBody>
                    <a:bodyPr/>
                    <a:lstStyle/>
                    <a:p>
                      <a:pPr marL="0" marR="0" algn="ctr">
                        <a:spcBef>
                          <a:spcPts val="0"/>
                        </a:spcBef>
                        <a:spcAft>
                          <a:spcPts val="0"/>
                        </a:spcAft>
                      </a:pPr>
                      <a:r>
                        <a:rPr lang="en-US" sz="1800" dirty="0">
                          <a:latin typeface="+mn-lt"/>
                          <a:ea typeface="Cambria"/>
                          <a:cs typeface="Times New Roman"/>
                        </a:rPr>
                        <a:t>155.55</a:t>
                      </a:r>
                    </a:p>
                  </a:txBody>
                  <a:tcPr marL="68580" marR="68580" marT="0" marB="0"/>
                </a:tc>
              </a:tr>
              <a:tr h="365511">
                <a:tc>
                  <a:txBody>
                    <a:bodyPr/>
                    <a:lstStyle/>
                    <a:p>
                      <a:pPr algn="ctr"/>
                      <a:r>
                        <a:rPr lang="en-US" dirty="0" smtClean="0"/>
                        <a:t>42-62</a:t>
                      </a:r>
                      <a:endParaRPr lang="en-US" dirty="0"/>
                    </a:p>
                  </a:txBody>
                  <a:tcPr/>
                </a:tc>
                <a:tc>
                  <a:txBody>
                    <a:bodyPr/>
                    <a:lstStyle/>
                    <a:p>
                      <a:pPr marL="0" marR="0" algn="ctr">
                        <a:spcBef>
                          <a:spcPts val="0"/>
                        </a:spcBef>
                        <a:spcAft>
                          <a:spcPts val="0"/>
                        </a:spcAft>
                      </a:pPr>
                      <a:r>
                        <a:rPr lang="en-US" sz="1800" dirty="0">
                          <a:latin typeface="Calibri"/>
                          <a:ea typeface="Cambria"/>
                          <a:cs typeface="Calibri"/>
                        </a:rPr>
                        <a:t>2 4’’ x 8’’ Fernco*</a:t>
                      </a:r>
                    </a:p>
                  </a:txBody>
                  <a:tcPr marL="68580" marR="68580" marT="0" marB="0"/>
                </a:tc>
                <a:tc>
                  <a:txBody>
                    <a:bodyPr/>
                    <a:lstStyle/>
                    <a:p>
                      <a:pPr marL="0" marR="0" algn="ctr">
                        <a:spcBef>
                          <a:spcPts val="0"/>
                        </a:spcBef>
                        <a:spcAft>
                          <a:spcPts val="0"/>
                        </a:spcAft>
                      </a:pPr>
                      <a:r>
                        <a:rPr lang="en-US" sz="1800" dirty="0">
                          <a:latin typeface="+mn-lt"/>
                          <a:ea typeface="Cambria"/>
                          <a:cs typeface="Times New Roman"/>
                        </a:rPr>
                        <a:t>185.50</a:t>
                      </a:r>
                    </a:p>
                  </a:txBody>
                  <a:tcPr marL="68580" marR="68580" marT="0" marB="0"/>
                </a:tc>
              </a:tr>
              <a:tr h="365511">
                <a:tc>
                  <a:txBody>
                    <a:bodyPr/>
                    <a:lstStyle/>
                    <a:p>
                      <a:pPr algn="ctr"/>
                      <a:r>
                        <a:rPr lang="en-US" dirty="0" smtClean="0"/>
                        <a:t>62&gt;</a:t>
                      </a:r>
                      <a:endParaRPr lang="en-US" dirty="0"/>
                    </a:p>
                  </a:txBody>
                  <a:tcPr/>
                </a:tc>
                <a:tc>
                  <a:txBody>
                    <a:bodyPr/>
                    <a:lstStyle/>
                    <a:p>
                      <a:pPr marL="0" marR="0" algn="ctr">
                        <a:spcBef>
                          <a:spcPts val="0"/>
                        </a:spcBef>
                        <a:spcAft>
                          <a:spcPts val="0"/>
                        </a:spcAft>
                      </a:pPr>
                      <a:r>
                        <a:rPr lang="en-US" sz="1800" dirty="0">
                          <a:latin typeface="Calibri"/>
                          <a:ea typeface="Cambria"/>
                          <a:cs typeface="Calibri"/>
                        </a:rPr>
                        <a:t>3 4’’ x 8’’ Fernco*</a:t>
                      </a:r>
                    </a:p>
                  </a:txBody>
                  <a:tcPr marL="68580" marR="68580" marT="0" marB="0"/>
                </a:tc>
                <a:tc>
                  <a:txBody>
                    <a:bodyPr/>
                    <a:lstStyle/>
                    <a:p>
                      <a:pPr marL="0" marR="0" algn="ctr">
                        <a:spcBef>
                          <a:spcPts val="0"/>
                        </a:spcBef>
                        <a:spcAft>
                          <a:spcPts val="0"/>
                        </a:spcAft>
                      </a:pPr>
                      <a:r>
                        <a:rPr lang="en-US" sz="1800" dirty="0">
                          <a:latin typeface="+mn-lt"/>
                          <a:ea typeface="Cambria"/>
                          <a:cs typeface="Times New Roman"/>
                        </a:rPr>
                        <a:t>278.25</a:t>
                      </a:r>
                    </a:p>
                  </a:txBody>
                  <a:tcPr marL="68580" marR="68580" marT="0" marB="0"/>
                </a:tc>
              </a:tr>
            </a:tbl>
          </a:graphicData>
        </a:graphic>
      </p:graphicFrame>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490089818"/>
      </p:ext>
    </p:extLst>
  </p:cSld>
  <p:clrMapOvr>
    <a:masterClrMapping/>
  </p:clrMapOvr>
  <mc:AlternateContent>
    <mc:Choice xmlns:mc="http://schemas.openxmlformats.org/markup-compatibility/2006" xmlns="" xmlns:p14="http://schemas.microsoft.com/office/powerpoint/2010/main" xmlns:p="http://schemas.openxmlformats.org/presentationml/2006/main" xmlns:r="http://schemas.openxmlformats.org/officeDocument/2006/relationships" xmlns:a="http://schemas.openxmlformats.org/drawingml/2006/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1524000" y="5281612"/>
            <a:ext cx="6248400" cy="1576388"/>
          </a:xfrm>
        </p:spPr>
        <p:txBody>
          <a:bodyPr/>
          <a:lstStyle/>
          <a:p>
            <a:r>
              <a:rPr lang="en-US" dirty="0" smtClean="0">
                <a:solidFill>
                  <a:schemeClr val="bg1"/>
                </a:solidFill>
              </a:rPr>
              <a:t>Julia Morris </a:t>
            </a:r>
            <a:endParaRPr lang="en-US" dirty="0">
              <a:solidFill>
                <a:schemeClr val="bg1"/>
              </a:solidFill>
            </a:endParaRPr>
          </a:p>
        </p:txBody>
      </p:sp>
      <p:sp>
        <p:nvSpPr>
          <p:cNvPr id="6" name="Title 5"/>
          <p:cNvSpPr>
            <a:spLocks noGrp="1"/>
          </p:cNvSpPr>
          <p:nvPr>
            <p:ph type="ctrTitle" sz="quarter"/>
          </p:nvPr>
        </p:nvSpPr>
        <p:spPr>
          <a:xfrm>
            <a:off x="152400" y="990600"/>
            <a:ext cx="8991600" cy="1470025"/>
          </a:xfrm>
        </p:spPr>
        <p:txBody>
          <a:bodyPr/>
          <a:lstStyle/>
          <a:p>
            <a:r>
              <a:rPr lang="en-US" dirty="0" smtClean="0"/>
              <a:t>		Low Flow Plant</a:t>
            </a:r>
            <a:endParaRPr lang="en-US" dirty="0"/>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221860085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noChangeArrowheads="1"/>
          </p:cNvPicPr>
          <p:nvPr>
            <p:ph idx="1"/>
          </p:nvPr>
        </p:nvPicPr>
        <p:blipFill>
          <a:blip r:embed="rId2" cstate="print"/>
          <a:srcRect l="25500" t="17513" r="24086" b="16734"/>
          <a:stretch>
            <a:fillRect/>
          </a:stretch>
        </p:blipFill>
        <p:spPr bwMode="auto">
          <a:xfrm>
            <a:off x="0" y="1"/>
            <a:ext cx="4800600" cy="3913272"/>
          </a:xfrm>
          <a:prstGeom prst="rect">
            <a:avLst/>
          </a:prstGeom>
          <a:noFill/>
          <a:ln w="9525">
            <a:noFill/>
            <a:miter lim="800000"/>
            <a:headEnd/>
            <a:tailEnd/>
          </a:ln>
          <a:effectLst/>
        </p:spPr>
      </p:pic>
      <p:sp>
        <p:nvSpPr>
          <p:cNvPr id="6" name="TextBox 5"/>
          <p:cNvSpPr txBox="1"/>
          <p:nvPr/>
        </p:nvSpPr>
        <p:spPr>
          <a:xfrm>
            <a:off x="533400" y="4038600"/>
            <a:ext cx="2971800" cy="584775"/>
          </a:xfrm>
          <a:prstGeom prst="rect">
            <a:avLst/>
          </a:prstGeom>
          <a:noFill/>
        </p:spPr>
        <p:txBody>
          <a:bodyPr wrap="square" rtlCol="0">
            <a:spAutoFit/>
          </a:bodyPr>
          <a:lstStyle/>
          <a:p>
            <a:pPr algn="ctr"/>
            <a:r>
              <a:rPr lang="en-US" sz="3200" b="1" dirty="0" smtClean="0"/>
              <a:t>32 L/s Plant</a:t>
            </a:r>
            <a:endParaRPr lang="en-US" sz="3200" b="1" dirty="0"/>
          </a:p>
        </p:txBody>
      </p:sp>
      <p:sp>
        <p:nvSpPr>
          <p:cNvPr id="7" name="TextBox 6"/>
          <p:cNvSpPr txBox="1"/>
          <p:nvPr/>
        </p:nvSpPr>
        <p:spPr>
          <a:xfrm>
            <a:off x="5257800" y="1676400"/>
            <a:ext cx="2971800" cy="584775"/>
          </a:xfrm>
          <a:prstGeom prst="rect">
            <a:avLst/>
          </a:prstGeom>
          <a:noFill/>
        </p:spPr>
        <p:txBody>
          <a:bodyPr wrap="square" rtlCol="0">
            <a:spAutoFit/>
          </a:bodyPr>
          <a:lstStyle/>
          <a:p>
            <a:pPr algn="ctr"/>
            <a:r>
              <a:rPr lang="en-US" sz="3200" b="1" dirty="0" smtClean="0"/>
              <a:t>2.4 L/s Plant</a:t>
            </a:r>
            <a:endParaRPr lang="en-US" sz="3200" b="1" dirty="0"/>
          </a:p>
        </p:txBody>
      </p:sp>
      <p:pic>
        <p:nvPicPr>
          <p:cNvPr id="3" name="Picture 2"/>
          <p:cNvPicPr>
            <a:picLocks noChangeAspect="1" noChangeArrowheads="1"/>
          </p:cNvPicPr>
          <p:nvPr/>
        </p:nvPicPr>
        <p:blipFill>
          <a:blip r:embed="rId3" cstate="print"/>
          <a:srcRect/>
          <a:stretch>
            <a:fillRect/>
          </a:stretch>
        </p:blipFill>
        <p:spPr bwMode="auto">
          <a:xfrm>
            <a:off x="4343400" y="2920856"/>
            <a:ext cx="4800600" cy="3937144"/>
          </a:xfrm>
          <a:prstGeom prst="rect">
            <a:avLst/>
          </a:prstGeom>
          <a:noFill/>
          <a:ln w="9525">
            <a:noFill/>
            <a:miter lim="800000"/>
            <a:headEnd/>
            <a:tailEnd/>
          </a:ln>
          <a:effec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414428657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noChangeArrowheads="1"/>
          </p:cNvPicPr>
          <p:nvPr/>
        </p:nvPicPr>
        <p:blipFill>
          <a:blip r:embed="rId2" cstate="print"/>
          <a:srcRect/>
          <a:stretch>
            <a:fillRect/>
          </a:stretch>
        </p:blipFill>
        <p:spPr bwMode="auto">
          <a:xfrm>
            <a:off x="990600" y="0"/>
            <a:ext cx="7181204" cy="6858000"/>
          </a:xfrm>
          <a:prstGeom prst="rect">
            <a:avLst/>
          </a:prstGeom>
          <a:noFill/>
          <a:ln w="9525">
            <a:noFill/>
            <a:miter lim="800000"/>
            <a:headEnd/>
            <a:tailEnd/>
          </a:ln>
          <a:effectLst/>
        </p:spPr>
      </p:pic>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33541559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cstate="print"/>
          <a:srcRect/>
          <a:stretch>
            <a:fillRect/>
          </a:stretch>
        </p:blipFill>
        <p:spPr bwMode="auto">
          <a:xfrm>
            <a:off x="381000" y="381000"/>
            <a:ext cx="4971207" cy="36957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5867400" y="304800"/>
            <a:ext cx="2921186" cy="59436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76200" y="4343400"/>
            <a:ext cx="5638800" cy="2094209"/>
          </a:xfrm>
          <a:prstGeom prst="rect">
            <a:avLst/>
          </a:prstGeom>
          <a:noFill/>
          <a:ln w="9525">
            <a:noFill/>
            <a:miter lim="800000"/>
            <a:headEnd/>
            <a:tailEnd/>
          </a:ln>
          <a:effectLst/>
        </p:spPr>
      </p:pic>
      <p:sp>
        <p:nvSpPr>
          <p:cNvPr id="9" name="TextBox 8"/>
          <p:cNvSpPr txBox="1"/>
          <p:nvPr/>
        </p:nvSpPr>
        <p:spPr>
          <a:xfrm>
            <a:off x="2133600" y="457200"/>
            <a:ext cx="2362200" cy="381000"/>
          </a:xfrm>
          <a:prstGeom prst="rect">
            <a:avLst/>
          </a:prstGeom>
          <a:noFill/>
        </p:spPr>
        <p:txBody>
          <a:bodyPr wrap="square" rtlCol="0">
            <a:spAutoFit/>
          </a:bodyPr>
          <a:lstStyle/>
          <a:p>
            <a:r>
              <a:rPr lang="en-US" dirty="0" smtClean="0">
                <a:solidFill>
                  <a:schemeClr val="bg1"/>
                </a:solidFill>
              </a:rPr>
              <a:t>Side View</a:t>
            </a:r>
            <a:endParaRPr lang="en-US" dirty="0">
              <a:solidFill>
                <a:schemeClr val="bg1"/>
              </a:solidFill>
            </a:endParaRPr>
          </a:p>
        </p:txBody>
      </p:sp>
      <p:sp>
        <p:nvSpPr>
          <p:cNvPr id="10" name="TextBox 9"/>
          <p:cNvSpPr txBox="1"/>
          <p:nvPr/>
        </p:nvSpPr>
        <p:spPr>
          <a:xfrm>
            <a:off x="6781800" y="457200"/>
            <a:ext cx="2362200" cy="381000"/>
          </a:xfrm>
          <a:prstGeom prst="rect">
            <a:avLst/>
          </a:prstGeom>
          <a:noFill/>
        </p:spPr>
        <p:txBody>
          <a:bodyPr wrap="square" rtlCol="0">
            <a:spAutoFit/>
          </a:bodyPr>
          <a:lstStyle/>
          <a:p>
            <a:r>
              <a:rPr lang="en-US" dirty="0" smtClean="0">
                <a:solidFill>
                  <a:schemeClr val="bg1"/>
                </a:solidFill>
              </a:rPr>
              <a:t>Front View</a:t>
            </a:r>
            <a:endParaRPr lang="en-US" dirty="0">
              <a:solidFill>
                <a:schemeClr val="bg1"/>
              </a:solidFill>
            </a:endParaRPr>
          </a:p>
        </p:txBody>
      </p:sp>
      <p:sp>
        <p:nvSpPr>
          <p:cNvPr id="11" name="TextBox 10"/>
          <p:cNvSpPr txBox="1"/>
          <p:nvPr/>
        </p:nvSpPr>
        <p:spPr>
          <a:xfrm>
            <a:off x="1600200" y="4343400"/>
            <a:ext cx="2362200" cy="381000"/>
          </a:xfrm>
          <a:prstGeom prst="rect">
            <a:avLst/>
          </a:prstGeom>
          <a:noFill/>
        </p:spPr>
        <p:txBody>
          <a:bodyPr wrap="square" rtlCol="0">
            <a:spAutoFit/>
          </a:bodyPr>
          <a:lstStyle/>
          <a:p>
            <a:pPr algn="ctr"/>
            <a:r>
              <a:rPr lang="en-US" dirty="0" smtClean="0">
                <a:solidFill>
                  <a:schemeClr val="bg1"/>
                </a:solidFill>
              </a:rPr>
              <a:t>Top View</a:t>
            </a:r>
            <a:endParaRPr lang="en-US" dirty="0">
              <a:solidFill>
                <a:schemeClr val="bg1"/>
              </a:solidFill>
            </a:endParaRPr>
          </a:p>
        </p:txBody>
      </p:sp>
    </p:spTree>
    <p:extLst>
      <p:ext uri="{BB962C8B-B14F-4D97-AF65-F5344CB8AC3E}">
        <p14:creationId xmlns="" xmlns:p14="http://schemas.microsoft.com/office/powerpoint/2010/main" xmlns:p="http://schemas.openxmlformats.org/presentationml/2006/main" xmlns:r="http://schemas.openxmlformats.org/officeDocument/2006/relationships" xmlns:a="http://schemas.openxmlformats.org/drawingml/2006/main" val="121982761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2134</TotalTime>
  <Words>1862</Words>
  <Application>Microsoft Macintosh PowerPoint</Application>
  <PresentationFormat>On-screen Show (4:3)</PresentationFormat>
  <Paragraphs>297</Paragraphs>
  <Slides>57</Slides>
  <Notes>30</Notes>
  <HiddenSlides>0</HiddenSlides>
  <MMClips>0</MMClips>
  <ScaleCrop>false</ScaleCrop>
  <HeadingPairs>
    <vt:vector size="4" baseType="variant">
      <vt:variant>
        <vt:lpstr>Design Template</vt:lpstr>
      </vt:variant>
      <vt:variant>
        <vt:i4>1</vt:i4>
      </vt:variant>
      <vt:variant>
        <vt:lpstr>Slide Titles</vt:lpstr>
      </vt:variant>
      <vt:variant>
        <vt:i4>57</vt:i4>
      </vt:variant>
    </vt:vector>
  </HeadingPairs>
  <TitlesOfParts>
    <vt:vector size="58" baseType="lpstr">
      <vt:lpstr>AguaClara English</vt:lpstr>
      <vt:lpstr>  Design Team</vt:lpstr>
      <vt:lpstr>Automated Design Tool (ADT)</vt:lpstr>
      <vt:lpstr>Automated Design Tool</vt:lpstr>
      <vt:lpstr>The Drawing</vt:lpstr>
      <vt:lpstr>Overall Design Tasks</vt:lpstr>
      <vt:lpstr>  Low Flow Plant</vt:lpstr>
      <vt:lpstr>Slide 7</vt:lpstr>
      <vt:lpstr>Slide 8</vt:lpstr>
      <vt:lpstr>Slide 9</vt:lpstr>
      <vt:lpstr>Slide 10</vt:lpstr>
      <vt:lpstr>Slide 11</vt:lpstr>
      <vt:lpstr>Future Work</vt:lpstr>
      <vt:lpstr>Sedimentation Tank Design Details</vt:lpstr>
      <vt:lpstr>Task 1: Asymmetrical Inlet Jet</vt:lpstr>
      <vt:lpstr>The Shift in the Code</vt:lpstr>
      <vt:lpstr>Task 2: Manifold Feet</vt:lpstr>
      <vt:lpstr>Origin Point Calculation of Feet</vt:lpstr>
      <vt:lpstr>Calculation of Feet Length</vt:lpstr>
      <vt:lpstr>Feet Placement On Manifold</vt:lpstr>
      <vt:lpstr>Future Work</vt:lpstr>
      <vt:lpstr>Design Case Study</vt:lpstr>
      <vt:lpstr>Design Case Study</vt:lpstr>
      <vt:lpstr>Design Case Study</vt:lpstr>
      <vt:lpstr>Design Case Study</vt:lpstr>
      <vt:lpstr>Plant Cost Calculator</vt:lpstr>
      <vt:lpstr>Cost Calculator Initial Design</vt:lpstr>
      <vt:lpstr>Future Work</vt:lpstr>
      <vt:lpstr>Future Challenges</vt:lpstr>
      <vt:lpstr>Chemical Dose Controller Drawing Updates</vt:lpstr>
      <vt:lpstr>CDC Drawing Updates</vt:lpstr>
      <vt:lpstr>Flexible Tubing Difficulties</vt:lpstr>
      <vt:lpstr>Updated Drawing</vt:lpstr>
      <vt:lpstr>Future Work</vt:lpstr>
      <vt:lpstr>Section Cuts</vt:lpstr>
      <vt:lpstr>Brief Introduction</vt:lpstr>
      <vt:lpstr>Problems Encountered</vt:lpstr>
      <vt:lpstr>Problems Encountered</vt:lpstr>
      <vt:lpstr>Problems Encountered</vt:lpstr>
      <vt:lpstr>Problems Encountered</vt:lpstr>
      <vt:lpstr>Accomplishment</vt:lpstr>
      <vt:lpstr>Accomplishment</vt:lpstr>
      <vt:lpstr>Accomplishment</vt:lpstr>
      <vt:lpstr>Accomplishment</vt:lpstr>
      <vt:lpstr>Future Work</vt:lpstr>
      <vt:lpstr>Future Work</vt:lpstr>
      <vt:lpstr>Entrance Tank Flow Control</vt:lpstr>
      <vt:lpstr>Current Design</vt:lpstr>
      <vt:lpstr>Current Design</vt:lpstr>
      <vt:lpstr>Current Design</vt:lpstr>
      <vt:lpstr>Current Design</vt:lpstr>
      <vt:lpstr>Alternative Designs</vt:lpstr>
      <vt:lpstr>Alternative Design-Fernco Coupling</vt:lpstr>
      <vt:lpstr>Alternative Design-Fernco Coupling</vt:lpstr>
      <vt:lpstr>Alternative Design-Fernco Coupling</vt:lpstr>
      <vt:lpstr>Alternative Design-Fernco Coupling</vt:lpstr>
      <vt:lpstr>Comparison of Coupling Uses</vt:lpstr>
      <vt:lpstr>Recommended Designs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Paul Larios</cp:lastModifiedBy>
  <cp:revision>48</cp:revision>
  <dcterms:created xsi:type="dcterms:W3CDTF">2013-12-14T18:50:03Z</dcterms:created>
  <dcterms:modified xsi:type="dcterms:W3CDTF">2013-12-14T18:50:44Z</dcterms:modified>
</cp:coreProperties>
</file>