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54"/>
  </p:notesMasterIdLst>
  <p:handoutMasterIdLst>
    <p:handoutMasterId r:id="rId55"/>
  </p:handoutMasterIdLst>
  <p:sldIdLst>
    <p:sldId id="475" r:id="rId2"/>
    <p:sldId id="477" r:id="rId3"/>
    <p:sldId id="518" r:id="rId4"/>
    <p:sldId id="476" r:id="rId5"/>
    <p:sldId id="519" r:id="rId6"/>
    <p:sldId id="520" r:id="rId7"/>
    <p:sldId id="521" r:id="rId8"/>
    <p:sldId id="522" r:id="rId9"/>
    <p:sldId id="523" r:id="rId10"/>
    <p:sldId id="569" r:id="rId11"/>
    <p:sldId id="524" r:id="rId12"/>
    <p:sldId id="525" r:id="rId13"/>
    <p:sldId id="526" r:id="rId14"/>
    <p:sldId id="527" r:id="rId15"/>
    <p:sldId id="567" r:id="rId16"/>
    <p:sldId id="528" r:id="rId17"/>
    <p:sldId id="529" r:id="rId18"/>
    <p:sldId id="568" r:id="rId19"/>
    <p:sldId id="532" r:id="rId20"/>
    <p:sldId id="530" r:id="rId21"/>
    <p:sldId id="531" r:id="rId22"/>
    <p:sldId id="533" r:id="rId23"/>
    <p:sldId id="534" r:id="rId24"/>
    <p:sldId id="535" r:id="rId25"/>
    <p:sldId id="536" r:id="rId26"/>
    <p:sldId id="537" r:id="rId27"/>
    <p:sldId id="538" r:id="rId28"/>
    <p:sldId id="566" r:id="rId29"/>
    <p:sldId id="539" r:id="rId30"/>
    <p:sldId id="540" r:id="rId31"/>
    <p:sldId id="541" r:id="rId32"/>
    <p:sldId id="542" r:id="rId33"/>
    <p:sldId id="543" r:id="rId34"/>
    <p:sldId id="544" r:id="rId35"/>
    <p:sldId id="545" r:id="rId36"/>
    <p:sldId id="546" r:id="rId37"/>
    <p:sldId id="548" r:id="rId38"/>
    <p:sldId id="550" r:id="rId39"/>
    <p:sldId id="551" r:id="rId40"/>
    <p:sldId id="553" r:id="rId41"/>
    <p:sldId id="555" r:id="rId42"/>
    <p:sldId id="556" r:id="rId43"/>
    <p:sldId id="557" r:id="rId44"/>
    <p:sldId id="558" r:id="rId45"/>
    <p:sldId id="559" r:id="rId46"/>
    <p:sldId id="560" r:id="rId47"/>
    <p:sldId id="561" r:id="rId48"/>
    <p:sldId id="562" r:id="rId49"/>
    <p:sldId id="563" r:id="rId50"/>
    <p:sldId id="564" r:id="rId51"/>
    <p:sldId id="565" r:id="rId52"/>
    <p:sldId id="570" r:id="rId5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519" autoAdjust="0"/>
    <p:restoredTop sz="93710" autoAdjust="0"/>
  </p:normalViewPr>
  <p:slideViewPr>
    <p:cSldViewPr>
      <p:cViewPr>
        <p:scale>
          <a:sx n="100" d="100"/>
          <a:sy n="100" d="100"/>
        </p:scale>
        <p:origin x="-1032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172B78-2F15-5F42-B8F5-AD09EFF1077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H/S ratio</a:t>
            </a:r>
            <a:r>
              <a:rPr lang="en-US" baseline="0" dirty="0" smtClean="0"/>
              <a:t> is too high still…so add pipe obstacles to create more collision potential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1168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Worked on layout</a:t>
            </a:r>
          </a:p>
          <a:p>
            <a:r>
              <a:rPr lang="en-US" dirty="0" smtClean="0"/>
              <a:t>Changed </a:t>
            </a:r>
            <a:r>
              <a:rPr lang="en-US" dirty="0" err="1" smtClean="0"/>
              <a:t>flocculator</a:t>
            </a:r>
            <a:r>
              <a:rPr lang="en-US" baseline="0" dirty="0" smtClean="0"/>
              <a:t> so that it is the same size as the </a:t>
            </a:r>
            <a:r>
              <a:rPr lang="en-US" baseline="0" dirty="0" err="1" smtClean="0"/>
              <a:t>sed</a:t>
            </a:r>
            <a:r>
              <a:rPr lang="en-US" baseline="0" dirty="0" smtClean="0"/>
              <a:t> tank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5.jpeg"/><Relationship Id="rId6" Type="http://schemas.openxmlformats.org/officeDocument/2006/relationships/image" Target="../media/image56.jpeg"/><Relationship Id="rId7" Type="http://schemas.openxmlformats.org/officeDocument/2006/relationships/image" Target="../media/image57.jpeg"/><Relationship Id="rId8" Type="http://schemas.openxmlformats.org/officeDocument/2006/relationships/hyperlink" Target="http://designserver.cee.cornell.edu/Design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1.gif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0" y="4724400"/>
            <a:ext cx="8991600" cy="1219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Amy </a:t>
            </a:r>
            <a:r>
              <a:rPr lang="en-US" dirty="0" err="1" smtClean="0">
                <a:solidFill>
                  <a:schemeClr val="bg1"/>
                </a:solidFill>
              </a:rPr>
              <a:t>Boncelet</a:t>
            </a:r>
            <a:r>
              <a:rPr lang="en-US" dirty="0" smtClean="0">
                <a:solidFill>
                  <a:schemeClr val="bg1"/>
                </a:solidFill>
              </a:rPr>
              <a:t>, Annie Newcomb, Anthony Andrews, Heidi Rausch, Jen </a:t>
            </a:r>
            <a:r>
              <a:rPr lang="en-US" dirty="0" err="1" smtClean="0">
                <a:solidFill>
                  <a:schemeClr val="bg1"/>
                </a:solidFill>
              </a:rPr>
              <a:t>Gass</a:t>
            </a:r>
            <a:r>
              <a:rPr lang="en-US" dirty="0" smtClean="0">
                <a:solidFill>
                  <a:schemeClr val="bg1"/>
                </a:solidFill>
              </a:rPr>
              <a:t>, Julia Morris, </a:t>
            </a:r>
            <a:r>
              <a:rPr lang="en-US" dirty="0" err="1" smtClean="0">
                <a:solidFill>
                  <a:schemeClr val="bg1"/>
                </a:solidFill>
              </a:rPr>
              <a:t>Kira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Gidron</a:t>
            </a:r>
            <a:r>
              <a:rPr lang="en-US" dirty="0" smtClean="0">
                <a:solidFill>
                  <a:schemeClr val="bg1"/>
                </a:solidFill>
              </a:rPr>
              <a:t>, Michael Walsh, and Tori Klug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Inlet and outlet coordinates</a:t>
            </a:r>
          </a:p>
          <a:p>
            <a:r>
              <a:rPr lang="en-US" dirty="0" smtClean="0"/>
              <a:t>Length</a:t>
            </a:r>
          </a:p>
          <a:p>
            <a:r>
              <a:rPr lang="en-US" dirty="0" smtClean="0"/>
              <a:t>Inlet and outlet orientations</a:t>
            </a:r>
          </a:p>
          <a:p>
            <a:r>
              <a:rPr lang="en-US" dirty="0" smtClean="0"/>
              <a:t>Inner and outer pipe diameters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Cases</a:t>
            </a:r>
          </a:p>
        </p:txBody>
      </p:sp>
      <p:pic>
        <p:nvPicPr>
          <p:cNvPr id="4098" name="Picture 2" descr="C:\Users\labuser\Downloads\bothhori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1825"/>
            <a:ext cx="4249738" cy="10191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099" name="Picture 3" descr="C:\Users\labuser\Downloads\both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7913" y="4189413"/>
            <a:ext cx="2943225" cy="1514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100" name="Picture 4" descr="C:\Users\labuser\Downloads\horizver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6063" y="1600200"/>
            <a:ext cx="3495675" cy="19335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Freeform 7"/>
          <p:cNvSpPr/>
          <p:nvPr/>
        </p:nvSpPr>
        <p:spPr>
          <a:xfrm>
            <a:off x="4124325" y="5316538"/>
            <a:ext cx="1820863" cy="317500"/>
          </a:xfrm>
          <a:custGeom>
            <a:avLst/>
            <a:gdLst>
              <a:gd name="connsiteX0" fmla="*/ 0 w 1883803"/>
              <a:gd name="connsiteY0" fmla="*/ 17091 h 316194"/>
              <a:gd name="connsiteX1" fmla="*/ 17091 w 1883803"/>
              <a:gd name="connsiteY1" fmla="*/ 145278 h 316194"/>
              <a:gd name="connsiteX2" fmla="*/ 34183 w 1883803"/>
              <a:gd name="connsiteY2" fmla="*/ 170915 h 316194"/>
              <a:gd name="connsiteX3" fmla="*/ 42729 w 1883803"/>
              <a:gd name="connsiteY3" fmla="*/ 196553 h 316194"/>
              <a:gd name="connsiteX4" fmla="*/ 119641 w 1883803"/>
              <a:gd name="connsiteY4" fmla="*/ 256373 h 316194"/>
              <a:gd name="connsiteX5" fmla="*/ 170916 w 1883803"/>
              <a:gd name="connsiteY5" fmla="*/ 273465 h 316194"/>
              <a:gd name="connsiteX6" fmla="*/ 290557 w 1883803"/>
              <a:gd name="connsiteY6" fmla="*/ 299102 h 316194"/>
              <a:gd name="connsiteX7" fmla="*/ 461473 w 1883803"/>
              <a:gd name="connsiteY7" fmla="*/ 316194 h 316194"/>
              <a:gd name="connsiteX8" fmla="*/ 1512605 w 1883803"/>
              <a:gd name="connsiteY8" fmla="*/ 307648 h 316194"/>
              <a:gd name="connsiteX9" fmla="*/ 1666430 w 1883803"/>
              <a:gd name="connsiteY9" fmla="*/ 290557 h 316194"/>
              <a:gd name="connsiteX10" fmla="*/ 1760433 w 1883803"/>
              <a:gd name="connsiteY10" fmla="*/ 273465 h 316194"/>
              <a:gd name="connsiteX11" fmla="*/ 1786071 w 1883803"/>
              <a:gd name="connsiteY11" fmla="*/ 264919 h 316194"/>
              <a:gd name="connsiteX12" fmla="*/ 1811708 w 1883803"/>
              <a:gd name="connsiteY12" fmla="*/ 239282 h 316194"/>
              <a:gd name="connsiteX13" fmla="*/ 1837345 w 1883803"/>
              <a:gd name="connsiteY13" fmla="*/ 222190 h 316194"/>
              <a:gd name="connsiteX14" fmla="*/ 1854437 w 1883803"/>
              <a:gd name="connsiteY14" fmla="*/ 196553 h 316194"/>
              <a:gd name="connsiteX15" fmla="*/ 1871529 w 1883803"/>
              <a:gd name="connsiteY15" fmla="*/ 145278 h 316194"/>
              <a:gd name="connsiteX16" fmla="*/ 1880074 w 1883803"/>
              <a:gd name="connsiteY16" fmla="*/ 0 h 3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83803" h="316194">
                <a:moveTo>
                  <a:pt x="0" y="17091"/>
                </a:moveTo>
                <a:cubicBezTo>
                  <a:pt x="1275" y="31122"/>
                  <a:pt x="4024" y="114790"/>
                  <a:pt x="17091" y="145278"/>
                </a:cubicBezTo>
                <a:cubicBezTo>
                  <a:pt x="21137" y="154718"/>
                  <a:pt x="28486" y="162369"/>
                  <a:pt x="34183" y="170915"/>
                </a:cubicBezTo>
                <a:cubicBezTo>
                  <a:pt x="37032" y="179461"/>
                  <a:pt x="37732" y="189058"/>
                  <a:pt x="42729" y="196553"/>
                </a:cubicBezTo>
                <a:cubicBezTo>
                  <a:pt x="55369" y="215514"/>
                  <a:pt x="105089" y="251522"/>
                  <a:pt x="119641" y="256373"/>
                </a:cubicBezTo>
                <a:lnTo>
                  <a:pt x="170916" y="273465"/>
                </a:lnTo>
                <a:cubicBezTo>
                  <a:pt x="223278" y="308375"/>
                  <a:pt x="184651" y="288512"/>
                  <a:pt x="290557" y="299102"/>
                </a:cubicBezTo>
                <a:cubicBezTo>
                  <a:pt x="531120" y="323157"/>
                  <a:pt x="180308" y="290633"/>
                  <a:pt x="461473" y="316194"/>
                </a:cubicBezTo>
                <a:lnTo>
                  <a:pt x="1512605" y="307648"/>
                </a:lnTo>
                <a:cubicBezTo>
                  <a:pt x="1783779" y="303718"/>
                  <a:pt x="1571978" y="311546"/>
                  <a:pt x="1666430" y="290557"/>
                </a:cubicBezTo>
                <a:cubicBezTo>
                  <a:pt x="1734971" y="275326"/>
                  <a:pt x="1698249" y="289011"/>
                  <a:pt x="1760433" y="273465"/>
                </a:cubicBezTo>
                <a:cubicBezTo>
                  <a:pt x="1769172" y="271280"/>
                  <a:pt x="1777525" y="267768"/>
                  <a:pt x="1786071" y="264919"/>
                </a:cubicBezTo>
                <a:cubicBezTo>
                  <a:pt x="1794617" y="256373"/>
                  <a:pt x="1802424" y="247019"/>
                  <a:pt x="1811708" y="239282"/>
                </a:cubicBezTo>
                <a:cubicBezTo>
                  <a:pt x="1819598" y="232707"/>
                  <a:pt x="1830082" y="229453"/>
                  <a:pt x="1837345" y="222190"/>
                </a:cubicBezTo>
                <a:cubicBezTo>
                  <a:pt x="1844608" y="214927"/>
                  <a:pt x="1848740" y="205099"/>
                  <a:pt x="1854437" y="196553"/>
                </a:cubicBezTo>
                <a:lnTo>
                  <a:pt x="1871529" y="145278"/>
                </a:lnTo>
                <a:cubicBezTo>
                  <a:pt x="1892684" y="81811"/>
                  <a:pt x="1880074" y="128631"/>
                  <a:pt x="1880074" y="0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829300" y="2735263"/>
            <a:ext cx="1631950" cy="639762"/>
          </a:xfrm>
          <a:custGeom>
            <a:avLst/>
            <a:gdLst>
              <a:gd name="connsiteX0" fmla="*/ 7732 w 1631433"/>
              <a:gd name="connsiteY0" fmla="*/ 0 h 640935"/>
              <a:gd name="connsiteX1" fmla="*/ 24823 w 1631433"/>
              <a:gd name="connsiteY1" fmla="*/ 478565 h 640935"/>
              <a:gd name="connsiteX2" fmla="*/ 41915 w 1631433"/>
              <a:gd name="connsiteY2" fmla="*/ 529839 h 640935"/>
              <a:gd name="connsiteX3" fmla="*/ 67552 w 1631433"/>
              <a:gd name="connsiteY3" fmla="*/ 581114 h 640935"/>
              <a:gd name="connsiteX4" fmla="*/ 93190 w 1631433"/>
              <a:gd name="connsiteY4" fmla="*/ 606752 h 640935"/>
              <a:gd name="connsiteX5" fmla="*/ 144464 w 1631433"/>
              <a:gd name="connsiteY5" fmla="*/ 623843 h 640935"/>
              <a:gd name="connsiteX6" fmla="*/ 170102 w 1631433"/>
              <a:gd name="connsiteY6" fmla="*/ 632389 h 640935"/>
              <a:gd name="connsiteX7" fmla="*/ 195739 w 1631433"/>
              <a:gd name="connsiteY7" fmla="*/ 640935 h 640935"/>
              <a:gd name="connsiteX8" fmla="*/ 332472 w 1631433"/>
              <a:gd name="connsiteY8" fmla="*/ 632389 h 640935"/>
              <a:gd name="connsiteX9" fmla="*/ 358109 w 1631433"/>
              <a:gd name="connsiteY9" fmla="*/ 623843 h 640935"/>
              <a:gd name="connsiteX10" fmla="*/ 409384 w 1631433"/>
              <a:gd name="connsiteY10" fmla="*/ 615297 h 640935"/>
              <a:gd name="connsiteX11" fmla="*/ 443567 w 1631433"/>
              <a:gd name="connsiteY11" fmla="*/ 598206 h 640935"/>
              <a:gd name="connsiteX12" fmla="*/ 529025 w 1631433"/>
              <a:gd name="connsiteY12" fmla="*/ 572568 h 640935"/>
              <a:gd name="connsiteX13" fmla="*/ 588846 w 1631433"/>
              <a:gd name="connsiteY13" fmla="*/ 538385 h 640935"/>
              <a:gd name="connsiteX14" fmla="*/ 614483 w 1631433"/>
              <a:gd name="connsiteY14" fmla="*/ 521294 h 640935"/>
              <a:gd name="connsiteX15" fmla="*/ 665758 w 1631433"/>
              <a:gd name="connsiteY15" fmla="*/ 504202 h 640935"/>
              <a:gd name="connsiteX16" fmla="*/ 691395 w 1631433"/>
              <a:gd name="connsiteY16" fmla="*/ 487110 h 640935"/>
              <a:gd name="connsiteX17" fmla="*/ 742670 w 1631433"/>
              <a:gd name="connsiteY17" fmla="*/ 470019 h 640935"/>
              <a:gd name="connsiteX18" fmla="*/ 793945 w 1631433"/>
              <a:gd name="connsiteY18" fmla="*/ 444382 h 640935"/>
              <a:gd name="connsiteX19" fmla="*/ 845219 w 1631433"/>
              <a:gd name="connsiteY19" fmla="*/ 418744 h 640935"/>
              <a:gd name="connsiteX20" fmla="*/ 913586 w 1631433"/>
              <a:gd name="connsiteY20" fmla="*/ 401653 h 640935"/>
              <a:gd name="connsiteX21" fmla="*/ 990498 w 1631433"/>
              <a:gd name="connsiteY21" fmla="*/ 376015 h 640935"/>
              <a:gd name="connsiteX22" fmla="*/ 1041773 w 1631433"/>
              <a:gd name="connsiteY22" fmla="*/ 358924 h 640935"/>
              <a:gd name="connsiteX23" fmla="*/ 1075956 w 1631433"/>
              <a:gd name="connsiteY23" fmla="*/ 350378 h 640935"/>
              <a:gd name="connsiteX24" fmla="*/ 1118685 w 1631433"/>
              <a:gd name="connsiteY24" fmla="*/ 341832 h 640935"/>
              <a:gd name="connsiteX25" fmla="*/ 1144322 w 1631433"/>
              <a:gd name="connsiteY25" fmla="*/ 333286 h 640935"/>
              <a:gd name="connsiteX26" fmla="*/ 1195597 w 1631433"/>
              <a:gd name="connsiteY26" fmla="*/ 324740 h 640935"/>
              <a:gd name="connsiteX27" fmla="*/ 1238326 w 1631433"/>
              <a:gd name="connsiteY27" fmla="*/ 316195 h 640935"/>
              <a:gd name="connsiteX28" fmla="*/ 1332330 w 1631433"/>
              <a:gd name="connsiteY28" fmla="*/ 307649 h 640935"/>
              <a:gd name="connsiteX29" fmla="*/ 1631433 w 1631433"/>
              <a:gd name="connsiteY29" fmla="*/ 299103 h 640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31433" h="640935">
                <a:moveTo>
                  <a:pt x="7732" y="0"/>
                </a:moveTo>
                <a:cubicBezTo>
                  <a:pt x="8818" y="56456"/>
                  <a:pt x="-19048" y="332335"/>
                  <a:pt x="24823" y="478565"/>
                </a:cubicBezTo>
                <a:cubicBezTo>
                  <a:pt x="30000" y="495821"/>
                  <a:pt x="36218" y="512748"/>
                  <a:pt x="41915" y="529839"/>
                </a:cubicBezTo>
                <a:cubicBezTo>
                  <a:pt x="50480" y="555534"/>
                  <a:pt x="49145" y="559026"/>
                  <a:pt x="67552" y="581114"/>
                </a:cubicBezTo>
                <a:cubicBezTo>
                  <a:pt x="75289" y="590399"/>
                  <a:pt x="82625" y="600883"/>
                  <a:pt x="93190" y="606752"/>
                </a:cubicBezTo>
                <a:cubicBezTo>
                  <a:pt x="108939" y="615501"/>
                  <a:pt x="127373" y="618146"/>
                  <a:pt x="144464" y="623843"/>
                </a:cubicBezTo>
                <a:lnTo>
                  <a:pt x="170102" y="632389"/>
                </a:lnTo>
                <a:lnTo>
                  <a:pt x="195739" y="640935"/>
                </a:lnTo>
                <a:cubicBezTo>
                  <a:pt x="241317" y="638086"/>
                  <a:pt x="287056" y="637170"/>
                  <a:pt x="332472" y="632389"/>
                </a:cubicBezTo>
                <a:cubicBezTo>
                  <a:pt x="341430" y="631446"/>
                  <a:pt x="349316" y="625797"/>
                  <a:pt x="358109" y="623843"/>
                </a:cubicBezTo>
                <a:cubicBezTo>
                  <a:pt x="375024" y="620084"/>
                  <a:pt x="392292" y="618146"/>
                  <a:pt x="409384" y="615297"/>
                </a:cubicBezTo>
                <a:cubicBezTo>
                  <a:pt x="420778" y="609600"/>
                  <a:pt x="431639" y="602679"/>
                  <a:pt x="443567" y="598206"/>
                </a:cubicBezTo>
                <a:cubicBezTo>
                  <a:pt x="470865" y="587969"/>
                  <a:pt x="503979" y="589265"/>
                  <a:pt x="529025" y="572568"/>
                </a:cubicBezTo>
                <a:cubicBezTo>
                  <a:pt x="591485" y="530929"/>
                  <a:pt x="512949" y="581754"/>
                  <a:pt x="588846" y="538385"/>
                </a:cubicBezTo>
                <a:cubicBezTo>
                  <a:pt x="597763" y="533289"/>
                  <a:pt x="605098" y="525465"/>
                  <a:pt x="614483" y="521294"/>
                </a:cubicBezTo>
                <a:cubicBezTo>
                  <a:pt x="630946" y="513977"/>
                  <a:pt x="665758" y="504202"/>
                  <a:pt x="665758" y="504202"/>
                </a:cubicBezTo>
                <a:cubicBezTo>
                  <a:pt x="674304" y="498505"/>
                  <a:pt x="682009" y="491281"/>
                  <a:pt x="691395" y="487110"/>
                </a:cubicBezTo>
                <a:cubicBezTo>
                  <a:pt x="707858" y="479793"/>
                  <a:pt x="727680" y="480013"/>
                  <a:pt x="742670" y="470019"/>
                </a:cubicBezTo>
                <a:cubicBezTo>
                  <a:pt x="775802" y="447930"/>
                  <a:pt x="758563" y="456175"/>
                  <a:pt x="793945" y="444382"/>
                </a:cubicBezTo>
                <a:cubicBezTo>
                  <a:pt x="820869" y="426432"/>
                  <a:pt x="815283" y="426908"/>
                  <a:pt x="845219" y="418744"/>
                </a:cubicBezTo>
                <a:cubicBezTo>
                  <a:pt x="867882" y="412563"/>
                  <a:pt x="913586" y="401653"/>
                  <a:pt x="913586" y="401653"/>
                </a:cubicBezTo>
                <a:cubicBezTo>
                  <a:pt x="960918" y="370097"/>
                  <a:pt x="916813" y="394436"/>
                  <a:pt x="990498" y="376015"/>
                </a:cubicBezTo>
                <a:cubicBezTo>
                  <a:pt x="1007976" y="371646"/>
                  <a:pt x="1024295" y="363294"/>
                  <a:pt x="1041773" y="358924"/>
                </a:cubicBezTo>
                <a:cubicBezTo>
                  <a:pt x="1053167" y="356075"/>
                  <a:pt x="1064491" y="352926"/>
                  <a:pt x="1075956" y="350378"/>
                </a:cubicBezTo>
                <a:cubicBezTo>
                  <a:pt x="1090135" y="347227"/>
                  <a:pt x="1104594" y="345355"/>
                  <a:pt x="1118685" y="341832"/>
                </a:cubicBezTo>
                <a:cubicBezTo>
                  <a:pt x="1127424" y="339647"/>
                  <a:pt x="1135529" y="335240"/>
                  <a:pt x="1144322" y="333286"/>
                </a:cubicBezTo>
                <a:cubicBezTo>
                  <a:pt x="1161237" y="329527"/>
                  <a:pt x="1178549" y="327840"/>
                  <a:pt x="1195597" y="324740"/>
                </a:cubicBezTo>
                <a:cubicBezTo>
                  <a:pt x="1209888" y="322142"/>
                  <a:pt x="1223913" y="317997"/>
                  <a:pt x="1238326" y="316195"/>
                </a:cubicBezTo>
                <a:cubicBezTo>
                  <a:pt x="1269547" y="312293"/>
                  <a:pt x="1300924" y="309552"/>
                  <a:pt x="1332330" y="307649"/>
                </a:cubicBezTo>
                <a:cubicBezTo>
                  <a:pt x="1501081" y="297421"/>
                  <a:pt x="1490808" y="299103"/>
                  <a:pt x="1631433" y="299103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512888" y="2366963"/>
            <a:ext cx="1905000" cy="290512"/>
          </a:xfrm>
          <a:custGeom>
            <a:avLst/>
            <a:gdLst>
              <a:gd name="connsiteX0" fmla="*/ 0 w 1905712"/>
              <a:gd name="connsiteY0" fmla="*/ 0 h 290557"/>
              <a:gd name="connsiteX1" fmla="*/ 162370 w 1905712"/>
              <a:gd name="connsiteY1" fmla="*/ 8546 h 290557"/>
              <a:gd name="connsiteX2" fmla="*/ 213644 w 1905712"/>
              <a:gd name="connsiteY2" fmla="*/ 25637 h 290557"/>
              <a:gd name="connsiteX3" fmla="*/ 239282 w 1905712"/>
              <a:gd name="connsiteY3" fmla="*/ 42729 h 290557"/>
              <a:gd name="connsiteX4" fmla="*/ 264919 w 1905712"/>
              <a:gd name="connsiteY4" fmla="*/ 51275 h 290557"/>
              <a:gd name="connsiteX5" fmla="*/ 316194 w 1905712"/>
              <a:gd name="connsiteY5" fmla="*/ 85458 h 290557"/>
              <a:gd name="connsiteX6" fmla="*/ 341831 w 1905712"/>
              <a:gd name="connsiteY6" fmla="*/ 102550 h 290557"/>
              <a:gd name="connsiteX7" fmla="*/ 367469 w 1905712"/>
              <a:gd name="connsiteY7" fmla="*/ 111095 h 290557"/>
              <a:gd name="connsiteX8" fmla="*/ 418744 w 1905712"/>
              <a:gd name="connsiteY8" fmla="*/ 136733 h 290557"/>
              <a:gd name="connsiteX9" fmla="*/ 470018 w 1905712"/>
              <a:gd name="connsiteY9" fmla="*/ 170916 h 290557"/>
              <a:gd name="connsiteX10" fmla="*/ 495656 w 1905712"/>
              <a:gd name="connsiteY10" fmla="*/ 179462 h 290557"/>
              <a:gd name="connsiteX11" fmla="*/ 521293 w 1905712"/>
              <a:gd name="connsiteY11" fmla="*/ 196553 h 290557"/>
              <a:gd name="connsiteX12" fmla="*/ 572568 w 1905712"/>
              <a:gd name="connsiteY12" fmla="*/ 213645 h 290557"/>
              <a:gd name="connsiteX13" fmla="*/ 623843 w 1905712"/>
              <a:gd name="connsiteY13" fmla="*/ 230736 h 290557"/>
              <a:gd name="connsiteX14" fmla="*/ 675117 w 1905712"/>
              <a:gd name="connsiteY14" fmla="*/ 247828 h 290557"/>
              <a:gd name="connsiteX15" fmla="*/ 700755 w 1905712"/>
              <a:gd name="connsiteY15" fmla="*/ 256374 h 290557"/>
              <a:gd name="connsiteX16" fmla="*/ 752030 w 1905712"/>
              <a:gd name="connsiteY16" fmla="*/ 264920 h 290557"/>
              <a:gd name="connsiteX17" fmla="*/ 786213 w 1905712"/>
              <a:gd name="connsiteY17" fmla="*/ 273465 h 290557"/>
              <a:gd name="connsiteX18" fmla="*/ 854579 w 1905712"/>
              <a:gd name="connsiteY18" fmla="*/ 282011 h 290557"/>
              <a:gd name="connsiteX19" fmla="*/ 905854 w 1905712"/>
              <a:gd name="connsiteY19" fmla="*/ 290557 h 290557"/>
              <a:gd name="connsiteX20" fmla="*/ 1187865 w 1905712"/>
              <a:gd name="connsiteY20" fmla="*/ 282011 h 290557"/>
              <a:gd name="connsiteX21" fmla="*/ 1307506 w 1905712"/>
              <a:gd name="connsiteY21" fmla="*/ 264920 h 290557"/>
              <a:gd name="connsiteX22" fmla="*/ 1358781 w 1905712"/>
              <a:gd name="connsiteY22" fmla="*/ 239282 h 290557"/>
              <a:gd name="connsiteX23" fmla="*/ 1384418 w 1905712"/>
              <a:gd name="connsiteY23" fmla="*/ 230736 h 290557"/>
              <a:gd name="connsiteX24" fmla="*/ 1410056 w 1905712"/>
              <a:gd name="connsiteY24" fmla="*/ 213645 h 290557"/>
              <a:gd name="connsiteX25" fmla="*/ 1469876 w 1905712"/>
              <a:gd name="connsiteY25" fmla="*/ 188008 h 290557"/>
              <a:gd name="connsiteX26" fmla="*/ 1521151 w 1905712"/>
              <a:gd name="connsiteY26" fmla="*/ 162370 h 290557"/>
              <a:gd name="connsiteX27" fmla="*/ 1572426 w 1905712"/>
              <a:gd name="connsiteY27" fmla="*/ 136733 h 290557"/>
              <a:gd name="connsiteX28" fmla="*/ 1623701 w 1905712"/>
              <a:gd name="connsiteY28" fmla="*/ 102550 h 290557"/>
              <a:gd name="connsiteX29" fmla="*/ 1649338 w 1905712"/>
              <a:gd name="connsiteY29" fmla="*/ 94004 h 290557"/>
              <a:gd name="connsiteX30" fmla="*/ 1674975 w 1905712"/>
              <a:gd name="connsiteY30" fmla="*/ 76912 h 290557"/>
              <a:gd name="connsiteX31" fmla="*/ 1726250 w 1905712"/>
              <a:gd name="connsiteY31" fmla="*/ 59821 h 290557"/>
              <a:gd name="connsiteX32" fmla="*/ 1803162 w 1905712"/>
              <a:gd name="connsiteY32" fmla="*/ 25637 h 290557"/>
              <a:gd name="connsiteX33" fmla="*/ 1828800 w 1905712"/>
              <a:gd name="connsiteY33" fmla="*/ 17092 h 290557"/>
              <a:gd name="connsiteX34" fmla="*/ 1854437 w 1905712"/>
              <a:gd name="connsiteY34" fmla="*/ 8546 h 290557"/>
              <a:gd name="connsiteX35" fmla="*/ 1905712 w 1905712"/>
              <a:gd name="connsiteY35" fmla="*/ 8546 h 29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712" h="290557">
                <a:moveTo>
                  <a:pt x="0" y="0"/>
                </a:moveTo>
                <a:cubicBezTo>
                  <a:pt x="54123" y="2849"/>
                  <a:pt x="108558" y="2089"/>
                  <a:pt x="162370" y="8546"/>
                </a:cubicBezTo>
                <a:cubicBezTo>
                  <a:pt x="180257" y="10692"/>
                  <a:pt x="213644" y="25637"/>
                  <a:pt x="213644" y="25637"/>
                </a:cubicBezTo>
                <a:cubicBezTo>
                  <a:pt x="222190" y="31334"/>
                  <a:pt x="230095" y="38136"/>
                  <a:pt x="239282" y="42729"/>
                </a:cubicBezTo>
                <a:cubicBezTo>
                  <a:pt x="247339" y="46758"/>
                  <a:pt x="257045" y="46900"/>
                  <a:pt x="264919" y="51275"/>
                </a:cubicBezTo>
                <a:cubicBezTo>
                  <a:pt x="282876" y="61251"/>
                  <a:pt x="299102" y="74064"/>
                  <a:pt x="316194" y="85458"/>
                </a:cubicBezTo>
                <a:cubicBezTo>
                  <a:pt x="324740" y="91155"/>
                  <a:pt x="332087" y="99302"/>
                  <a:pt x="341831" y="102550"/>
                </a:cubicBezTo>
                <a:lnTo>
                  <a:pt x="367469" y="111095"/>
                </a:lnTo>
                <a:cubicBezTo>
                  <a:pt x="481264" y="186962"/>
                  <a:pt x="312614" y="77772"/>
                  <a:pt x="418744" y="136733"/>
                </a:cubicBezTo>
                <a:cubicBezTo>
                  <a:pt x="436700" y="146709"/>
                  <a:pt x="450531" y="164420"/>
                  <a:pt x="470018" y="170916"/>
                </a:cubicBezTo>
                <a:cubicBezTo>
                  <a:pt x="478564" y="173765"/>
                  <a:pt x="487599" y="175433"/>
                  <a:pt x="495656" y="179462"/>
                </a:cubicBezTo>
                <a:cubicBezTo>
                  <a:pt x="504842" y="184055"/>
                  <a:pt x="511908" y="192382"/>
                  <a:pt x="521293" y="196553"/>
                </a:cubicBezTo>
                <a:cubicBezTo>
                  <a:pt x="537756" y="203870"/>
                  <a:pt x="555476" y="207948"/>
                  <a:pt x="572568" y="213645"/>
                </a:cubicBezTo>
                <a:lnTo>
                  <a:pt x="623843" y="230736"/>
                </a:lnTo>
                <a:lnTo>
                  <a:pt x="675117" y="247828"/>
                </a:lnTo>
                <a:cubicBezTo>
                  <a:pt x="683663" y="250677"/>
                  <a:pt x="691869" y="254893"/>
                  <a:pt x="700755" y="256374"/>
                </a:cubicBezTo>
                <a:cubicBezTo>
                  <a:pt x="717847" y="259223"/>
                  <a:pt x="735039" y="261522"/>
                  <a:pt x="752030" y="264920"/>
                </a:cubicBezTo>
                <a:cubicBezTo>
                  <a:pt x="763547" y="267223"/>
                  <a:pt x="774628" y="271534"/>
                  <a:pt x="786213" y="273465"/>
                </a:cubicBezTo>
                <a:cubicBezTo>
                  <a:pt x="808867" y="277240"/>
                  <a:pt x="831844" y="278763"/>
                  <a:pt x="854579" y="282011"/>
                </a:cubicBezTo>
                <a:cubicBezTo>
                  <a:pt x="871732" y="284462"/>
                  <a:pt x="888762" y="287708"/>
                  <a:pt x="905854" y="290557"/>
                </a:cubicBezTo>
                <a:cubicBezTo>
                  <a:pt x="999858" y="287708"/>
                  <a:pt x="1094009" y="288002"/>
                  <a:pt x="1187865" y="282011"/>
                </a:cubicBezTo>
                <a:cubicBezTo>
                  <a:pt x="1228068" y="279445"/>
                  <a:pt x="1307506" y="264920"/>
                  <a:pt x="1307506" y="264920"/>
                </a:cubicBezTo>
                <a:cubicBezTo>
                  <a:pt x="1371945" y="243440"/>
                  <a:pt x="1292519" y="272414"/>
                  <a:pt x="1358781" y="239282"/>
                </a:cubicBezTo>
                <a:cubicBezTo>
                  <a:pt x="1366838" y="235253"/>
                  <a:pt x="1376361" y="234764"/>
                  <a:pt x="1384418" y="230736"/>
                </a:cubicBezTo>
                <a:cubicBezTo>
                  <a:pt x="1393605" y="226143"/>
                  <a:pt x="1401138" y="218741"/>
                  <a:pt x="1410056" y="213645"/>
                </a:cubicBezTo>
                <a:cubicBezTo>
                  <a:pt x="1439629" y="196747"/>
                  <a:pt x="1441110" y="197596"/>
                  <a:pt x="1469876" y="188008"/>
                </a:cubicBezTo>
                <a:cubicBezTo>
                  <a:pt x="1543348" y="139027"/>
                  <a:pt x="1450392" y="197750"/>
                  <a:pt x="1521151" y="162370"/>
                </a:cubicBezTo>
                <a:cubicBezTo>
                  <a:pt x="1587413" y="129239"/>
                  <a:pt x="1507986" y="158213"/>
                  <a:pt x="1572426" y="136733"/>
                </a:cubicBezTo>
                <a:cubicBezTo>
                  <a:pt x="1589518" y="125339"/>
                  <a:pt x="1604214" y="109046"/>
                  <a:pt x="1623701" y="102550"/>
                </a:cubicBezTo>
                <a:cubicBezTo>
                  <a:pt x="1632247" y="99701"/>
                  <a:pt x="1641281" y="98033"/>
                  <a:pt x="1649338" y="94004"/>
                </a:cubicBezTo>
                <a:cubicBezTo>
                  <a:pt x="1658524" y="89411"/>
                  <a:pt x="1665589" y="81083"/>
                  <a:pt x="1674975" y="76912"/>
                </a:cubicBezTo>
                <a:cubicBezTo>
                  <a:pt x="1691438" y="69595"/>
                  <a:pt x="1726250" y="59821"/>
                  <a:pt x="1726250" y="59821"/>
                </a:cubicBezTo>
                <a:cubicBezTo>
                  <a:pt x="1766876" y="32736"/>
                  <a:pt x="1742146" y="45975"/>
                  <a:pt x="1803162" y="25637"/>
                </a:cubicBezTo>
                <a:lnTo>
                  <a:pt x="1828800" y="17092"/>
                </a:lnTo>
                <a:cubicBezTo>
                  <a:pt x="1837346" y="14244"/>
                  <a:pt x="1845429" y="8546"/>
                  <a:pt x="1854437" y="8546"/>
                </a:cubicBezTo>
                <a:lnTo>
                  <a:pt x="1905712" y="8546"/>
                </a:ln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 </a:t>
            </a:r>
            <a:r>
              <a:rPr lang="en-US" dirty="0" smtClean="0"/>
              <a:t>End Tangency</a:t>
            </a:r>
            <a:endParaRPr lang="en-US" dirty="0"/>
          </a:p>
        </p:txBody>
      </p:sp>
      <p:pic>
        <p:nvPicPr>
          <p:cNvPr id="9219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482346"/>
            <a:ext cx="2335213" cy="4525963"/>
          </a:xfrm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357688"/>
            <a:ext cx="65754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457325"/>
            <a:ext cx="5403850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4800" y="19050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170345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6515" y="435768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Output</a:t>
            </a:r>
          </a:p>
        </p:txBody>
      </p:sp>
      <p:pic>
        <p:nvPicPr>
          <p:cNvPr id="10243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30338" y="1752600"/>
            <a:ext cx="6283325" cy="4525963"/>
          </a:xfrm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276600" y="5029200"/>
            <a:ext cx="3962400" cy="11430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Amy </a:t>
            </a:r>
            <a:r>
              <a:rPr lang="en-US" b="1" dirty="0" err="1" smtClean="0">
                <a:solidFill>
                  <a:schemeClr val="bg1"/>
                </a:solidFill>
              </a:rPr>
              <a:t>Boncelet</a:t>
            </a:r>
            <a:r>
              <a:rPr lang="en-US" b="1" dirty="0" smtClean="0">
                <a:solidFill>
                  <a:schemeClr val="bg1"/>
                </a:solidFill>
              </a:rPr>
              <a:t>  Michael Walsh</a:t>
            </a:r>
            <a:endParaRPr lang="en-US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Entrance </a:t>
            </a:r>
            <a:r>
              <a:rPr lang="en-US" dirty="0" smtClean="0"/>
              <a:t>Tank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209800"/>
            <a:ext cx="4267200" cy="3196281"/>
          </a:xfrm>
          <a:prstGeom prst="rect">
            <a:avLst/>
          </a:prstGeom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Layout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labuser\Desktop\Original-Full Layou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914"/>
            <a:ext cx="2286000" cy="578303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labuser\Desktop\Modified-Full Layou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56080" y="365914"/>
            <a:ext cx="2383119" cy="578303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05782" y="2057400"/>
            <a:ext cx="1656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</a:rPr>
              <a:t>Original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4876800" y="2083676"/>
            <a:ext cx="134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New Design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Modifications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r>
              <a:rPr lang="en-US" sz="2500" dirty="0"/>
              <a:t>Two of each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Inlet Pipes (Half original Size)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Drains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Flow Control Valves (Half original Size) 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Initial Hoppers (Half original Size)</a:t>
            </a:r>
          </a:p>
          <a:p>
            <a:r>
              <a:rPr lang="en-US" sz="2500" dirty="0"/>
              <a:t>Additional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Removable Wall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Wall Supports</a:t>
            </a:r>
          </a:p>
          <a:p>
            <a:r>
              <a:rPr lang="en-US" sz="2500" dirty="0"/>
              <a:t>Modified 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Location of Overflow Weir</a:t>
            </a:r>
          </a:p>
          <a:p>
            <a:pPr lvl="1"/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Sloping </a:t>
            </a: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</a:rPr>
              <a:t>wall 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in Hoppers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9640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Layout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labuser\Desktop\Original-Full Layou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914"/>
            <a:ext cx="2286000" cy="578303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labuser\Desktop\Modified-Full Layou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56080" y="365914"/>
            <a:ext cx="2383119" cy="578303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05782" y="2057400"/>
            <a:ext cx="1656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</a:rPr>
              <a:t>Original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4876800" y="2083676"/>
            <a:ext cx="134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New Design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Hopper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81000" y="609600"/>
            <a:ext cx="1656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</a:rPr>
              <a:t>Original Design</a:t>
            </a:r>
          </a:p>
        </p:txBody>
      </p:sp>
      <p:sp>
        <p:nvSpPr>
          <p:cNvPr id="9" name="Rectangle 8"/>
          <p:cNvSpPr/>
          <p:nvPr/>
        </p:nvSpPr>
        <p:spPr>
          <a:xfrm>
            <a:off x="7010400" y="609600"/>
            <a:ext cx="134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New Design</a:t>
            </a:r>
          </a:p>
        </p:txBody>
      </p:sp>
      <p:pic>
        <p:nvPicPr>
          <p:cNvPr id="2050" name="Picture 2" descr="C:\Users\labuser\Desktop\Original-First Hopp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73117" y="2209800"/>
            <a:ext cx="3943350" cy="360997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buser\Desktop\Modified-First Hopp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21701" y="2209800"/>
            <a:ext cx="4053521" cy="360997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Design Tool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val 23"/>
          <p:cNvSpPr/>
          <p:nvPr/>
        </p:nvSpPr>
        <p:spPr>
          <a:xfrm>
            <a:off x="304800" y="4114800"/>
            <a:ext cx="25146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</a:p>
        </p:txBody>
      </p:sp>
      <p:sp>
        <p:nvSpPr>
          <p:cNvPr id="25" name="Oval 24"/>
          <p:cNvSpPr/>
          <p:nvPr/>
        </p:nvSpPr>
        <p:spPr>
          <a:xfrm>
            <a:off x="2286000" y="5403273"/>
            <a:ext cx="27432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Drawing Files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429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User Inputs</a:t>
            </a:r>
          </a:p>
        </p:txBody>
      </p:sp>
      <p:sp>
        <p:nvSpPr>
          <p:cNvPr id="27" name="Oval 26"/>
          <p:cNvSpPr/>
          <p:nvPr/>
        </p:nvSpPr>
        <p:spPr>
          <a:xfrm>
            <a:off x="3048000" y="2057400"/>
            <a:ext cx="3086100" cy="1905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914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</p:txBody>
      </p:sp>
      <p:sp>
        <p:nvSpPr>
          <p:cNvPr id="29" name="Oval 28"/>
          <p:cNvSpPr/>
          <p:nvPr/>
        </p:nvSpPr>
        <p:spPr>
          <a:xfrm>
            <a:off x="6705600" y="3733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</a:p>
        </p:txBody>
      </p:sp>
      <p:sp>
        <p:nvSpPr>
          <p:cNvPr id="30" name="Oval 29"/>
          <p:cNvSpPr/>
          <p:nvPr/>
        </p:nvSpPr>
        <p:spPr>
          <a:xfrm>
            <a:off x="5410200" y="5257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</a:p>
        </p:txBody>
      </p:sp>
      <p:cxnSp>
        <p:nvCxnSpPr>
          <p:cNvPr id="31" name="Straight Arrow Connector 30"/>
          <p:cNvCxnSpPr>
            <a:stCxn id="26" idx="5"/>
            <a:endCxn id="27" idx="2"/>
          </p:cNvCxnSpPr>
          <p:nvPr/>
        </p:nvCxnSpPr>
        <p:spPr>
          <a:xfrm>
            <a:off x="1676236" y="2499612"/>
            <a:ext cx="1371764" cy="510288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3"/>
            <a:endCxn id="24" idx="7"/>
          </p:cNvCxnSpPr>
          <p:nvPr/>
        </p:nvCxnSpPr>
        <p:spPr>
          <a:xfrm flipH="1">
            <a:off x="2451145" y="3683419"/>
            <a:ext cx="1048804" cy="632247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5"/>
            <a:endCxn id="25" idx="1"/>
          </p:cNvCxnSpPr>
          <p:nvPr/>
        </p:nvCxnSpPr>
        <p:spPr>
          <a:xfrm>
            <a:off x="2451145" y="5285534"/>
            <a:ext cx="236587" cy="318605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0"/>
            <a:endCxn id="27" idx="4"/>
          </p:cNvCxnSpPr>
          <p:nvPr/>
        </p:nvCxnSpPr>
        <p:spPr>
          <a:xfrm flipV="1">
            <a:off x="3657600" y="3962400"/>
            <a:ext cx="933450" cy="14408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5"/>
            <a:endCxn id="30" idx="0"/>
          </p:cNvCxnSpPr>
          <p:nvPr/>
        </p:nvCxnSpPr>
        <p:spPr>
          <a:xfrm>
            <a:off x="5682151" y="3683419"/>
            <a:ext cx="909149" cy="157438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410200" y="3762762"/>
            <a:ext cx="859876" cy="15227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96000" y="3276600"/>
            <a:ext cx="1066800" cy="623429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43600" y="3394363"/>
            <a:ext cx="963338" cy="62596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8" idx="2"/>
          </p:cNvCxnSpPr>
          <p:nvPr/>
        </p:nvCxnSpPr>
        <p:spPr>
          <a:xfrm flipV="1">
            <a:off x="6019800" y="2095500"/>
            <a:ext cx="1371600" cy="571500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Comparison</a:t>
            </a:r>
            <a:endParaRPr lang="en-US" dirty="0"/>
          </a:p>
        </p:txBody>
      </p:sp>
      <p:pic>
        <p:nvPicPr>
          <p:cNvPr id="3074" name="Picture 2" descr="C:\Users\labuser\Desktop\AguaClara edit 12_5\amy&amp;Michael entrance tank 3\Price Comparis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5591175" cy="386715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53200" y="4447222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Shows evaluation of cost for each design through the range of flow rates</a:t>
            </a:r>
            <a:endParaRPr lang="en-US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20574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Wanted to look at the feasibility of 1 flow control valve rather than 2</a:t>
            </a:r>
            <a:endParaRPr lang="en-US" dirty="0">
              <a:latin typeface="+mn-lt"/>
            </a:endParaRPr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324600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4229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32729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9353" y="472966"/>
            <a:ext cx="73725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kern="0" dirty="0" smtClean="0">
                <a:solidFill>
                  <a:srgbClr val="1F497D"/>
                </a:solidFill>
                <a:latin typeface="Candara"/>
                <a:ea typeface="+mj-ea"/>
                <a:cs typeface="+mj-cs"/>
              </a:rPr>
              <a:t>Pricing of Design by Diameter</a:t>
            </a:r>
            <a:endParaRPr lang="en-US" dirty="0"/>
          </a:p>
        </p:txBody>
      </p:sp>
      <p:pic>
        <p:nvPicPr>
          <p:cNvPr id="4" name="Picture 3" descr="Screen shot 2012-12-07 at 5.48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8400"/>
            <a:ext cx="8962572" cy="2476500"/>
          </a:xfrm>
          <a:prstGeom prst="rect">
            <a:avLst/>
          </a:prstGeom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33515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Mathcad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/>
              <a:t>Most of work in </a:t>
            </a:r>
            <a:r>
              <a:rPr lang="en-US" sz="2500" dirty="0" err="1"/>
              <a:t>EntranceTankAC</a:t>
            </a:r>
            <a:endParaRPr lang="en-US" sz="2500" dirty="0"/>
          </a:p>
          <a:p>
            <a:pPr lvl="1"/>
            <a:r>
              <a:rPr lang="en-US" sz="2500" dirty="0"/>
              <a:t>Modifies </a:t>
            </a:r>
            <a:r>
              <a:rPr lang="en-US" sz="2500" dirty="0" smtClean="0"/>
              <a:t>AutoCAD </a:t>
            </a:r>
            <a:r>
              <a:rPr lang="en-US" sz="2500" dirty="0"/>
              <a:t>(AC) output file</a:t>
            </a:r>
          </a:p>
          <a:p>
            <a:pPr marL="457200" lvl="1" indent="0">
              <a:buNone/>
            </a:pPr>
            <a:endParaRPr lang="en-US" sz="2500" dirty="0"/>
          </a:p>
          <a:p>
            <a:pPr marL="457200" lvl="1" indent="0">
              <a:buNone/>
            </a:pPr>
            <a:endParaRPr lang="en-US" sz="2500" dirty="0"/>
          </a:p>
          <a:p>
            <a:r>
              <a:rPr lang="en-US" sz="2500" dirty="0"/>
              <a:t>Some work in </a:t>
            </a:r>
            <a:r>
              <a:rPr lang="en-US" sz="2500" dirty="0" err="1"/>
              <a:t>EntranceTank</a:t>
            </a:r>
            <a:r>
              <a:rPr lang="en-US" sz="2500" dirty="0"/>
              <a:t>, </a:t>
            </a:r>
            <a:r>
              <a:rPr lang="en-US" sz="2500" dirty="0" err="1"/>
              <a:t>ExpertInputs</a:t>
            </a:r>
            <a:endParaRPr lang="en-US" sz="2500" dirty="0" smtClean="0"/>
          </a:p>
          <a:p>
            <a:pPr lvl="1"/>
            <a:r>
              <a:rPr lang="en-US" sz="2500" dirty="0" smtClean="0"/>
              <a:t>Sets variables Thickness of Removable Wall</a:t>
            </a:r>
          </a:p>
          <a:p>
            <a:pPr lvl="1"/>
            <a:r>
              <a:rPr lang="en-US" sz="2500" dirty="0" smtClean="0"/>
              <a:t>Change width of entrance tank</a:t>
            </a:r>
          </a:p>
          <a:p>
            <a:pPr lvl="1"/>
            <a:endParaRPr lang="en-US" sz="2500" dirty="0" smtClean="0"/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25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EntranceTankAC</a:t>
            </a:r>
            <a:endParaRPr lang="en-US" dirty="0"/>
          </a:p>
        </p:txBody>
      </p:sp>
      <p:pic>
        <p:nvPicPr>
          <p:cNvPr id="1026" name="Picture 2" descr="C:\Users\labuser\Desktop\Mathcad Cod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12845"/>
            <a:ext cx="3952875" cy="458152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76837" y="281151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Second section for 2 Inlets!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12200" y="3905187"/>
            <a:ext cx="3024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Each section produce</a:t>
            </a:r>
          </a:p>
          <a:p>
            <a:pPr algn="ctr"/>
            <a:r>
              <a:rPr lang="en-US" dirty="0" smtClean="0">
                <a:latin typeface="+mn-lt"/>
              </a:rPr>
              <a:t> “Stack” command to </a:t>
            </a:r>
          </a:p>
          <a:p>
            <a:pPr algn="ctr"/>
            <a:r>
              <a:rPr lang="en-US" dirty="0" smtClean="0">
                <a:latin typeface="+mn-lt"/>
              </a:rPr>
              <a:t>input commands to AutoCAD </a:t>
            </a:r>
          </a:p>
        </p:txBody>
      </p:sp>
      <p:sp>
        <p:nvSpPr>
          <p:cNvPr id="6" name="Rectangle 5"/>
          <p:cNvSpPr/>
          <p:nvPr/>
        </p:nvSpPr>
        <p:spPr>
          <a:xfrm>
            <a:off x="4791075" y="5257800"/>
            <a:ext cx="3667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“If” Clause later enables either</a:t>
            </a:r>
          </a:p>
          <a:p>
            <a:pPr algn="ctr"/>
            <a:r>
              <a:rPr lang="en-US" dirty="0">
                <a:latin typeface="+mn-lt"/>
              </a:rPr>
              <a:t>design</a:t>
            </a:r>
          </a:p>
        </p:txBody>
      </p:sp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414414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1828800" cy="1143000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424998" y="381000"/>
            <a:ext cx="449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/>
              <a:t>1. Second Removable Wall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66800"/>
            <a:ext cx="5706997" cy="249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930" y="2214265"/>
            <a:ext cx="3394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Two Designs Choices!!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In Trash Rack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In front of Trash Rack</a:t>
            </a:r>
            <a:endParaRPr lang="en-US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57265"/>
            <a:ext cx="381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+mn-lt"/>
              </a:rPr>
              <a:t>2. Material of Wall??</a:t>
            </a:r>
            <a:endParaRPr lang="en-US" sz="30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43605" y="4495799"/>
            <a:ext cx="42536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+mn-lt"/>
              </a:rPr>
              <a:t>3. Back Wall Modification</a:t>
            </a:r>
            <a:endParaRPr lang="en-US" sz="3000" dirty="0">
              <a:latin typeface="+mn-l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0735"/>
            <a:ext cx="4478337" cy="238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99846" y="5305769"/>
            <a:ext cx="3005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Wedge function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Vary for different hoppers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3934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Morris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Low Flow Plant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Current design range = 6 L/s – 70 L/s</a:t>
            </a:r>
          </a:p>
          <a:p>
            <a:r>
              <a:rPr lang="en-US" dirty="0" smtClean="0"/>
              <a:t>Want to be able to serve small communities</a:t>
            </a:r>
          </a:p>
          <a:p>
            <a:r>
              <a:rPr lang="en-US" dirty="0" smtClean="0"/>
              <a:t>Need new design for entrance tank, </a:t>
            </a:r>
            <a:r>
              <a:rPr lang="en-US" dirty="0" err="1" smtClean="0"/>
              <a:t>flocculator</a:t>
            </a:r>
            <a:r>
              <a:rPr lang="en-US" dirty="0" smtClean="0"/>
              <a:t>, sedimentation tank, and filter</a:t>
            </a:r>
          </a:p>
          <a:p>
            <a:r>
              <a:rPr lang="en-US" dirty="0" smtClean="0"/>
              <a:t>Need new layout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8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84111" y="6096000"/>
            <a:ext cx="2286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Ferrocement</a:t>
            </a:r>
            <a:r>
              <a:rPr lang="en-US" sz="1400" dirty="0" smtClean="0">
                <a:solidFill>
                  <a:schemeClr val="bg1"/>
                </a:solidFill>
              </a:rPr>
              <a:t> Baffles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32766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26267" cy="702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7000" y="833413"/>
            <a:ext cx="305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Pipe Spacer – Takes up 60% of </a:t>
            </a:r>
            <a:r>
              <a:rPr lang="en-US" sz="1400" dirty="0" err="1" smtClean="0">
                <a:solidFill>
                  <a:schemeClr val="bg1"/>
                </a:solidFill>
              </a:rPr>
              <a:t>Upflow</a:t>
            </a:r>
            <a:r>
              <a:rPr lang="en-US" sz="1400" dirty="0" smtClean="0">
                <a:solidFill>
                  <a:schemeClr val="bg1"/>
                </a:solidFill>
              </a:rPr>
              <a:t> Area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427111" y="1356633"/>
            <a:ext cx="773289" cy="47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514600" y="5638800"/>
            <a:ext cx="1524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05400" y="135663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Plastic Baffle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5257800" y="1647603"/>
            <a:ext cx="468490" cy="714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0" name="Freeform 19"/>
          <p:cNvSpPr/>
          <p:nvPr/>
        </p:nvSpPr>
        <p:spPr bwMode="auto">
          <a:xfrm>
            <a:off x="6581407" y="2449689"/>
            <a:ext cx="225793" cy="4402667"/>
          </a:xfrm>
          <a:custGeom>
            <a:avLst/>
            <a:gdLst>
              <a:gd name="connsiteX0" fmla="*/ 22593 w 225793"/>
              <a:gd name="connsiteY0" fmla="*/ 4402667 h 4402667"/>
              <a:gd name="connsiteX1" fmla="*/ 45171 w 225793"/>
              <a:gd name="connsiteY1" fmla="*/ 2968978 h 4402667"/>
              <a:gd name="connsiteX2" fmla="*/ 56460 w 225793"/>
              <a:gd name="connsiteY2" fmla="*/ 2935111 h 4402667"/>
              <a:gd name="connsiteX3" fmla="*/ 79037 w 225793"/>
              <a:gd name="connsiteY3" fmla="*/ 2856089 h 4402667"/>
              <a:gd name="connsiteX4" fmla="*/ 124193 w 225793"/>
              <a:gd name="connsiteY4" fmla="*/ 2788355 h 4402667"/>
              <a:gd name="connsiteX5" fmla="*/ 169349 w 225793"/>
              <a:gd name="connsiteY5" fmla="*/ 2720622 h 4402667"/>
              <a:gd name="connsiteX6" fmla="*/ 191926 w 225793"/>
              <a:gd name="connsiteY6" fmla="*/ 2686755 h 4402667"/>
              <a:gd name="connsiteX7" fmla="*/ 203215 w 225793"/>
              <a:gd name="connsiteY7" fmla="*/ 2641600 h 4402667"/>
              <a:gd name="connsiteX8" fmla="*/ 214504 w 225793"/>
              <a:gd name="connsiteY8" fmla="*/ 2607733 h 4402667"/>
              <a:gd name="connsiteX9" fmla="*/ 225793 w 225793"/>
              <a:gd name="connsiteY9" fmla="*/ 2506133 h 4402667"/>
              <a:gd name="connsiteX10" fmla="*/ 214504 w 225793"/>
              <a:gd name="connsiteY10" fmla="*/ 2280355 h 4402667"/>
              <a:gd name="connsiteX11" fmla="*/ 169349 w 225793"/>
              <a:gd name="connsiteY11" fmla="*/ 2178755 h 4402667"/>
              <a:gd name="connsiteX12" fmla="*/ 135482 w 225793"/>
              <a:gd name="connsiteY12" fmla="*/ 2077155 h 4402667"/>
              <a:gd name="connsiteX13" fmla="*/ 112904 w 225793"/>
              <a:gd name="connsiteY13" fmla="*/ 2009422 h 4402667"/>
              <a:gd name="connsiteX14" fmla="*/ 101615 w 225793"/>
              <a:gd name="connsiteY14" fmla="*/ 1964267 h 4402667"/>
              <a:gd name="connsiteX15" fmla="*/ 90326 w 225793"/>
              <a:gd name="connsiteY15" fmla="*/ 1930400 h 4402667"/>
              <a:gd name="connsiteX16" fmla="*/ 79037 w 225793"/>
              <a:gd name="connsiteY16" fmla="*/ 1873955 h 4402667"/>
              <a:gd name="connsiteX17" fmla="*/ 67749 w 225793"/>
              <a:gd name="connsiteY17" fmla="*/ 1761067 h 4402667"/>
              <a:gd name="connsiteX18" fmla="*/ 56460 w 225793"/>
              <a:gd name="connsiteY18" fmla="*/ 1727200 h 4402667"/>
              <a:gd name="connsiteX19" fmla="*/ 45171 w 225793"/>
              <a:gd name="connsiteY19" fmla="*/ 1670755 h 4402667"/>
              <a:gd name="connsiteX20" fmla="*/ 45171 w 225793"/>
              <a:gd name="connsiteY20" fmla="*/ 1332089 h 4402667"/>
              <a:gd name="connsiteX21" fmla="*/ 101615 w 225793"/>
              <a:gd name="connsiteY21" fmla="*/ 1241778 h 4402667"/>
              <a:gd name="connsiteX22" fmla="*/ 146771 w 225793"/>
              <a:gd name="connsiteY22" fmla="*/ 1140178 h 4402667"/>
              <a:gd name="connsiteX23" fmla="*/ 158060 w 225793"/>
              <a:gd name="connsiteY23" fmla="*/ 1106311 h 4402667"/>
              <a:gd name="connsiteX24" fmla="*/ 180637 w 225793"/>
              <a:gd name="connsiteY24" fmla="*/ 1072444 h 4402667"/>
              <a:gd name="connsiteX25" fmla="*/ 191926 w 225793"/>
              <a:gd name="connsiteY25" fmla="*/ 1027289 h 4402667"/>
              <a:gd name="connsiteX26" fmla="*/ 191926 w 225793"/>
              <a:gd name="connsiteY26" fmla="*/ 711200 h 4402667"/>
              <a:gd name="connsiteX27" fmla="*/ 169349 w 225793"/>
              <a:gd name="connsiteY27" fmla="*/ 643467 h 4402667"/>
              <a:gd name="connsiteX28" fmla="*/ 135482 w 225793"/>
              <a:gd name="connsiteY28" fmla="*/ 575733 h 4402667"/>
              <a:gd name="connsiteX29" fmla="*/ 112904 w 225793"/>
              <a:gd name="connsiteY29" fmla="*/ 508000 h 4402667"/>
              <a:gd name="connsiteX30" fmla="*/ 101615 w 225793"/>
              <a:gd name="connsiteY30" fmla="*/ 474133 h 4402667"/>
              <a:gd name="connsiteX31" fmla="*/ 90326 w 225793"/>
              <a:gd name="connsiteY31" fmla="*/ 440267 h 4402667"/>
              <a:gd name="connsiteX32" fmla="*/ 67749 w 225793"/>
              <a:gd name="connsiteY32" fmla="*/ 316089 h 4402667"/>
              <a:gd name="connsiteX33" fmla="*/ 56460 w 225793"/>
              <a:gd name="connsiteY33" fmla="*/ 259644 h 4402667"/>
              <a:gd name="connsiteX34" fmla="*/ 33882 w 225793"/>
              <a:gd name="connsiteY34" fmla="*/ 191911 h 4402667"/>
              <a:gd name="connsiteX35" fmla="*/ 11304 w 225793"/>
              <a:gd name="connsiteY35" fmla="*/ 56444 h 4402667"/>
              <a:gd name="connsiteX36" fmla="*/ 15 w 225793"/>
              <a:gd name="connsiteY36" fmla="*/ 0 h 44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5793" h="4402667">
                <a:moveTo>
                  <a:pt x="22593" y="4402667"/>
                </a:moveTo>
                <a:cubicBezTo>
                  <a:pt x="124413" y="3893565"/>
                  <a:pt x="21880" y="4424631"/>
                  <a:pt x="45171" y="2968978"/>
                </a:cubicBezTo>
                <a:cubicBezTo>
                  <a:pt x="45361" y="2957080"/>
                  <a:pt x="53191" y="2946553"/>
                  <a:pt x="56460" y="2935111"/>
                </a:cubicBezTo>
                <a:cubicBezTo>
                  <a:pt x="59897" y="2923081"/>
                  <a:pt x="71078" y="2870415"/>
                  <a:pt x="79037" y="2856089"/>
                </a:cubicBezTo>
                <a:cubicBezTo>
                  <a:pt x="92215" y="2832368"/>
                  <a:pt x="109141" y="2810933"/>
                  <a:pt x="124193" y="2788355"/>
                </a:cubicBezTo>
                <a:lnTo>
                  <a:pt x="169349" y="2720622"/>
                </a:lnTo>
                <a:lnTo>
                  <a:pt x="191926" y="2686755"/>
                </a:lnTo>
                <a:cubicBezTo>
                  <a:pt x="195689" y="2671703"/>
                  <a:pt x="198953" y="2656518"/>
                  <a:pt x="203215" y="2641600"/>
                </a:cubicBezTo>
                <a:cubicBezTo>
                  <a:pt x="206484" y="2630158"/>
                  <a:pt x="212548" y="2619471"/>
                  <a:pt x="214504" y="2607733"/>
                </a:cubicBezTo>
                <a:cubicBezTo>
                  <a:pt x="220106" y="2574122"/>
                  <a:pt x="222030" y="2540000"/>
                  <a:pt x="225793" y="2506133"/>
                </a:cubicBezTo>
                <a:cubicBezTo>
                  <a:pt x="222030" y="2430874"/>
                  <a:pt x="223141" y="2355212"/>
                  <a:pt x="214504" y="2280355"/>
                </a:cubicBezTo>
                <a:cubicBezTo>
                  <a:pt x="204029" y="2189569"/>
                  <a:pt x="195781" y="2238229"/>
                  <a:pt x="169349" y="2178755"/>
                </a:cubicBezTo>
                <a:cubicBezTo>
                  <a:pt x="169347" y="2178750"/>
                  <a:pt x="141127" y="2094091"/>
                  <a:pt x="135482" y="2077155"/>
                </a:cubicBezTo>
                <a:lnTo>
                  <a:pt x="112904" y="2009422"/>
                </a:lnTo>
                <a:cubicBezTo>
                  <a:pt x="109141" y="1994370"/>
                  <a:pt x="105877" y="1979185"/>
                  <a:pt x="101615" y="1964267"/>
                </a:cubicBezTo>
                <a:cubicBezTo>
                  <a:pt x="98346" y="1952825"/>
                  <a:pt x="93212" y="1941944"/>
                  <a:pt x="90326" y="1930400"/>
                </a:cubicBezTo>
                <a:cubicBezTo>
                  <a:pt x="85672" y="1911785"/>
                  <a:pt x="82800" y="1892770"/>
                  <a:pt x="79037" y="1873955"/>
                </a:cubicBezTo>
                <a:cubicBezTo>
                  <a:pt x="75274" y="1836326"/>
                  <a:pt x="73499" y="1798444"/>
                  <a:pt x="67749" y="1761067"/>
                </a:cubicBezTo>
                <a:cubicBezTo>
                  <a:pt x="65940" y="1749306"/>
                  <a:pt x="59346" y="1738744"/>
                  <a:pt x="56460" y="1727200"/>
                </a:cubicBezTo>
                <a:cubicBezTo>
                  <a:pt x="51806" y="1708585"/>
                  <a:pt x="48934" y="1689570"/>
                  <a:pt x="45171" y="1670755"/>
                </a:cubicBezTo>
                <a:cubicBezTo>
                  <a:pt x="32858" y="1523000"/>
                  <a:pt x="24467" y="1497717"/>
                  <a:pt x="45171" y="1332089"/>
                </a:cubicBezTo>
                <a:cubicBezTo>
                  <a:pt x="53720" y="1263697"/>
                  <a:pt x="58390" y="1270594"/>
                  <a:pt x="101615" y="1241778"/>
                </a:cubicBezTo>
                <a:cubicBezTo>
                  <a:pt x="128483" y="1161173"/>
                  <a:pt x="110991" y="1193846"/>
                  <a:pt x="146771" y="1140178"/>
                </a:cubicBezTo>
                <a:cubicBezTo>
                  <a:pt x="150534" y="1128889"/>
                  <a:pt x="152738" y="1116954"/>
                  <a:pt x="158060" y="1106311"/>
                </a:cubicBezTo>
                <a:cubicBezTo>
                  <a:pt x="164127" y="1094176"/>
                  <a:pt x="175293" y="1084915"/>
                  <a:pt x="180637" y="1072444"/>
                </a:cubicBezTo>
                <a:cubicBezTo>
                  <a:pt x="186749" y="1058183"/>
                  <a:pt x="188163" y="1042341"/>
                  <a:pt x="191926" y="1027289"/>
                </a:cubicBezTo>
                <a:cubicBezTo>
                  <a:pt x="201637" y="891334"/>
                  <a:pt x="212319" y="847155"/>
                  <a:pt x="191926" y="711200"/>
                </a:cubicBezTo>
                <a:cubicBezTo>
                  <a:pt x="188396" y="687664"/>
                  <a:pt x="176875" y="666045"/>
                  <a:pt x="169349" y="643467"/>
                </a:cubicBezTo>
                <a:cubicBezTo>
                  <a:pt x="128183" y="519966"/>
                  <a:pt x="193834" y="707024"/>
                  <a:pt x="135482" y="575733"/>
                </a:cubicBezTo>
                <a:cubicBezTo>
                  <a:pt x="125816" y="553985"/>
                  <a:pt x="120430" y="530578"/>
                  <a:pt x="112904" y="508000"/>
                </a:cubicBezTo>
                <a:lnTo>
                  <a:pt x="101615" y="474133"/>
                </a:lnTo>
                <a:lnTo>
                  <a:pt x="90326" y="440267"/>
                </a:lnTo>
                <a:cubicBezTo>
                  <a:pt x="70759" y="303295"/>
                  <a:pt x="89038" y="411892"/>
                  <a:pt x="67749" y="316089"/>
                </a:cubicBezTo>
                <a:cubicBezTo>
                  <a:pt x="63587" y="297358"/>
                  <a:pt x="61509" y="278156"/>
                  <a:pt x="56460" y="259644"/>
                </a:cubicBezTo>
                <a:cubicBezTo>
                  <a:pt x="50198" y="236684"/>
                  <a:pt x="37795" y="215386"/>
                  <a:pt x="33882" y="191911"/>
                </a:cubicBezTo>
                <a:cubicBezTo>
                  <a:pt x="26356" y="146755"/>
                  <a:pt x="22407" y="100856"/>
                  <a:pt x="11304" y="56444"/>
                </a:cubicBezTo>
                <a:cubicBezTo>
                  <a:pt x="-898" y="7638"/>
                  <a:pt x="15" y="26804"/>
                  <a:pt x="15" y="0"/>
                </a:cubicBez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6400800" y="2460978"/>
            <a:ext cx="225778" cy="2980266"/>
          </a:xfrm>
          <a:custGeom>
            <a:avLst/>
            <a:gdLst>
              <a:gd name="connsiteX0" fmla="*/ 225778 w 225778"/>
              <a:gd name="connsiteY0" fmla="*/ 2980266 h 2980266"/>
              <a:gd name="connsiteX1" fmla="*/ 203200 w 225778"/>
              <a:gd name="connsiteY1" fmla="*/ 2878666 h 2980266"/>
              <a:gd name="connsiteX2" fmla="*/ 169333 w 225778"/>
              <a:gd name="connsiteY2" fmla="*/ 2844800 h 2980266"/>
              <a:gd name="connsiteX3" fmla="*/ 101600 w 225778"/>
              <a:gd name="connsiteY3" fmla="*/ 2777066 h 2980266"/>
              <a:gd name="connsiteX4" fmla="*/ 67733 w 225778"/>
              <a:gd name="connsiteY4" fmla="*/ 2709333 h 2980266"/>
              <a:gd name="connsiteX5" fmla="*/ 56444 w 225778"/>
              <a:gd name="connsiteY5" fmla="*/ 2675466 h 2980266"/>
              <a:gd name="connsiteX6" fmla="*/ 33867 w 225778"/>
              <a:gd name="connsiteY6" fmla="*/ 2641600 h 2980266"/>
              <a:gd name="connsiteX7" fmla="*/ 11289 w 225778"/>
              <a:gd name="connsiteY7" fmla="*/ 2562578 h 2980266"/>
              <a:gd name="connsiteX8" fmla="*/ 0 w 225778"/>
              <a:gd name="connsiteY8" fmla="*/ 2528711 h 2980266"/>
              <a:gd name="connsiteX9" fmla="*/ 33867 w 225778"/>
              <a:gd name="connsiteY9" fmla="*/ 2235200 h 2980266"/>
              <a:gd name="connsiteX10" fmla="*/ 67733 w 225778"/>
              <a:gd name="connsiteY10" fmla="*/ 2167466 h 2980266"/>
              <a:gd name="connsiteX11" fmla="*/ 90311 w 225778"/>
              <a:gd name="connsiteY11" fmla="*/ 2099733 h 2980266"/>
              <a:gd name="connsiteX12" fmla="*/ 101600 w 225778"/>
              <a:gd name="connsiteY12" fmla="*/ 2065866 h 2980266"/>
              <a:gd name="connsiteX13" fmla="*/ 112889 w 225778"/>
              <a:gd name="connsiteY13" fmla="*/ 1964266 h 2980266"/>
              <a:gd name="connsiteX14" fmla="*/ 135467 w 225778"/>
              <a:gd name="connsiteY14" fmla="*/ 1896533 h 2980266"/>
              <a:gd name="connsiteX15" fmla="*/ 146756 w 225778"/>
              <a:gd name="connsiteY15" fmla="*/ 1241778 h 2980266"/>
              <a:gd name="connsiteX16" fmla="*/ 101600 w 225778"/>
              <a:gd name="connsiteY16" fmla="*/ 1174044 h 2980266"/>
              <a:gd name="connsiteX17" fmla="*/ 67733 w 225778"/>
              <a:gd name="connsiteY17" fmla="*/ 1072444 h 2980266"/>
              <a:gd name="connsiteX18" fmla="*/ 45156 w 225778"/>
              <a:gd name="connsiteY18" fmla="*/ 1004711 h 2980266"/>
              <a:gd name="connsiteX19" fmla="*/ 33867 w 225778"/>
              <a:gd name="connsiteY19" fmla="*/ 970844 h 2980266"/>
              <a:gd name="connsiteX20" fmla="*/ 22578 w 225778"/>
              <a:gd name="connsiteY20" fmla="*/ 857955 h 2980266"/>
              <a:gd name="connsiteX21" fmla="*/ 45156 w 225778"/>
              <a:gd name="connsiteY21" fmla="*/ 699911 h 2980266"/>
              <a:gd name="connsiteX22" fmla="*/ 67733 w 225778"/>
              <a:gd name="connsiteY22" fmla="*/ 632178 h 2980266"/>
              <a:gd name="connsiteX23" fmla="*/ 90311 w 225778"/>
              <a:gd name="connsiteY23" fmla="*/ 598311 h 2980266"/>
              <a:gd name="connsiteX24" fmla="*/ 124178 w 225778"/>
              <a:gd name="connsiteY24" fmla="*/ 530578 h 2980266"/>
              <a:gd name="connsiteX25" fmla="*/ 158044 w 225778"/>
              <a:gd name="connsiteY25" fmla="*/ 406400 h 2980266"/>
              <a:gd name="connsiteX26" fmla="*/ 169333 w 225778"/>
              <a:gd name="connsiteY26" fmla="*/ 349955 h 2980266"/>
              <a:gd name="connsiteX27" fmla="*/ 191911 w 225778"/>
              <a:gd name="connsiteY27" fmla="*/ 112889 h 2980266"/>
              <a:gd name="connsiteX28" fmla="*/ 191911 w 225778"/>
              <a:gd name="connsiteY28" fmla="*/ 0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25778" h="2980266">
                <a:moveTo>
                  <a:pt x="225778" y="2980266"/>
                </a:moveTo>
                <a:cubicBezTo>
                  <a:pt x="224412" y="2972071"/>
                  <a:pt x="215551" y="2897193"/>
                  <a:pt x="203200" y="2878666"/>
                </a:cubicBezTo>
                <a:cubicBezTo>
                  <a:pt x="194344" y="2865383"/>
                  <a:pt x="179723" y="2856921"/>
                  <a:pt x="169333" y="2844800"/>
                </a:cubicBezTo>
                <a:cubicBezTo>
                  <a:pt x="113321" y="2779453"/>
                  <a:pt x="161221" y="2816813"/>
                  <a:pt x="101600" y="2777066"/>
                </a:cubicBezTo>
                <a:cubicBezTo>
                  <a:pt x="73224" y="2691940"/>
                  <a:pt x="111502" y="2796871"/>
                  <a:pt x="67733" y="2709333"/>
                </a:cubicBezTo>
                <a:cubicBezTo>
                  <a:pt x="62411" y="2698690"/>
                  <a:pt x="61766" y="2686109"/>
                  <a:pt x="56444" y="2675466"/>
                </a:cubicBezTo>
                <a:cubicBezTo>
                  <a:pt x="50377" y="2663331"/>
                  <a:pt x="39934" y="2653735"/>
                  <a:pt x="33867" y="2641600"/>
                </a:cubicBezTo>
                <a:cubicBezTo>
                  <a:pt x="24845" y="2623556"/>
                  <a:pt x="16112" y="2579457"/>
                  <a:pt x="11289" y="2562578"/>
                </a:cubicBezTo>
                <a:cubicBezTo>
                  <a:pt x="8020" y="2551136"/>
                  <a:pt x="3763" y="2540000"/>
                  <a:pt x="0" y="2528711"/>
                </a:cubicBezTo>
                <a:cubicBezTo>
                  <a:pt x="12478" y="2279161"/>
                  <a:pt x="-12540" y="2374420"/>
                  <a:pt x="33867" y="2235200"/>
                </a:cubicBezTo>
                <a:cubicBezTo>
                  <a:pt x="75038" y="2111687"/>
                  <a:pt x="9377" y="2298770"/>
                  <a:pt x="67733" y="2167466"/>
                </a:cubicBezTo>
                <a:cubicBezTo>
                  <a:pt x="77399" y="2145718"/>
                  <a:pt x="82785" y="2122311"/>
                  <a:pt x="90311" y="2099733"/>
                </a:cubicBezTo>
                <a:lnTo>
                  <a:pt x="101600" y="2065866"/>
                </a:lnTo>
                <a:cubicBezTo>
                  <a:pt x="105363" y="2031999"/>
                  <a:pt x="106206" y="1997679"/>
                  <a:pt x="112889" y="1964266"/>
                </a:cubicBezTo>
                <a:cubicBezTo>
                  <a:pt x="117556" y="1940929"/>
                  <a:pt x="135467" y="1896533"/>
                  <a:pt x="135467" y="1896533"/>
                </a:cubicBezTo>
                <a:cubicBezTo>
                  <a:pt x="152301" y="1669269"/>
                  <a:pt x="177785" y="1471392"/>
                  <a:pt x="146756" y="1241778"/>
                </a:cubicBezTo>
                <a:cubicBezTo>
                  <a:pt x="143122" y="1214887"/>
                  <a:pt x="110181" y="1199787"/>
                  <a:pt x="101600" y="1174044"/>
                </a:cubicBezTo>
                <a:lnTo>
                  <a:pt x="67733" y="1072444"/>
                </a:lnTo>
                <a:lnTo>
                  <a:pt x="45156" y="1004711"/>
                </a:lnTo>
                <a:lnTo>
                  <a:pt x="33867" y="970844"/>
                </a:lnTo>
                <a:cubicBezTo>
                  <a:pt x="30104" y="933214"/>
                  <a:pt x="22578" y="895772"/>
                  <a:pt x="22578" y="857955"/>
                </a:cubicBezTo>
                <a:cubicBezTo>
                  <a:pt x="22578" y="805648"/>
                  <a:pt x="29960" y="750566"/>
                  <a:pt x="45156" y="699911"/>
                </a:cubicBezTo>
                <a:cubicBezTo>
                  <a:pt x="51994" y="677116"/>
                  <a:pt x="54532" y="651980"/>
                  <a:pt x="67733" y="632178"/>
                </a:cubicBezTo>
                <a:cubicBezTo>
                  <a:pt x="75259" y="620889"/>
                  <a:pt x="84243" y="610446"/>
                  <a:pt x="90311" y="598311"/>
                </a:cubicBezTo>
                <a:cubicBezTo>
                  <a:pt x="137046" y="504840"/>
                  <a:pt x="59477" y="627627"/>
                  <a:pt x="124178" y="530578"/>
                </a:cubicBezTo>
                <a:cubicBezTo>
                  <a:pt x="140398" y="481918"/>
                  <a:pt x="145311" y="470066"/>
                  <a:pt x="158044" y="406400"/>
                </a:cubicBezTo>
                <a:cubicBezTo>
                  <a:pt x="161807" y="387585"/>
                  <a:pt x="167134" y="369016"/>
                  <a:pt x="169333" y="349955"/>
                </a:cubicBezTo>
                <a:cubicBezTo>
                  <a:pt x="178432" y="271099"/>
                  <a:pt x="191911" y="192269"/>
                  <a:pt x="191911" y="112889"/>
                </a:cubicBezTo>
                <a:lnTo>
                  <a:pt x="191911" y="0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6558844" y="2077156"/>
            <a:ext cx="67948" cy="440266"/>
          </a:xfrm>
          <a:custGeom>
            <a:avLst/>
            <a:gdLst>
              <a:gd name="connsiteX0" fmla="*/ 56445 w 67948"/>
              <a:gd name="connsiteY0" fmla="*/ 440266 h 440266"/>
              <a:gd name="connsiteX1" fmla="*/ 67734 w 67948"/>
              <a:gd name="connsiteY1" fmla="*/ 383822 h 440266"/>
              <a:gd name="connsiteX2" fmla="*/ 45156 w 67948"/>
              <a:gd name="connsiteY2" fmla="*/ 316088 h 440266"/>
              <a:gd name="connsiteX3" fmla="*/ 22578 w 67948"/>
              <a:gd name="connsiteY3" fmla="*/ 45155 h 440266"/>
              <a:gd name="connsiteX4" fmla="*/ 33867 w 67948"/>
              <a:gd name="connsiteY4" fmla="*/ 112888 h 440266"/>
              <a:gd name="connsiteX5" fmla="*/ 45156 w 67948"/>
              <a:gd name="connsiteY5" fmla="*/ 146755 h 440266"/>
              <a:gd name="connsiteX6" fmla="*/ 56445 w 67948"/>
              <a:gd name="connsiteY6" fmla="*/ 383822 h 440266"/>
              <a:gd name="connsiteX7" fmla="*/ 45156 w 67948"/>
              <a:gd name="connsiteY7" fmla="*/ 316088 h 440266"/>
              <a:gd name="connsiteX8" fmla="*/ 33867 w 67948"/>
              <a:gd name="connsiteY8" fmla="*/ 259644 h 440266"/>
              <a:gd name="connsiteX9" fmla="*/ 22578 w 67948"/>
              <a:gd name="connsiteY9" fmla="*/ 56444 h 440266"/>
              <a:gd name="connsiteX10" fmla="*/ 0 w 67948"/>
              <a:gd name="connsiteY10" fmla="*/ 0 h 44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948" h="440266">
                <a:moveTo>
                  <a:pt x="56445" y="440266"/>
                </a:moveTo>
                <a:cubicBezTo>
                  <a:pt x="60208" y="421451"/>
                  <a:pt x="69471" y="402930"/>
                  <a:pt x="67734" y="383822"/>
                </a:cubicBezTo>
                <a:cubicBezTo>
                  <a:pt x="65579" y="360120"/>
                  <a:pt x="45156" y="316088"/>
                  <a:pt x="45156" y="316088"/>
                </a:cubicBezTo>
                <a:cubicBezTo>
                  <a:pt x="30141" y="210983"/>
                  <a:pt x="22578" y="173669"/>
                  <a:pt x="22578" y="45155"/>
                </a:cubicBezTo>
                <a:cubicBezTo>
                  <a:pt x="22578" y="22266"/>
                  <a:pt x="28902" y="90544"/>
                  <a:pt x="33867" y="112888"/>
                </a:cubicBezTo>
                <a:cubicBezTo>
                  <a:pt x="36448" y="124504"/>
                  <a:pt x="41393" y="135466"/>
                  <a:pt x="45156" y="146755"/>
                </a:cubicBezTo>
                <a:cubicBezTo>
                  <a:pt x="48919" y="225777"/>
                  <a:pt x="56445" y="304710"/>
                  <a:pt x="56445" y="383822"/>
                </a:cubicBezTo>
                <a:cubicBezTo>
                  <a:pt x="56445" y="406711"/>
                  <a:pt x="49251" y="338608"/>
                  <a:pt x="45156" y="316088"/>
                </a:cubicBezTo>
                <a:cubicBezTo>
                  <a:pt x="41724" y="297210"/>
                  <a:pt x="37630" y="278459"/>
                  <a:pt x="33867" y="259644"/>
                </a:cubicBezTo>
                <a:cubicBezTo>
                  <a:pt x="30104" y="191911"/>
                  <a:pt x="28720" y="124003"/>
                  <a:pt x="22578" y="56444"/>
                </a:cubicBezTo>
                <a:cubicBezTo>
                  <a:pt x="18804" y="14930"/>
                  <a:pt x="19240" y="19239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5400" y="22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Top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3800" y="22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Front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1800" y="22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Side View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23632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0"/>
            <a:ext cx="9186041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Sed</a:t>
            </a:r>
            <a:r>
              <a:rPr lang="en-US" dirty="0" smtClean="0"/>
              <a:t> Tank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3505200"/>
            <a:ext cx="3124200" cy="1524000"/>
          </a:xfrm>
        </p:spPr>
        <p:txBody>
          <a:bodyPr/>
          <a:lstStyle/>
          <a:p>
            <a:r>
              <a:rPr lang="en-US" dirty="0" smtClean="0"/>
              <a:t>Single </a:t>
            </a:r>
            <a:r>
              <a:rPr lang="en-US" dirty="0" err="1" smtClean="0"/>
              <a:t>Sed</a:t>
            </a:r>
            <a:r>
              <a:rPr lang="en-US" dirty="0" smtClean="0"/>
              <a:t> Tank</a:t>
            </a:r>
          </a:p>
          <a:p>
            <a:r>
              <a:rPr lang="en-US" dirty="0" smtClean="0"/>
              <a:t>Channels are unnecessary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14653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</a:t>
            </a:r>
            <a:r>
              <a:rPr lang="en-US" dirty="0" err="1" smtClean="0"/>
              <a:t>Sed</a:t>
            </a:r>
            <a:r>
              <a:rPr lang="en-US" dirty="0" smtClean="0"/>
              <a:t> Tank</a:t>
            </a:r>
            <a:endParaRPr lang="en-US" dirty="0"/>
          </a:p>
        </p:txBody>
      </p:sp>
      <p:pic>
        <p:nvPicPr>
          <p:cNvPr id="1027" name="Picture 3" descr="C:\Users\Julia\Dropbox\AguaClara\Low Flow Report\Final Report Low Flow\SedSi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1447800"/>
            <a:ext cx="6202040" cy="5620599"/>
          </a:xfrm>
          <a:prstGeom prst="rect">
            <a:avLst/>
          </a:prstGeom>
          <a:noFill/>
        </p:spPr>
      </p:pic>
      <p:pic>
        <p:nvPicPr>
          <p:cNvPr id="1026" name="Picture 2" descr="C:\Users\Julia\Dropbox\AguaClara\Low Flow Report\Final Report Low Flow\SedFro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6897" y="1447800"/>
            <a:ext cx="3747103" cy="5410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1524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Side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Front View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417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Drawing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25500" t="17513" r="24086" b="16734"/>
          <a:stretch>
            <a:fillRect/>
          </a:stretch>
        </p:blipFill>
        <p:spPr bwMode="auto">
          <a:xfrm>
            <a:off x="1447800" y="1676400"/>
            <a:ext cx="5943600" cy="473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96" y="1752600"/>
            <a:ext cx="9129004" cy="482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81400" y="4648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L.Floc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L.Sed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828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Change in Rapid Mix Pipe Connection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Layout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Tank Proposal</a:t>
            </a:r>
            <a:endParaRPr lang="en-US" dirty="0"/>
          </a:p>
        </p:txBody>
      </p:sp>
      <p:grpSp>
        <p:nvGrpSpPr>
          <p:cNvPr id="3" name="Group 23"/>
          <p:cNvGrpSpPr/>
          <p:nvPr/>
        </p:nvGrpSpPr>
        <p:grpSpPr>
          <a:xfrm>
            <a:off x="1295400" y="1676400"/>
            <a:ext cx="6427100" cy="4800600"/>
            <a:chOff x="1954900" y="914400"/>
            <a:chExt cx="5055500" cy="4495800"/>
          </a:xfrm>
        </p:grpSpPr>
        <p:sp>
          <p:nvSpPr>
            <p:cNvPr id="6" name="Rectangle 5"/>
            <p:cNvSpPr/>
            <p:nvPr/>
          </p:nvSpPr>
          <p:spPr>
            <a:xfrm>
              <a:off x="6705600" y="2133600"/>
              <a:ext cx="304800" cy="3276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54901" y="1995024"/>
              <a:ext cx="304800" cy="3276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54900" y="5181600"/>
              <a:ext cx="4750699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018707" y="2743200"/>
              <a:ext cx="304800" cy="2438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0" name="Right Triangle 9"/>
            <p:cNvSpPr/>
            <p:nvPr/>
          </p:nvSpPr>
          <p:spPr>
            <a:xfrm>
              <a:off x="4343400" y="2819400"/>
              <a:ext cx="2057400" cy="23622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79813" y="1905000"/>
              <a:ext cx="381000" cy="330728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flipV="1">
              <a:off x="4114800" y="2057400"/>
              <a:ext cx="152400" cy="6858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400800" y="914400"/>
              <a:ext cx="0" cy="1219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657600" y="1752600"/>
              <a:ext cx="12192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Trash Rack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14600" y="2133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LFOM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62200" y="2743201"/>
              <a:ext cx="228600" cy="2453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19300" y="3449383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Drain Pipe</a:t>
              </a:r>
              <a:endParaRPr lang="en-US" sz="1200" dirty="0"/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2514597" y="2819400"/>
              <a:ext cx="1501073" cy="23622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43600" y="2133600"/>
              <a:ext cx="76200" cy="16764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124200" y="2743200"/>
              <a:ext cx="27432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00400" y="2362200"/>
              <a:ext cx="2514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Length needed for grit removal</a:t>
              </a:r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34000" y="2057400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Ferrocement</a:t>
              </a:r>
              <a:r>
                <a:rPr lang="en-US" sz="1200" dirty="0" smtClean="0"/>
                <a:t> Baffle</a:t>
              </a:r>
              <a:endParaRPr lang="en-US" sz="12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24600" y="2743200"/>
              <a:ext cx="228600" cy="245305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Tank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1524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Wider Last Channel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C:\Users\Julia\Dropbox\AguaClara\Low Flow Report\Final Report Low Flow\EntTan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304" y="1524000"/>
            <a:ext cx="7668696" cy="50870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Julia\Dropbox\AguaClara\Low Flow Report\Final Report Low Flow\layout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685800"/>
            <a:ext cx="9967801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Add low flow filter to the plant drawing</a:t>
            </a:r>
          </a:p>
          <a:p>
            <a:r>
              <a:rPr lang="en-US" dirty="0" smtClean="0"/>
              <a:t>Finalize Plant Layout</a:t>
            </a:r>
          </a:p>
          <a:p>
            <a:r>
              <a:rPr lang="en-US" dirty="0" smtClean="0"/>
              <a:t>BUILD!!!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99836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Kira</a:t>
            </a:r>
            <a:r>
              <a:rPr lang="en-US" dirty="0" smtClean="0"/>
              <a:t> </a:t>
            </a:r>
            <a:r>
              <a:rPr lang="en-US" dirty="0" err="1" smtClean="0"/>
              <a:t>Gidron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and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724400" cy="4525963"/>
          </a:xfrm>
        </p:spPr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Tell us the materials we need to buy</a:t>
            </a:r>
          </a:p>
          <a:p>
            <a:pPr lvl="1"/>
            <a:r>
              <a:rPr lang="en-US" dirty="0" smtClean="0"/>
              <a:t>Help us reduce costs</a:t>
            </a:r>
          </a:p>
          <a:p>
            <a:r>
              <a:rPr lang="en-US" dirty="0" smtClean="0"/>
              <a:t>Parts</a:t>
            </a:r>
          </a:p>
          <a:p>
            <a:pPr lvl="1"/>
            <a:r>
              <a:rPr lang="en-US" dirty="0"/>
              <a:t>Hydraulic Materials </a:t>
            </a:r>
          </a:p>
          <a:p>
            <a:pPr lvl="1"/>
            <a:r>
              <a:rPr lang="en-US" dirty="0"/>
              <a:t>Structural Materials</a:t>
            </a:r>
          </a:p>
          <a:p>
            <a:pPr lvl="1"/>
            <a:r>
              <a:rPr lang="en-US" dirty="0" smtClean="0"/>
              <a:t>Prices</a:t>
            </a:r>
          </a:p>
          <a:p>
            <a:pPr lvl="1"/>
            <a:r>
              <a:rPr lang="en-US" dirty="0" smtClean="0"/>
              <a:t>Translation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054861" y="1600200"/>
            <a:ext cx="3631939" cy="5096623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5771371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Lances Calculation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/>
          <a:lstStyle/>
          <a:p>
            <a:r>
              <a:rPr lang="en-US" dirty="0" smtClean="0"/>
              <a:t>What are lances?</a:t>
            </a:r>
          </a:p>
          <a:p>
            <a:r>
              <a:rPr lang="en-US" dirty="0" smtClean="0"/>
              <a:t>How many lances do we need?</a:t>
            </a:r>
          </a:p>
          <a:p>
            <a:r>
              <a:rPr lang="en-US" dirty="0" smtClean="0"/>
              <a:t>Reducing waste</a:t>
            </a:r>
          </a:p>
          <a:p>
            <a:r>
              <a:rPr lang="en-US" dirty="0" smtClean="0"/>
              <a:t>Cut list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096000" y="1752600"/>
            <a:ext cx="2457450" cy="4235180"/>
          </a:xfrm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 Length Matrix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4 columns</a:t>
            </a:r>
          </a:p>
          <a:p>
            <a:pPr lvl="1"/>
            <a:r>
              <a:rPr lang="en-US" dirty="0" smtClean="0"/>
              <a:t>Pipe length</a:t>
            </a:r>
          </a:p>
          <a:p>
            <a:pPr lvl="1"/>
            <a:r>
              <a:rPr lang="en-US" dirty="0" smtClean="0"/>
              <a:t>Nominal diameter</a:t>
            </a:r>
          </a:p>
          <a:p>
            <a:pPr lvl="1"/>
            <a:r>
              <a:rPr lang="en-US" dirty="0" smtClean="0"/>
              <a:t>Pipe specification</a:t>
            </a:r>
          </a:p>
          <a:p>
            <a:pPr lvl="1"/>
            <a:r>
              <a:rPr lang="en-US" dirty="0" smtClean="0"/>
              <a:t>Number of pipes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32022" b="2337"/>
          <a:stretch/>
        </p:blipFill>
        <p:spPr>
          <a:xfrm>
            <a:off x="6248400" y="1524000"/>
            <a:ext cx="1736813" cy="518470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4917175"/>
            <a:ext cx="2590800" cy="19431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74378000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to Build the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6394" y="2659868"/>
            <a:ext cx="4038600" cy="3382963"/>
          </a:xfrm>
        </p:spPr>
        <p:txBody>
          <a:bodyPr/>
          <a:lstStyle/>
          <a:p>
            <a:r>
              <a:rPr lang="en-US" dirty="0" smtClean="0"/>
              <a:t>Add code to </a:t>
            </a:r>
            <a:r>
              <a:rPr lang="en-US" dirty="0" err="1" smtClean="0"/>
              <a:t>PipeF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495800" y="2743200"/>
            <a:ext cx="4876801" cy="3382963"/>
          </a:xfrm>
        </p:spPr>
        <p:txBody>
          <a:bodyPr/>
          <a:lstStyle/>
          <a:p>
            <a:r>
              <a:rPr lang="en-US" dirty="0"/>
              <a:t>Change the call to </a:t>
            </a:r>
            <a:r>
              <a:rPr lang="en-US" dirty="0" err="1"/>
              <a:t>PipeF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50000" r="28660"/>
          <a:stretch/>
        </p:blipFill>
        <p:spPr>
          <a:xfrm>
            <a:off x="152400" y="4521981"/>
            <a:ext cx="3574576" cy="12689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10004" y="3739043"/>
            <a:ext cx="2659368" cy="504944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157458" y="3739043"/>
            <a:ext cx="3564599" cy="194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81099" y="1628829"/>
            <a:ext cx="75057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latin typeface="+mn-lt"/>
              </a:rPr>
              <a:t>PipeF</a:t>
            </a:r>
            <a:r>
              <a:rPr lang="en-US" sz="3200" dirty="0">
                <a:latin typeface="+mn-lt"/>
              </a:rPr>
              <a:t>: function that draws out </a:t>
            </a:r>
            <a:r>
              <a:rPr lang="en-US" sz="3200" dirty="0" smtClean="0">
                <a:latin typeface="+mn-lt"/>
              </a:rPr>
              <a:t>a pipe</a:t>
            </a:r>
            <a:endParaRPr lang="en-US" sz="3200" dirty="0">
              <a:latin typeface="+mn-lt"/>
            </a:endParaRPr>
          </a:p>
        </p:txBody>
      </p:sp>
      <p:pic>
        <p:nvPicPr>
          <p:cNvPr id="11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5709636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Design Tasks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4419600"/>
          </a:xfrm>
        </p:spPr>
        <p:txBody>
          <a:bodyPr/>
          <a:lstStyle/>
          <a:p>
            <a:pPr lvl="1">
              <a:buFont typeface="Wingdings" charset="2"/>
              <a:buChar char="Ø"/>
            </a:pPr>
            <a:r>
              <a:rPr lang="en-US" sz="2800" dirty="0" smtClean="0"/>
              <a:t>Incorporating new research progress into the design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Designing plants for a greater range of flow rates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Making our designs more easily understood</a:t>
            </a:r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Communicating with the team in Honduras and with new implementation partners to address concerns </a:t>
            </a:r>
            <a:endParaRPr lang="en-US" sz="2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Perfecting the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934200" cy="4525963"/>
          </a:xfrm>
        </p:spPr>
        <p:txBody>
          <a:bodyPr/>
          <a:lstStyle/>
          <a:p>
            <a:r>
              <a:rPr lang="en-US" dirty="0" smtClean="0"/>
              <a:t>Get rid of pipes that are too long</a:t>
            </a:r>
          </a:p>
          <a:p>
            <a:r>
              <a:rPr lang="en-US" dirty="0" smtClean="0"/>
              <a:t>Divide the matrix</a:t>
            </a:r>
          </a:p>
          <a:p>
            <a:pPr lvl="1"/>
            <a:r>
              <a:rPr lang="en-US" dirty="0" smtClean="0"/>
              <a:t>Sort the matrix by pipe specification</a:t>
            </a:r>
          </a:p>
          <a:p>
            <a:pPr lvl="1"/>
            <a:r>
              <a:rPr lang="en-US" dirty="0" smtClean="0"/>
              <a:t>Divide by pipe specification</a:t>
            </a:r>
          </a:p>
          <a:p>
            <a:pPr lvl="1"/>
            <a:r>
              <a:rPr lang="en-US" dirty="0" smtClean="0"/>
              <a:t>Divide by nominal diameter</a:t>
            </a:r>
          </a:p>
          <a:p>
            <a:pPr lvl="1"/>
            <a:endParaRPr lang="en-US" dirty="0"/>
          </a:p>
        </p:txBody>
      </p:sp>
      <p:pic>
        <p:nvPicPr>
          <p:cNvPr id="1028" name="Picture 4" descr="File:Ultimate Matrix Collection pos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68478" y="3809999"/>
            <a:ext cx="2275522" cy="3048001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3066668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Lances Calculation Code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1</a:t>
            </a:r>
            <a:r>
              <a:rPr lang="en-US" sz="2400" dirty="0"/>
              <a:t>. ﬁnd the longest length in the array</a:t>
            </a:r>
          </a:p>
          <a:p>
            <a:pPr marL="0" indent="0">
              <a:buNone/>
            </a:pPr>
            <a:r>
              <a:rPr lang="en-US" sz="2400" dirty="0"/>
              <a:t>2. calculated the unused length of the lance </a:t>
            </a:r>
            <a:r>
              <a:rPr lang="en-US" sz="2400" dirty="0" smtClean="0"/>
              <a:t>t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3. </a:t>
            </a:r>
            <a:r>
              <a:rPr lang="en-US" sz="2400" dirty="0" smtClean="0"/>
              <a:t>ﬁnd </a:t>
            </a:r>
            <a:r>
              <a:rPr lang="en-US" sz="2400" dirty="0"/>
              <a:t>the next longest length </a:t>
            </a:r>
            <a:r>
              <a:rPr lang="en-US" sz="2400" dirty="0" smtClean="0"/>
              <a:t>that is </a:t>
            </a:r>
            <a:r>
              <a:rPr lang="en-US" sz="2400" dirty="0"/>
              <a:t>under t</a:t>
            </a:r>
          </a:p>
          <a:p>
            <a:pPr marL="457200" lvl="1" indent="0">
              <a:buNone/>
            </a:pPr>
            <a:r>
              <a:rPr lang="en-US" sz="2400" dirty="0"/>
              <a:t>(a) loop through all the lengths</a:t>
            </a:r>
          </a:p>
          <a:p>
            <a:pPr marL="457200" lvl="1" indent="0">
              <a:buNone/>
            </a:pPr>
            <a:r>
              <a:rPr lang="en-US" sz="2400" dirty="0"/>
              <a:t>(b) ﬁnd all the lengths that are under t</a:t>
            </a:r>
          </a:p>
          <a:p>
            <a:pPr marL="457200" lvl="1" indent="0">
              <a:buNone/>
            </a:pPr>
            <a:r>
              <a:rPr lang="en-US" sz="2400" dirty="0"/>
              <a:t>(c) ﬁnd the maximum of these lengths</a:t>
            </a:r>
          </a:p>
          <a:p>
            <a:pPr marL="0" indent="0">
              <a:buNone/>
            </a:pPr>
            <a:r>
              <a:rPr lang="en-US" sz="2400" dirty="0"/>
              <a:t>4. </a:t>
            </a:r>
            <a:r>
              <a:rPr lang="en-US" sz="2400" dirty="0" smtClean="0"/>
              <a:t>repeat until lance is finished or no lengths are under 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5. add new lance</a:t>
            </a:r>
          </a:p>
          <a:p>
            <a:pPr marL="0" indent="0">
              <a:buNone/>
            </a:pPr>
            <a:r>
              <a:rPr lang="en-US" sz="2400" dirty="0" smtClean="0"/>
              <a:t>6. repeat until all pipes are accounted for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99131798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xpresssoftware.files.wordpress.com/2012/10/to-do-li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08083" y="3429000"/>
            <a:ext cx="3735917" cy="329819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</a:t>
            </a:r>
            <a:r>
              <a:rPr lang="en-US" dirty="0" smtClean="0"/>
              <a:t>the code that builds the matrix</a:t>
            </a:r>
          </a:p>
          <a:p>
            <a:r>
              <a:rPr lang="en-US" dirty="0" smtClean="0"/>
              <a:t>Finish the lances calculation code</a:t>
            </a:r>
          </a:p>
          <a:p>
            <a:r>
              <a:rPr lang="en-US" dirty="0" smtClean="0"/>
              <a:t>Output cut list </a:t>
            </a:r>
          </a:p>
          <a:p>
            <a:r>
              <a:rPr lang="en-US" dirty="0" smtClean="0"/>
              <a:t>Add other hydraulic materials</a:t>
            </a:r>
          </a:p>
          <a:p>
            <a:r>
              <a:rPr lang="en-US" dirty="0" smtClean="0"/>
              <a:t>Add structural materials</a:t>
            </a:r>
          </a:p>
          <a:p>
            <a:r>
              <a:rPr lang="en-US" dirty="0" smtClean="0"/>
              <a:t>Add prices</a:t>
            </a:r>
          </a:p>
          <a:p>
            <a:r>
              <a:rPr lang="en-US" dirty="0"/>
              <a:t>Translate to Spanish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5681195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14600" y="5715000"/>
            <a:ext cx="3962400" cy="1143000"/>
          </a:xfrm>
        </p:spPr>
        <p:txBody>
          <a:bodyPr/>
          <a:lstStyle/>
          <a:p>
            <a:r>
              <a:rPr lang="en-US" dirty="0" smtClean="0"/>
              <a:t>Anthony Andrews</a:t>
            </a:r>
          </a:p>
          <a:p>
            <a:r>
              <a:rPr lang="en-US" dirty="0" smtClean="0"/>
              <a:t>Annie Newcomb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2743200" y="914400"/>
            <a:ext cx="7772400" cy="1470025"/>
          </a:xfrm>
        </p:spPr>
        <p:txBody>
          <a:bodyPr/>
          <a:lstStyle/>
          <a:p>
            <a:r>
              <a:rPr lang="en-US" dirty="0" smtClean="0"/>
              <a:t>Section Cuts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Semester Outline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function to draw section cuts through the 3D plant</a:t>
            </a:r>
          </a:p>
          <a:p>
            <a:pPr lvl="1"/>
            <a:r>
              <a:rPr lang="en-US" dirty="0" smtClean="0"/>
              <a:t>Incorporate into Automated Design Tool</a:t>
            </a:r>
          </a:p>
          <a:p>
            <a:pPr lvl="1"/>
            <a:r>
              <a:rPr lang="en-US" dirty="0" smtClean="0"/>
              <a:t>Streamline information to new implementation partners</a:t>
            </a:r>
          </a:p>
          <a:p>
            <a:r>
              <a:rPr lang="en-US" dirty="0" smtClean="0"/>
              <a:t>Arrange the section cuts in the model space</a:t>
            </a:r>
          </a:p>
          <a:p>
            <a:r>
              <a:rPr lang="en-US" dirty="0" smtClean="0"/>
              <a:t>Dimensions and scales</a:t>
            </a:r>
          </a:p>
          <a:p>
            <a:r>
              <a:rPr lang="en-US" dirty="0" smtClean="0"/>
              <a:t>Improve drawing layout 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Plane Example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19200" y="1524000"/>
            <a:ext cx="6781800" cy="4776788"/>
          </a:xfrm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AutoCAD - </a:t>
            </a:r>
            <a:r>
              <a:rPr lang="en-US" dirty="0" err="1" smtClean="0"/>
              <a:t>Sectionplane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7186" b="11038"/>
          <a:stretch/>
        </p:blipFill>
        <p:spPr>
          <a:xfrm>
            <a:off x="304800" y="1676400"/>
            <a:ext cx="4435089" cy="30480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1895" r="21164" b="11113"/>
          <a:stretch/>
        </p:blipFill>
        <p:spPr>
          <a:xfrm>
            <a:off x="5000238" y="3276600"/>
            <a:ext cx="3863412" cy="2885661"/>
          </a:xfrm>
        </p:spPr>
      </p:pic>
      <p:sp>
        <p:nvSpPr>
          <p:cNvPr id="7" name="TextBox 6"/>
          <p:cNvSpPr txBox="1"/>
          <p:nvPr/>
        </p:nvSpPr>
        <p:spPr>
          <a:xfrm>
            <a:off x="228600" y="4724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Section plane defined in model space</a:t>
            </a:r>
            <a:endParaRPr lang="en-US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29072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Section plane shown in 3D view</a:t>
            </a:r>
            <a:endParaRPr lang="en-US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09800" y="2819400"/>
            <a:ext cx="1371600" cy="137160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7119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AutoCAD - </a:t>
            </a:r>
            <a:r>
              <a:rPr lang="en-US" dirty="0" err="1" smtClean="0"/>
              <a:t>Sectionplanetoblock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49975" b="10181"/>
          <a:stretch/>
        </p:blipFill>
        <p:spPr>
          <a:xfrm>
            <a:off x="304800" y="1752600"/>
            <a:ext cx="3657600" cy="3694044"/>
          </a:xfrm>
        </p:spPr>
      </p:pic>
      <p:sp>
        <p:nvSpPr>
          <p:cNvPr id="7" name="TextBox 6"/>
          <p:cNvSpPr txBox="1"/>
          <p:nvPr/>
        </p:nvSpPr>
        <p:spPr>
          <a:xfrm>
            <a:off x="228600" y="5410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Finished section cut</a:t>
            </a:r>
            <a:endParaRPr lang="en-US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36576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Section cuts arrayed in model space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29100" y="4026932"/>
            <a:ext cx="4038600" cy="2271712"/>
          </a:xfrm>
        </p:spPr>
      </p:pic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73222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AutoCAD – View 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05000"/>
            <a:ext cx="3124200" cy="4221163"/>
          </a:xfrm>
        </p:spPr>
        <p:txBody>
          <a:bodyPr/>
          <a:lstStyle/>
          <a:p>
            <a:r>
              <a:rPr lang="en-US" dirty="0" smtClean="0"/>
              <a:t>Views outside of the plant</a:t>
            </a:r>
          </a:p>
          <a:p>
            <a:r>
              <a:rPr lang="en-US" dirty="0" smtClean="0"/>
              <a:t>Specified to scale</a:t>
            </a:r>
          </a:p>
          <a:p>
            <a:r>
              <a:rPr lang="en-US" smtClean="0"/>
              <a:t>Maintains </a:t>
            </a:r>
            <a:r>
              <a:rPr lang="en-US" dirty="0" smtClean="0"/>
              <a:t>the layers from the 3D model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0341" t="22929" r="41932" b="9798"/>
          <a:stretch/>
        </p:blipFill>
        <p:spPr>
          <a:xfrm>
            <a:off x="3657600" y="1828800"/>
            <a:ext cx="5346014" cy="4238625"/>
          </a:xfrm>
        </p:spPr>
      </p:pic>
      <p:sp>
        <p:nvSpPr>
          <p:cNvPr id="6" name="TextBox 5"/>
          <p:cNvSpPr txBox="1"/>
          <p:nvPr/>
        </p:nvSpPr>
        <p:spPr>
          <a:xfrm>
            <a:off x="3581400" y="6096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Back view of the plant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64634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1993"/>
          <a:stretch/>
        </p:blipFill>
        <p:spPr>
          <a:xfrm>
            <a:off x="3588335" y="2057400"/>
            <a:ext cx="5098465" cy="3886200"/>
          </a:xfrm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9"/>
          <p:cNvSpPr>
            <a:spLocks noGrp="1"/>
          </p:cNvSpPr>
          <p:nvPr>
            <p:ph idx="1"/>
          </p:nvPr>
        </p:nvSpPr>
        <p:spPr>
          <a:xfrm>
            <a:off x="228600" y="2209800"/>
            <a:ext cx="3886200" cy="4114800"/>
          </a:xfrm>
        </p:spPr>
        <p:txBody>
          <a:bodyPr/>
          <a:lstStyle/>
          <a:p>
            <a:r>
              <a:rPr lang="en-US" dirty="0" smtClean="0"/>
              <a:t>Layout pages</a:t>
            </a:r>
          </a:p>
          <a:p>
            <a:r>
              <a:rPr lang="en-US" dirty="0" smtClean="0"/>
              <a:t>Effectively communicate the SRSF design</a:t>
            </a:r>
          </a:p>
          <a:p>
            <a:r>
              <a:rPr lang="en-US" dirty="0" smtClean="0"/>
              <a:t>Component details</a:t>
            </a:r>
          </a:p>
          <a:p>
            <a:pPr lvl="1"/>
            <a:r>
              <a:rPr lang="en-US" dirty="0" smtClean="0"/>
              <a:t>Modify inputs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8941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itle 5"/>
          <p:cNvSpPr>
            <a:spLocks noGrp="1"/>
          </p:cNvSpPr>
          <p:nvPr>
            <p:ph type="ctrTitle" sz="quarter"/>
          </p:nvPr>
        </p:nvSpPr>
        <p:spPr>
          <a:xfrm>
            <a:off x="2001672" y="1143000"/>
            <a:ext cx="7772400" cy="1470025"/>
          </a:xfrm>
          <a:ln w="0"/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Flexible Tubing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</a:p>
        </p:txBody>
      </p:sp>
      <p:pic>
        <p:nvPicPr>
          <p:cNvPr id="307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3386138" y="3263900"/>
            <a:ext cx="1857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Subtitle 2"/>
          <p:cNvSpPr>
            <a:spLocks noGrp="1"/>
          </p:cNvSpPr>
          <p:nvPr>
            <p:ph type="subTitle" idx="1"/>
          </p:nvPr>
        </p:nvSpPr>
        <p:spPr>
          <a:xfrm>
            <a:off x="3386138" y="5180013"/>
            <a:ext cx="3962400" cy="11430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/>
              <a:t>Jennifer Gass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Rausch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81000" y="914400"/>
            <a:ext cx="8763000" cy="2895600"/>
          </a:xfrm>
        </p:spPr>
        <p:txBody>
          <a:bodyPr/>
          <a:lstStyle/>
          <a:p>
            <a:r>
              <a:rPr lang="en-US" dirty="0" smtClean="0"/>
              <a:t>Modular Designs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3733800" cy="4525963"/>
          </a:xfrm>
        </p:spPr>
        <p:txBody>
          <a:bodyPr/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Modular designs folders have been created for the LFOM, SRSF, </a:t>
            </a:r>
            <a:r>
              <a:rPr lang="en-US" sz="2400" dirty="0" err="1" smtClean="0"/>
              <a:t>Sed</a:t>
            </a:r>
            <a:r>
              <a:rPr lang="en-US" sz="2400" dirty="0" smtClean="0"/>
              <a:t> Tank, </a:t>
            </a:r>
            <a:r>
              <a:rPr lang="en-US" sz="2400" dirty="0" err="1" smtClean="0"/>
              <a:t>Floc</a:t>
            </a:r>
            <a:r>
              <a:rPr lang="en-US" sz="2400" dirty="0" smtClean="0"/>
              <a:t> tank, Entrance tank, </a:t>
            </a:r>
            <a:r>
              <a:rPr lang="en-US" sz="2400" dirty="0" err="1" smtClean="0"/>
              <a:t>Cdc</a:t>
            </a:r>
            <a:r>
              <a:rPr lang="en-US" sz="2400" dirty="0" smtClean="0"/>
              <a:t>, and for a low flow plant.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fomp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4495800"/>
            <a:ext cx="1964028" cy="1600200"/>
          </a:xfrm>
          <a:prstGeom prst="rect">
            <a:avLst/>
          </a:prstGeom>
        </p:spPr>
      </p:pic>
      <p:pic>
        <p:nvPicPr>
          <p:cNvPr id="11" name="Picture 10" descr="sedTan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81400" y="4343400"/>
            <a:ext cx="2667000" cy="2202071"/>
          </a:xfrm>
          <a:prstGeom prst="rect">
            <a:avLst/>
          </a:prstGeom>
        </p:spPr>
      </p:pic>
      <p:pic>
        <p:nvPicPr>
          <p:cNvPr id="12" name="Picture 11" descr="Flocculato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91000" y="1600200"/>
            <a:ext cx="3962400" cy="261096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04800" y="5562600"/>
            <a:ext cx="1948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Fun New Website!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2057400"/>
            <a:ext cx="4191000" cy="325418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CDC set-up</a:t>
            </a:r>
          </a:p>
        </p:txBody>
      </p:sp>
      <p:pic>
        <p:nvPicPr>
          <p:cNvPr id="4099" name="Picture 2" descr="C:\Users\labuser\Downloads\chemical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5500" y="1905000"/>
            <a:ext cx="56324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https://lh5.googleusercontent.com/-8ir_upwvwx8/UBv7upjADcI/AAAAAAAAoMk/J3gtMB9NE6U/s489/IMG_6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447800"/>
            <a:ext cx="3505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324600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4229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2" descr="https://lh5.googleusercontent.com/-7MemJ-uSUrY/UBv74-KJVVI/AAAAAAAAoNc/JAnZdfKj0Os/s715/IMG_69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469313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docs.google.com/a/cornell.edu/viewer?attid=0.1&amp;pid=gmail&amp;thid=139d13f6b641d54b&amp;url=https%3A%2F%2Fmail.google.com%2Fmail%2Fu%2F0%2F%3Fui%3D2%26ik%3D5b7a296c91%26view%3Datt%26th%3D139d13f6b641d54b%26attid%3D0.1%26disp%3Dsafe%26realattid%3Df_h76mne2g0%26zw&amp;docid=0fc03f549c52a0fc2c54cf1848aadc8d%7Ce3565da45632245ef169775c91ad3c03&amp;a=bi&amp;pagenumber=7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7" name="AutoShape 4" descr="https://docs.google.com/a/cornell.edu/viewer?attid=0.1&amp;pid=gmail&amp;thid=139d13f6b641d54b&amp;url=https%3A%2F%2Fmail.google.com%2Fmail%2Fu%2F0%2F%3Fui%3D2%26ik%3D5b7a296c91%26view%3Datt%26th%3D139d13f6b641d54b%26attid%3D0.1%26disp%3Dsafe%26realattid%3Df_h76mne2g0%26zw&amp;docid=0fc03f549c52a0fc2c54cf1848aadc8d%7Ce3565da45632245ef169775c91ad3c03&amp;a=bi&amp;pagenumber=7&amp;w=800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6" descr="https://docs.google.com/a/cornell.edu/viewer?attid=0.1&amp;pid=gmail&amp;thid=139d13f6b641d54b&amp;url=https%3A%2F%2Fmail.google.com%2Fmail%2Fu%2F0%2F%3Fui%3D2%26ik%3D5b7a296c91%26view%3Datt%26th%3D139d13f6b641d54b%26attid%3D0.1%26disp%3Dsafe%26realattid%3Df_h76mne2g0%26zw&amp;docid=0fc03f549c52a0fc2c54cf1848aadc8d%7Ce3565da45632245ef169775c91ad3c03&amp;a=bi&amp;pagenumber=7&amp;w=800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1488" y="1511300"/>
            <a:ext cx="471011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3" descr="C:\Users\labuser\Downloads\pic.png"/>
          <p:cNvPicPr>
            <a:picLocks noChangeAspect="1" noChangeArrowheads="1"/>
          </p:cNvPicPr>
          <p:nvPr/>
        </p:nvPicPr>
        <p:blipFill>
          <a:blip r:embed="rId3" cstate="print"/>
          <a:srcRect l="12679" t="22702" r="11865" b="8888"/>
          <a:stretch>
            <a:fillRect/>
          </a:stretch>
        </p:blipFill>
        <p:spPr bwMode="auto">
          <a:xfrm>
            <a:off x="307975" y="1511300"/>
            <a:ext cx="38004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Tool</a:t>
            </a:r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Flexible Tubing Automation</a:t>
            </a: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4876800" y="16002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76800" y="1600200"/>
            <a:ext cx="38100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latin typeface="+mn-lt"/>
                <a:cs typeface="+mn-cs"/>
              </a:rPr>
              <a:t>Goals:</a:t>
            </a:r>
            <a:endParaRPr lang="en-US" b="1" dirty="0">
              <a:latin typeface="+mn-lt"/>
              <a:cs typeface="+mn-cs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latin typeface="+mn-lt"/>
                <a:cs typeface="+mn-cs"/>
              </a:rPr>
              <a:t>Automated </a:t>
            </a:r>
            <a:r>
              <a:rPr lang="en-US" dirty="0">
                <a:latin typeface="+mn-lt"/>
                <a:cs typeface="+mn-cs"/>
              </a:rPr>
              <a:t>with simple inputs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  <a:cs typeface="+mn-cs"/>
              </a:rPr>
              <a:t>Uses a </a:t>
            </a:r>
            <a:r>
              <a:rPr lang="en-US" b="1" dirty="0">
                <a:latin typeface="+mn-lt"/>
                <a:cs typeface="+mn-cs"/>
              </a:rPr>
              <a:t>parabola </a:t>
            </a:r>
            <a:r>
              <a:rPr lang="en-US" dirty="0">
                <a:latin typeface="+mn-lt"/>
                <a:cs typeface="+mn-cs"/>
              </a:rPr>
              <a:t>with spline for easier automation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381000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latin typeface="+mn-lt"/>
                <a:cs typeface="+mn-cs"/>
              </a:rPr>
              <a:t>Previous</a:t>
            </a:r>
            <a:r>
              <a:rPr lang="en-US" b="1" dirty="0" smtClean="0">
                <a:latin typeface="+mn-lt"/>
                <a:cs typeface="+mn-cs"/>
              </a:rPr>
              <a:t> Work:</a:t>
            </a:r>
            <a:endParaRPr lang="en-US" b="1" dirty="0">
              <a:latin typeface="+mn-lt"/>
              <a:cs typeface="+mn-cs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latin typeface="+mn-lt"/>
                <a:cs typeface="+mn-cs"/>
              </a:rPr>
              <a:t>Manually </a:t>
            </a:r>
            <a:r>
              <a:rPr lang="en-US" dirty="0">
                <a:latin typeface="+mn-lt"/>
                <a:cs typeface="+mn-cs"/>
              </a:rPr>
              <a:t>drawn / non-customizable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  <a:cs typeface="+mn-cs"/>
              </a:rPr>
              <a:t>Uses </a:t>
            </a:r>
            <a:r>
              <a:rPr lang="en-US" b="1" dirty="0">
                <a:latin typeface="+mn-lt"/>
                <a:cs typeface="+mn-cs"/>
              </a:rPr>
              <a:t>spline </a:t>
            </a:r>
            <a:r>
              <a:rPr lang="en-US" dirty="0">
                <a:latin typeface="+mn-lt"/>
                <a:cs typeface="+mn-cs"/>
              </a:rPr>
              <a:t>to estimate shape based on a few parameters</a:t>
            </a:r>
          </a:p>
        </p:txBody>
      </p:sp>
      <p:sp>
        <p:nvSpPr>
          <p:cNvPr id="8" name="Freeform 7"/>
          <p:cNvSpPr/>
          <p:nvPr/>
        </p:nvSpPr>
        <p:spPr>
          <a:xfrm>
            <a:off x="304800" y="5144258"/>
            <a:ext cx="3546475" cy="1219200"/>
          </a:xfrm>
          <a:custGeom>
            <a:avLst/>
            <a:gdLst>
              <a:gd name="connsiteX0" fmla="*/ 95246 w 2020299"/>
              <a:gd name="connsiteY0" fmla="*/ 0 h 694534"/>
              <a:gd name="connsiteX1" fmla="*/ 143372 w 2020299"/>
              <a:gd name="connsiteY1" fmla="*/ 689811 h 694534"/>
              <a:gd name="connsiteX2" fmla="*/ 1458825 w 2020299"/>
              <a:gd name="connsiteY2" fmla="*/ 304800 h 694534"/>
              <a:gd name="connsiteX3" fmla="*/ 2020299 w 2020299"/>
              <a:gd name="connsiteY3" fmla="*/ 320842 h 69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0299" h="694534">
                <a:moveTo>
                  <a:pt x="95246" y="0"/>
                </a:moveTo>
                <a:cubicBezTo>
                  <a:pt x="5677" y="319505"/>
                  <a:pt x="-83891" y="639011"/>
                  <a:pt x="143372" y="689811"/>
                </a:cubicBezTo>
                <a:cubicBezTo>
                  <a:pt x="370635" y="740611"/>
                  <a:pt x="1146004" y="366295"/>
                  <a:pt x="1458825" y="304800"/>
                </a:cubicBezTo>
                <a:cubicBezTo>
                  <a:pt x="1771646" y="243305"/>
                  <a:pt x="1895972" y="282073"/>
                  <a:pt x="2020299" y="3208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Oval 1"/>
          <p:cNvSpPr/>
          <p:nvPr/>
        </p:nvSpPr>
        <p:spPr bwMode="auto">
          <a:xfrm>
            <a:off x="3765550" y="5677658"/>
            <a:ext cx="171450" cy="152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800">
              <a:latin typeface="Century Gothic" pitchFamily="34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14337" y="5068058"/>
            <a:ext cx="173038" cy="152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800">
              <a:latin typeface="Century Gothic" pitchFamily="34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85775" y="6303133"/>
            <a:ext cx="173037" cy="152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800">
              <a:latin typeface="Century Gothic" pitchFamily="34" charset="0"/>
              <a:cs typeface="Arial" charset="0"/>
            </a:endParaRPr>
          </a:p>
        </p:txBody>
      </p:sp>
      <p:pic>
        <p:nvPicPr>
          <p:cNvPr id="1026" name="Picture 2" descr="http://www.pballew.net/catenary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49951"/>
            <a:ext cx="3694406" cy="2309813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2" descr="http://science.larouchepac.com/kepler/newastronomy/part3/gap/cha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180118"/>
            <a:ext cx="27400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3000</TotalTime>
  <Words>911</Words>
  <Application>Microsoft Macintosh PowerPoint</Application>
  <PresentationFormat>On-screen Show (4:3)</PresentationFormat>
  <Paragraphs>225</Paragraphs>
  <Slides>52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1_AguaClara the road</vt:lpstr>
      <vt:lpstr>Design Team</vt:lpstr>
      <vt:lpstr>Automated Design Tool</vt:lpstr>
      <vt:lpstr>The Drawing</vt:lpstr>
      <vt:lpstr>Overall Design Tasks</vt:lpstr>
      <vt:lpstr>Flexible Tubing  Function</vt:lpstr>
      <vt:lpstr>New CDC set-up</vt:lpstr>
      <vt:lpstr>Slide 7</vt:lpstr>
      <vt:lpstr>Design Tool</vt:lpstr>
      <vt:lpstr>Flexible Tubing Automation</vt:lpstr>
      <vt:lpstr>User Inputs</vt:lpstr>
      <vt:lpstr>3 Cases</vt:lpstr>
      <vt:lpstr>Pipe End Tangency</vt:lpstr>
      <vt:lpstr>Final Output</vt:lpstr>
      <vt:lpstr>Entrance Tank</vt:lpstr>
      <vt:lpstr>Purpose</vt:lpstr>
      <vt:lpstr>Full Layout</vt:lpstr>
      <vt:lpstr>Overview of Modifications</vt:lpstr>
      <vt:lpstr>Full Layout</vt:lpstr>
      <vt:lpstr>First Hopper</vt:lpstr>
      <vt:lpstr>Price Comparison</vt:lpstr>
      <vt:lpstr>Slide 21</vt:lpstr>
      <vt:lpstr>Mathcad</vt:lpstr>
      <vt:lpstr>EntranceTankAC</vt:lpstr>
      <vt:lpstr>Future Work</vt:lpstr>
      <vt:lpstr>Low Flow Plant</vt:lpstr>
      <vt:lpstr>Intro</vt:lpstr>
      <vt:lpstr>Slide 27</vt:lpstr>
      <vt:lpstr>Current Sed Tank Design</vt:lpstr>
      <vt:lpstr>Low Flow Sed Tank</vt:lpstr>
      <vt:lpstr>Low Flow Layout</vt:lpstr>
      <vt:lpstr>Entrance Tank Proposal</vt:lpstr>
      <vt:lpstr>Entrance Tank</vt:lpstr>
      <vt:lpstr>Slide 33</vt:lpstr>
      <vt:lpstr>Future Work</vt:lpstr>
      <vt:lpstr>Materials List</vt:lpstr>
      <vt:lpstr>Purpose and Parts</vt:lpstr>
      <vt:lpstr>Lances Calculation</vt:lpstr>
      <vt:lpstr>Pipe Length Matrix</vt:lpstr>
      <vt:lpstr>Code to Build the Matrix</vt:lpstr>
      <vt:lpstr>Perfecting the Matrix</vt:lpstr>
      <vt:lpstr>Lances Calculation Code </vt:lpstr>
      <vt:lpstr>Next Steps</vt:lpstr>
      <vt:lpstr>Section Cuts</vt:lpstr>
      <vt:lpstr>Semester Outline</vt:lpstr>
      <vt:lpstr>Section Plane Example</vt:lpstr>
      <vt:lpstr>AutoCAD - Sectionplane</vt:lpstr>
      <vt:lpstr>AutoCAD - Sectionplanetoblock</vt:lpstr>
      <vt:lpstr>AutoCAD – View Ports</vt:lpstr>
      <vt:lpstr>Future Work</vt:lpstr>
      <vt:lpstr>Modular Designs  </vt:lpstr>
      <vt:lpstr>Modular Designs</vt:lpstr>
      <vt:lpstr>Questions?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Tori Klug</cp:lastModifiedBy>
  <cp:revision>314</cp:revision>
  <dcterms:created xsi:type="dcterms:W3CDTF">2012-12-08T22:12:27Z</dcterms:created>
  <dcterms:modified xsi:type="dcterms:W3CDTF">2012-12-08T22:22:31Z</dcterms:modified>
</cp:coreProperties>
</file>