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5"/>
  </p:notesMasterIdLst>
  <p:sldIdLst>
    <p:sldId id="256" r:id="rId2"/>
    <p:sldId id="285" r:id="rId3"/>
    <p:sldId id="269" r:id="rId4"/>
    <p:sldId id="271" r:id="rId5"/>
    <p:sldId id="265" r:id="rId6"/>
    <p:sldId id="266" r:id="rId7"/>
    <p:sldId id="284" r:id="rId8"/>
    <p:sldId id="276" r:id="rId9"/>
    <p:sldId id="259" r:id="rId10"/>
    <p:sldId id="277" r:id="rId11"/>
    <p:sldId id="286" r:id="rId12"/>
    <p:sldId id="274" r:id="rId13"/>
    <p:sldId id="287" r:id="rId14"/>
    <p:sldId id="279" r:id="rId15"/>
    <p:sldId id="278" r:id="rId16"/>
    <p:sldId id="288" r:id="rId17"/>
    <p:sldId id="275" r:id="rId18"/>
    <p:sldId id="257" r:id="rId19"/>
    <p:sldId id="260" r:id="rId20"/>
    <p:sldId id="261" r:id="rId21"/>
    <p:sldId id="263" r:id="rId22"/>
    <p:sldId id="264" r:id="rId23"/>
    <p:sldId id="289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AE0A1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3206" autoAdjust="0"/>
    <p:restoredTop sz="91284" autoAdjust="0"/>
  </p:normalViewPr>
  <p:slideViewPr>
    <p:cSldViewPr>
      <p:cViewPr>
        <p:scale>
          <a:sx n="100" d="100"/>
          <a:sy n="100" d="100"/>
        </p:scale>
        <p:origin x="-1956" y="-3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421492-2D88-4DE6-8C11-820FE03DDB19}" type="datetimeFigureOut">
              <a:rPr lang="en-US" smtClean="0"/>
              <a:pPr/>
              <a:t>12/14/2009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24621E-7D63-4CB2-AE7B-C60D929A2A7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Make sure the legend is clear</a:t>
            </a:r>
            <a:r>
              <a:rPr lang="en-US" baseline="0" dirty="0" smtClean="0"/>
              <a:t> that the diameter is the original ones of the standard pipe sizes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24621E-7D63-4CB2-AE7B-C60D929A2A7D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rtl="0" eaLnBrk="1" latinLnBrk="0" hangingPunct="1"/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This was determined by graphing Hydraulic radius, area, etc.</a:t>
            </a:r>
            <a:endParaRPr lang="en-US" sz="1200" dirty="0" smtClean="0"/>
          </a:p>
          <a:p>
            <a:pPr rtl="0" eaLnBrk="1" latinLnBrk="0" hangingPunct="1"/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geometry is complicated but the area of the inlet manifold does indeed taper linearly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24621E-7D63-4CB2-AE7B-C60D929A2A7D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6D16E59F-4A82-46AD-92C0-18B59F54899D}" type="datetimeFigureOut">
              <a:rPr lang="en-US" smtClean="0"/>
              <a:pPr/>
              <a:t>12/14/2009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D497B4E2-862A-4850-86E6-370872ED563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ctangle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ctangle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6E59F-4A82-46AD-92C0-18B59F54899D}" type="datetimeFigureOut">
              <a:rPr lang="en-US" smtClean="0"/>
              <a:pPr/>
              <a:t>12/14/2009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7B4E2-862A-4850-86E6-370872ED56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6E59F-4A82-46AD-92C0-18B59F54899D}" type="datetimeFigureOut">
              <a:rPr lang="en-US" smtClean="0"/>
              <a:pPr/>
              <a:t>12/14/2009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7B4E2-862A-4850-86E6-370872ED563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6E59F-4A82-46AD-92C0-18B59F54899D}" type="datetimeFigureOut">
              <a:rPr lang="en-US" smtClean="0"/>
              <a:pPr/>
              <a:t>12/14/2009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7B4E2-862A-4850-86E6-370872ED563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6D16E59F-4A82-46AD-92C0-18B59F54899D}" type="datetimeFigureOut">
              <a:rPr lang="en-US" smtClean="0"/>
              <a:pPr/>
              <a:t>12/14/2009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D497B4E2-862A-4850-86E6-370872ED563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6E59F-4A82-46AD-92C0-18B59F54899D}" type="datetimeFigureOut">
              <a:rPr lang="en-US" smtClean="0"/>
              <a:pPr/>
              <a:t>12/14/2009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7B4E2-862A-4850-86E6-370872ED563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6E59F-4A82-46AD-92C0-18B59F54899D}" type="datetimeFigureOut">
              <a:rPr lang="en-US" smtClean="0"/>
              <a:pPr/>
              <a:t>12/14/2009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7B4E2-862A-4850-86E6-370872ED563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6E59F-4A82-46AD-92C0-18B59F54899D}" type="datetimeFigureOut">
              <a:rPr lang="en-US" smtClean="0"/>
              <a:pPr/>
              <a:t>12/14/2009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7B4E2-862A-4850-86E6-370872ED563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6E59F-4A82-46AD-92C0-18B59F54899D}" type="datetimeFigureOut">
              <a:rPr lang="en-US" smtClean="0"/>
              <a:pPr/>
              <a:t>12/14/2009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7B4E2-862A-4850-86E6-370872ED563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6E59F-4A82-46AD-92C0-18B59F54899D}" type="datetimeFigureOut">
              <a:rPr lang="en-US" smtClean="0"/>
              <a:pPr/>
              <a:t>12/14/2009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7B4E2-862A-4850-86E6-370872ED563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6E59F-4A82-46AD-92C0-18B59F54899D}" type="datetimeFigureOut">
              <a:rPr lang="en-US" smtClean="0"/>
              <a:pPr/>
              <a:t>12/14/2009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7B4E2-862A-4850-86E6-370872ED563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6D16E59F-4A82-46AD-92C0-18B59F54899D}" type="datetimeFigureOut">
              <a:rPr lang="en-US" smtClean="0"/>
              <a:pPr/>
              <a:t>12/14/2009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D497B4E2-862A-4850-86E6-370872ED563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ransition>
    <p:fade/>
  </p:transition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Documents%20and%20Settings\labuser.ACCEL\Desktop\Inlet%20Manifold%20Capstone%20Design-%20Ripples_Last%20Edit.xmcd\Selection%2083%209347%20833%209976" TargetMode="Externa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oleObject" Target="file:///C:\Documents%20and%20Settings\labuser.ACCEL\Local%20Settings\Temp\Inlet%20Manifold%20Capstone%20Design-%20RipplesSMC.xmcd\Selection%203%203259%20520%203556" TargetMode="Externa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Documents%20and%20Settings\labuser.ACCEL\Local%20Settings\Temp\Inlet%20Manifold%20Capstone%20Design-%20RipplesSMC.xmcd\Selection%2099%204803%20521%205174" TargetMode="Externa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oleObject" Target="file:///C:\Documents%20and%20Settings\labuser.ACCEL\Local%20Settings\Temp\Inlet%20Manifold%20Capstone%20Design-%20RipplesSMC.xmcd\Selection%20299%2011779%20531%2012171" TargetMode="Externa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90600" y="3733800"/>
            <a:ext cx="7239000" cy="990600"/>
          </a:xfrm>
        </p:spPr>
        <p:txBody>
          <a:bodyPr>
            <a:noAutofit/>
          </a:bodyPr>
          <a:lstStyle/>
          <a:p>
            <a:r>
              <a:rPr lang="en-US" sz="3600" dirty="0" smtClean="0"/>
              <a:t>Tapered Manifold Design Challenge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Sarah Clement, Lauren Nielsen, Abby Sterle, Nigel Watt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Comparison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629400" y="2286000"/>
            <a:ext cx="22860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These are two lines from the previous graph that directly compare the effect of tapering for D = 0.305</a:t>
            </a:r>
            <a:endParaRPr lang="en-US" sz="2400" dirty="0"/>
          </a:p>
        </p:txBody>
      </p:sp>
      <p:graphicFrame>
        <p:nvGraphicFramePr>
          <p:cNvPr id="11267" name="Object 3"/>
          <p:cNvGraphicFramePr>
            <a:graphicFrameLocks noChangeAspect="1"/>
          </p:cNvGraphicFramePr>
          <p:nvPr/>
        </p:nvGraphicFramePr>
        <p:xfrm>
          <a:off x="609600" y="1219200"/>
          <a:ext cx="6206772" cy="5205413"/>
        </p:xfrm>
        <a:graphic>
          <a:graphicData uri="http://schemas.openxmlformats.org/presentationml/2006/ole">
            <p:oleObj spid="_x0000_s11267" name="Mathcad" r:id="rId3" imgW="7143840" imgH="5991120" progId="Mathcad">
              <p:link updateAutomatic="1"/>
            </p:oleObj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Graphs used to Help Evaluate Designs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Flow rate in inlet manifold as a function of distance along the length of the manifold. </a:t>
            </a:r>
          </a:p>
          <a:p>
            <a:pPr lvl="1"/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Log scale to differentiate between lines</a:t>
            </a:r>
          </a:p>
          <a:p>
            <a:r>
              <a:rPr lang="en-US" dirty="0" smtClean="0"/>
              <a:t>Velocity </a:t>
            </a:r>
            <a:r>
              <a:rPr lang="en-US" dirty="0" smtClean="0"/>
              <a:t>in the manifold as a function of distance.</a:t>
            </a:r>
            <a:endParaRPr lang="en-US" dirty="0" smtClean="0"/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Also log scale</a:t>
            </a:r>
          </a:p>
          <a:p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Energy dissipation through the ports</a:t>
            </a:r>
          </a:p>
          <a:p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Flow through 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manifold 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with one diameter but varied slice angle.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Picture2.png"/>
          <p:cNvPicPr>
            <a:picLocks noChangeAspect="1"/>
          </p:cNvPicPr>
          <p:nvPr/>
        </p:nvPicPr>
        <p:blipFill>
          <a:blip r:embed="rId2" cstate="print"/>
          <a:srcRect b="23387"/>
          <a:stretch>
            <a:fillRect/>
          </a:stretch>
        </p:blipFill>
        <p:spPr>
          <a:xfrm>
            <a:off x="357740" y="1676400"/>
            <a:ext cx="6365482" cy="4876800"/>
          </a:xfrm>
          <a:prstGeom prst="rect">
            <a:avLst/>
          </a:prstGeom>
        </p:spPr>
      </p:pic>
      <p:sp>
        <p:nvSpPr>
          <p:cNvPr id="13" name="Content Placeholder 2"/>
          <p:cNvSpPr txBox="1">
            <a:spLocks/>
          </p:cNvSpPr>
          <p:nvPr/>
        </p:nvSpPr>
        <p:spPr>
          <a:xfrm>
            <a:off x="533400" y="609600"/>
            <a:ext cx="7772400" cy="1143000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3"/>
              <a:buChar char=""/>
              <a:tabLst/>
              <a:defRPr/>
            </a:pP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Log scale plot</a:t>
            </a:r>
            <a:r>
              <a:rPr kumimoji="0" lang="en-US" sz="2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of velocity </a:t>
            </a: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through manifold as a </a:t>
            </a: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function</a:t>
            </a:r>
            <a:r>
              <a:rPr kumimoji="0" lang="en-US" sz="2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of distance along the manifold</a:t>
            </a: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3"/>
              <a:buChar char=""/>
              <a:tabLst/>
              <a:defRPr/>
            </a:pPr>
            <a:r>
              <a:rPr lang="en-US" sz="2600" dirty="0" smtClean="0"/>
              <a:t>Comparison with the Ten-State Standard Scour velocity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781800" y="2057400"/>
            <a:ext cx="2209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All scenarios fail to reach the scour velocity at every point along the manifold</a:t>
            </a:r>
            <a:endParaRPr lang="en-US" sz="2400" dirty="0"/>
          </a:p>
        </p:txBody>
      </p:sp>
      <p:sp>
        <p:nvSpPr>
          <p:cNvPr id="15" name="Rectangle 14"/>
          <p:cNvSpPr/>
          <p:nvPr/>
        </p:nvSpPr>
        <p:spPr>
          <a:xfrm>
            <a:off x="2895600" y="2057400"/>
            <a:ext cx="1752600" cy="1219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graph2.png"/>
          <p:cNvPicPr>
            <a:picLocks noChangeAspect="1"/>
          </p:cNvPicPr>
          <p:nvPr/>
        </p:nvPicPr>
        <p:blipFill>
          <a:blip r:embed="rId3" cstate="print"/>
          <a:srcRect l="7463" t="76613" r="64549"/>
          <a:stretch>
            <a:fillRect/>
          </a:stretch>
        </p:blipFill>
        <p:spPr>
          <a:xfrm>
            <a:off x="3048000" y="1981200"/>
            <a:ext cx="1750324" cy="1460421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7162800" y="4724400"/>
            <a:ext cx="1828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Minimum Scour Velocity</a:t>
            </a:r>
            <a:endParaRPr lang="en-US" sz="2400" dirty="0"/>
          </a:p>
        </p:txBody>
      </p:sp>
      <p:cxnSp>
        <p:nvCxnSpPr>
          <p:cNvPr id="20" name="Straight Arrow Connector 19"/>
          <p:cNvCxnSpPr>
            <a:stCxn id="16" idx="1"/>
          </p:cNvCxnSpPr>
          <p:nvPr/>
        </p:nvCxnSpPr>
        <p:spPr>
          <a:xfrm rot="10800000">
            <a:off x="6172200" y="4495801"/>
            <a:ext cx="990600" cy="828765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Graphs used to Help Evaluate Designs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Flow rate in inlet manifold as a function of distance along the length of the manifold. </a:t>
            </a:r>
          </a:p>
          <a:p>
            <a:pPr lvl="1"/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Log scale to differentiate between lines</a:t>
            </a:r>
          </a:p>
          <a:p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Velocity 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in the manifold as a function of distance.</a:t>
            </a:r>
            <a:endParaRPr lang="en-US" dirty="0" smtClean="0">
              <a:solidFill>
                <a:schemeClr val="bg1">
                  <a:lumMod val="75000"/>
                </a:schemeClr>
              </a:solidFill>
            </a:endParaRPr>
          </a:p>
          <a:p>
            <a:pPr lvl="1"/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Also log scale</a:t>
            </a:r>
          </a:p>
          <a:p>
            <a:r>
              <a:rPr lang="en-US" dirty="0" smtClean="0"/>
              <a:t>Energy dissipation through the ports</a:t>
            </a:r>
          </a:p>
          <a:p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Flow through 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manifold 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with one diameter but varied slice angle.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4.png"/>
          <p:cNvPicPr>
            <a:picLocks noChangeAspect="1"/>
          </p:cNvPicPr>
          <p:nvPr/>
        </p:nvPicPr>
        <p:blipFill>
          <a:blip r:embed="rId2" cstate="print"/>
          <a:srcRect l="10505" t="78482" r="63232"/>
          <a:stretch>
            <a:fillRect/>
          </a:stretch>
        </p:blipFill>
        <p:spPr>
          <a:xfrm>
            <a:off x="7047516" y="2094313"/>
            <a:ext cx="1639284" cy="1258487"/>
          </a:xfrm>
          <a:prstGeom prst="rect">
            <a:avLst/>
          </a:prstGeom>
        </p:spPr>
      </p:pic>
      <p:sp>
        <p:nvSpPr>
          <p:cNvPr id="4" name="Content Placeholder 2"/>
          <p:cNvSpPr txBox="1">
            <a:spLocks/>
          </p:cNvSpPr>
          <p:nvPr/>
        </p:nvSpPr>
        <p:spPr>
          <a:xfrm>
            <a:off x="533400" y="609600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3"/>
              <a:buChar char=""/>
              <a:tabLst/>
              <a:defRPr/>
            </a:pP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Energy Dissipation Rate </a:t>
            </a: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through ports along</a:t>
            </a:r>
            <a:r>
              <a:rPr kumimoji="0" lang="en-US" sz="2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the manifold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8" name="Picture 7" descr="Picture6.png"/>
          <p:cNvPicPr>
            <a:picLocks noChangeAspect="1"/>
          </p:cNvPicPr>
          <p:nvPr/>
        </p:nvPicPr>
        <p:blipFill>
          <a:blip r:embed="rId3" cstate="print"/>
          <a:srcRect b="21633"/>
          <a:stretch>
            <a:fillRect/>
          </a:stretch>
        </p:blipFill>
        <p:spPr>
          <a:xfrm>
            <a:off x="481157" y="1348705"/>
            <a:ext cx="6681643" cy="4975895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raph4.png"/>
          <p:cNvPicPr>
            <a:picLocks noChangeAspect="1"/>
          </p:cNvPicPr>
          <p:nvPr/>
        </p:nvPicPr>
        <p:blipFill>
          <a:blip r:embed="rId2" cstate="print"/>
          <a:srcRect l="10505" t="78482" r="63232"/>
          <a:stretch>
            <a:fillRect/>
          </a:stretch>
        </p:blipFill>
        <p:spPr>
          <a:xfrm>
            <a:off x="7162800" y="2514600"/>
            <a:ext cx="1639284" cy="1258487"/>
          </a:xfrm>
          <a:prstGeom prst="rect">
            <a:avLst/>
          </a:prstGeom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533400" y="609600"/>
            <a:ext cx="830580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3"/>
              <a:buChar char=""/>
              <a:tabLst/>
              <a:defRPr/>
            </a:pP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Energy Dissipation Rate </a:t>
            </a: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through ports along</a:t>
            </a:r>
            <a:r>
              <a:rPr kumimoji="0" lang="en-US" sz="2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the manifold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239000" y="4267200"/>
            <a:ext cx="1905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Same shape as </a:t>
            </a:r>
            <a:r>
              <a:rPr lang="en-US" sz="2400" dirty="0" smtClean="0">
                <a:hlinkClick r:id="rId3" action="ppaction://hlinksldjump"/>
              </a:rPr>
              <a:t>velocity</a:t>
            </a:r>
            <a:r>
              <a:rPr lang="en-US" sz="2400" dirty="0" smtClean="0"/>
              <a:t> at points along manifold</a:t>
            </a:r>
            <a:endParaRPr lang="en-US" sz="2400" dirty="0"/>
          </a:p>
        </p:txBody>
      </p:sp>
      <p:pic>
        <p:nvPicPr>
          <p:cNvPr id="8" name="Picture 7" descr="Picture4.png"/>
          <p:cNvPicPr>
            <a:picLocks noChangeAspect="1"/>
          </p:cNvPicPr>
          <p:nvPr/>
        </p:nvPicPr>
        <p:blipFill>
          <a:blip r:embed="rId4" cstate="print"/>
          <a:srcRect b="20880"/>
          <a:stretch>
            <a:fillRect/>
          </a:stretch>
        </p:blipFill>
        <p:spPr>
          <a:xfrm>
            <a:off x="381000" y="1066800"/>
            <a:ext cx="6997075" cy="52578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Graphs used to Help Evaluate Designs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Flow rate in inlet manifold as a function of distance along the length of the manifold. </a:t>
            </a:r>
          </a:p>
          <a:p>
            <a:pPr lvl="1"/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Log scale to differentiate between lines</a:t>
            </a:r>
          </a:p>
          <a:p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Velocity 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in the manifold as a function of distance.</a:t>
            </a:r>
            <a:endParaRPr lang="en-US" dirty="0" smtClean="0">
              <a:solidFill>
                <a:schemeClr val="bg1">
                  <a:lumMod val="75000"/>
                </a:schemeClr>
              </a:solidFill>
            </a:endParaRPr>
          </a:p>
          <a:p>
            <a:pPr lvl="1"/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Also log scale</a:t>
            </a:r>
          </a:p>
          <a:p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Energy dissipation through the ports</a:t>
            </a:r>
          </a:p>
          <a:p>
            <a:r>
              <a:rPr lang="en-US" dirty="0" smtClean="0"/>
              <a:t>Flow through </a:t>
            </a:r>
            <a:r>
              <a:rPr lang="en-US" dirty="0" smtClean="0"/>
              <a:t>manifold </a:t>
            </a:r>
            <a:r>
              <a:rPr lang="en-US" dirty="0" smtClean="0"/>
              <a:t>with one diameter but varied slice angle.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Picture3.png"/>
          <p:cNvPicPr>
            <a:picLocks noChangeAspect="1"/>
          </p:cNvPicPr>
          <p:nvPr/>
        </p:nvPicPr>
        <p:blipFill>
          <a:blip r:embed="rId2" cstate="print"/>
          <a:srcRect b="21401"/>
          <a:stretch>
            <a:fillRect/>
          </a:stretch>
        </p:blipFill>
        <p:spPr>
          <a:xfrm>
            <a:off x="381000" y="1371600"/>
            <a:ext cx="6789803" cy="5181600"/>
          </a:xfrm>
          <a:prstGeom prst="rect">
            <a:avLst/>
          </a:prstGeom>
        </p:spPr>
      </p:pic>
      <p:pic>
        <p:nvPicPr>
          <p:cNvPr id="5" name="Picture 4" descr="graph3.png"/>
          <p:cNvPicPr>
            <a:picLocks noChangeAspect="1"/>
          </p:cNvPicPr>
          <p:nvPr/>
        </p:nvPicPr>
        <p:blipFill>
          <a:blip r:embed="rId3" cstate="print"/>
          <a:srcRect l="7205" t="78482" r="72980"/>
          <a:stretch>
            <a:fillRect/>
          </a:stretch>
        </p:blipFill>
        <p:spPr>
          <a:xfrm>
            <a:off x="1447800" y="4038600"/>
            <a:ext cx="1309046" cy="1370402"/>
          </a:xfrm>
          <a:prstGeom prst="rect">
            <a:avLst/>
          </a:prstGeom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533400" y="609600"/>
            <a:ext cx="777240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3"/>
              <a:buChar char=""/>
              <a:tabLst/>
              <a:defRPr/>
            </a:pP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Port flow based on Slice</a:t>
            </a:r>
            <a:r>
              <a:rPr kumimoji="0" lang="en-US" sz="2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Angle (degree of tapering)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010400" y="2971800"/>
            <a:ext cx="21336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Again demonstrates that tapering does not result in uniform flow</a:t>
            </a:r>
            <a:endParaRPr lang="en-US" sz="24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Advantages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Fairly easy to build</a:t>
            </a:r>
          </a:p>
          <a:p>
            <a:pPr lvl="1"/>
            <a:r>
              <a:rPr lang="en-US" dirty="0" smtClean="0"/>
              <a:t>Can use standard pipe size</a:t>
            </a:r>
          </a:p>
          <a:p>
            <a:pPr lvl="1"/>
            <a:r>
              <a:rPr lang="en-US" dirty="0" smtClean="0"/>
              <a:t>Need careful measurements so that pieces will fit together</a:t>
            </a:r>
          </a:p>
          <a:p>
            <a:r>
              <a:rPr lang="en-US" dirty="0" smtClean="0"/>
              <a:t>Build a jig to easily reproduce</a:t>
            </a:r>
          </a:p>
          <a:p>
            <a:r>
              <a:rPr lang="en-US" dirty="0" smtClean="0"/>
              <a:t>No transitions</a:t>
            </a:r>
          </a:p>
          <a:p>
            <a:r>
              <a:rPr lang="en-US" dirty="0" smtClean="0"/>
              <a:t>Only two pieces to fit together for each pipe</a:t>
            </a:r>
          </a:p>
          <a:p>
            <a:r>
              <a:rPr lang="en-US" dirty="0" smtClean="0"/>
              <a:t>Fairly circular flow profile</a:t>
            </a:r>
          </a:p>
          <a:p>
            <a:r>
              <a:rPr lang="en-US" dirty="0" smtClean="0"/>
              <a:t>Area tapers linearly</a:t>
            </a:r>
          </a:p>
        </p:txBody>
      </p:sp>
      <p:graphicFrame>
        <p:nvGraphicFramePr>
          <p:cNvPr id="4098" name="Object 2"/>
          <p:cNvGraphicFramePr>
            <a:graphicFrameLocks noChangeAspect="1"/>
          </p:cNvGraphicFramePr>
          <p:nvPr/>
        </p:nvGraphicFramePr>
        <p:xfrm>
          <a:off x="1828800" y="1600200"/>
          <a:ext cx="4924425" cy="2828925"/>
        </p:xfrm>
        <a:graphic>
          <a:graphicData uri="http://schemas.openxmlformats.org/presentationml/2006/ole">
            <p:oleObj spid="_x0000_s4098" name="Mathcad" r:id="rId4" imgW="4924440" imgH="2828880" progId="Mathcad">
              <p:link updateAutomatic="1"/>
            </p:oleObj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Disadvantages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mtClean="0"/>
              <a:t>Doesn’t work</a:t>
            </a:r>
          </a:p>
          <a:p>
            <a:r>
              <a:rPr lang="en-US" dirty="0" smtClean="0"/>
              <a:t>Very </a:t>
            </a:r>
            <a:r>
              <a:rPr lang="en-US" dirty="0" smtClean="0"/>
              <a:t>limited possible </a:t>
            </a:r>
            <a:r>
              <a:rPr lang="en-US" dirty="0" smtClean="0"/>
              <a:t>angles</a:t>
            </a:r>
            <a:endParaRPr lang="en-US" dirty="0" smtClean="0"/>
          </a:p>
          <a:p>
            <a:r>
              <a:rPr lang="en-US" dirty="0" smtClean="0"/>
              <a:t>Tapering is low especially at small pipe sizes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Untapered</a:t>
            </a:r>
            <a:r>
              <a:rPr lang="en-US" dirty="0" smtClean="0"/>
              <a:t> inlet manifolds (pipes with constant cross sectional area) experience a decrease in flow rate.</a:t>
            </a:r>
          </a:p>
          <a:p>
            <a:r>
              <a:rPr lang="en-US" dirty="0" smtClean="0"/>
              <a:t>We </a:t>
            </a:r>
            <a:r>
              <a:rPr lang="en-US" dirty="0" smtClean="0"/>
              <a:t>would like </a:t>
            </a:r>
            <a:r>
              <a:rPr lang="en-US" dirty="0" smtClean="0"/>
              <a:t>uniform flow </a:t>
            </a:r>
            <a:r>
              <a:rPr lang="en-US" dirty="0" smtClean="0">
                <a:sym typeface="Wingdings" pitchFamily="2" charset="2"/>
              </a:rPr>
              <a:t>performance of </a:t>
            </a:r>
            <a:r>
              <a:rPr lang="en-US" dirty="0" err="1" smtClean="0">
                <a:sym typeface="Wingdings" pitchFamily="2" charset="2"/>
              </a:rPr>
              <a:t>sed</a:t>
            </a:r>
            <a:r>
              <a:rPr lang="en-US" dirty="0" smtClean="0">
                <a:sym typeface="Wingdings" pitchFamily="2" charset="2"/>
              </a:rPr>
              <a:t> tanks is consistent.</a:t>
            </a:r>
            <a:endParaRPr lang="en-US" dirty="0" smtClean="0"/>
          </a:p>
          <a:p>
            <a:r>
              <a:rPr lang="en-US" i="1" dirty="0" smtClean="0"/>
              <a:t>Tapered</a:t>
            </a:r>
            <a:r>
              <a:rPr lang="en-US" dirty="0" smtClean="0"/>
              <a:t> </a:t>
            </a:r>
            <a:r>
              <a:rPr lang="en-US" dirty="0" smtClean="0"/>
              <a:t>inlet manifold </a:t>
            </a:r>
            <a:r>
              <a:rPr lang="en-US" dirty="0" smtClean="0"/>
              <a:t>is a possible </a:t>
            </a:r>
            <a:r>
              <a:rPr lang="en-US" dirty="0" smtClean="0"/>
              <a:t>solution for </a:t>
            </a:r>
            <a:r>
              <a:rPr lang="en-US" dirty="0" smtClean="0"/>
              <a:t>achieving optimal </a:t>
            </a:r>
            <a:r>
              <a:rPr lang="en-US" dirty="0" smtClean="0"/>
              <a:t>flow distribution.</a:t>
            </a:r>
          </a:p>
          <a:p>
            <a:pPr lvl="1"/>
            <a:r>
              <a:rPr lang="en-US" dirty="0" smtClean="0"/>
              <a:t>Decreasing area </a:t>
            </a:r>
            <a:r>
              <a:rPr lang="en-US" dirty="0" smtClean="0"/>
              <a:t>causes velocity to increase and </a:t>
            </a:r>
            <a:r>
              <a:rPr lang="en-US" dirty="0" smtClean="0"/>
              <a:t>counteract </a:t>
            </a:r>
            <a:r>
              <a:rPr lang="en-US" dirty="0" smtClean="0"/>
              <a:t>the decrease in flow due to friction.</a:t>
            </a:r>
          </a:p>
          <a:p>
            <a:r>
              <a:rPr lang="en-US" dirty="0" smtClean="0"/>
              <a:t>Our </a:t>
            </a:r>
            <a:r>
              <a:rPr lang="en-US" dirty="0" smtClean="0"/>
              <a:t>project compares a new tapered design with the traditional pipe manifold.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Flow characteristics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Design fails for small pipe sizes</a:t>
            </a:r>
          </a:p>
          <a:p>
            <a:pPr lvl="1"/>
            <a:r>
              <a:rPr lang="en-US" dirty="0" smtClean="0"/>
              <a:t>All flow comes out of first few ports</a:t>
            </a:r>
          </a:p>
          <a:p>
            <a:pPr lvl="1"/>
            <a:r>
              <a:rPr lang="en-US" dirty="0" smtClean="0"/>
              <a:t>Velocities and energy dissipation rates are very high</a:t>
            </a:r>
          </a:p>
          <a:p>
            <a:r>
              <a:rPr lang="en-US" dirty="0" smtClean="0"/>
              <a:t>Better results for larger pipe sizes</a:t>
            </a:r>
          </a:p>
          <a:p>
            <a:pPr lvl="1"/>
            <a:r>
              <a:rPr lang="en-US" dirty="0" smtClean="0"/>
              <a:t>Flow is more even out of ports</a:t>
            </a:r>
          </a:p>
          <a:p>
            <a:pPr lvl="1"/>
            <a:r>
              <a:rPr lang="en-US" dirty="0" smtClean="0"/>
              <a:t>However, velocity in pipe is below 0.15 m/s, so </a:t>
            </a:r>
            <a:r>
              <a:rPr lang="en-US" dirty="0" err="1" smtClean="0"/>
              <a:t>flocs</a:t>
            </a:r>
            <a:r>
              <a:rPr lang="en-US" dirty="0" smtClean="0"/>
              <a:t> will settle out before entering the tank</a:t>
            </a:r>
          </a:p>
          <a:p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Recommendation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We were not able to find a workable set of parameters for this geometry</a:t>
            </a:r>
          </a:p>
          <a:p>
            <a:r>
              <a:rPr lang="en-US" dirty="0" smtClean="0"/>
              <a:t>Either flow is too uneven or the velocity is too low within the </a:t>
            </a:r>
            <a:r>
              <a:rPr lang="en-US" dirty="0" smtClean="0"/>
              <a:t>pipes</a:t>
            </a:r>
            <a:endParaRPr lang="en-US" dirty="0" smtClean="0"/>
          </a:p>
          <a:p>
            <a:r>
              <a:rPr lang="en-US" dirty="0" smtClean="0"/>
              <a:t>For a given pipe size, an </a:t>
            </a:r>
            <a:r>
              <a:rPr lang="en-US" dirty="0" err="1" smtClean="0"/>
              <a:t>untapered</a:t>
            </a:r>
            <a:r>
              <a:rPr lang="en-US" dirty="0" smtClean="0"/>
              <a:t> manifold produced more even flow than this design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Possible improvements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Use this geometry with a series of different pipe sizes </a:t>
            </a:r>
          </a:p>
          <a:p>
            <a:pPr lvl="1"/>
            <a:r>
              <a:rPr lang="en-US" dirty="0" smtClean="0"/>
              <a:t>Introduces transitions</a:t>
            </a:r>
          </a:p>
          <a:p>
            <a:pPr lvl="1"/>
            <a:r>
              <a:rPr lang="en-US" dirty="0" smtClean="0"/>
              <a:t>May not be substantively different from unaltered pipes</a:t>
            </a:r>
          </a:p>
          <a:p>
            <a:r>
              <a:rPr lang="en-US" dirty="0" smtClean="0"/>
              <a:t>Separate pieces by some small distance so water flow out the sides (as two slots) instead of out of ports</a:t>
            </a:r>
          </a:p>
          <a:p>
            <a:pPr lvl="1"/>
            <a:r>
              <a:rPr lang="en-US" dirty="0" smtClean="0"/>
              <a:t>More complicated than orifice flow</a:t>
            </a:r>
          </a:p>
          <a:p>
            <a:pPr lvl="1"/>
            <a:r>
              <a:rPr lang="en-US" dirty="0" smtClean="0"/>
              <a:t>Again, may not be substantively different than an unaltered pipe with a slot cut in </a:t>
            </a:r>
            <a:r>
              <a:rPr lang="en-US" dirty="0" smtClean="0"/>
              <a:t>it</a:t>
            </a:r>
          </a:p>
          <a:p>
            <a:r>
              <a:rPr lang="en-US" dirty="0" smtClean="0"/>
              <a:t>Determine what exactly happens when our equations break down – can it be avoided?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43200"/>
            <a:ext cx="8229600" cy="1295400"/>
          </a:xfrm>
        </p:spPr>
        <p:txBody>
          <a:bodyPr>
            <a:normAutofit fontScale="90000"/>
          </a:bodyPr>
          <a:lstStyle/>
          <a:p>
            <a:r>
              <a:rPr lang="en-US" i="1" dirty="0" smtClean="0">
                <a:latin typeface="Georgia" pitchFamily="18" charset="0"/>
              </a:rPr>
              <a:t>I have not </a:t>
            </a:r>
            <a:r>
              <a:rPr lang="en-US" i="1" dirty="0" smtClean="0">
                <a:latin typeface="Georgia" pitchFamily="18" charset="0"/>
              </a:rPr>
              <a:t>failed, </a:t>
            </a:r>
            <a:r>
              <a:rPr lang="en-US" i="1" dirty="0" smtClean="0">
                <a:latin typeface="Georgia" pitchFamily="18" charset="0"/>
              </a:rPr>
              <a:t>I have just found 10,000 ways that won’t </a:t>
            </a:r>
            <a:r>
              <a:rPr lang="en-US" i="1" dirty="0" smtClean="0">
                <a:latin typeface="Georgia" pitchFamily="18" charset="0"/>
              </a:rPr>
              <a:t>work.</a:t>
            </a:r>
            <a:r>
              <a:rPr lang="en-US" i="1" dirty="0" smtClean="0">
                <a:latin typeface="Georgia" pitchFamily="18" charset="0"/>
              </a:rPr>
              <a:t/>
            </a:r>
            <a:br>
              <a:rPr lang="en-US" i="1" dirty="0" smtClean="0">
                <a:latin typeface="Georgia" pitchFamily="18" charset="0"/>
              </a:rPr>
            </a:br>
            <a:r>
              <a:rPr lang="en-US" i="1" dirty="0" smtClean="0">
                <a:latin typeface="Georgia" pitchFamily="18" charset="0"/>
              </a:rPr>
              <a:t>					</a:t>
            </a:r>
            <a:r>
              <a:rPr lang="en-US" i="1" dirty="0" smtClean="0">
                <a:latin typeface="Georgia" pitchFamily="18" charset="0"/>
              </a:rPr>
              <a:t>-</a:t>
            </a:r>
            <a:r>
              <a:rPr lang="en-US" i="1" dirty="0" smtClean="0">
                <a:latin typeface="Georgia" pitchFamily="18" charset="0"/>
              </a:rPr>
              <a:t>Thomas Edison</a:t>
            </a:r>
            <a:br>
              <a:rPr lang="en-US" i="1" dirty="0" smtClean="0">
                <a:latin typeface="Georgia" pitchFamily="18" charset="0"/>
              </a:rPr>
            </a:b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Problem</a:t>
            </a:r>
            <a:endParaRPr lang="en-US" dirty="0"/>
          </a:p>
        </p:txBody>
      </p:sp>
      <p:sp>
        <p:nvSpPr>
          <p:cNvPr id="5" name="Can 4"/>
          <p:cNvSpPr/>
          <p:nvPr/>
        </p:nvSpPr>
        <p:spPr>
          <a:xfrm rot="16200000">
            <a:off x="5981700" y="3390900"/>
            <a:ext cx="609600" cy="1447800"/>
          </a:xfrm>
          <a:prstGeom prst="can">
            <a:avLst>
              <a:gd name="adj" fmla="val 36718"/>
            </a:avLst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an 7"/>
          <p:cNvSpPr/>
          <p:nvPr/>
        </p:nvSpPr>
        <p:spPr>
          <a:xfrm rot="16200000">
            <a:off x="4838700" y="3390900"/>
            <a:ext cx="457200" cy="1447800"/>
          </a:xfrm>
          <a:prstGeom prst="can">
            <a:avLst>
              <a:gd name="adj" fmla="val 34374"/>
            </a:avLst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an 8"/>
          <p:cNvSpPr/>
          <p:nvPr/>
        </p:nvSpPr>
        <p:spPr>
          <a:xfrm rot="16200000">
            <a:off x="3657600" y="3429000"/>
            <a:ext cx="304800" cy="1371600"/>
          </a:xfrm>
          <a:prstGeom prst="can">
            <a:avLst>
              <a:gd name="adj" fmla="val 29687"/>
            </a:avLst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an 5"/>
          <p:cNvSpPr/>
          <p:nvPr/>
        </p:nvSpPr>
        <p:spPr>
          <a:xfrm rot="16200000">
            <a:off x="2552700" y="3543300"/>
            <a:ext cx="152400" cy="1143000"/>
          </a:xfrm>
          <a:prstGeom prst="can">
            <a:avLst>
              <a:gd name="adj" fmla="val 35936"/>
            </a:avLst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/>
          <p:cNvGrpSpPr/>
          <p:nvPr/>
        </p:nvGrpSpPr>
        <p:grpSpPr>
          <a:xfrm>
            <a:off x="1524000" y="3962400"/>
            <a:ext cx="5524500" cy="609600"/>
            <a:chOff x="1447800" y="1747134"/>
            <a:chExt cx="5524500" cy="609600"/>
          </a:xfrm>
        </p:grpSpPr>
        <p:sp>
          <p:nvSpPr>
            <p:cNvPr id="11" name="Can 10"/>
            <p:cNvSpPr/>
            <p:nvPr/>
          </p:nvSpPr>
          <p:spPr>
            <a:xfrm rot="16200000">
              <a:off x="4019550" y="-596016"/>
              <a:ext cx="609600" cy="5295900"/>
            </a:xfrm>
            <a:prstGeom prst="can">
              <a:avLst>
                <a:gd name="adj" fmla="val 23336"/>
              </a:avLst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254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2" name="Straight Connector 11"/>
            <p:cNvCxnSpPr>
              <a:stCxn id="11" idx="3"/>
            </p:cNvCxnSpPr>
            <p:nvPr/>
          </p:nvCxnSpPr>
          <p:spPr>
            <a:xfrm flipH="1" flipV="1">
              <a:off x="1752600" y="1747134"/>
              <a:ext cx="5219700" cy="30480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>
              <a:stCxn id="11" idx="3"/>
              <a:endCxn id="11" idx="0"/>
            </p:cNvCxnSpPr>
            <p:nvPr/>
          </p:nvCxnSpPr>
          <p:spPr>
            <a:xfrm flipH="1">
              <a:off x="1818656" y="2051934"/>
              <a:ext cx="5153644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Arc 13"/>
            <p:cNvSpPr/>
            <p:nvPr/>
          </p:nvSpPr>
          <p:spPr>
            <a:xfrm rot="13637298">
              <a:off x="2166236" y="1762193"/>
              <a:ext cx="391928" cy="361810"/>
            </a:xfrm>
            <a:prstGeom prst="arc">
              <a:avLst>
                <a:gd name="adj1" fmla="val 16490058"/>
                <a:gd name="adj2" fmla="val 248270"/>
              </a:avLst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5" name="Curved Connector 14"/>
            <p:cNvCxnSpPr/>
            <p:nvPr/>
          </p:nvCxnSpPr>
          <p:spPr>
            <a:xfrm>
              <a:off x="1447800" y="1905000"/>
              <a:ext cx="685800" cy="27055"/>
            </a:xfrm>
            <a:prstGeom prst="curvedConnector3">
              <a:avLst>
                <a:gd name="adj1" fmla="val 50000"/>
              </a:avLst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6" name="Group 15"/>
          <p:cNvGrpSpPr/>
          <p:nvPr/>
        </p:nvGrpSpPr>
        <p:grpSpPr>
          <a:xfrm>
            <a:off x="1600200" y="3962400"/>
            <a:ext cx="5448300" cy="609600"/>
            <a:chOff x="1524000" y="4114800"/>
            <a:chExt cx="5448300" cy="609600"/>
          </a:xfrm>
        </p:grpSpPr>
        <p:sp>
          <p:nvSpPr>
            <p:cNvPr id="17" name="Can 16"/>
            <p:cNvSpPr/>
            <p:nvPr/>
          </p:nvSpPr>
          <p:spPr>
            <a:xfrm rot="16200000">
              <a:off x="4019550" y="1771650"/>
              <a:ext cx="609600" cy="5295900"/>
            </a:xfrm>
            <a:prstGeom prst="can">
              <a:avLst>
                <a:gd name="adj" fmla="val 23336"/>
              </a:avLst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254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8" name="Straight Connector 17"/>
            <p:cNvCxnSpPr>
              <a:endCxn id="17" idx="3"/>
            </p:cNvCxnSpPr>
            <p:nvPr/>
          </p:nvCxnSpPr>
          <p:spPr>
            <a:xfrm>
              <a:off x="1804988" y="4267200"/>
              <a:ext cx="5167312" cy="15240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>
              <a:stCxn id="17" idx="3"/>
              <a:endCxn id="17" idx="0"/>
            </p:cNvCxnSpPr>
            <p:nvPr/>
          </p:nvCxnSpPr>
          <p:spPr>
            <a:xfrm flipH="1">
              <a:off x="1818656" y="4419600"/>
              <a:ext cx="5153644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Arc 19"/>
            <p:cNvSpPr/>
            <p:nvPr/>
          </p:nvSpPr>
          <p:spPr>
            <a:xfrm rot="13637298">
              <a:off x="2206134" y="4259609"/>
              <a:ext cx="224950" cy="205678"/>
            </a:xfrm>
            <a:prstGeom prst="arc">
              <a:avLst>
                <a:gd name="adj1" fmla="val 16645101"/>
                <a:gd name="adj2" fmla="val 0"/>
              </a:avLst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1" name="Curved Connector 20"/>
            <p:cNvCxnSpPr/>
            <p:nvPr/>
          </p:nvCxnSpPr>
          <p:spPr>
            <a:xfrm>
              <a:off x="1524000" y="4314855"/>
              <a:ext cx="685800" cy="27055"/>
            </a:xfrm>
            <a:prstGeom prst="curvedConnector3">
              <a:avLst>
                <a:gd name="adj1" fmla="val 50000"/>
              </a:avLst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4" name="Group 23"/>
          <p:cNvGrpSpPr/>
          <p:nvPr/>
        </p:nvGrpSpPr>
        <p:grpSpPr>
          <a:xfrm rot="21413327">
            <a:off x="1472663" y="4883607"/>
            <a:ext cx="5895975" cy="1076325"/>
            <a:chOff x="1371600" y="4267200"/>
            <a:chExt cx="5895975" cy="1076325"/>
          </a:xfrm>
          <a:effectLst>
            <a:outerShdw blurRad="50800" dist="25400" dir="2700000" algn="tl" rotWithShape="0">
              <a:prstClr val="black">
                <a:alpha val="25000"/>
              </a:prstClr>
            </a:outerShdw>
          </a:effectLst>
        </p:grpSpPr>
        <p:pic>
          <p:nvPicPr>
            <p:cNvPr id="25" name="Picture 3"/>
            <p:cNvPicPr>
              <a:picLocks noChangeAspect="1" noChangeArrowheads="1"/>
            </p:cNvPicPr>
            <p:nvPr/>
          </p:nvPicPr>
          <p:blipFill>
            <a:blip r:embed="rId2" cstate="print">
              <a:lum bright="7000"/>
            </a:blip>
            <a:srcRect/>
            <a:stretch>
              <a:fillRect/>
            </a:stretch>
          </p:blipFill>
          <p:spPr bwMode="auto">
            <a:xfrm>
              <a:off x="1371600" y="4800600"/>
              <a:ext cx="5895975" cy="5429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6" name="Picture 3"/>
            <p:cNvPicPr>
              <a:picLocks noChangeAspect="1" noChangeArrowheads="1"/>
            </p:cNvPicPr>
            <p:nvPr/>
          </p:nvPicPr>
          <p:blipFill>
            <a:blip r:embed="rId2" cstate="print">
              <a:lum bright="7000"/>
            </a:blip>
            <a:srcRect/>
            <a:stretch>
              <a:fillRect/>
            </a:stretch>
          </p:blipFill>
          <p:spPr bwMode="auto">
            <a:xfrm flipV="1">
              <a:off x="1371600" y="4267200"/>
              <a:ext cx="5895975" cy="533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27" name="Straight Connector 26"/>
            <p:cNvCxnSpPr/>
            <p:nvPr/>
          </p:nvCxnSpPr>
          <p:spPr>
            <a:xfrm rot="10800000">
              <a:off x="1600200" y="4800600"/>
              <a:ext cx="5382244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Group 27"/>
          <p:cNvGrpSpPr/>
          <p:nvPr/>
        </p:nvGrpSpPr>
        <p:grpSpPr>
          <a:xfrm rot="21332049">
            <a:off x="1544023" y="5026176"/>
            <a:ext cx="5822950" cy="741363"/>
            <a:chOff x="1524000" y="5410200"/>
            <a:chExt cx="5822950" cy="741363"/>
          </a:xfrm>
          <a:effectLst>
            <a:outerShdw blurRad="50800" dist="25400" dir="2700000" algn="tl" rotWithShape="0">
              <a:prstClr val="black">
                <a:alpha val="25000"/>
              </a:prstClr>
            </a:outerShdw>
          </a:effectLst>
        </p:grpSpPr>
        <p:pic>
          <p:nvPicPr>
            <p:cNvPr id="29" name="Picture 3"/>
            <p:cNvPicPr>
              <a:picLocks noChangeAspect="1" noChangeArrowheads="1"/>
            </p:cNvPicPr>
            <p:nvPr/>
          </p:nvPicPr>
          <p:blipFill>
            <a:blip r:embed="rId3" cstate="print">
              <a:lum bright="7000"/>
            </a:blip>
            <a:srcRect/>
            <a:stretch>
              <a:fillRect/>
            </a:stretch>
          </p:blipFill>
          <p:spPr bwMode="auto">
            <a:xfrm>
              <a:off x="1524000" y="5791200"/>
              <a:ext cx="5822950" cy="3603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30" name="Picture 3"/>
            <p:cNvPicPr>
              <a:picLocks noChangeAspect="1" noChangeArrowheads="1"/>
            </p:cNvPicPr>
            <p:nvPr/>
          </p:nvPicPr>
          <p:blipFill>
            <a:blip r:embed="rId3" cstate="print">
              <a:lum bright="7000"/>
            </a:blip>
            <a:srcRect/>
            <a:stretch>
              <a:fillRect/>
            </a:stretch>
          </p:blipFill>
          <p:spPr bwMode="auto">
            <a:xfrm flipV="1">
              <a:off x="1524000" y="5410200"/>
              <a:ext cx="5822950" cy="381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31" name="Straight Connector 30"/>
            <p:cNvCxnSpPr/>
            <p:nvPr/>
          </p:nvCxnSpPr>
          <p:spPr>
            <a:xfrm>
              <a:off x="1714500" y="5791200"/>
              <a:ext cx="5372100" cy="1905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2" name="Right Brace 31"/>
          <p:cNvSpPr/>
          <p:nvPr/>
        </p:nvSpPr>
        <p:spPr>
          <a:xfrm rot="16200000" flipH="1">
            <a:off x="2247900" y="5067300"/>
            <a:ext cx="152400" cy="1295400"/>
          </a:xfrm>
          <a:prstGeom prst="rightBrac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/>
          <p:cNvSpPr txBox="1"/>
          <p:nvPr/>
        </p:nvSpPr>
        <p:spPr>
          <a:xfrm>
            <a:off x="1905000" y="5715000"/>
            <a:ext cx="838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10 cm</a:t>
            </a:r>
            <a:endParaRPr lang="en-US" dirty="0"/>
          </a:p>
        </p:txBody>
      </p:sp>
      <p:sp>
        <p:nvSpPr>
          <p:cNvPr id="34" name="Arc 33"/>
          <p:cNvSpPr/>
          <p:nvPr/>
        </p:nvSpPr>
        <p:spPr>
          <a:xfrm rot="13637298" flipH="1" flipV="1">
            <a:off x="2784611" y="5382199"/>
            <a:ext cx="223350" cy="210500"/>
          </a:xfrm>
          <a:prstGeom prst="arc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TextBox 34"/>
          <p:cNvSpPr txBox="1"/>
          <p:nvPr/>
        </p:nvSpPr>
        <p:spPr>
          <a:xfrm>
            <a:off x="1143000" y="3943290"/>
            <a:ext cx="381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GreekC"/>
                <a:cs typeface="GreekC"/>
              </a:rPr>
              <a:t>Θ</a:t>
            </a:r>
            <a:endParaRPr lang="en-US" sz="2000" b="1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37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r>
              <a:rPr lang="en-US" dirty="0" smtClean="0"/>
              <a:t>Using a series of standard pipe sizes is possible, but minor losses are prevalent </a:t>
            </a:r>
            <a:r>
              <a:rPr lang="en-US" smtClean="0"/>
              <a:t>and transitioning </a:t>
            </a:r>
            <a:r>
              <a:rPr lang="en-US" dirty="0" smtClean="0"/>
              <a:t>with a level base is difficult.</a:t>
            </a:r>
          </a:p>
          <a:p>
            <a:r>
              <a:rPr lang="en-US" dirty="0" smtClean="0"/>
              <a:t>Our idea: Cut pipes at an angle Θ to easily create a tapered pipe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1.11022E-16 L -3.33333E-6 0.03333 " pathEditMode="relative" rAng="0" ptsTypes="AA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7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1.11022E-16 L 3.33333E-6 0.02222 " pathEditMode="relative" rAng="0" ptsTypes="AA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1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1.11111E-6 L 0 0.01111 " pathEditMode="relative" rAng="0" ptsTypes="AA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8" grpId="1" animBg="1"/>
      <p:bldP spid="9" grpId="0" animBg="1"/>
      <p:bldP spid="9" grpId="1" animBg="1"/>
      <p:bldP spid="6" grpId="0" animBg="1"/>
      <p:bldP spid="6" grpId="1" animBg="1"/>
      <p:bldP spid="32" grpId="0" animBg="1"/>
      <p:bldP spid="33" grpId="0"/>
      <p:bldP spid="34" grpId="0" animBg="1"/>
      <p:bldP spid="3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Geometry of New Tapering Design</a:t>
            </a:r>
            <a:endParaRPr lang="en-US" dirty="0"/>
          </a:p>
        </p:txBody>
      </p:sp>
      <p:graphicFrame>
        <p:nvGraphicFramePr>
          <p:cNvPr id="5122" name="Object 2"/>
          <p:cNvGraphicFramePr>
            <a:graphicFrameLocks noChangeAspect="1"/>
          </p:cNvGraphicFramePr>
          <p:nvPr/>
        </p:nvGraphicFramePr>
        <p:xfrm>
          <a:off x="762000" y="1828800"/>
          <a:ext cx="4019550" cy="3533775"/>
        </p:xfrm>
        <a:graphic>
          <a:graphicData uri="http://schemas.openxmlformats.org/presentationml/2006/ole">
            <p:oleObj spid="_x0000_s5122" name="Mathcad" r:id="rId3" imgW="4019400" imgH="3533760" progId="Mathcad">
              <p:link updateAutomatic="1"/>
            </p:oleObj>
          </a:graphicData>
        </a:graphic>
      </p:graphicFrame>
      <p:pic>
        <p:nvPicPr>
          <p:cNvPr id="5" name="Picture 4" descr="257px-Circularsegment.svg.png"/>
          <p:cNvPicPr>
            <a:picLocks noChangeAspect="1"/>
          </p:cNvPicPr>
          <p:nvPr/>
        </p:nvPicPr>
        <p:blipFill>
          <a:blip r:embed="rId4" cstate="print">
            <a:grayscl/>
          </a:blip>
          <a:stretch>
            <a:fillRect/>
          </a:stretch>
        </p:blipFill>
        <p:spPr>
          <a:xfrm>
            <a:off x="5486400" y="1905000"/>
            <a:ext cx="2447925" cy="23812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257800" y="4419600"/>
            <a:ext cx="3200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Used to calculate the cross sectional area of the tapered manifold as a function cut angle</a:t>
            </a:r>
            <a:endParaRPr lang="en-US" sz="24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Prototype</a:t>
            </a:r>
            <a:endParaRPr lang="en-US" dirty="0"/>
          </a:p>
        </p:txBody>
      </p:sp>
      <p:pic>
        <p:nvPicPr>
          <p:cNvPr id="1026" name="Picture 2" descr="I:\prototype pictures\prototyp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1981200"/>
            <a:ext cx="7772400" cy="3886200"/>
          </a:xfrm>
          <a:prstGeom prst="rect">
            <a:avLst/>
          </a:prstGeom>
          <a:noFill/>
        </p:spPr>
      </p:pic>
      <p:cxnSp>
        <p:nvCxnSpPr>
          <p:cNvPr id="6" name="Straight Arrow Connector 5"/>
          <p:cNvCxnSpPr/>
          <p:nvPr/>
        </p:nvCxnSpPr>
        <p:spPr>
          <a:xfrm rot="5400000">
            <a:off x="4724400" y="2209800"/>
            <a:ext cx="1295400" cy="533400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rot="16200000" flipV="1">
            <a:off x="4686300" y="4381500"/>
            <a:ext cx="1066800" cy="533400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5257800" y="1524000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Piece 1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181600" y="5486400"/>
            <a:ext cx="8547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Piece 2</a:t>
            </a:r>
            <a:endParaRPr lang="en-US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Prototype</a:t>
            </a:r>
            <a:endParaRPr lang="en-US" dirty="0"/>
          </a:p>
        </p:txBody>
      </p:sp>
      <p:pic>
        <p:nvPicPr>
          <p:cNvPr id="2050" name="Picture 2" descr="I:\prototype pictures\close up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1" y="2133600"/>
            <a:ext cx="3962400" cy="3429000"/>
          </a:xfrm>
          <a:prstGeom prst="rect">
            <a:avLst/>
          </a:prstGeom>
          <a:noFill/>
        </p:spPr>
      </p:pic>
      <p:pic>
        <p:nvPicPr>
          <p:cNvPr id="2051" name="Picture 3" descr="I:\prototype pictures\close up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" y="2133600"/>
            <a:ext cx="3886200" cy="3397338"/>
          </a:xfrm>
          <a:prstGeom prst="rect">
            <a:avLst/>
          </a:prstGeom>
          <a:noFill/>
        </p:spPr>
      </p:pic>
      <p:graphicFrame>
        <p:nvGraphicFramePr>
          <p:cNvPr id="6147" name="Object 3"/>
          <p:cNvGraphicFramePr>
            <a:graphicFrameLocks noChangeAspect="1"/>
          </p:cNvGraphicFramePr>
          <p:nvPr/>
        </p:nvGraphicFramePr>
        <p:xfrm>
          <a:off x="1752600" y="1905000"/>
          <a:ext cx="2209800" cy="3733800"/>
        </p:xfrm>
        <a:graphic>
          <a:graphicData uri="http://schemas.openxmlformats.org/presentationml/2006/ole">
            <p:oleObj spid="_x0000_s6147" name="Mathcad" r:id="rId5" imgW="2209680" imgH="3733920" progId="Mathcad">
              <p:link updateAutomatic="1"/>
            </p:oleObj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Graphs used to Help Evaluate Designs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Flow rate in inlet manifold as a function of distance along the length of the manifold. </a:t>
            </a:r>
          </a:p>
          <a:p>
            <a:pPr lvl="1"/>
            <a:r>
              <a:rPr lang="en-US" dirty="0" smtClean="0"/>
              <a:t>Log scale to differentiate between lines</a:t>
            </a:r>
          </a:p>
          <a:p>
            <a:r>
              <a:rPr lang="en-US" dirty="0" smtClean="0"/>
              <a:t>Velocity </a:t>
            </a:r>
            <a:r>
              <a:rPr lang="en-US" dirty="0" smtClean="0"/>
              <a:t>in the manifold as a function of distance.</a:t>
            </a:r>
            <a:endParaRPr lang="en-US" dirty="0" smtClean="0"/>
          </a:p>
          <a:p>
            <a:pPr lvl="1"/>
            <a:r>
              <a:rPr lang="en-US" dirty="0" smtClean="0"/>
              <a:t>Also log scale</a:t>
            </a:r>
          </a:p>
          <a:p>
            <a:r>
              <a:rPr lang="en-US" dirty="0" smtClean="0"/>
              <a:t>Energy dissipation through the ports</a:t>
            </a:r>
          </a:p>
          <a:p>
            <a:r>
              <a:rPr lang="en-US" dirty="0" smtClean="0"/>
              <a:t>Flow through </a:t>
            </a:r>
            <a:r>
              <a:rPr lang="en-US" dirty="0" smtClean="0"/>
              <a:t>manifold </a:t>
            </a:r>
            <a:r>
              <a:rPr lang="en-US" dirty="0" smtClean="0"/>
              <a:t>with one diameter but varied slice angle.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Graphs used to Help Evaluate Designs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Flow rate in inlet manifold as a function of distance along the length of the manifold. </a:t>
            </a:r>
          </a:p>
          <a:p>
            <a:pPr lvl="1"/>
            <a:r>
              <a:rPr lang="en-US" dirty="0" smtClean="0"/>
              <a:t>Log scale to differentiate between lines</a:t>
            </a:r>
          </a:p>
          <a:p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Velocity 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in the manifold as a function of distance.</a:t>
            </a:r>
            <a:endParaRPr lang="en-US" dirty="0" smtClean="0">
              <a:solidFill>
                <a:schemeClr val="bg1">
                  <a:lumMod val="75000"/>
                </a:schemeClr>
              </a:solidFill>
            </a:endParaRPr>
          </a:p>
          <a:p>
            <a:pPr lvl="1"/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Also log scale</a:t>
            </a:r>
          </a:p>
          <a:p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Energy dissipation through the ports</a:t>
            </a:r>
          </a:p>
          <a:p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Flow through 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manifold 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with one diameter but varied slice angle.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33400" y="457200"/>
            <a:ext cx="7772400" cy="6858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Log scale graphs of flow through ports as a function of distance along manifold for standard pipe sizes</a:t>
            </a:r>
            <a:endParaRPr lang="en-US" dirty="0"/>
          </a:p>
        </p:txBody>
      </p:sp>
      <p:pic>
        <p:nvPicPr>
          <p:cNvPr id="6" name="Picture 5" descr="graph1.png"/>
          <p:cNvPicPr>
            <a:picLocks noChangeAspect="1"/>
          </p:cNvPicPr>
          <p:nvPr/>
        </p:nvPicPr>
        <p:blipFill>
          <a:blip r:embed="rId3" cstate="print"/>
          <a:srcRect l="10862" t="79472" r="62662"/>
          <a:stretch>
            <a:fillRect/>
          </a:stretch>
        </p:blipFill>
        <p:spPr>
          <a:xfrm>
            <a:off x="7162800" y="2590800"/>
            <a:ext cx="1752600" cy="1273807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7162800" y="3886200"/>
            <a:ext cx="16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 = Diameter of original pipe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7010400" y="4535269"/>
            <a:ext cx="19812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The </a:t>
            </a:r>
            <a:r>
              <a:rPr lang="en-US" dirty="0" err="1" smtClean="0"/>
              <a:t>Untapered</a:t>
            </a:r>
            <a:r>
              <a:rPr lang="en-US" dirty="0" smtClean="0"/>
              <a:t> pipe in calculations is about average D among available pipe sizes</a:t>
            </a:r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7696200" y="4876800"/>
            <a:ext cx="1066800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 descr="Picture1.png"/>
          <p:cNvPicPr>
            <a:picLocks noChangeAspect="1"/>
          </p:cNvPicPr>
          <p:nvPr/>
        </p:nvPicPr>
        <p:blipFill>
          <a:blip r:embed="rId4" cstate="print"/>
          <a:srcRect b="21555"/>
          <a:stretch>
            <a:fillRect/>
          </a:stretch>
        </p:blipFill>
        <p:spPr>
          <a:xfrm>
            <a:off x="152400" y="1295400"/>
            <a:ext cx="6998557" cy="48768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Origi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469</TotalTime>
  <Words>894</Words>
  <Application>Microsoft Office PowerPoint</Application>
  <PresentationFormat>On-screen Show (4:3)</PresentationFormat>
  <Paragraphs>111</Paragraphs>
  <Slides>23</Slides>
  <Notes>2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Links</vt:lpstr>
      </vt:variant>
      <vt:variant>
        <vt:i4>4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Origin</vt:lpstr>
      <vt:lpstr>C:\Documents and Settings\labuser.ACCEL\Local Settings\Temp\Inlet Manifold Capstone Design- RipplesSMC.xmcd\Selection 99 4803 521 5174</vt:lpstr>
      <vt:lpstr>C:\Documents and Settings\labuser.ACCEL\Local Settings\Temp\Inlet Manifold Capstone Design- RipplesSMC.xmcd\Selection 299 11779 531 12171</vt:lpstr>
      <vt:lpstr>C:\Documents and Settings\labuser.ACCEL\Local Settings\Temp\Inlet Manifold Capstone Design- RipplesSMC.xmcd\Selection 3 3259 520 3556</vt:lpstr>
      <vt:lpstr>C:\Documents and Settings\labuser.ACCEL\Desktop\Inlet Manifold Capstone Design- Ripples_Last Edit.xmcd\Selection 83 9347 833 9976</vt:lpstr>
      <vt:lpstr>Tapered Manifold Design Challenge</vt:lpstr>
      <vt:lpstr>Introduction</vt:lpstr>
      <vt:lpstr>The Problem</vt:lpstr>
      <vt:lpstr>Geometry of New Tapering Design</vt:lpstr>
      <vt:lpstr>Prototype</vt:lpstr>
      <vt:lpstr>Prototype</vt:lpstr>
      <vt:lpstr>Graphs used to Help Evaluate Designs</vt:lpstr>
      <vt:lpstr>Graphs used to Help Evaluate Designs</vt:lpstr>
      <vt:lpstr>Slide 9</vt:lpstr>
      <vt:lpstr>Comparison</vt:lpstr>
      <vt:lpstr>Graphs used to Help Evaluate Designs</vt:lpstr>
      <vt:lpstr>Slide 12</vt:lpstr>
      <vt:lpstr>Graphs used to Help Evaluate Designs</vt:lpstr>
      <vt:lpstr>Slide 14</vt:lpstr>
      <vt:lpstr>Slide 15</vt:lpstr>
      <vt:lpstr>Graphs used to Help Evaluate Designs</vt:lpstr>
      <vt:lpstr>Slide 17</vt:lpstr>
      <vt:lpstr>Advantages</vt:lpstr>
      <vt:lpstr>Disadvantages</vt:lpstr>
      <vt:lpstr>Flow characteristics</vt:lpstr>
      <vt:lpstr>Recommendation</vt:lpstr>
      <vt:lpstr>Possible improvements</vt:lpstr>
      <vt:lpstr>I have not failed, I have just found 10,000 ways that won’t work.      -Thomas Edison </vt:lpstr>
    </vt:vector>
  </TitlesOfParts>
  <Company>ACCEL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labuser</dc:creator>
  <cp:lastModifiedBy>labuser</cp:lastModifiedBy>
  <cp:revision>61</cp:revision>
  <dcterms:created xsi:type="dcterms:W3CDTF">2009-12-13T17:06:55Z</dcterms:created>
  <dcterms:modified xsi:type="dcterms:W3CDTF">2009-12-14T18:50:10Z</dcterms:modified>
</cp:coreProperties>
</file>