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81" r:id="rId2"/>
    <p:sldId id="277" r:id="rId3"/>
    <p:sldId id="280" r:id="rId4"/>
    <p:sldId id="258" r:id="rId5"/>
    <p:sldId id="260" r:id="rId6"/>
    <p:sldId id="268" r:id="rId7"/>
    <p:sldId id="264" r:id="rId8"/>
    <p:sldId id="266" r:id="rId9"/>
    <p:sldId id="278" r:id="rId10"/>
    <p:sldId id="269" r:id="rId11"/>
    <p:sldId id="271" r:id="rId12"/>
    <p:sldId id="270" r:id="rId13"/>
    <p:sldId id="273" r:id="rId14"/>
    <p:sldId id="261" r:id="rId15"/>
    <p:sldId id="262" r:id="rId16"/>
    <p:sldId id="274" r:id="rId17"/>
    <p:sldId id="267" r:id="rId18"/>
    <p:sldId id="275" r:id="rId19"/>
    <p:sldId id="279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213" autoAdjust="0"/>
    <p:restoredTop sz="75789" autoAdjust="0"/>
  </p:normalViewPr>
  <p:slideViewPr>
    <p:cSldViewPr>
      <p:cViewPr>
        <p:scale>
          <a:sx n="50" d="100"/>
          <a:sy n="50" d="100"/>
        </p:scale>
        <p:origin x="-2664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0F899-FCBC-4B7C-95A9-D35528DC5E46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94890-D02F-41D0-A224-BD4EF39836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Bigger ports-</a:t>
            </a:r>
            <a:r>
              <a:rPr lang="en-US" baseline="0" dirty="0" smtClean="0"/>
              <a:t> worse flow, lower energy dissipation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With</a:t>
            </a:r>
            <a:r>
              <a:rPr lang="en-US" baseline="0" dirty="0" smtClean="0"/>
              <a:t> b= 15cm and port area of 3202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chris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chris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patrick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chris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dave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dave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Looked up for flat plate </a:t>
            </a:r>
          </a:p>
          <a:p>
            <a:endParaRPr lang="en-US" dirty="0" smtClean="0"/>
          </a:p>
          <a:p>
            <a:r>
              <a:rPr lang="en-US" dirty="0" smtClean="0"/>
              <a:t>Patrick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Shear always</a:t>
            </a:r>
            <a:r>
              <a:rPr lang="en-US" baseline="0" dirty="0" smtClean="0"/>
              <a:t> less than predicted by fully dev. – we used DW equation- conservation energy dissipation…less than prediction.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err="1" smtClean="0"/>
              <a:t>patrick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Added</a:t>
            </a:r>
            <a:r>
              <a:rPr lang="en-US" baseline="0" dirty="0" smtClean="0"/>
              <a:t> major loss and pressure recovery term.</a:t>
            </a:r>
          </a:p>
          <a:p>
            <a:r>
              <a:rPr lang="en-US" dirty="0" smtClean="0"/>
              <a:t>Designed</a:t>
            </a:r>
            <a:r>
              <a:rPr lang="en-US" baseline="0" dirty="0" smtClean="0"/>
              <a:t> manifold so that manifold velocity is above scour velocity.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Patrick?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Length of manifold given</a:t>
            </a:r>
            <a:r>
              <a:rPr lang="en-US" baseline="0" dirty="0" smtClean="0"/>
              <a:t> by dimension of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tank. Ports constant diameter. Pipe diameter determined by given sizes. </a:t>
            </a:r>
          </a:p>
          <a:p>
            <a:endParaRPr lang="en-US" baseline="0" dirty="0" smtClean="0"/>
          </a:p>
          <a:p>
            <a:r>
              <a:rPr lang="en-US" dirty="0" smtClean="0"/>
              <a:t>How energy</a:t>
            </a:r>
            <a:r>
              <a:rPr lang="en-US" baseline="0" dirty="0" smtClean="0"/>
              <a:t> dissipation varied with different spacing and total port area.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Bigger port spacing….lower energy dis. But worse flow distribution…but sucks anyway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4890-D02F-41D0-A224-BD4EF39836C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A98541-ECE2-42B5-81E7-1965E58173FB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E7E93EE-15D4-4D00-8DBF-2CA33C733D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file:///C:\Documents%20and%20Settings\labuser.ACCEL\Desktop\Project%20-%20Verson%203.0%20(1).xmcd\Selection%2019%205002%20613%20545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file:///C:\Documents%20and%20Settings\labuser.ACCEL\Desktop\Project%20-%20Verson%203.0%20(1).xmcd\Selection%2019%202522%20493%202903" TargetMode="External"/><Relationship Id="rId4" Type="http://schemas.openxmlformats.org/officeDocument/2006/relationships/oleObject" Target="file:///C:\Documents%20and%20Settings\labuser.ACCEL\Desktop\Project%20-%20Verson%203.0%20(1).xmcd\Selection%2019%2013921%20490%201425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file:///C:\Documents%20and%20Settings\labuser.ACCEL\Desktop\Project%20-%20Verson%203.0%20(1).xmcd\Selection%2019%203058%20490%203391" TargetMode="External"/><Relationship Id="rId4" Type="http://schemas.openxmlformats.org/officeDocument/2006/relationships/oleObject" Target="file:///C:\Documents%20and%20Settings\labuser.ACCEL\Desktop\Project%20-%20Verson%203.0%20(1).xmcd\Selection%2019%203498%20493%203879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file:///C:\Documents%20and%20Settings\labuser.ACCEL\Desktop\Project%20-%20Verson%203.0%20(1).xmcd\Selection%2019%204034%20530%204367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file:///C:\Documents%20and%20Settings\labuser.ACCEL\Desktop\Project%20-%20Verson%203.0%20(1).xmcd\Selection%2019%204498%20549%204879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Project%20-%20Verson%203.0%20(1).xmcd/Selection%20635%209142%201080%209240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file:///C:\Users\Akta\Desktop\Project%20-%20Verson%203.0%20(1).xmcd\Selection%2019%203835%20473%20419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Project%20-%20Verson%203.0%20(1).xmcd/Selection%20643%202718%20782%202885" TargetMode="External"/><Relationship Id="rId5" Type="http://schemas.openxmlformats.org/officeDocument/2006/relationships/oleObject" Target="Project%20-%20Verson%203.0%20(1).xmcd/Selection%20635%202623%20798%202709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Project%20-%20Verson%203.0%20(1).xmcd/Selection%2043%203974%20262%204041" TargetMode="External"/><Relationship Id="rId4" Type="http://schemas.openxmlformats.org/officeDocument/2006/relationships/oleObject" Target="Project%20-%20Verson%203.0%20(1).xmcd/Selection%2043%203742%20278%20383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Project%20-%20Verson%203.0%20(1).xmcd/Selection%2043%205200%20553%20556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00150" y="-1352550"/>
            <a:ext cx="2352675" cy="4752975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400" y="1219200"/>
            <a:ext cx="8763000" cy="1829761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Step-Tapered Inlet Manifolds</a:t>
            </a:r>
            <a:endParaRPr kumimoji="0" lang="en-US" sz="475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Gill Sans Ultra Bold" pitchFamily="34" charset="0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066800" y="3810000"/>
            <a:ext cx="4267200" cy="1123504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Team CAP’D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715000" y="3429000"/>
            <a:ext cx="28194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2600" dirty="0"/>
              <a:t>Chris </a:t>
            </a:r>
            <a:r>
              <a:rPr lang="en-US" sz="2600" dirty="0" err="1"/>
              <a:t>DeFeo</a:t>
            </a:r>
            <a:endParaRPr lang="en-US" sz="2600" dirty="0"/>
          </a:p>
          <a:p>
            <a:r>
              <a:rPr lang="en-US" sz="2600" dirty="0" err="1"/>
              <a:t>Akta</a:t>
            </a:r>
            <a:r>
              <a:rPr lang="en-US" sz="2600" dirty="0"/>
              <a:t> Patel</a:t>
            </a:r>
          </a:p>
          <a:p>
            <a:r>
              <a:rPr lang="en-US" sz="2600" dirty="0"/>
              <a:t>Patrick </a:t>
            </a:r>
            <a:r>
              <a:rPr lang="en-US" sz="2600" dirty="0" err="1"/>
              <a:t>Farnham</a:t>
            </a:r>
            <a:endParaRPr lang="en-US" sz="2600" dirty="0"/>
          </a:p>
          <a:p>
            <a:r>
              <a:rPr lang="en-US" sz="2600" dirty="0"/>
              <a:t>David Chang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Manifold Velocity</a:t>
            </a:r>
            <a:endParaRPr lang="en-US" dirty="0"/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1524000" y="1219200"/>
          <a:ext cx="6858000" cy="5229902"/>
        </p:xfrm>
        <a:graphic>
          <a:graphicData uri="http://schemas.openxmlformats.org/presentationml/2006/ole">
            <p:oleObj spid="_x0000_s43010" name="Mathcad" r:id="rId4" imgW="5657760" imgH="4314960" progId="Mathcad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0"/>
            <a:ext cx="3200400" cy="3429000"/>
          </a:xfrm>
        </p:spPr>
        <p:txBody>
          <a:bodyPr>
            <a:normAutofit/>
          </a:bodyPr>
          <a:lstStyle/>
          <a:p>
            <a:r>
              <a:rPr lang="en-US" dirty="0" smtClean="0"/>
              <a:t>Varying port spacing</a:t>
            </a:r>
            <a:endParaRPr lang="en-US" dirty="0"/>
          </a:p>
        </p:txBody>
      </p:sp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4343400" y="0"/>
          <a:ext cx="4800600" cy="3394055"/>
        </p:xfrm>
        <a:graphic>
          <a:graphicData uri="http://schemas.openxmlformats.org/presentationml/2006/ole">
            <p:oleObj spid="_x0000_s47107" name="Mathcad" r:id="rId4" imgW="4486320" imgH="3171960" progId="Mathcad">
              <p:link updateAutomatic="1"/>
            </p:oleObj>
          </a:graphicData>
        </a:graphic>
      </p:graphicFrame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4343400" y="3597215"/>
          <a:ext cx="4800600" cy="3260785"/>
        </p:xfrm>
        <a:graphic>
          <a:graphicData uri="http://schemas.openxmlformats.org/presentationml/2006/ole">
            <p:oleObj spid="_x0000_s47108" name="Mathcad" r:id="rId5" imgW="4514760" imgH="3629160" progId="Mathcad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0"/>
            <a:ext cx="4572000" cy="3429000"/>
          </a:xfrm>
        </p:spPr>
        <p:txBody>
          <a:bodyPr/>
          <a:lstStyle/>
          <a:p>
            <a:r>
              <a:rPr lang="en-US" dirty="0" smtClean="0"/>
              <a:t>Varying </a:t>
            </a:r>
            <a:br>
              <a:rPr lang="en-US" dirty="0" smtClean="0"/>
            </a:br>
            <a:r>
              <a:rPr lang="en-US" dirty="0" smtClean="0"/>
              <a:t>total port</a:t>
            </a:r>
            <a:br>
              <a:rPr lang="en-US" dirty="0" smtClean="0"/>
            </a:br>
            <a:r>
              <a:rPr lang="en-US" dirty="0" smtClean="0"/>
              <a:t> area</a:t>
            </a:r>
            <a:endParaRPr lang="en-US" dirty="0"/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4495800" y="3581400"/>
          <a:ext cx="4648200" cy="3363558"/>
        </p:xfrm>
        <a:graphic>
          <a:graphicData uri="http://schemas.openxmlformats.org/presentationml/2006/ole">
            <p:oleObj spid="_x0000_s46082" name="Mathcad" r:id="rId4" imgW="4514760" imgH="3629160" progId="Mathcad">
              <p:link updateAutomatic="1"/>
            </p:oleObj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4343400" y="0"/>
          <a:ext cx="4800600" cy="3505200"/>
        </p:xfrm>
        <a:graphic>
          <a:graphicData uri="http://schemas.openxmlformats.org/presentationml/2006/ole">
            <p:oleObj spid="_x0000_s46084" name="Mathcad" r:id="rId5" imgW="4486320" imgH="3171960" progId="Mathcad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 dirty="0" smtClean="0"/>
              <a:t>14 ports with 15 cm spacing</a:t>
            </a:r>
          </a:p>
          <a:p>
            <a:r>
              <a:rPr lang="en-US" dirty="0" smtClean="0"/>
              <a:t>Total port area of 320 cm</a:t>
            </a:r>
            <a:r>
              <a:rPr lang="en-US" baseline="30000" dirty="0" smtClean="0"/>
              <a:t>2</a:t>
            </a:r>
            <a:r>
              <a:rPr lang="en-US" dirty="0" smtClean="0"/>
              <a:t> (0.202 m diameter ports)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Design		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095999" y="2971800"/>
          <a:ext cx="2819401" cy="3189732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90601"/>
                <a:gridCol w="609600"/>
                <a:gridCol w="1219200"/>
              </a:tblGrid>
              <a:tr h="88455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Pipe </a:t>
                      </a:r>
                      <a:r>
                        <a:rPr lang="en-US" sz="26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Diameter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Pipe Length 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9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(cm)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(in)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(m)</a:t>
                      </a:r>
                      <a:endParaRPr kumimoji="0" lang="en-US" sz="2600" b="1" kern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309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15.25 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0.30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9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10.16 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432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7.62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0.30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9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5.08 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0.30</a:t>
                      </a:r>
                      <a:endParaRPr lang="en-US" sz="26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200400"/>
            <a:ext cx="4869742" cy="2667000"/>
          </a:xfrm>
          <a:prstGeom prst="rect">
            <a:avLst/>
          </a:prstGeom>
          <a:noFill/>
          <a:ln w="190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Dissipation Rate</a:t>
            </a:r>
            <a:endParaRPr lang="en-US" dirty="0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762000" y="1295400"/>
          <a:ext cx="7483475" cy="4876800"/>
        </p:xfrm>
        <a:graphic>
          <a:graphicData uri="http://schemas.openxmlformats.org/presentationml/2006/ole">
            <p:oleObj spid="_x0000_s44034" name="Mathcad" r:id="rId4" imgW="4867200" imgH="3171960" progId="Mathcad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 Flow Rate</a:t>
            </a:r>
            <a:endParaRPr lang="en-US" dirty="0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990600" y="1066800"/>
          <a:ext cx="7314403" cy="5257800"/>
        </p:xfrm>
        <a:graphic>
          <a:graphicData uri="http://schemas.openxmlformats.org/presentationml/2006/ole">
            <p:oleObj spid="_x0000_s45058" name="Mathcad" r:id="rId4" imgW="5048280" imgH="3629160" progId="Mathcad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Port flow not uniform</a:t>
            </a:r>
          </a:p>
          <a:p>
            <a:endParaRPr lang="en-US" dirty="0" smtClean="0"/>
          </a:p>
          <a:p>
            <a:r>
              <a:rPr lang="en-US" dirty="0" smtClean="0"/>
              <a:t>Energy dissipation higher than </a:t>
            </a:r>
            <a:r>
              <a:rPr lang="en-US" dirty="0" err="1" smtClean="0"/>
              <a:t>AguaClara</a:t>
            </a:r>
            <a:r>
              <a:rPr lang="en-US" dirty="0" smtClean="0"/>
              <a:t> recommended maximum energy dissipation rate of 6 </a:t>
            </a:r>
            <a:r>
              <a:rPr lang="en-US" dirty="0" err="1" smtClean="0"/>
              <a:t>mW</a:t>
            </a:r>
            <a:r>
              <a:rPr lang="en-US" dirty="0" smtClean="0"/>
              <a:t>/kg</a:t>
            </a:r>
          </a:p>
          <a:p>
            <a:endParaRPr lang="en-US" dirty="0" smtClean="0"/>
          </a:p>
          <a:p>
            <a:r>
              <a:rPr lang="en-US" dirty="0" smtClean="0"/>
              <a:t>Ports large compared to smallest pipe size (1.8 in. diameter port compared 2 in. pipe diameter)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143000"/>
          <a:ext cx="6526531" cy="4845683"/>
        </p:xfrm>
        <a:graphic>
          <a:graphicData uri="http://schemas.openxmlformats.org/drawingml/2006/table">
            <a:tbl>
              <a:tblPr/>
              <a:tblGrid>
                <a:gridCol w="1843653"/>
                <a:gridCol w="872662"/>
                <a:gridCol w="1322285"/>
                <a:gridCol w="1295400"/>
                <a:gridCol w="1192531"/>
              </a:tblGrid>
              <a:tr h="30480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Pipe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Diameter`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Price (USD/m)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Pipe Length (m)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04800" algn="l"/>
                          <a:tab pos="458470" algn="ctr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Cost (USD)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1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(cm)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(in)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451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15.25 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22.61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0.30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6.8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1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10.16 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12.86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12.9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451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7.62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8.99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0.30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2.7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1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5.08 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4.43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0.30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1.3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6042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23.7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743">
                <a:tc gridSpan="2"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52743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Eccentric Reducer Size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Price (USD)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1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cm x cm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 x in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451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15.25 x 10.16 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 x 4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35.5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35.49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1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10.16 x 7.62 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 x 3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30.5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30.49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451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7.62 x 5.08 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 x 2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25.5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25.49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0426"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91.47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60426"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843"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PIPE + REDUCER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115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946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 Sedimentation Tanks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x 2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0426"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 COST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$230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r>
              <a:rPr lang="en-US" dirty="0" smtClean="0"/>
              <a:t>Tapered Manifold Cost Analysis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3810000"/>
            <a:ext cx="1905000" cy="187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0" name="Picture 2" descr="http://thecheapplumber.com/yahoo_site_admin/assets/images/pvc_pipe_pic.20081152_st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1447800"/>
            <a:ext cx="1981199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Manifolds are tricky!</a:t>
            </a:r>
          </a:p>
          <a:p>
            <a:endParaRPr lang="en-US" sz="3200" dirty="0" smtClean="0"/>
          </a:p>
          <a:p>
            <a:r>
              <a:rPr lang="en-US" sz="3200" dirty="0" smtClean="0"/>
              <a:t>Continuously taper</a:t>
            </a:r>
          </a:p>
          <a:p>
            <a:r>
              <a:rPr lang="en-US" sz="3200" dirty="0" smtClean="0"/>
              <a:t>Changing design constraints</a:t>
            </a:r>
          </a:p>
          <a:p>
            <a:pPr lvl="1"/>
            <a:r>
              <a:rPr lang="en-US" sz="2800" dirty="0" smtClean="0"/>
              <a:t>Maintaining scour velocity</a:t>
            </a:r>
          </a:p>
          <a:p>
            <a:r>
              <a:rPr lang="en-US" sz="3200" dirty="0" smtClean="0"/>
              <a:t>More thorough analysis of losses within manifold </a:t>
            </a:r>
          </a:p>
          <a:p>
            <a:endParaRPr lang="en-US" sz="3200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we learned and future explorations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00400" y="2667000"/>
            <a:ext cx="3581400" cy="14478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2" descr="http://www.skycomm.biz/Tapir1Yaw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2429" y="0"/>
            <a:ext cx="2351571" cy="1981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62800" y="1981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Ultra Bold" pitchFamily="34" charset="0"/>
              </a:rPr>
              <a:t>“</a:t>
            </a:r>
            <a:r>
              <a:rPr lang="en-US" dirty="0" err="1" smtClean="0">
                <a:latin typeface="Gill Sans Ultra Bold" pitchFamily="34" charset="0"/>
              </a:rPr>
              <a:t>Tapir”ed</a:t>
            </a:r>
            <a:endParaRPr lang="en-US" dirty="0">
              <a:latin typeface="Gill Sans Ultra Bold" pitchFamily="34" charset="0"/>
            </a:endParaRPr>
          </a:p>
        </p:txBody>
      </p:sp>
      <p:pic>
        <p:nvPicPr>
          <p:cNvPr id="6" name="Picture 2" descr="http://betalabs.nokia.com/files/blog/2008/12/step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641600" cy="1981200"/>
          </a:xfrm>
          <a:prstGeom prst="rect">
            <a:avLst/>
          </a:prstGeom>
          <a:noFill/>
        </p:spPr>
      </p:pic>
      <p:pic>
        <p:nvPicPr>
          <p:cNvPr id="7" name="Picture 4" descr="tmsintake-manifol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4646121"/>
            <a:ext cx="2362200" cy="2211879"/>
          </a:xfrm>
          <a:prstGeom prst="rect">
            <a:avLst/>
          </a:prstGeom>
          <a:noFill/>
        </p:spPr>
      </p:pic>
      <p:pic>
        <p:nvPicPr>
          <p:cNvPr id="8" name="Picture 6" descr="http://www.sebastianinletcam.com/maps/inlet_far_vie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800600"/>
            <a:ext cx="2476500" cy="20574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838200" y="1981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Ultra Bold" pitchFamily="34" charset="0"/>
              </a:rPr>
              <a:t>Step</a:t>
            </a:r>
            <a:endParaRPr lang="en-US" dirty="0">
              <a:latin typeface="Gill Sans Ultra Bol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4495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Ultra Bold" pitchFamily="34" charset="0"/>
              </a:rPr>
              <a:t>Inlet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91400" y="44196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Ultra Bold" pitchFamily="34" charset="0"/>
              </a:rPr>
              <a:t>Manifold</a:t>
            </a:r>
            <a:endParaRPr lang="en-US" dirty="0">
              <a:latin typeface="Gill Sans Ultra Bold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8001000" cy="4005071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Flocs</a:t>
            </a:r>
            <a:r>
              <a:rPr lang="en-US" sz="3200" dirty="0" smtClean="0"/>
              <a:t> settle out if scour velocity is not maintained</a:t>
            </a:r>
          </a:p>
          <a:p>
            <a:pPr lvl="1"/>
            <a:r>
              <a:rPr lang="en-US" sz="2800" dirty="0" smtClean="0"/>
              <a:t>Especially important if using pipe manifold</a:t>
            </a:r>
          </a:p>
          <a:p>
            <a:r>
              <a:rPr lang="en-US" sz="3200" dirty="0" smtClean="0"/>
              <a:t>Need equal flow distribution </a:t>
            </a:r>
          </a:p>
          <a:p>
            <a:pPr lvl="1"/>
            <a:r>
              <a:rPr lang="en-US" sz="2800" dirty="0" err="1" smtClean="0"/>
              <a:t>Floc</a:t>
            </a:r>
            <a:r>
              <a:rPr lang="en-US" sz="2800" dirty="0" smtClean="0"/>
              <a:t> blanket</a:t>
            </a:r>
          </a:p>
          <a:p>
            <a:pPr lvl="1"/>
            <a:r>
              <a:rPr lang="en-US" sz="2800" dirty="0" smtClean="0"/>
              <a:t>Equal loading on plate settlers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Importance of Properly Designed Manifold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381000" y="1524000"/>
          <a:ext cx="8304245" cy="1828800"/>
        </p:xfrm>
        <a:graphic>
          <a:graphicData uri="http://schemas.openxmlformats.org/presentationml/2006/ole">
            <p:oleObj spid="_x0000_s48131" name="Mathcad" r:id="rId3" imgW="4238640" imgH="933480" progId="Mathcad">
              <p:link updateAutomatic="1"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Manifold Design</a:t>
            </a:r>
            <a:endParaRPr lang="en-US" dirty="0"/>
          </a:p>
        </p:txBody>
      </p:sp>
      <p:sp>
        <p:nvSpPr>
          <p:cNvPr id="5" name="Content Placeholder 31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525963"/>
          </a:xfrm>
        </p:spPr>
        <p:txBody>
          <a:bodyPr>
            <a:normAutofit/>
          </a:bodyPr>
          <a:lstStyle/>
          <a:p>
            <a:r>
              <a:rPr lang="en-US" sz="3000" dirty="0" err="1" smtClean="0"/>
              <a:t>Untapered</a:t>
            </a:r>
            <a:r>
              <a:rPr lang="en-US" sz="3000" dirty="0" smtClean="0"/>
              <a:t> inlet pipe</a:t>
            </a:r>
          </a:p>
          <a:p>
            <a:r>
              <a:rPr lang="en-US" sz="3000" dirty="0" smtClean="0"/>
              <a:t>15.24 cm (6 in) diameter</a:t>
            </a:r>
          </a:p>
          <a:p>
            <a:r>
              <a:rPr lang="en-US" sz="3000" dirty="0" smtClean="0"/>
              <a:t>Uniform port size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38200" y="1066800"/>
            <a:ext cx="7696200" cy="4454525"/>
            <a:chOff x="609600" y="1600200"/>
            <a:chExt cx="7696200" cy="4454525"/>
          </a:xfrm>
        </p:grpSpPr>
        <p:grpSp>
          <p:nvGrpSpPr>
            <p:cNvPr id="7" name="Group 6"/>
            <p:cNvGrpSpPr/>
            <p:nvPr/>
          </p:nvGrpSpPr>
          <p:grpSpPr>
            <a:xfrm>
              <a:off x="609600" y="1600200"/>
              <a:ext cx="7696200" cy="4454527"/>
              <a:chOff x="777875" y="533400"/>
              <a:chExt cx="7720013" cy="5902325"/>
            </a:xfrm>
          </p:grpSpPr>
          <p:grpSp>
            <p:nvGrpSpPr>
              <p:cNvPr id="13" name="Group 24"/>
              <p:cNvGrpSpPr>
                <a:grpSpLocks/>
              </p:cNvGrpSpPr>
              <p:nvPr/>
            </p:nvGrpSpPr>
            <p:grpSpPr bwMode="auto">
              <a:xfrm>
                <a:off x="777875" y="4708525"/>
                <a:ext cx="7713663" cy="1727200"/>
                <a:chOff x="2564" y="2924"/>
                <a:chExt cx="2928" cy="1088"/>
              </a:xfrm>
            </p:grpSpPr>
            <p:sp>
              <p:nvSpPr>
                <p:cNvPr id="23" name="Rectangle 25"/>
                <p:cNvSpPr>
                  <a:spLocks noChangeArrowheads="1"/>
                </p:cNvSpPr>
                <p:nvPr/>
              </p:nvSpPr>
              <p:spPr bwMode="auto">
                <a:xfrm>
                  <a:off x="2564" y="2924"/>
                  <a:ext cx="2928" cy="48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Rectangle 26"/>
                <p:cNvSpPr>
                  <a:spLocks noChangeArrowheads="1"/>
                </p:cNvSpPr>
                <p:nvPr/>
              </p:nvSpPr>
              <p:spPr bwMode="auto">
                <a:xfrm>
                  <a:off x="2564" y="3964"/>
                  <a:ext cx="2928" cy="48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67"/>
              <p:cNvGrpSpPr>
                <a:grpSpLocks/>
              </p:cNvGrpSpPr>
              <p:nvPr/>
            </p:nvGrpSpPr>
            <p:grpSpPr bwMode="auto">
              <a:xfrm>
                <a:off x="1295400" y="3429000"/>
                <a:ext cx="946731" cy="1371600"/>
                <a:chOff x="2514600" y="3429000"/>
                <a:chExt cx="946731" cy="1371600"/>
              </a:xfrm>
            </p:grpSpPr>
            <p:sp>
              <p:nvSpPr>
                <p:cNvPr id="21" name="TextBox 55"/>
                <p:cNvSpPr txBox="1">
                  <a:spLocks noChangeArrowheads="1"/>
                </p:cNvSpPr>
                <p:nvPr/>
              </p:nvSpPr>
              <p:spPr bwMode="auto">
                <a:xfrm>
                  <a:off x="3276600" y="3429000"/>
                  <a:ext cx="18473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" name="Rectangle 57"/>
                <p:cNvSpPr>
                  <a:spLocks noChangeArrowheads="1"/>
                </p:cNvSpPr>
                <p:nvPr/>
              </p:nvSpPr>
              <p:spPr bwMode="auto">
                <a:xfrm>
                  <a:off x="2514600" y="4648200"/>
                  <a:ext cx="381000" cy="152400"/>
                </a:xfrm>
                <a:prstGeom prst="rect">
                  <a:avLst/>
                </a:prstGeom>
                <a:solidFill>
                  <a:schemeClr val="bg1"/>
                </a:solidFill>
                <a:ln w="12700" algn="ctr">
                  <a:noFill/>
                  <a:round/>
                  <a:headEnd type="none" w="lg" len="med"/>
                  <a:tailEnd type="none" w="lg" len="med"/>
                </a:ln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5" name="Rectangle 58"/>
              <p:cNvSpPr>
                <a:spLocks noChangeArrowheads="1"/>
              </p:cNvSpPr>
              <p:nvPr/>
            </p:nvSpPr>
            <p:spPr bwMode="auto">
              <a:xfrm>
                <a:off x="5562607" y="4648200"/>
                <a:ext cx="380777" cy="152400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6" name="Group 66"/>
              <p:cNvGrpSpPr>
                <a:grpSpLocks/>
              </p:cNvGrpSpPr>
              <p:nvPr/>
            </p:nvGrpSpPr>
            <p:grpSpPr bwMode="auto">
              <a:xfrm>
                <a:off x="3505200" y="533400"/>
                <a:ext cx="2562806" cy="4267200"/>
                <a:chOff x="4495800" y="533400"/>
                <a:chExt cx="2562806" cy="4267200"/>
              </a:xfrm>
            </p:grpSpPr>
            <p:sp>
              <p:nvSpPr>
                <p:cNvPr id="19" name="Rectangle 60"/>
                <p:cNvSpPr>
                  <a:spLocks noChangeArrowheads="1"/>
                </p:cNvSpPr>
                <p:nvPr/>
              </p:nvSpPr>
              <p:spPr bwMode="auto">
                <a:xfrm>
                  <a:off x="4495800" y="4648200"/>
                  <a:ext cx="381000" cy="152400"/>
                </a:xfrm>
                <a:prstGeom prst="rect">
                  <a:avLst/>
                </a:prstGeom>
                <a:solidFill>
                  <a:schemeClr val="bg1"/>
                </a:solidFill>
                <a:ln w="12700" algn="ctr">
                  <a:noFill/>
                  <a:round/>
                  <a:headEnd type="none" w="lg" len="med"/>
                  <a:tailEnd type="none" w="lg" len="med"/>
                </a:ln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TextBox 61"/>
                <p:cNvSpPr txBox="1">
                  <a:spLocks noChangeArrowheads="1"/>
                </p:cNvSpPr>
                <p:nvPr/>
              </p:nvSpPr>
              <p:spPr bwMode="auto">
                <a:xfrm>
                  <a:off x="6873875" y="533400"/>
                  <a:ext cx="18473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17" name="Rectangle 62"/>
              <p:cNvSpPr>
                <a:spLocks noChangeArrowheads="1"/>
              </p:cNvSpPr>
              <p:nvPr/>
            </p:nvSpPr>
            <p:spPr bwMode="auto">
              <a:xfrm>
                <a:off x="7924800" y="4648200"/>
                <a:ext cx="381000" cy="152400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" name="Rectangle 25"/>
              <p:cNvSpPr>
                <a:spLocks noChangeArrowheads="1"/>
              </p:cNvSpPr>
              <p:nvPr/>
            </p:nvSpPr>
            <p:spPr bwMode="auto">
              <a:xfrm rot="5400000">
                <a:off x="7612856" y="5533232"/>
                <a:ext cx="1693863" cy="7620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" name="Group 123"/>
            <p:cNvGrpSpPr>
              <a:grpSpLocks/>
            </p:cNvGrpSpPr>
            <p:nvPr/>
          </p:nvGrpSpPr>
          <p:grpSpPr bwMode="auto">
            <a:xfrm>
              <a:off x="1295400" y="4648200"/>
              <a:ext cx="6630989" cy="381929"/>
              <a:chOff x="1522413" y="4114005"/>
              <a:chExt cx="6630989" cy="914412"/>
            </a:xfrm>
          </p:grpSpPr>
          <p:cxnSp>
            <p:nvCxnSpPr>
              <p:cNvPr id="9" name="Straight Arrow Connector 119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1066005" y="4570416"/>
                <a:ext cx="914403" cy="1588"/>
              </a:xfrm>
              <a:prstGeom prst="straightConnector1">
                <a:avLst/>
              </a:prstGeom>
              <a:noFill/>
              <a:ln w="12700" algn="ctr">
                <a:solidFill>
                  <a:schemeClr val="tx1"/>
                </a:solidFill>
                <a:round/>
                <a:headEnd type="none" w="lg" len="med"/>
                <a:tailEnd type="arrow" w="med" len="med"/>
              </a:ln>
            </p:spPr>
          </p:cxnSp>
          <p:cxnSp>
            <p:nvCxnSpPr>
              <p:cNvPr id="10" name="Straight Arrow Connector 120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3275806" y="4570412"/>
                <a:ext cx="914402" cy="1588"/>
              </a:xfrm>
              <a:prstGeom prst="straightConnector1">
                <a:avLst/>
              </a:prstGeom>
              <a:noFill/>
              <a:ln w="12700" algn="ctr">
                <a:solidFill>
                  <a:schemeClr val="tx1"/>
                </a:solidFill>
                <a:round/>
                <a:headEnd type="none" w="lg" len="med"/>
                <a:tailEnd type="arrow" w="med" len="med"/>
              </a:ln>
            </p:spPr>
          </p:cxnSp>
          <p:cxnSp>
            <p:nvCxnSpPr>
              <p:cNvPr id="11" name="Straight Arrow Connector 121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5409405" y="4570413"/>
                <a:ext cx="914401" cy="1588"/>
              </a:xfrm>
              <a:prstGeom prst="straightConnector1">
                <a:avLst/>
              </a:prstGeom>
              <a:noFill/>
              <a:ln w="12700" algn="ctr">
                <a:solidFill>
                  <a:schemeClr val="tx1"/>
                </a:solidFill>
                <a:round/>
                <a:headEnd type="none" w="lg" len="med"/>
                <a:tailEnd type="arrow" w="med" len="med"/>
              </a:ln>
            </p:spPr>
          </p:cxnSp>
          <p:cxnSp>
            <p:nvCxnSpPr>
              <p:cNvPr id="12" name="Straight Arrow Connector 122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695406" y="4570421"/>
                <a:ext cx="914404" cy="1588"/>
              </a:xfrm>
              <a:prstGeom prst="straightConnector1">
                <a:avLst/>
              </a:prstGeom>
              <a:noFill/>
              <a:ln w="12700" algn="ctr">
                <a:solidFill>
                  <a:schemeClr val="tx1"/>
                </a:solidFill>
                <a:round/>
                <a:headEnd type="none" w="lg" len="med"/>
                <a:tailEnd type="arrow" w="med" len="med"/>
              </a:ln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VManifold  &lt; Vscour   </a:t>
            </a:r>
          </a:p>
          <a:p>
            <a:r>
              <a:rPr lang="en-US" smtClean="0">
                <a:sym typeface="Wingdings" pitchFamily="2" charset="2"/>
              </a:rPr>
              <a:t>	 Floc breakup, settling within manifold</a:t>
            </a:r>
            <a:endParaRPr lang="en-US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Problems with Untapered Manifold</a:t>
            </a:r>
            <a:endParaRPr lang="en-US" dirty="0"/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1676400" y="2514600"/>
          <a:ext cx="5410200" cy="4254277"/>
        </p:xfrm>
        <a:graphic>
          <a:graphicData uri="http://schemas.openxmlformats.org/presentationml/2006/ole">
            <p:oleObj spid="_x0000_s39938" name="Mathcad" r:id="rId4" imgW="4324320" imgH="3400560" progId="Mathcad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90600" y="4724400"/>
            <a:ext cx="7315200" cy="1752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077200" cy="3014471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endParaRPr lang="en-US" sz="1200" dirty="0" smtClean="0"/>
          </a:p>
          <a:p>
            <a:r>
              <a:rPr lang="en-US" sz="3200" dirty="0" smtClean="0"/>
              <a:t>Attempt to achieve uniform port flow while also minimizing energy dissipation rate</a:t>
            </a:r>
          </a:p>
          <a:p>
            <a:pPr lvl="1">
              <a:buNone/>
            </a:pPr>
            <a:endParaRPr lang="en-US" sz="1200" dirty="0" smtClean="0"/>
          </a:p>
          <a:p>
            <a:r>
              <a:rPr lang="en-US" sz="3200" dirty="0" smtClean="0"/>
              <a:t>Keep manifold velocity greater than scour velocity</a:t>
            </a: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Step-Tapered Manifold Design Goals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800600"/>
            <a:ext cx="7010400" cy="154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600" dirty="0" err="1" smtClean="0"/>
              <a:t>Agalteca</a:t>
            </a:r>
            <a:r>
              <a:rPr lang="en-US" sz="2600" dirty="0" smtClean="0"/>
              <a:t> design constants</a:t>
            </a:r>
          </a:p>
          <a:p>
            <a:pPr lvl="1"/>
            <a:r>
              <a:rPr lang="en-US" sz="2600" dirty="0" smtClean="0"/>
              <a:t>Plant flow rate, sedimentation tank length</a:t>
            </a:r>
          </a:p>
          <a:p>
            <a:endParaRPr lang="en-US" sz="1000" dirty="0" smtClean="0"/>
          </a:p>
          <a:p>
            <a:r>
              <a:rPr lang="en-US" sz="2600" dirty="0" smtClean="0"/>
              <a:t>Use eccentric reducers</a:t>
            </a:r>
          </a:p>
          <a:p>
            <a:pPr lvl="1"/>
            <a:r>
              <a:rPr lang="en-US" sz="2600" dirty="0" smtClean="0"/>
              <a:t>Keep ports </a:t>
            </a:r>
            <a:r>
              <a:rPr lang="en-US" sz="2600" dirty="0" err="1" smtClean="0"/>
              <a:t>eqidistant</a:t>
            </a:r>
            <a:r>
              <a:rPr lang="en-US" sz="2600" dirty="0" smtClean="0"/>
              <a:t> from </a:t>
            </a:r>
            <a:r>
              <a:rPr lang="en-US" sz="2600" dirty="0" err="1" smtClean="0"/>
              <a:t>sed</a:t>
            </a:r>
            <a:r>
              <a:rPr lang="en-US" sz="2600" dirty="0" smtClean="0"/>
              <a:t> tank bottom</a:t>
            </a:r>
          </a:p>
          <a:p>
            <a:pPr lvl="1"/>
            <a:r>
              <a:rPr lang="en-US" sz="2600" dirty="0" smtClean="0"/>
              <a:t>Maintain sludge scouring on </a:t>
            </a:r>
            <a:r>
              <a:rPr lang="en-US" sz="2600" dirty="0" err="1" smtClean="0"/>
              <a:t>sed</a:t>
            </a:r>
            <a:r>
              <a:rPr lang="en-US" sz="2600" dirty="0" smtClean="0"/>
              <a:t> tank bottom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sz="2600" dirty="0" smtClean="0"/>
              <a:t>Added pressure recovery </a:t>
            </a:r>
          </a:p>
          <a:p>
            <a:pPr>
              <a:buNone/>
            </a:pPr>
            <a:r>
              <a:rPr lang="en-US" sz="2600" dirty="0" smtClean="0"/>
              <a:t> 		to </a:t>
            </a:r>
            <a:r>
              <a:rPr lang="en-US" sz="2600" dirty="0" err="1" smtClean="0"/>
              <a:t>piezometric</a:t>
            </a:r>
            <a:r>
              <a:rPr lang="en-US" sz="2600" dirty="0" smtClean="0"/>
              <a:t> head </a:t>
            </a:r>
          </a:p>
          <a:p>
            <a:endParaRPr lang="en-US" sz="1000" dirty="0" smtClean="0"/>
          </a:p>
          <a:p>
            <a:r>
              <a:rPr lang="en-US" sz="2600" dirty="0" smtClean="0"/>
              <a:t>Entrance region losses?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Step-Tapered Manifold Design</a:t>
            </a:r>
            <a:endParaRPr lang="en-US" dirty="0"/>
          </a:p>
        </p:txBody>
      </p:sp>
      <p:graphicFrame>
        <p:nvGraphicFramePr>
          <p:cNvPr id="26634" name="Object 10"/>
          <p:cNvGraphicFramePr>
            <a:graphicFrameLocks noChangeAspect="1"/>
          </p:cNvGraphicFramePr>
          <p:nvPr/>
        </p:nvGraphicFramePr>
        <p:xfrm>
          <a:off x="5029200" y="4572000"/>
          <a:ext cx="3505200" cy="690616"/>
        </p:xfrm>
        <a:graphic>
          <a:graphicData uri="http://schemas.openxmlformats.org/presentationml/2006/ole">
            <p:oleObj spid="_x0000_s26634" name="Equation" r:id="rId4" imgW="3251160" imgH="8380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7200" y="5638800"/>
            <a:ext cx="1676400" cy="914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838200"/>
            <a:ext cx="5105400" cy="307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Force Balance</a:t>
            </a:r>
            <a:endParaRPr lang="en-US" dirty="0"/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457200" y="1524000"/>
          <a:ext cx="3321788" cy="1752600"/>
        </p:xfrm>
        <a:graphic>
          <a:graphicData uri="http://schemas.openxmlformats.org/presentationml/2006/ole">
            <p:oleObj spid="_x0000_s2052" name="Mathcad" r:id="rId5" imgW="1552680" imgH="819000" progId="Mathcad">
              <p:link updateAutomatic="1"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533400" y="3429000"/>
          <a:ext cx="2667000" cy="3125796"/>
        </p:xfrm>
        <a:graphic>
          <a:graphicData uri="http://schemas.openxmlformats.org/presentationml/2006/ole">
            <p:oleObj spid="_x0000_s2053" name="Mathcad" r:id="rId6" imgW="1324080" imgH="1590840" progId="Mathcad">
              <p:link updateAutomatic="1"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2819400" y="5867400"/>
            <a:ext cx="60198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smtClean="0"/>
              <a:t>For a fully-developed flow condition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400" y="1600200"/>
            <a:ext cx="8229600" cy="2862072"/>
          </a:xfrm>
        </p:spPr>
        <p:txBody>
          <a:bodyPr>
            <a:normAutofit/>
          </a:bodyPr>
          <a:lstStyle/>
          <a:p>
            <a:r>
              <a:rPr lang="en-US" dirty="0" smtClean="0"/>
              <a:t>Laminar Equation: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Turbulent Equation: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Laminar and </a:t>
            </a:r>
            <a:r>
              <a:rPr lang="en-US" smtClean="0"/>
              <a:t>Turbulent Conditions</a:t>
            </a:r>
            <a:endParaRPr lang="en-US"/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2057400" y="4267200"/>
          <a:ext cx="4970154" cy="1966912"/>
        </p:xfrm>
        <a:graphic>
          <a:graphicData uri="http://schemas.openxmlformats.org/presentationml/2006/ole">
            <p:oleObj spid="_x0000_s41986" name="Mathcad" r:id="rId4" imgW="2238480" imgH="885960" progId="Mathcad">
              <p:link updateAutomatic="1"/>
            </p:oleObj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1828800" y="2057400"/>
          <a:ext cx="5230504" cy="1600200"/>
        </p:xfrm>
        <a:graphic>
          <a:graphicData uri="http://schemas.openxmlformats.org/presentationml/2006/ole">
            <p:oleObj spid="_x0000_s41987" name="Mathcad" r:id="rId5" imgW="2085840" imgH="638280" progId="Mathcad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Shear vs. distance</a:t>
            </a:r>
            <a:endParaRPr lang="en-US" dirty="0"/>
          </a:p>
        </p:txBody>
      </p:sp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990600" y="1219200"/>
          <a:ext cx="7298499" cy="5223436"/>
        </p:xfrm>
        <a:graphic>
          <a:graphicData uri="http://schemas.openxmlformats.org/presentationml/2006/ole">
            <p:oleObj spid="_x0000_s68610" name="Mathcad" r:id="rId4" imgW="4857840" imgH="3476520" progId="Mathcad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1094</TotalTime>
  <Words>515</Words>
  <Application>Microsoft Office PowerPoint</Application>
  <PresentationFormat>On-screen Show (4:3)</PresentationFormat>
  <Paragraphs>197</Paragraphs>
  <Slides>20</Slides>
  <Notes>16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14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Concourse</vt:lpstr>
      <vt:lpstr>C:\Users\Akta\Desktop\Project - Verson 3.0 (1).xmcd\Selection 19 3835 473 4192</vt:lpstr>
      <vt:lpstr>Project - Verson 3.0 (1).xmcd\Selection 635 2623 798 2709</vt:lpstr>
      <vt:lpstr>Project - Verson 3.0 (1).xmcd\Selection 643 2718 782 2885</vt:lpstr>
      <vt:lpstr>Project - Verson 3.0 (1).xmcd\Selection 43 3742 278 3835</vt:lpstr>
      <vt:lpstr>Project - Verson 3.0 (1).xmcd\Selection 43 3974 262 4041</vt:lpstr>
      <vt:lpstr>Project - Verson 3.0 (1).xmcd\Selection 43 5200 553 5565</vt:lpstr>
      <vt:lpstr>C:\Documents and Settings\labuser.ACCEL\Desktop\Project - Verson 3.0 (1).xmcd\Selection 19 5002 613 5455</vt:lpstr>
      <vt:lpstr>C:\Documents and Settings\labuser.ACCEL\Desktop\Project - Verson 3.0 (1).xmcd\Selection 19 13921 490 14254</vt:lpstr>
      <vt:lpstr>C:\Documents and Settings\labuser.ACCEL\Desktop\Project - Verson 3.0 (1).xmcd\Selection 19 2522 493 2903</vt:lpstr>
      <vt:lpstr>C:\Documents and Settings\labuser.ACCEL\Desktop\Project - Verson 3.0 (1).xmcd\Selection 19 3498 493 3879</vt:lpstr>
      <vt:lpstr>C:\Documents and Settings\labuser.ACCEL\Desktop\Project - Verson 3.0 (1).xmcd\Selection 19 3058 490 3391</vt:lpstr>
      <vt:lpstr>C:\Documents and Settings\labuser.ACCEL\Desktop\Project - Verson 3.0 (1).xmcd\Selection 19 4034 530 4367</vt:lpstr>
      <vt:lpstr>C:\Documents and Settings\labuser.ACCEL\Desktop\Project - Verson 3.0 (1).xmcd\Selection 19 4498 549 4879</vt:lpstr>
      <vt:lpstr>Project - Verson 3.0 (1).xmcd\Selection 635 9142 1080 9240</vt:lpstr>
      <vt:lpstr>Equation</vt:lpstr>
      <vt:lpstr>Slide 1</vt:lpstr>
      <vt:lpstr>Importance of Properly Designed Manifold</vt:lpstr>
      <vt:lpstr>Simple Manifold Design</vt:lpstr>
      <vt:lpstr>Problems with Untapered Manifold</vt:lpstr>
      <vt:lpstr>Step-Tapered Manifold Design Goals</vt:lpstr>
      <vt:lpstr>Step-Tapered Manifold Design</vt:lpstr>
      <vt:lpstr>Force Balance</vt:lpstr>
      <vt:lpstr>Laminar and Turbulent Conditions</vt:lpstr>
      <vt:lpstr>Shear vs. distance</vt:lpstr>
      <vt:lpstr>Manifold Velocity</vt:lpstr>
      <vt:lpstr>Varying port spacing</vt:lpstr>
      <vt:lpstr>Varying  total port  area</vt:lpstr>
      <vt:lpstr>Final Design  </vt:lpstr>
      <vt:lpstr>Energy Dissipation Rate</vt:lpstr>
      <vt:lpstr>Port Flow Rate</vt:lpstr>
      <vt:lpstr>Problems</vt:lpstr>
      <vt:lpstr>Tapered Manifold Cost Analysis</vt:lpstr>
      <vt:lpstr>What we learned and future explorations</vt:lpstr>
      <vt:lpstr>Questions?</vt:lpstr>
      <vt:lpstr>References</vt:lpstr>
    </vt:vector>
  </TitlesOfParts>
  <Company>ACCEL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Tapered Inlet Manifolds</dc:title>
  <dc:creator>labuser</dc:creator>
  <cp:lastModifiedBy>labuser</cp:lastModifiedBy>
  <cp:revision>45</cp:revision>
  <dcterms:created xsi:type="dcterms:W3CDTF">2009-11-23T02:47:56Z</dcterms:created>
  <dcterms:modified xsi:type="dcterms:W3CDTF">2009-12-14T18:24:30Z</dcterms:modified>
</cp:coreProperties>
</file>