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gif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1"/>
  </p:sldMasterIdLst>
  <p:notesMasterIdLst>
    <p:notesMasterId r:id="rId12"/>
  </p:notesMasterIdLst>
  <p:sldIdLst>
    <p:sldId id="256" r:id="rId2"/>
    <p:sldId id="257" r:id="rId3"/>
    <p:sldId id="263" r:id="rId4"/>
    <p:sldId id="265" r:id="rId5"/>
    <p:sldId id="267" r:id="rId6"/>
    <p:sldId id="258" r:id="rId7"/>
    <p:sldId id="259" r:id="rId8"/>
    <p:sldId id="262" r:id="rId9"/>
    <p:sldId id="260" r:id="rId10"/>
    <p:sldId id="261" r:id="rId11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2" autoAdjust="0"/>
  </p:normalViewPr>
  <p:slideViewPr>
    <p:cSldViewPr snapToGrid="0" snapToObjects="1">
      <p:cViewPr>
        <p:scale>
          <a:sx n="75" d="100"/>
          <a:sy n="75" d="100"/>
        </p:scale>
        <p:origin x="-8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517331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Had the idea of using for emergency situations,</a:t>
            </a:r>
            <a:r>
              <a:rPr lang="en-US" baseline="0" dirty="0" smtClean="0"/>
              <a:t> i.e. Earthquake in Haiti. But that idea was scrapped. Pretty effective, can get turbidity down to 0.1 NTU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figure</a:t>
            </a:r>
            <a:r>
              <a:rPr lang="en-US" baseline="0" dirty="0" smtClean="0"/>
              <a:t> we can explain this more in detail during the actual presentation.</a:t>
            </a:r>
          </a:p>
          <a:p>
            <a:r>
              <a:rPr lang="en-US" baseline="0" dirty="0" smtClean="0"/>
              <a:t>Past groups have found that 4 inch diameter provided the best efficiency and life, which is why we go with 4 inches. </a:t>
            </a:r>
          </a:p>
          <a:p>
            <a:r>
              <a:rPr lang="en-US" baseline="0" dirty="0" smtClean="0"/>
              <a:t>Need to make a new LFOM because old LFOM is glued to the holder. If you try to take it out, it will pretty much destroy it (the LFOM). *can show people the old LFOM we have).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Why wood? Because it’s readily available in Honduras.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014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-Clear</a:t>
            </a:r>
            <a:r>
              <a:rPr lang="en-US" baseline="0" dirty="0" smtClean="0"/>
              <a:t> PVC is not available in Honduras, plus it’s more expensive. </a:t>
            </a:r>
          </a:p>
          <a:p>
            <a:r>
              <a:rPr lang="en-US" baseline="0" dirty="0" smtClean="0"/>
              <a:t>- Design a level-arm chemical dosing system. Dosing changes with the flow, better than changing it manually. The previous chemical dose controller is considered “almost linear”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25AE17C7-B787-4E50-994D-5E804113A1E9}" type="datetime4">
              <a:rPr lang="en-US" smtClean="0"/>
              <a:pPr/>
              <a:t>March 10, 2013</a:t>
            </a:fld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D7A28-FA93-4136-BDC1-BCCB2687E678}" type="datetimeFigureOut">
              <a:rPr lang="en-US" smtClean="0"/>
              <a:pPr/>
              <a:t>3/10/13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FBC0-13B8-4B1E-B170-BBEED4A77C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D7A28-FA93-4136-BDC1-BCCB2687E678}" type="datetimeFigureOut">
              <a:rPr lang="en-US" smtClean="0"/>
              <a:pPr/>
              <a:t>3/10/13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FBC0-13B8-4B1E-B170-BBEED4A77C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52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defRPr>
                <a:solidFill>
                  <a:schemeClr val="lt1"/>
                </a:solidFill>
              </a:defRPr>
            </a:lvl1pPr>
            <a:lvl2pPr rtl="0">
              <a:defRPr>
                <a:solidFill>
                  <a:schemeClr val="lt1"/>
                </a:solidFill>
              </a:defRPr>
            </a:lvl2pPr>
            <a:lvl3pPr rtl="0">
              <a:defRPr>
                <a:solidFill>
                  <a:schemeClr val="lt1"/>
                </a:solidFill>
              </a:defRPr>
            </a:lvl3pPr>
            <a:lvl4pPr rtl="0">
              <a:defRPr>
                <a:solidFill>
                  <a:schemeClr val="lt1"/>
                </a:solidFill>
              </a:defRPr>
            </a:lvl4pPr>
            <a:lvl5pPr rtl="0">
              <a:defRPr>
                <a:solidFill>
                  <a:schemeClr val="lt1"/>
                </a:solidFill>
              </a:defRPr>
            </a:lvl5pPr>
            <a:lvl6pPr rtl="0">
              <a:defRPr>
                <a:solidFill>
                  <a:schemeClr val="lt1"/>
                </a:solidFill>
              </a:defRPr>
            </a:lvl6pPr>
            <a:lvl7pPr rtl="0">
              <a:defRPr>
                <a:solidFill>
                  <a:schemeClr val="lt1"/>
                </a:solidFill>
              </a:defRPr>
            </a:lvl7pPr>
            <a:lvl8pPr rtl="0">
              <a:defRPr>
                <a:solidFill>
                  <a:schemeClr val="lt1"/>
                </a:solidFill>
              </a:defRPr>
            </a:lvl8pPr>
            <a:lvl9pPr rtl="0"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947332"/>
            <a:ext cx="8229600" cy="4620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95D68B-21AC-438B-BECE-4F17DA129F19}" type="datetime4">
              <a:rPr lang="en-US" smtClean="0"/>
              <a:pPr/>
              <a:t>March 10, 2013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F0FCF-2EA5-4FF5-AF14-1CA9C8854AAB}" type="datetime4">
              <a:rPr lang="en-US" smtClean="0"/>
              <a:pPr/>
              <a:t>March 10, 2013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9E781C6-1634-4A56-B2BE-62150BE83935}" type="datetime4">
              <a:rPr lang="en-US" smtClean="0"/>
              <a:pPr/>
              <a:t>March 10, 2013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9372AC2-3C75-4F5F-A929-48958086FE36}" type="datetime4">
              <a:rPr lang="en-US" smtClean="0"/>
              <a:pPr/>
              <a:t>March 10, 2013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09CF4-4C1A-45DC-BADA-6EFF91CB9ABB}" type="datetime4">
              <a:rPr lang="en-US" smtClean="0"/>
              <a:pPr/>
              <a:t>March 10, 2013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51C0-B478-4858-ABC7-96406A1C0480}" type="datetime4">
              <a:rPr lang="en-US" smtClean="0"/>
              <a:pPr/>
              <a:t>March 10, 2013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867641A-9D94-4BD6-862F-F651067079BC}" type="datetime4">
              <a:rPr lang="en-US" smtClean="0"/>
              <a:pPr/>
              <a:t>March 10, 2013</a:t>
            </a:fld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D74F0C02-0EF4-4745-9D82-E8D3F59464E3}" type="datetime4">
              <a:rPr lang="en-US" smtClean="0"/>
              <a:pPr/>
              <a:t>March 10, 2013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87367800-479D-41B0-B3F2-2DCE95BA1381}" type="datetime4">
              <a:rPr lang="en-US" smtClean="0"/>
              <a:pPr/>
              <a:t>March 10,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wmf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1" Type="http://schemas.microsoft.com/office/2007/relationships/media" Target="../media/media1.gif"/><Relationship Id="rId2" Type="http://schemas.openxmlformats.org/officeDocument/2006/relationships/video" Target="../media/media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6" Type="http://schemas.openxmlformats.org/officeDocument/2006/relationships/image" Target="../media/image10.w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2565400" y="4333613"/>
            <a:ext cx="4013200" cy="42862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" sz="2400" dirty="0">
                <a:solidFill>
                  <a:schemeClr val="tx1"/>
                </a:solidFill>
              </a:rPr>
              <a:t>Jenny Guan</a:t>
            </a:r>
          </a:p>
          <a:p>
            <a:pPr lvl="0" rtl="0">
              <a:buNone/>
            </a:pPr>
            <a:r>
              <a:rPr lang="en" sz="2400" dirty="0">
                <a:solidFill>
                  <a:schemeClr val="tx1"/>
                </a:solidFill>
              </a:rPr>
              <a:t>Monica Kuroki </a:t>
            </a:r>
          </a:p>
          <a:p>
            <a:pPr>
              <a:buNone/>
            </a:pPr>
            <a:r>
              <a:rPr lang="en" sz="2400" dirty="0">
                <a:solidFill>
                  <a:schemeClr val="tx1"/>
                </a:solidFill>
              </a:rPr>
              <a:t>Lishan Zhu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688686" y="992885"/>
            <a:ext cx="7772400" cy="2245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 sz="3300" dirty="0"/>
              <a:t>Foam Filtration</a:t>
            </a: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cs882\AppData\Local\Microsoft\Windows\Temporary Internet Files\Content.IE5\D2QRL07O\MC90038417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767115"/>
            <a:ext cx="3581400" cy="425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28"/>
          <p:cNvSpPr txBox="1">
            <a:spLocks noGrp="1"/>
          </p:cNvSpPr>
          <p:nvPr>
            <p:ph type="title"/>
          </p:nvPr>
        </p:nvSpPr>
        <p:spPr>
          <a:xfrm>
            <a:off x="688686" y="992885"/>
            <a:ext cx="7772400" cy="15011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-US" sz="4800" dirty="0" smtClean="0">
                <a:solidFill>
                  <a:srgbClr val="000000"/>
                </a:solidFill>
              </a:rPr>
              <a:t>Questions?</a:t>
            </a:r>
            <a:endParaRPr lang="en" sz="4800" dirty="0">
              <a:solidFill>
                <a:srgbClr val="000000"/>
              </a:solidFill>
            </a:endParaRPr>
          </a:p>
        </p:txBody>
      </p:sp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214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Introduction	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367279" y="1530621"/>
            <a:ext cx="5715001" cy="8648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algn="l" rt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 dirty="0"/>
              <a:t>Filter water using polyurethane foam</a:t>
            </a:r>
          </a:p>
          <a:p>
            <a:pPr marL="457200" lvl="0" indent="-419100" algn="l" rt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 dirty="0"/>
              <a:t>Designed for small communities or schools</a:t>
            </a:r>
          </a:p>
          <a:p>
            <a:endParaRPr lang="en" dirty="0"/>
          </a:p>
        </p:txBody>
      </p:sp>
      <p:sp>
        <p:nvSpPr>
          <p:cNvPr id="36" name="Shape 36"/>
          <p:cNvSpPr/>
          <p:nvPr/>
        </p:nvSpPr>
        <p:spPr>
          <a:xfrm>
            <a:off x="990600" y="2977349"/>
            <a:ext cx="3501612" cy="292264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6" name="Shape 28"/>
          <p:cNvSpPr txBox="1">
            <a:spLocks/>
          </p:cNvSpPr>
          <p:nvPr/>
        </p:nvSpPr>
        <p:spPr>
          <a:xfrm>
            <a:off x="688686" y="630026"/>
            <a:ext cx="7772400" cy="555302"/>
          </a:xfrm>
          <a:prstGeom prst="rect">
            <a:avLst/>
          </a:prstGeom>
          <a:noFill/>
          <a:ln w="76200" cmpd="thinThick">
            <a:noFill/>
            <a:miter lim="800000"/>
          </a:ln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ts val="400"/>
              </a:spcBef>
              <a:buNone/>
              <a:defRPr sz="1800" b="1" kern="1200" cap="all" spc="0" baseline="0">
                <a:solidFill>
                  <a:schemeClr val="lt1"/>
                </a:solidFill>
                <a:effectLst/>
                <a:latin typeface="+mj-lt"/>
                <a:ea typeface="+mj-ea"/>
                <a:cs typeface="Tunga" pitchFamily="2"/>
              </a:defRPr>
            </a:lvl1pPr>
            <a:lvl2pPr rtl="0">
              <a:defRPr>
                <a:solidFill>
                  <a:schemeClr val="lt1"/>
                </a:solidFill>
              </a:defRPr>
            </a:lvl2pPr>
            <a:lvl3pPr rtl="0">
              <a:defRPr>
                <a:solidFill>
                  <a:schemeClr val="lt1"/>
                </a:solidFill>
              </a:defRPr>
            </a:lvl3pPr>
            <a:lvl4pPr rtl="0">
              <a:defRPr>
                <a:solidFill>
                  <a:schemeClr val="lt1"/>
                </a:solidFill>
              </a:defRPr>
            </a:lvl4pPr>
            <a:lvl5pPr rtl="0">
              <a:defRPr>
                <a:solidFill>
                  <a:schemeClr val="lt1"/>
                </a:solidFill>
              </a:defRPr>
            </a:lvl5pPr>
            <a:lvl6pPr rtl="0">
              <a:defRPr>
                <a:solidFill>
                  <a:schemeClr val="lt1"/>
                </a:solidFill>
              </a:defRPr>
            </a:lvl6pPr>
            <a:lvl7pPr rtl="0">
              <a:defRPr>
                <a:solidFill>
                  <a:schemeClr val="lt1"/>
                </a:solidFill>
              </a:defRPr>
            </a:lvl7pPr>
            <a:lvl8pPr rtl="0">
              <a:defRPr>
                <a:solidFill>
                  <a:schemeClr val="lt1"/>
                </a:solidFill>
              </a:defRPr>
            </a:lvl8pPr>
            <a:lvl9pPr rtl="0">
              <a:defRPr>
                <a:solidFill>
                  <a:schemeClr val="lt1"/>
                </a:solidFill>
              </a:defRPr>
            </a:lvl9pPr>
          </a:lstStyle>
          <a:p>
            <a:r>
              <a:rPr lang="en-US" sz="4800" dirty="0" smtClean="0">
                <a:solidFill>
                  <a:srgbClr val="000000"/>
                </a:solidFill>
              </a:rPr>
              <a:t>introduction</a:t>
            </a:r>
            <a:endParaRPr lang="en" sz="4800" dirty="0">
              <a:solidFill>
                <a:srgbClr val="000000"/>
              </a:solidFill>
            </a:endParaRPr>
          </a:p>
        </p:txBody>
      </p:sp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149" y="2642992"/>
            <a:ext cx="2817293" cy="3936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26000" y="401320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00">
        <p14:honeycomb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8002"/>
            <a:ext cx="8229600" cy="4620299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rgbClr val="000000"/>
                </a:solidFill>
              </a:rPr>
              <a:t>Two segments of 4 in Schedule 40 PVC:</a:t>
            </a:r>
          </a:p>
          <a:p>
            <a:pPr algn="l"/>
            <a:endParaRPr lang="en-US" sz="2400" dirty="0" smtClean="0">
              <a:solidFill>
                <a:srgbClr val="000000"/>
              </a:solidFill>
            </a:endParaRPr>
          </a:p>
          <a:p>
            <a:pPr marL="457200" indent="-457200" algn="l">
              <a:buClrTx/>
              <a:buAutoNum type="arabicPeriod"/>
            </a:pPr>
            <a:r>
              <a:rPr lang="en-US" sz="2400" dirty="0" smtClean="0">
                <a:solidFill>
                  <a:srgbClr val="000000"/>
                </a:solidFill>
              </a:rPr>
              <a:t>Roughing filter</a:t>
            </a:r>
          </a:p>
          <a:p>
            <a:pPr algn="l">
              <a:buClrTx/>
            </a:pPr>
            <a:r>
              <a:rPr lang="en-US" sz="2400" dirty="0" smtClean="0">
                <a:solidFill>
                  <a:srgbClr val="000000"/>
                </a:solidFill>
              </a:rPr>
              <a:t>	height 56 in (142.25 cm)</a:t>
            </a:r>
          </a:p>
          <a:p>
            <a:pPr marL="342900" indent="-342900" algn="l">
              <a:buClrTx/>
              <a:buFont typeface="Arial"/>
              <a:buChar char="•"/>
            </a:pPr>
            <a:endParaRPr lang="en-US" sz="2400" dirty="0" smtClean="0">
              <a:solidFill>
                <a:srgbClr val="000000"/>
              </a:solidFill>
            </a:endParaRPr>
          </a:p>
          <a:p>
            <a:pPr marL="457200" indent="-457200" algn="l">
              <a:buClrTx/>
              <a:buFont typeface="+mj-lt"/>
              <a:buAutoNum type="arabicPeriod" startAt="2"/>
            </a:pPr>
            <a:r>
              <a:rPr lang="en-US" sz="2400" dirty="0" smtClean="0">
                <a:solidFill>
                  <a:srgbClr val="000000"/>
                </a:solidFill>
              </a:rPr>
              <a:t>Finishing filter</a:t>
            </a:r>
          </a:p>
          <a:p>
            <a:pPr algn="l">
              <a:buClrTx/>
            </a:pPr>
            <a:r>
              <a:rPr lang="en-US" sz="2400" dirty="0" smtClean="0">
                <a:solidFill>
                  <a:srgbClr val="000000"/>
                </a:solidFill>
              </a:rPr>
              <a:t>	height 31 in (78.75 cm)</a:t>
            </a:r>
          </a:p>
          <a:p>
            <a:pPr marL="342900" indent="-342900" algn="l">
              <a:buClrTx/>
              <a:buFont typeface="Arial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algn="l">
              <a:buClrTx/>
            </a:pPr>
            <a:r>
              <a:rPr lang="en-US" sz="2400" dirty="0" smtClean="0">
                <a:solidFill>
                  <a:srgbClr val="000000"/>
                </a:solidFill>
              </a:rPr>
              <a:t>Connected via 0.5 in schedule 40 PVC pipe</a:t>
            </a:r>
          </a:p>
          <a:p>
            <a:pPr algn="l">
              <a:buClrTx/>
            </a:pPr>
            <a:endParaRPr lang="en-US" sz="2400" dirty="0" smtClean="0">
              <a:solidFill>
                <a:srgbClr val="000000"/>
              </a:solidFill>
            </a:endParaRPr>
          </a:p>
        </p:txBody>
      </p:sp>
      <p:sp>
        <p:nvSpPr>
          <p:cNvPr id="4" name="Shape 28"/>
          <p:cNvSpPr txBox="1">
            <a:spLocks/>
          </p:cNvSpPr>
          <p:nvPr/>
        </p:nvSpPr>
        <p:spPr>
          <a:xfrm>
            <a:off x="688686" y="630026"/>
            <a:ext cx="7772400" cy="555302"/>
          </a:xfrm>
          <a:prstGeom prst="rect">
            <a:avLst/>
          </a:prstGeom>
          <a:noFill/>
          <a:ln w="76200" cmpd="thinThick">
            <a:noFill/>
            <a:miter lim="800000"/>
          </a:ln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ts val="400"/>
              </a:spcBef>
              <a:buNone/>
              <a:defRPr sz="1800" b="1" kern="1200" cap="all" spc="0" baseline="0">
                <a:solidFill>
                  <a:schemeClr val="lt1"/>
                </a:solidFill>
                <a:effectLst/>
                <a:latin typeface="+mj-lt"/>
                <a:ea typeface="+mj-ea"/>
                <a:cs typeface="Tunga" pitchFamily="2"/>
              </a:defRPr>
            </a:lvl1pPr>
            <a:lvl2pPr rtl="0">
              <a:defRPr>
                <a:solidFill>
                  <a:schemeClr val="lt1"/>
                </a:solidFill>
              </a:defRPr>
            </a:lvl2pPr>
            <a:lvl3pPr rtl="0">
              <a:defRPr>
                <a:solidFill>
                  <a:schemeClr val="lt1"/>
                </a:solidFill>
              </a:defRPr>
            </a:lvl3pPr>
            <a:lvl4pPr rtl="0">
              <a:defRPr>
                <a:solidFill>
                  <a:schemeClr val="lt1"/>
                </a:solidFill>
              </a:defRPr>
            </a:lvl4pPr>
            <a:lvl5pPr rtl="0">
              <a:defRPr>
                <a:solidFill>
                  <a:schemeClr val="lt1"/>
                </a:solidFill>
              </a:defRPr>
            </a:lvl5pPr>
            <a:lvl6pPr rtl="0">
              <a:defRPr>
                <a:solidFill>
                  <a:schemeClr val="lt1"/>
                </a:solidFill>
              </a:defRPr>
            </a:lvl6pPr>
            <a:lvl7pPr rtl="0">
              <a:defRPr>
                <a:solidFill>
                  <a:schemeClr val="lt1"/>
                </a:solidFill>
              </a:defRPr>
            </a:lvl7pPr>
            <a:lvl8pPr rtl="0">
              <a:defRPr>
                <a:solidFill>
                  <a:schemeClr val="lt1"/>
                </a:solidFill>
              </a:defRPr>
            </a:lvl8pPr>
            <a:lvl9pPr rtl="0">
              <a:defRPr>
                <a:solidFill>
                  <a:schemeClr val="lt1"/>
                </a:solidFill>
              </a:defRPr>
            </a:lvl9pPr>
          </a:lstStyle>
          <a:p>
            <a:r>
              <a:rPr lang="en-US" sz="4800" dirty="0" smtClean="0">
                <a:solidFill>
                  <a:srgbClr val="000000"/>
                </a:solidFill>
              </a:rPr>
              <a:t>PVC pipes</a:t>
            </a:r>
            <a:endParaRPr lang="en" sz="4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99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86951"/>
            <a:ext cx="8229600" cy="4865617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Filtration system consists of: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2 roughing filters (30 </a:t>
            </a:r>
            <a:r>
              <a:rPr lang="en-US" dirty="0" err="1" smtClean="0"/>
              <a:t>ppi</a:t>
            </a:r>
            <a:r>
              <a:rPr lang="en-US" dirty="0" smtClean="0"/>
              <a:t>) 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/>
              <a:t>1</a:t>
            </a:r>
            <a:r>
              <a:rPr lang="en-US" dirty="0" smtClean="0"/>
              <a:t> refining filter (90 </a:t>
            </a:r>
            <a:r>
              <a:rPr lang="en-US" dirty="0" err="1" smtClean="0"/>
              <a:t>ppi</a:t>
            </a:r>
            <a:r>
              <a:rPr lang="en-US" dirty="0" smtClean="0"/>
              <a:t>)</a:t>
            </a:r>
          </a:p>
          <a:p>
            <a:pPr marL="342900" indent="-342900" algn="l">
              <a:buFont typeface="Arial"/>
              <a:buChar char="•"/>
            </a:pPr>
            <a:endParaRPr lang="en-US" dirty="0" smtClean="0"/>
          </a:p>
          <a:p>
            <a:pPr algn="l"/>
            <a:r>
              <a:rPr lang="en-US" dirty="0" smtClean="0"/>
              <a:t>Cylindrical with measurements:</a:t>
            </a:r>
            <a:endParaRPr lang="en-US" dirty="0"/>
          </a:p>
          <a:p>
            <a:pPr marL="342900" indent="-342900" algn="l">
              <a:buFont typeface="Arial"/>
              <a:buChar char="•"/>
            </a:pPr>
            <a:r>
              <a:rPr lang="en-US" dirty="0"/>
              <a:t>height: 14.75 in (37.5 cm</a:t>
            </a:r>
            <a:r>
              <a:rPr lang="en-US" dirty="0" smtClean="0"/>
              <a:t>)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diameter: 4 in (10.16 cm)</a:t>
            </a:r>
            <a:endParaRPr lang="en-US" dirty="0"/>
          </a:p>
          <a:p>
            <a:pPr algn="l"/>
            <a:endParaRPr lang="en-US" dirty="0" smtClean="0"/>
          </a:p>
          <a:p>
            <a:pPr algn="l"/>
            <a:r>
              <a:rPr lang="en-US" dirty="0"/>
              <a:t>H</a:t>
            </a:r>
            <a:r>
              <a:rPr lang="en-US" dirty="0" smtClean="0"/>
              <a:t>ole drilled horizontally across filters: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diameter 0.5 in (1.27 cm)</a:t>
            </a:r>
            <a:endParaRPr lang="en-US" dirty="0"/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plastic tubing inserted for reinforcement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string inserted for cleaning and measuring purposes</a:t>
            </a:r>
          </a:p>
          <a:p>
            <a:pPr marL="342900" indent="-342900" algn="l">
              <a:buFont typeface="Arial"/>
              <a:buChar char="•"/>
            </a:pPr>
            <a:endParaRPr lang="en-US" dirty="0" smtClean="0"/>
          </a:p>
        </p:txBody>
      </p:sp>
      <p:sp>
        <p:nvSpPr>
          <p:cNvPr id="4" name="Shape 28"/>
          <p:cNvSpPr txBox="1">
            <a:spLocks/>
          </p:cNvSpPr>
          <p:nvPr/>
        </p:nvSpPr>
        <p:spPr>
          <a:xfrm>
            <a:off x="688686" y="630026"/>
            <a:ext cx="7772400" cy="555302"/>
          </a:xfrm>
          <a:prstGeom prst="rect">
            <a:avLst/>
          </a:prstGeom>
          <a:noFill/>
          <a:ln w="76200" cmpd="thinThick">
            <a:noFill/>
            <a:miter lim="800000"/>
          </a:ln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ts val="400"/>
              </a:spcBef>
              <a:buNone/>
              <a:defRPr sz="1800" b="1" kern="1200" cap="all" spc="0" baseline="0">
                <a:solidFill>
                  <a:schemeClr val="lt1"/>
                </a:solidFill>
                <a:effectLst/>
                <a:latin typeface="+mj-lt"/>
                <a:ea typeface="+mj-ea"/>
                <a:cs typeface="Tunga" pitchFamily="2"/>
              </a:defRPr>
            </a:lvl1pPr>
            <a:lvl2pPr rtl="0">
              <a:defRPr>
                <a:solidFill>
                  <a:schemeClr val="lt1"/>
                </a:solidFill>
              </a:defRPr>
            </a:lvl2pPr>
            <a:lvl3pPr rtl="0">
              <a:defRPr>
                <a:solidFill>
                  <a:schemeClr val="lt1"/>
                </a:solidFill>
              </a:defRPr>
            </a:lvl3pPr>
            <a:lvl4pPr rtl="0">
              <a:defRPr>
                <a:solidFill>
                  <a:schemeClr val="lt1"/>
                </a:solidFill>
              </a:defRPr>
            </a:lvl4pPr>
            <a:lvl5pPr rtl="0">
              <a:defRPr>
                <a:solidFill>
                  <a:schemeClr val="lt1"/>
                </a:solidFill>
              </a:defRPr>
            </a:lvl5pPr>
            <a:lvl6pPr rtl="0">
              <a:defRPr>
                <a:solidFill>
                  <a:schemeClr val="lt1"/>
                </a:solidFill>
              </a:defRPr>
            </a:lvl6pPr>
            <a:lvl7pPr rtl="0">
              <a:defRPr>
                <a:solidFill>
                  <a:schemeClr val="lt1"/>
                </a:solidFill>
              </a:defRPr>
            </a:lvl7pPr>
            <a:lvl8pPr rtl="0">
              <a:defRPr>
                <a:solidFill>
                  <a:schemeClr val="lt1"/>
                </a:solidFill>
              </a:defRPr>
            </a:lvl8pPr>
            <a:lvl9pPr rtl="0">
              <a:defRPr>
                <a:solidFill>
                  <a:schemeClr val="lt1"/>
                </a:solidFill>
              </a:defRPr>
            </a:lvl9pPr>
          </a:lstStyle>
          <a:p>
            <a:r>
              <a:rPr lang="en-US" sz="4800" dirty="0" smtClean="0">
                <a:solidFill>
                  <a:srgbClr val="000000"/>
                </a:solidFill>
              </a:rPr>
              <a:t>foam filters </a:t>
            </a:r>
            <a:endParaRPr lang="en" sz="4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98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hematic for progress report 3-7-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5725"/>
            <a:ext cx="9144000" cy="6160831"/>
          </a:xfrm>
          <a:prstGeom prst="rect">
            <a:avLst/>
          </a:prstGeo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28"/>
          <p:cNvSpPr txBox="1">
            <a:spLocks/>
          </p:cNvSpPr>
          <p:nvPr/>
        </p:nvSpPr>
        <p:spPr>
          <a:xfrm>
            <a:off x="688686" y="630026"/>
            <a:ext cx="7772400" cy="555302"/>
          </a:xfrm>
          <a:prstGeom prst="rect">
            <a:avLst/>
          </a:prstGeom>
          <a:noFill/>
          <a:ln w="76200" cmpd="thinThick">
            <a:noFill/>
            <a:miter lim="800000"/>
          </a:ln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ts val="400"/>
              </a:spcBef>
              <a:buNone/>
              <a:defRPr sz="1800" b="1" kern="1200" cap="all" spc="0" baseline="0">
                <a:solidFill>
                  <a:schemeClr val="lt1"/>
                </a:solidFill>
                <a:effectLst/>
                <a:latin typeface="+mj-lt"/>
                <a:ea typeface="+mj-ea"/>
                <a:cs typeface="Tunga" pitchFamily="2"/>
              </a:defRPr>
            </a:lvl1pPr>
            <a:lvl2pPr rtl="0">
              <a:defRPr>
                <a:solidFill>
                  <a:schemeClr val="lt1"/>
                </a:solidFill>
              </a:defRPr>
            </a:lvl2pPr>
            <a:lvl3pPr rtl="0">
              <a:defRPr>
                <a:solidFill>
                  <a:schemeClr val="lt1"/>
                </a:solidFill>
              </a:defRPr>
            </a:lvl3pPr>
            <a:lvl4pPr rtl="0">
              <a:defRPr>
                <a:solidFill>
                  <a:schemeClr val="lt1"/>
                </a:solidFill>
              </a:defRPr>
            </a:lvl4pPr>
            <a:lvl5pPr rtl="0">
              <a:defRPr>
                <a:solidFill>
                  <a:schemeClr val="lt1"/>
                </a:solidFill>
              </a:defRPr>
            </a:lvl5pPr>
            <a:lvl6pPr rtl="0">
              <a:defRPr>
                <a:solidFill>
                  <a:schemeClr val="lt1"/>
                </a:solidFill>
              </a:defRPr>
            </a:lvl6pPr>
            <a:lvl7pPr rtl="0">
              <a:defRPr>
                <a:solidFill>
                  <a:schemeClr val="lt1"/>
                </a:solidFill>
              </a:defRPr>
            </a:lvl7pPr>
            <a:lvl8pPr rtl="0">
              <a:defRPr>
                <a:solidFill>
                  <a:schemeClr val="lt1"/>
                </a:solidFill>
              </a:defRPr>
            </a:lvl8pPr>
            <a:lvl9pPr rtl="0">
              <a:defRPr>
                <a:solidFill>
                  <a:schemeClr val="lt1"/>
                </a:solidFill>
              </a:defRPr>
            </a:lvl9pPr>
          </a:lstStyle>
          <a:p>
            <a:r>
              <a:rPr lang="en-US" sz="4800" dirty="0" smtClean="0">
                <a:solidFill>
                  <a:srgbClr val="000000"/>
                </a:solidFill>
              </a:rPr>
              <a:t>Schematic</a:t>
            </a:r>
            <a:endParaRPr lang="en" sz="4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2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 dirty="0"/>
              <a:t>Method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1578429" y="1457471"/>
            <a:ext cx="5983514" cy="50195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81000" lvl="0" indent="-342900" algn="l" rtl="0">
              <a:buClr>
                <a:schemeClr val="dk2"/>
              </a:buClr>
              <a:buSzPct val="166666"/>
              <a:buAutoNum type="arabicPeriod"/>
            </a:pPr>
            <a:r>
              <a:rPr lang="en" dirty="0" smtClean="0"/>
              <a:t>Water </a:t>
            </a:r>
            <a:r>
              <a:rPr lang="en" dirty="0"/>
              <a:t>enters </a:t>
            </a:r>
            <a:r>
              <a:rPr lang="en" dirty="0" smtClean="0"/>
              <a:t>LFOM</a:t>
            </a:r>
            <a:endParaRPr 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245429" y="444500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Shape 28"/>
          <p:cNvSpPr txBox="1">
            <a:spLocks/>
          </p:cNvSpPr>
          <p:nvPr/>
        </p:nvSpPr>
        <p:spPr>
          <a:xfrm>
            <a:off x="688686" y="630026"/>
            <a:ext cx="7772400" cy="555302"/>
          </a:xfrm>
          <a:prstGeom prst="rect">
            <a:avLst/>
          </a:prstGeom>
          <a:noFill/>
          <a:ln w="76200" cmpd="thinThick">
            <a:noFill/>
            <a:miter lim="800000"/>
          </a:ln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ts val="400"/>
              </a:spcBef>
              <a:buNone/>
              <a:defRPr sz="1800" b="1" kern="1200" cap="all" spc="0" baseline="0">
                <a:solidFill>
                  <a:schemeClr val="lt1"/>
                </a:solidFill>
                <a:effectLst/>
                <a:latin typeface="+mj-lt"/>
                <a:ea typeface="+mj-ea"/>
                <a:cs typeface="Tunga" pitchFamily="2"/>
              </a:defRPr>
            </a:lvl1pPr>
            <a:lvl2pPr rtl="0">
              <a:defRPr>
                <a:solidFill>
                  <a:schemeClr val="lt1"/>
                </a:solidFill>
              </a:defRPr>
            </a:lvl2pPr>
            <a:lvl3pPr rtl="0">
              <a:defRPr>
                <a:solidFill>
                  <a:schemeClr val="lt1"/>
                </a:solidFill>
              </a:defRPr>
            </a:lvl3pPr>
            <a:lvl4pPr rtl="0">
              <a:defRPr>
                <a:solidFill>
                  <a:schemeClr val="lt1"/>
                </a:solidFill>
              </a:defRPr>
            </a:lvl4pPr>
            <a:lvl5pPr rtl="0">
              <a:defRPr>
                <a:solidFill>
                  <a:schemeClr val="lt1"/>
                </a:solidFill>
              </a:defRPr>
            </a:lvl5pPr>
            <a:lvl6pPr rtl="0">
              <a:defRPr>
                <a:solidFill>
                  <a:schemeClr val="lt1"/>
                </a:solidFill>
              </a:defRPr>
            </a:lvl6pPr>
            <a:lvl7pPr rtl="0">
              <a:defRPr>
                <a:solidFill>
                  <a:schemeClr val="lt1"/>
                </a:solidFill>
              </a:defRPr>
            </a:lvl7pPr>
            <a:lvl8pPr rtl="0">
              <a:defRPr>
                <a:solidFill>
                  <a:schemeClr val="lt1"/>
                </a:solidFill>
              </a:defRPr>
            </a:lvl8pPr>
            <a:lvl9pPr rtl="0">
              <a:defRPr>
                <a:solidFill>
                  <a:schemeClr val="lt1"/>
                </a:solidFill>
              </a:defRPr>
            </a:lvl9pPr>
          </a:lstStyle>
          <a:p>
            <a:r>
              <a:rPr lang="en-US" sz="4800" dirty="0" smtClean="0">
                <a:solidFill>
                  <a:srgbClr val="000000"/>
                </a:solidFill>
              </a:rPr>
              <a:t>Method</a:t>
            </a:r>
            <a:endParaRPr lang="en" sz="4800" dirty="0">
              <a:solidFill>
                <a:srgbClr val="000000"/>
              </a:solidFill>
            </a:endParaRPr>
          </a:p>
        </p:txBody>
      </p:sp>
      <p:pic>
        <p:nvPicPr>
          <p:cNvPr id="6" name="Picture 5" descr="Untitl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257" y="2159002"/>
            <a:ext cx="5289174" cy="428171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78429" y="1530043"/>
            <a:ext cx="2826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95300" lvl="0" indent="-457200">
              <a:buClr>
                <a:schemeClr val="dk2"/>
              </a:buClr>
              <a:buSzPct val="166666"/>
              <a:buFont typeface="+mj-lt"/>
              <a:buAutoNum type="arabicPeriod" startAt="2"/>
            </a:pPr>
            <a:r>
              <a:rPr lang="en" sz="2000" dirty="0">
                <a:latin typeface="Garamond"/>
                <a:cs typeface="Garamond"/>
              </a:rPr>
              <a:t>Dosed with coagulant</a:t>
            </a:r>
            <a:endParaRPr lang="en-US" sz="2000" dirty="0">
              <a:latin typeface="Garamond"/>
              <a:cs typeface="Garamond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78429" y="1521298"/>
            <a:ext cx="36599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95300" lvl="0" indent="-457200">
              <a:buClr>
                <a:schemeClr val="dk2"/>
              </a:buClr>
              <a:buSzPct val="166666"/>
              <a:buFont typeface="+mj-lt"/>
              <a:buAutoNum type="arabicPeriod" startAt="3"/>
            </a:pPr>
            <a:r>
              <a:rPr lang="en" sz="2000" dirty="0">
                <a:latin typeface="Garamond"/>
                <a:cs typeface="Garamond"/>
              </a:rPr>
              <a:t>Goes through Roughing Filter</a:t>
            </a:r>
            <a:endParaRPr lang="en-US" sz="2000" dirty="0">
              <a:latin typeface="Garamond"/>
              <a:cs typeface="Garamond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89657" y="1530043"/>
            <a:ext cx="274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95300" lvl="0" indent="-457200">
              <a:buClr>
                <a:schemeClr val="dk2"/>
              </a:buClr>
              <a:buSzPct val="166666"/>
              <a:buFont typeface="+mj-lt"/>
              <a:buAutoNum type="arabicPeriod" startAt="4"/>
            </a:pPr>
            <a:r>
              <a:rPr lang="en" sz="2000" dirty="0">
                <a:latin typeface="Garamond"/>
                <a:cs typeface="Garamond"/>
              </a:rPr>
              <a:t>Then Finishing Filter</a:t>
            </a:r>
            <a:endParaRPr lang="en-US" sz="2000" dirty="0">
              <a:latin typeface="Garamond"/>
              <a:cs typeface="Garamond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89657" y="1530043"/>
            <a:ext cx="20826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95300" lvl="0" indent="-457200">
              <a:buClr>
                <a:schemeClr val="dk2"/>
              </a:buClr>
              <a:buSzPct val="166666"/>
              <a:buFont typeface="+mj-lt"/>
              <a:buAutoNum type="arabicPeriod" startAt="5"/>
            </a:pPr>
            <a:r>
              <a:rPr lang="en" sz="2000" dirty="0">
                <a:latin typeface="Garamond"/>
                <a:cs typeface="Garamond"/>
              </a:rPr>
              <a:t>Dosed with Cl</a:t>
            </a:r>
          </a:p>
        </p:txBody>
      </p:sp>
      <p:pic>
        <p:nvPicPr>
          <p:cNvPr id="13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uild="p"/>
      <p:bldP spid="42" grpId="1" build="p"/>
      <p:bldP spid="9" grpId="0"/>
      <p:bldP spid="9" grpId="1"/>
      <p:bldP spid="10" grpId="0"/>
      <p:bldP spid="10" grpId="1"/>
      <p:bldP spid="11" grpId="0"/>
      <p:bldP spid="11" grpId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Cleaning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1270000" y="1506548"/>
            <a:ext cx="6056086" cy="462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algn="l" rt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 dirty="0"/>
              <a:t>When foam gets dirty, clean with </a:t>
            </a:r>
            <a:r>
              <a:rPr lang="en" dirty="0" smtClean="0"/>
              <a:t>plunger</a:t>
            </a:r>
          </a:p>
          <a:p>
            <a:pPr marL="457200" lvl="0" indent="-419100" algn="l" rt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 dirty="0" smtClean="0"/>
              <a:t>P</a:t>
            </a:r>
            <a:r>
              <a:rPr lang="en-US" dirty="0" smtClean="0"/>
              <a:t>u</a:t>
            </a:r>
            <a:r>
              <a:rPr lang="en" dirty="0" smtClean="0"/>
              <a:t>ll filter back up when done.</a:t>
            </a:r>
            <a:endParaRPr lang="en" dirty="0"/>
          </a:p>
          <a:p>
            <a:pPr marL="914400" lvl="1" indent="-381000" algn="l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 sz="2000" dirty="0"/>
              <a:t>Just like squeezing gunk from dirty sponge</a:t>
            </a:r>
          </a:p>
        </p:txBody>
      </p:sp>
      <p:sp>
        <p:nvSpPr>
          <p:cNvPr id="4" name="Shape 28"/>
          <p:cNvSpPr txBox="1">
            <a:spLocks/>
          </p:cNvSpPr>
          <p:nvPr/>
        </p:nvSpPr>
        <p:spPr>
          <a:xfrm>
            <a:off x="688686" y="630026"/>
            <a:ext cx="7772400" cy="555302"/>
          </a:xfrm>
          <a:prstGeom prst="rect">
            <a:avLst/>
          </a:prstGeom>
          <a:noFill/>
          <a:ln w="76200" cmpd="thinThick">
            <a:noFill/>
            <a:miter lim="800000"/>
          </a:ln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ts val="400"/>
              </a:spcBef>
              <a:buNone/>
              <a:defRPr sz="1800" b="1" kern="1200" cap="all" spc="0" baseline="0">
                <a:solidFill>
                  <a:schemeClr val="lt1"/>
                </a:solidFill>
                <a:effectLst/>
                <a:latin typeface="+mj-lt"/>
                <a:ea typeface="+mj-ea"/>
                <a:cs typeface="Tunga" pitchFamily="2"/>
              </a:defRPr>
            </a:lvl1pPr>
            <a:lvl2pPr rtl="0">
              <a:defRPr>
                <a:solidFill>
                  <a:schemeClr val="lt1"/>
                </a:solidFill>
              </a:defRPr>
            </a:lvl2pPr>
            <a:lvl3pPr rtl="0">
              <a:defRPr>
                <a:solidFill>
                  <a:schemeClr val="lt1"/>
                </a:solidFill>
              </a:defRPr>
            </a:lvl3pPr>
            <a:lvl4pPr rtl="0">
              <a:defRPr>
                <a:solidFill>
                  <a:schemeClr val="lt1"/>
                </a:solidFill>
              </a:defRPr>
            </a:lvl4pPr>
            <a:lvl5pPr rtl="0">
              <a:defRPr>
                <a:solidFill>
                  <a:schemeClr val="lt1"/>
                </a:solidFill>
              </a:defRPr>
            </a:lvl5pPr>
            <a:lvl6pPr rtl="0">
              <a:defRPr>
                <a:solidFill>
                  <a:schemeClr val="lt1"/>
                </a:solidFill>
              </a:defRPr>
            </a:lvl6pPr>
            <a:lvl7pPr rtl="0">
              <a:defRPr>
                <a:solidFill>
                  <a:schemeClr val="lt1"/>
                </a:solidFill>
              </a:defRPr>
            </a:lvl7pPr>
            <a:lvl8pPr rtl="0">
              <a:defRPr>
                <a:solidFill>
                  <a:schemeClr val="lt1"/>
                </a:solidFill>
              </a:defRPr>
            </a:lvl8pPr>
            <a:lvl9pPr rtl="0">
              <a:defRPr>
                <a:solidFill>
                  <a:schemeClr val="lt1"/>
                </a:solidFill>
              </a:defRPr>
            </a:lvl9pPr>
          </a:lstStyle>
          <a:p>
            <a:r>
              <a:rPr lang="en-US" sz="4800" dirty="0" smtClean="0">
                <a:solidFill>
                  <a:srgbClr val="000000"/>
                </a:solidFill>
              </a:rPr>
              <a:t>cleaning</a:t>
            </a:r>
            <a:endParaRPr lang="en" sz="4800" dirty="0">
              <a:solidFill>
                <a:srgbClr val="000000"/>
              </a:solidFill>
            </a:endParaRPr>
          </a:p>
        </p:txBody>
      </p:sp>
      <p:pic>
        <p:nvPicPr>
          <p:cNvPr id="5" name="picasion.com_e4b0028da533a882f3c28bb855c486f1.gif">
            <a:hlinkClick r:id="" action="ppaction://ole?verb=0"/>
            <a:hlinkHover r:id="" action="ppaction://ole?verb=0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76813" y="2891233"/>
            <a:ext cx="4786226" cy="38289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0" y="5116286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1864"/>
            <a:ext cx="5116882" cy="4620299"/>
          </a:xfrm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Ordered piping from McMaster Carr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Cut into two segments for each filtration step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Cut available foam into 4 in diameter cylinders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Designed a method to pull the foam up to a suitable height without the use of clear PVC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In the progress of designing a new LFOM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/>
              <a:t>Drawn up an idea of a wooden stand</a:t>
            </a:r>
          </a:p>
        </p:txBody>
      </p:sp>
      <p:sp>
        <p:nvSpPr>
          <p:cNvPr id="4" name="Shape 28"/>
          <p:cNvSpPr txBox="1">
            <a:spLocks noGrp="1"/>
          </p:cNvSpPr>
          <p:nvPr>
            <p:ph type="title"/>
          </p:nvPr>
        </p:nvSpPr>
        <p:spPr>
          <a:xfrm>
            <a:off x="457200" y="275572"/>
            <a:ext cx="8229600" cy="832332"/>
          </a:xfrm>
          <a:prstGeom prst="rect">
            <a:avLst/>
          </a:prstGeom>
          <a:noFill/>
          <a:ln w="76200" cmpd="thinThick">
            <a:noFill/>
            <a:miter lim="800000"/>
          </a:ln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ts val="400"/>
              </a:spcBef>
              <a:buNone/>
              <a:defRPr sz="1800" b="1" kern="1200" cap="all" spc="0" baseline="0">
                <a:solidFill>
                  <a:schemeClr val="lt1"/>
                </a:solidFill>
                <a:effectLst/>
                <a:latin typeface="+mj-lt"/>
                <a:ea typeface="+mj-ea"/>
                <a:cs typeface="Tunga" pitchFamily="2"/>
              </a:defRPr>
            </a:lvl1pPr>
            <a:lvl2pPr rtl="0">
              <a:defRPr>
                <a:solidFill>
                  <a:schemeClr val="lt1"/>
                </a:solidFill>
              </a:defRPr>
            </a:lvl2pPr>
            <a:lvl3pPr rtl="0">
              <a:defRPr>
                <a:solidFill>
                  <a:schemeClr val="lt1"/>
                </a:solidFill>
              </a:defRPr>
            </a:lvl3pPr>
            <a:lvl4pPr rtl="0">
              <a:defRPr>
                <a:solidFill>
                  <a:schemeClr val="lt1"/>
                </a:solidFill>
              </a:defRPr>
            </a:lvl4pPr>
            <a:lvl5pPr rtl="0">
              <a:defRPr>
                <a:solidFill>
                  <a:schemeClr val="lt1"/>
                </a:solidFill>
              </a:defRPr>
            </a:lvl5pPr>
            <a:lvl6pPr rtl="0">
              <a:defRPr>
                <a:solidFill>
                  <a:schemeClr val="lt1"/>
                </a:solidFill>
              </a:defRPr>
            </a:lvl6pPr>
            <a:lvl7pPr rtl="0">
              <a:defRPr>
                <a:solidFill>
                  <a:schemeClr val="lt1"/>
                </a:solidFill>
              </a:defRPr>
            </a:lvl7pPr>
            <a:lvl8pPr rtl="0">
              <a:defRPr>
                <a:solidFill>
                  <a:schemeClr val="lt1"/>
                </a:solidFill>
              </a:defRPr>
            </a:lvl8pPr>
            <a:lvl9pPr rtl="0">
              <a:defRPr>
                <a:solidFill>
                  <a:schemeClr val="lt1"/>
                </a:solidFill>
              </a:defRPr>
            </a:lvl9pPr>
          </a:lstStyle>
          <a:p>
            <a:r>
              <a:rPr lang="en-US" sz="4800" dirty="0" smtClean="0">
                <a:solidFill>
                  <a:srgbClr val="000000"/>
                </a:solidFill>
              </a:rPr>
              <a:t>Progress</a:t>
            </a:r>
            <a:endParaRPr lang="en" sz="4800" dirty="0">
              <a:solidFill>
                <a:srgbClr val="00000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449177" y="2310997"/>
            <a:ext cx="3486934" cy="3801653"/>
            <a:chOff x="5105921" y="2004163"/>
            <a:chExt cx="3817306" cy="4045908"/>
          </a:xfrm>
        </p:grpSpPr>
        <p:sp>
          <p:nvSpPr>
            <p:cNvPr id="11" name="Cube 10"/>
            <p:cNvSpPr/>
            <p:nvPr/>
          </p:nvSpPr>
          <p:spPr>
            <a:xfrm>
              <a:off x="5105921" y="4800598"/>
              <a:ext cx="3817306" cy="1249473"/>
            </a:xfrm>
            <a:prstGeom prst="cube">
              <a:avLst>
                <a:gd name="adj" fmla="val 81064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5802680" y="2004163"/>
              <a:ext cx="2423788" cy="3676389"/>
              <a:chOff x="5802680" y="2004163"/>
              <a:chExt cx="2423788" cy="3676389"/>
            </a:xfrm>
          </p:grpSpPr>
          <p:sp>
            <p:nvSpPr>
              <p:cNvPr id="10" name="Cube 9"/>
              <p:cNvSpPr/>
              <p:nvPr/>
            </p:nvSpPr>
            <p:spPr>
              <a:xfrm>
                <a:off x="7800581" y="2248418"/>
                <a:ext cx="350729" cy="2824623"/>
              </a:xfrm>
              <a:prstGeom prst="cub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Cube 5"/>
              <p:cNvSpPr/>
              <p:nvPr/>
            </p:nvSpPr>
            <p:spPr>
              <a:xfrm>
                <a:off x="5802680" y="2492677"/>
                <a:ext cx="438411" cy="3187875"/>
              </a:xfrm>
              <a:prstGeom prst="cub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Cube 6"/>
              <p:cNvSpPr/>
              <p:nvPr/>
            </p:nvSpPr>
            <p:spPr>
              <a:xfrm>
                <a:off x="7390353" y="2492677"/>
                <a:ext cx="438411" cy="3187875"/>
              </a:xfrm>
              <a:prstGeom prst="cub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Cube 7"/>
              <p:cNvSpPr/>
              <p:nvPr/>
            </p:nvSpPr>
            <p:spPr>
              <a:xfrm>
                <a:off x="6551111" y="2492678"/>
                <a:ext cx="350729" cy="2580364"/>
              </a:xfrm>
              <a:prstGeom prst="cub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Cube 4"/>
              <p:cNvSpPr/>
              <p:nvPr/>
            </p:nvSpPr>
            <p:spPr>
              <a:xfrm>
                <a:off x="5802680" y="2004163"/>
                <a:ext cx="2423788" cy="732771"/>
              </a:xfrm>
              <a:prstGeom prst="cube">
                <a:avLst>
                  <a:gd name="adj" fmla="val 66026"/>
                </a:avLst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/>
          <p:cNvSpPr/>
          <p:nvPr/>
        </p:nvSpPr>
        <p:spPr>
          <a:xfrm>
            <a:off x="6551184" y="2521252"/>
            <a:ext cx="436213" cy="9348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3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00">
        <p14:reveal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 dirty="0"/>
              <a:t>Semester Goals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566802" y="1572378"/>
            <a:ext cx="4168037" cy="462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8100" lvl="0" algn="l" rtl="0">
              <a:buClr>
                <a:schemeClr val="dk2"/>
              </a:buClr>
              <a:buSzPct val="166666"/>
            </a:pPr>
            <a:r>
              <a:rPr lang="en-US" dirty="0" smtClean="0"/>
              <a:t>Next Step:</a:t>
            </a:r>
          </a:p>
          <a:p>
            <a:pPr marL="381000" lvl="0" indent="-342900" algn="l" rt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US" dirty="0" smtClean="0"/>
              <a:t>Design and construct LFOM</a:t>
            </a:r>
          </a:p>
          <a:p>
            <a:pPr marL="381000" lvl="0" indent="-342900" algn="l" rt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US" dirty="0" smtClean="0"/>
              <a:t>Construct wooden stand</a:t>
            </a:r>
            <a:endParaRPr lang="en-US" dirty="0"/>
          </a:p>
          <a:p>
            <a:pPr marL="38100" lvl="0" algn="l" rtl="0">
              <a:buClr>
                <a:schemeClr val="dk2"/>
              </a:buClr>
              <a:buSzPct val="166666"/>
            </a:pPr>
            <a:endParaRPr lang="en-US" dirty="0" smtClean="0"/>
          </a:p>
          <a:p>
            <a:pPr marL="38100" lvl="0" algn="l" rtl="0">
              <a:buClr>
                <a:schemeClr val="dk2"/>
              </a:buClr>
              <a:buSzPct val="166666"/>
            </a:pPr>
            <a:r>
              <a:rPr lang="en-US" dirty="0" smtClean="0"/>
              <a:t>Semester Goals:</a:t>
            </a:r>
          </a:p>
          <a:p>
            <a:pPr marL="457200" lvl="0" indent="-419100" algn="l" rt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 dirty="0" smtClean="0"/>
              <a:t>Rebuild </a:t>
            </a:r>
            <a:r>
              <a:rPr lang="en" dirty="0"/>
              <a:t>the system with items available in Honduras</a:t>
            </a:r>
          </a:p>
          <a:p>
            <a:pPr marL="457200" lvl="0" indent="-419100" algn="l" rtl="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 dirty="0"/>
              <a:t>Design chemical dosing system</a:t>
            </a:r>
          </a:p>
          <a:p>
            <a:pPr marL="457200" lvl="0" indent="-419100" algn="l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 dirty="0"/>
              <a:t>Make new system more compact and operator </a:t>
            </a:r>
            <a:r>
              <a:rPr lang="en" dirty="0" smtClean="0"/>
              <a:t>friendly</a:t>
            </a:r>
          </a:p>
          <a:p>
            <a:pPr marL="457200" lvl="0" indent="-419100" algn="l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" dirty="0" smtClean="0"/>
              <a:t>Keep track of materials and tasks in order to compile fabrication guide</a:t>
            </a:r>
            <a:endParaRPr lang="en" dirty="0"/>
          </a:p>
        </p:txBody>
      </p:sp>
      <p:sp>
        <p:nvSpPr>
          <p:cNvPr id="6" name="Shape 28"/>
          <p:cNvSpPr txBox="1">
            <a:spLocks/>
          </p:cNvSpPr>
          <p:nvPr/>
        </p:nvSpPr>
        <p:spPr>
          <a:xfrm>
            <a:off x="688686" y="630026"/>
            <a:ext cx="7772400" cy="555302"/>
          </a:xfrm>
          <a:prstGeom prst="rect">
            <a:avLst/>
          </a:prstGeom>
          <a:noFill/>
          <a:ln w="76200" cmpd="thinThick">
            <a:noFill/>
            <a:miter lim="800000"/>
          </a:ln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ts val="400"/>
              </a:spcBef>
              <a:buNone/>
              <a:defRPr sz="1800" b="1" kern="1200" cap="all" spc="0" baseline="0">
                <a:solidFill>
                  <a:schemeClr val="lt1"/>
                </a:solidFill>
                <a:effectLst/>
                <a:latin typeface="+mj-lt"/>
                <a:ea typeface="+mj-ea"/>
                <a:cs typeface="Tunga" pitchFamily="2"/>
              </a:defRPr>
            </a:lvl1pPr>
            <a:lvl2pPr rtl="0">
              <a:defRPr>
                <a:solidFill>
                  <a:schemeClr val="lt1"/>
                </a:solidFill>
              </a:defRPr>
            </a:lvl2pPr>
            <a:lvl3pPr rtl="0">
              <a:defRPr>
                <a:solidFill>
                  <a:schemeClr val="lt1"/>
                </a:solidFill>
              </a:defRPr>
            </a:lvl3pPr>
            <a:lvl4pPr rtl="0">
              <a:defRPr>
                <a:solidFill>
                  <a:schemeClr val="lt1"/>
                </a:solidFill>
              </a:defRPr>
            </a:lvl4pPr>
            <a:lvl5pPr rtl="0">
              <a:defRPr>
                <a:solidFill>
                  <a:schemeClr val="lt1"/>
                </a:solidFill>
              </a:defRPr>
            </a:lvl5pPr>
            <a:lvl6pPr rtl="0">
              <a:defRPr>
                <a:solidFill>
                  <a:schemeClr val="lt1"/>
                </a:solidFill>
              </a:defRPr>
            </a:lvl6pPr>
            <a:lvl7pPr rtl="0">
              <a:defRPr>
                <a:solidFill>
                  <a:schemeClr val="lt1"/>
                </a:solidFill>
              </a:defRPr>
            </a:lvl7pPr>
            <a:lvl8pPr rtl="0">
              <a:defRPr>
                <a:solidFill>
                  <a:schemeClr val="lt1"/>
                </a:solidFill>
              </a:defRPr>
            </a:lvl8pPr>
            <a:lvl9pPr rtl="0">
              <a:defRPr>
                <a:solidFill>
                  <a:schemeClr val="lt1"/>
                </a:solidFill>
              </a:defRPr>
            </a:lvl9pPr>
          </a:lstStyle>
          <a:p>
            <a:r>
              <a:rPr lang="en-US" sz="4800" dirty="0" smtClean="0">
                <a:solidFill>
                  <a:srgbClr val="000000"/>
                </a:solidFill>
              </a:rPr>
              <a:t>goals</a:t>
            </a:r>
            <a:endParaRPr lang="en" sz="4800" dirty="0">
              <a:solidFill>
                <a:srgbClr val="000000"/>
              </a:solidFill>
            </a:endParaRP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290" y="3779242"/>
            <a:ext cx="3137770" cy="2800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266581" y="1464075"/>
            <a:ext cx="2597150" cy="1963207"/>
            <a:chOff x="3178175" y="0"/>
            <a:chExt cx="3949700" cy="2932113"/>
          </a:xfrm>
        </p:grpSpPr>
        <p:sp>
          <p:nvSpPr>
            <p:cNvPr id="8" name="Freeform 95"/>
            <p:cNvSpPr>
              <a:spLocks/>
            </p:cNvSpPr>
            <p:nvPr/>
          </p:nvSpPr>
          <p:spPr bwMode="auto">
            <a:xfrm>
              <a:off x="4738688" y="1165225"/>
              <a:ext cx="2238375" cy="1155700"/>
            </a:xfrm>
            <a:custGeom>
              <a:avLst/>
              <a:gdLst/>
              <a:ahLst/>
              <a:cxnLst>
                <a:cxn ang="0">
                  <a:pos x="1350" y="16"/>
                </a:cxn>
                <a:cxn ang="0">
                  <a:pos x="837" y="1081"/>
                </a:cxn>
                <a:cxn ang="0">
                  <a:pos x="2455" y="458"/>
                </a:cxn>
              </a:cxnLst>
              <a:rect l="0" t="0" r="r" b="b"/>
              <a:pathLst>
                <a:path w="2455" h="1097">
                  <a:moveTo>
                    <a:pt x="1350" y="16"/>
                  </a:moveTo>
                  <a:cubicBezTo>
                    <a:pt x="672" y="0"/>
                    <a:pt x="0" y="1065"/>
                    <a:pt x="837" y="1081"/>
                  </a:cubicBezTo>
                  <a:cubicBezTo>
                    <a:pt x="1942" y="1097"/>
                    <a:pt x="1147" y="455"/>
                    <a:pt x="2455" y="458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Line 99"/>
            <p:cNvSpPr>
              <a:spLocks noChangeShapeType="1"/>
            </p:cNvSpPr>
            <p:nvPr/>
          </p:nvSpPr>
          <p:spPr bwMode="auto">
            <a:xfrm flipH="1">
              <a:off x="3178175" y="533400"/>
              <a:ext cx="26050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med"/>
              <a:tailEnd type="none" w="lg" len="med"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0" name="Group 185"/>
            <p:cNvGrpSpPr>
              <a:grpSpLocks/>
            </p:cNvGrpSpPr>
            <p:nvPr/>
          </p:nvGrpSpPr>
          <p:grpSpPr bwMode="auto">
            <a:xfrm>
              <a:off x="5775325" y="0"/>
              <a:ext cx="738188" cy="1250950"/>
              <a:chOff x="3523" y="159"/>
              <a:chExt cx="580" cy="983"/>
            </a:xfrm>
          </p:grpSpPr>
          <p:sp>
            <p:nvSpPr>
              <p:cNvPr id="11" name="AutoShape 104"/>
              <p:cNvSpPr>
                <a:spLocks noChangeArrowheads="1"/>
              </p:cNvSpPr>
              <p:nvPr/>
            </p:nvSpPr>
            <p:spPr bwMode="auto">
              <a:xfrm>
                <a:off x="3659" y="771"/>
                <a:ext cx="444" cy="371"/>
              </a:xfrm>
              <a:prstGeom prst="roundRect">
                <a:avLst>
                  <a:gd name="adj" fmla="val 16667"/>
                </a:avLst>
              </a:prstGeom>
              <a:solidFill>
                <a:schemeClr val="hlink"/>
              </a:solidFill>
              <a:ln w="28575">
                <a:noFill/>
                <a:round/>
                <a:headEnd type="none" w="lg" len="med"/>
                <a:tailEnd type="none" w="lg" len="med"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" name="Rectangle 105"/>
              <p:cNvSpPr>
                <a:spLocks noChangeArrowheads="1"/>
              </p:cNvSpPr>
              <p:nvPr/>
            </p:nvSpPr>
            <p:spPr bwMode="auto">
              <a:xfrm>
                <a:off x="3659" y="746"/>
                <a:ext cx="444" cy="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" name="AutoShape 106"/>
              <p:cNvSpPr>
                <a:spLocks noChangeArrowheads="1"/>
              </p:cNvSpPr>
              <p:nvPr/>
            </p:nvSpPr>
            <p:spPr bwMode="auto">
              <a:xfrm>
                <a:off x="3659" y="301"/>
                <a:ext cx="444" cy="841"/>
              </a:xfrm>
              <a:prstGeom prst="roundRect">
                <a:avLst>
                  <a:gd name="adj" fmla="val 16667"/>
                </a:avLst>
              </a:prstGeom>
              <a:noFill/>
              <a:ln w="28575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pic>
            <p:nvPicPr>
              <p:cNvPr id="14" name="Picture 107" descr="Product Picture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t="20000" r="63148" b="48000"/>
              <a:stretch>
                <a:fillRect/>
              </a:stretch>
            </p:blipFill>
            <p:spPr bwMode="auto">
              <a:xfrm>
                <a:off x="3523" y="482"/>
                <a:ext cx="355" cy="309"/>
              </a:xfrm>
              <a:prstGeom prst="rect">
                <a:avLst/>
              </a:prstGeom>
              <a:noFill/>
            </p:spPr>
          </p:pic>
          <p:sp>
            <p:nvSpPr>
              <p:cNvPr id="15" name="Rectangle 108"/>
              <p:cNvSpPr>
                <a:spLocks noChangeArrowheads="1"/>
              </p:cNvSpPr>
              <p:nvPr/>
            </p:nvSpPr>
            <p:spPr bwMode="auto">
              <a:xfrm>
                <a:off x="3837" y="696"/>
                <a:ext cx="37" cy="99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" name="AutoShape 109"/>
              <p:cNvSpPr>
                <a:spLocks noChangeArrowheads="1"/>
              </p:cNvSpPr>
              <p:nvPr/>
            </p:nvSpPr>
            <p:spPr bwMode="auto">
              <a:xfrm rot="-5400000">
                <a:off x="3807" y="676"/>
                <a:ext cx="98" cy="261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7" name="Group 110"/>
              <p:cNvGrpSpPr>
                <a:grpSpLocks/>
              </p:cNvGrpSpPr>
              <p:nvPr/>
            </p:nvGrpSpPr>
            <p:grpSpPr bwMode="auto">
              <a:xfrm>
                <a:off x="3704" y="229"/>
                <a:ext cx="354" cy="74"/>
                <a:chOff x="2855" y="276"/>
                <a:chExt cx="528" cy="111"/>
              </a:xfrm>
            </p:grpSpPr>
            <p:sp>
              <p:nvSpPr>
                <p:cNvPr id="22" name="Arc 111"/>
                <p:cNvSpPr>
                  <a:spLocks/>
                </p:cNvSpPr>
                <p:nvPr/>
              </p:nvSpPr>
              <p:spPr bwMode="auto">
                <a:xfrm rot="10800000" flipH="1">
                  <a:off x="2855" y="276"/>
                  <a:ext cx="40" cy="11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 type="none" w="lg" len="med"/>
                  <a:tailEnd type="none" w="lg" len="med"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3" name="Arc 112"/>
                <p:cNvSpPr>
                  <a:spLocks/>
                </p:cNvSpPr>
                <p:nvPr/>
              </p:nvSpPr>
              <p:spPr bwMode="auto">
                <a:xfrm rot="10800000">
                  <a:off x="3343" y="276"/>
                  <a:ext cx="40" cy="11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 type="none" w="lg" len="med"/>
                  <a:tailEnd type="none" w="lg" len="med"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8" name="AutoShape 113"/>
              <p:cNvSpPr>
                <a:spLocks noChangeArrowheads="1"/>
              </p:cNvSpPr>
              <p:nvPr/>
            </p:nvSpPr>
            <p:spPr bwMode="auto">
              <a:xfrm flipV="1">
                <a:off x="3688" y="283"/>
                <a:ext cx="386" cy="80"/>
              </a:xfrm>
              <a:custGeom>
                <a:avLst/>
                <a:gdLst>
                  <a:gd name="G0" fmla="+- 2435 0 0"/>
                  <a:gd name="G1" fmla="+- 21600 0 2435"/>
                  <a:gd name="G2" fmla="*/ 2435 1 2"/>
                  <a:gd name="G3" fmla="+- 21600 0 G2"/>
                  <a:gd name="G4" fmla="+/ 2435 21600 2"/>
                  <a:gd name="G5" fmla="+/ G1 0 2"/>
                  <a:gd name="G6" fmla="*/ 21600 21600 2435"/>
                  <a:gd name="G7" fmla="*/ G6 1 2"/>
                  <a:gd name="G8" fmla="+- 21600 0 G7"/>
                  <a:gd name="G9" fmla="*/ 21600 1 2"/>
                  <a:gd name="G10" fmla="+- 2435 0 G9"/>
                  <a:gd name="G11" fmla="?: G10 G8 0"/>
                  <a:gd name="G12" fmla="?: G10 G7 21600"/>
                  <a:gd name="T0" fmla="*/ 20382 w 21600"/>
                  <a:gd name="T1" fmla="*/ 10800 h 21600"/>
                  <a:gd name="T2" fmla="*/ 10800 w 21600"/>
                  <a:gd name="T3" fmla="*/ 21600 h 21600"/>
                  <a:gd name="T4" fmla="*/ 1218 w 21600"/>
                  <a:gd name="T5" fmla="*/ 10800 h 21600"/>
                  <a:gd name="T6" fmla="*/ 10800 w 21600"/>
                  <a:gd name="T7" fmla="*/ 0 h 21600"/>
                  <a:gd name="T8" fmla="*/ 3018 w 21600"/>
                  <a:gd name="T9" fmla="*/ 3018 h 21600"/>
                  <a:gd name="T10" fmla="*/ 18582 w 21600"/>
                  <a:gd name="T11" fmla="*/ 18582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2435" y="21600"/>
                    </a:lnTo>
                    <a:lnTo>
                      <a:pt x="19165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bg1"/>
                </a:solidFill>
                <a:miter lim="800000"/>
                <a:headEnd type="none" w="lg" len="med"/>
                <a:tailEnd type="none" w="lg" len="med"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9" name="Group 114"/>
              <p:cNvGrpSpPr>
                <a:grpSpLocks/>
              </p:cNvGrpSpPr>
              <p:nvPr/>
            </p:nvGrpSpPr>
            <p:grpSpPr bwMode="auto">
              <a:xfrm>
                <a:off x="3714" y="159"/>
                <a:ext cx="334" cy="100"/>
                <a:chOff x="2869" y="172"/>
                <a:chExt cx="498" cy="149"/>
              </a:xfrm>
            </p:grpSpPr>
            <p:sp>
              <p:nvSpPr>
                <p:cNvPr id="20" name="Freeform 115"/>
                <p:cNvSpPr>
                  <a:spLocks/>
                </p:cNvSpPr>
                <p:nvPr/>
              </p:nvSpPr>
              <p:spPr bwMode="auto">
                <a:xfrm>
                  <a:off x="2869" y="210"/>
                  <a:ext cx="498" cy="111"/>
                </a:xfrm>
                <a:custGeom>
                  <a:avLst/>
                  <a:gdLst/>
                  <a:ahLst/>
                  <a:cxnLst>
                    <a:cxn ang="0">
                      <a:pos x="0" y="144"/>
                    </a:cxn>
                    <a:cxn ang="0">
                      <a:pos x="0" y="0"/>
                    </a:cxn>
                    <a:cxn ang="0">
                      <a:pos x="288" y="0"/>
                    </a:cxn>
                    <a:cxn ang="0">
                      <a:pos x="288" y="144"/>
                    </a:cxn>
                  </a:cxnLst>
                  <a:rect l="0" t="0" r="r" b="b"/>
                  <a:pathLst>
                    <a:path w="288" h="144">
                      <a:moveTo>
                        <a:pt x="0" y="144"/>
                      </a:moveTo>
                      <a:lnTo>
                        <a:pt x="0" y="0"/>
                      </a:lnTo>
                      <a:lnTo>
                        <a:pt x="288" y="0"/>
                      </a:lnTo>
                      <a:lnTo>
                        <a:pt x="288" y="144"/>
                      </a:ln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lg" len="med"/>
                  <a:tailEnd type="none" w="lg" len="med"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Line 116"/>
                <p:cNvSpPr>
                  <a:spLocks noChangeShapeType="1"/>
                </p:cNvSpPr>
                <p:nvPr/>
              </p:nvSpPr>
              <p:spPr bwMode="auto">
                <a:xfrm>
                  <a:off x="3118" y="172"/>
                  <a:ext cx="0" cy="8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lg" len="med"/>
                  <a:tailEnd type="none" w="lg" len="med"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pic>
          <p:nvPicPr>
            <p:cNvPr id="24" name="Picture 12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624638" y="788988"/>
              <a:ext cx="130175" cy="2143125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</p:pic>
        <p:grpSp>
          <p:nvGrpSpPr>
            <p:cNvPr id="25" name="Group 182"/>
            <p:cNvGrpSpPr>
              <a:grpSpLocks/>
            </p:cNvGrpSpPr>
            <p:nvPr/>
          </p:nvGrpSpPr>
          <p:grpSpPr bwMode="auto">
            <a:xfrm>
              <a:off x="6777038" y="798513"/>
              <a:ext cx="153987" cy="2084387"/>
              <a:chOff x="3703" y="1140"/>
              <a:chExt cx="144" cy="1959"/>
            </a:xfrm>
          </p:grpSpPr>
          <p:sp>
            <p:nvSpPr>
              <p:cNvPr id="26" name="Line 7"/>
              <p:cNvSpPr>
                <a:spLocks noChangeShapeType="1"/>
              </p:cNvSpPr>
              <p:nvPr/>
            </p:nvSpPr>
            <p:spPr bwMode="auto">
              <a:xfrm flipV="1">
                <a:off x="3847" y="1524"/>
                <a:ext cx="0" cy="157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" name="Line 8"/>
              <p:cNvSpPr>
                <a:spLocks noChangeShapeType="1"/>
              </p:cNvSpPr>
              <p:nvPr/>
            </p:nvSpPr>
            <p:spPr bwMode="auto">
              <a:xfrm flipH="1">
                <a:off x="3703" y="261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" name="Line 9"/>
              <p:cNvSpPr>
                <a:spLocks noChangeShapeType="1"/>
              </p:cNvSpPr>
              <p:nvPr/>
            </p:nvSpPr>
            <p:spPr bwMode="auto">
              <a:xfrm flipH="1">
                <a:off x="3703" y="252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" name="Line 10"/>
              <p:cNvSpPr>
                <a:spLocks noChangeShapeType="1"/>
              </p:cNvSpPr>
              <p:nvPr/>
            </p:nvSpPr>
            <p:spPr bwMode="auto">
              <a:xfrm flipH="1">
                <a:off x="3703" y="2427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" name="Line 11"/>
              <p:cNvSpPr>
                <a:spLocks noChangeShapeType="1"/>
              </p:cNvSpPr>
              <p:nvPr/>
            </p:nvSpPr>
            <p:spPr bwMode="auto">
              <a:xfrm flipH="1">
                <a:off x="3703" y="2331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" name="Line 12"/>
              <p:cNvSpPr>
                <a:spLocks noChangeShapeType="1"/>
              </p:cNvSpPr>
              <p:nvPr/>
            </p:nvSpPr>
            <p:spPr bwMode="auto">
              <a:xfrm flipH="1">
                <a:off x="3703" y="223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" name="Line 13"/>
              <p:cNvSpPr>
                <a:spLocks noChangeShapeType="1"/>
              </p:cNvSpPr>
              <p:nvPr/>
            </p:nvSpPr>
            <p:spPr bwMode="auto">
              <a:xfrm flipH="1">
                <a:off x="3703" y="213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" name="Line 14"/>
              <p:cNvSpPr>
                <a:spLocks noChangeShapeType="1"/>
              </p:cNvSpPr>
              <p:nvPr/>
            </p:nvSpPr>
            <p:spPr bwMode="auto">
              <a:xfrm flipH="1">
                <a:off x="3703" y="204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" name="Line 15"/>
              <p:cNvSpPr>
                <a:spLocks noChangeShapeType="1"/>
              </p:cNvSpPr>
              <p:nvPr/>
            </p:nvSpPr>
            <p:spPr bwMode="auto">
              <a:xfrm flipH="1">
                <a:off x="3703" y="1947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" name="Line 16"/>
              <p:cNvSpPr>
                <a:spLocks noChangeShapeType="1"/>
              </p:cNvSpPr>
              <p:nvPr/>
            </p:nvSpPr>
            <p:spPr bwMode="auto">
              <a:xfrm flipH="1">
                <a:off x="3703" y="1851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" name="Line 17"/>
              <p:cNvSpPr>
                <a:spLocks noChangeShapeType="1"/>
              </p:cNvSpPr>
              <p:nvPr/>
            </p:nvSpPr>
            <p:spPr bwMode="auto">
              <a:xfrm flipH="1">
                <a:off x="3703" y="175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" name="Line 18"/>
              <p:cNvSpPr>
                <a:spLocks noChangeShapeType="1"/>
              </p:cNvSpPr>
              <p:nvPr/>
            </p:nvSpPr>
            <p:spPr bwMode="auto">
              <a:xfrm flipH="1">
                <a:off x="3703" y="165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" name="Line 19"/>
              <p:cNvSpPr>
                <a:spLocks noChangeShapeType="1"/>
              </p:cNvSpPr>
              <p:nvPr/>
            </p:nvSpPr>
            <p:spPr bwMode="auto">
              <a:xfrm flipH="1">
                <a:off x="3703" y="156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" name="Line 20"/>
              <p:cNvSpPr>
                <a:spLocks noChangeShapeType="1"/>
              </p:cNvSpPr>
              <p:nvPr/>
            </p:nvSpPr>
            <p:spPr bwMode="auto">
              <a:xfrm flipH="1">
                <a:off x="3799" y="257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" name="Line 21"/>
              <p:cNvSpPr>
                <a:spLocks noChangeShapeType="1"/>
              </p:cNvSpPr>
              <p:nvPr/>
            </p:nvSpPr>
            <p:spPr bwMode="auto">
              <a:xfrm flipH="1">
                <a:off x="3799" y="2475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" name="Line 22"/>
              <p:cNvSpPr>
                <a:spLocks noChangeShapeType="1"/>
              </p:cNvSpPr>
              <p:nvPr/>
            </p:nvSpPr>
            <p:spPr bwMode="auto">
              <a:xfrm flipH="1">
                <a:off x="3799" y="2379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" name="Line 23"/>
              <p:cNvSpPr>
                <a:spLocks noChangeShapeType="1"/>
              </p:cNvSpPr>
              <p:nvPr/>
            </p:nvSpPr>
            <p:spPr bwMode="auto">
              <a:xfrm flipH="1">
                <a:off x="3799" y="2283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" name="Line 24"/>
              <p:cNvSpPr>
                <a:spLocks noChangeShapeType="1"/>
              </p:cNvSpPr>
              <p:nvPr/>
            </p:nvSpPr>
            <p:spPr bwMode="auto">
              <a:xfrm flipH="1">
                <a:off x="3799" y="218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" name="Line 25"/>
              <p:cNvSpPr>
                <a:spLocks noChangeShapeType="1"/>
              </p:cNvSpPr>
              <p:nvPr/>
            </p:nvSpPr>
            <p:spPr bwMode="auto">
              <a:xfrm flipH="1">
                <a:off x="3799" y="209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" name="Line 26"/>
              <p:cNvSpPr>
                <a:spLocks noChangeShapeType="1"/>
              </p:cNvSpPr>
              <p:nvPr/>
            </p:nvSpPr>
            <p:spPr bwMode="auto">
              <a:xfrm flipH="1">
                <a:off x="3799" y="1995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" name="Line 27"/>
              <p:cNvSpPr>
                <a:spLocks noChangeShapeType="1"/>
              </p:cNvSpPr>
              <p:nvPr/>
            </p:nvSpPr>
            <p:spPr bwMode="auto">
              <a:xfrm flipH="1">
                <a:off x="3799" y="1899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7" name="Line 28"/>
              <p:cNvSpPr>
                <a:spLocks noChangeShapeType="1"/>
              </p:cNvSpPr>
              <p:nvPr/>
            </p:nvSpPr>
            <p:spPr bwMode="auto">
              <a:xfrm flipH="1">
                <a:off x="3799" y="1803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8" name="Line 29"/>
              <p:cNvSpPr>
                <a:spLocks noChangeShapeType="1"/>
              </p:cNvSpPr>
              <p:nvPr/>
            </p:nvSpPr>
            <p:spPr bwMode="auto">
              <a:xfrm flipH="1">
                <a:off x="3799" y="170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9" name="Line 30"/>
              <p:cNvSpPr>
                <a:spLocks noChangeShapeType="1"/>
              </p:cNvSpPr>
              <p:nvPr/>
            </p:nvSpPr>
            <p:spPr bwMode="auto">
              <a:xfrm flipH="1">
                <a:off x="3799" y="161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0" name="Line 67"/>
              <p:cNvSpPr>
                <a:spLocks noChangeShapeType="1"/>
              </p:cNvSpPr>
              <p:nvPr/>
            </p:nvSpPr>
            <p:spPr bwMode="auto">
              <a:xfrm flipV="1">
                <a:off x="3847" y="1140"/>
                <a:ext cx="0" cy="11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1" name="Line 68"/>
              <p:cNvSpPr>
                <a:spLocks noChangeShapeType="1"/>
              </p:cNvSpPr>
              <p:nvPr/>
            </p:nvSpPr>
            <p:spPr bwMode="auto">
              <a:xfrm flipH="1">
                <a:off x="3703" y="223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2" name="Line 69"/>
              <p:cNvSpPr>
                <a:spLocks noChangeShapeType="1"/>
              </p:cNvSpPr>
              <p:nvPr/>
            </p:nvSpPr>
            <p:spPr bwMode="auto">
              <a:xfrm flipH="1">
                <a:off x="3703" y="213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5" name="Line 70"/>
              <p:cNvSpPr>
                <a:spLocks noChangeShapeType="1"/>
              </p:cNvSpPr>
              <p:nvPr/>
            </p:nvSpPr>
            <p:spPr bwMode="auto">
              <a:xfrm flipH="1">
                <a:off x="3703" y="204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6" name="Line 71"/>
              <p:cNvSpPr>
                <a:spLocks noChangeShapeType="1"/>
              </p:cNvSpPr>
              <p:nvPr/>
            </p:nvSpPr>
            <p:spPr bwMode="auto">
              <a:xfrm flipH="1">
                <a:off x="3703" y="1947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7" name="Line 72"/>
              <p:cNvSpPr>
                <a:spLocks noChangeShapeType="1"/>
              </p:cNvSpPr>
              <p:nvPr/>
            </p:nvSpPr>
            <p:spPr bwMode="auto">
              <a:xfrm flipH="1">
                <a:off x="3703" y="1851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8" name="Line 73"/>
              <p:cNvSpPr>
                <a:spLocks noChangeShapeType="1"/>
              </p:cNvSpPr>
              <p:nvPr/>
            </p:nvSpPr>
            <p:spPr bwMode="auto">
              <a:xfrm flipH="1">
                <a:off x="3703" y="175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9" name="Line 74"/>
              <p:cNvSpPr>
                <a:spLocks noChangeShapeType="1"/>
              </p:cNvSpPr>
              <p:nvPr/>
            </p:nvSpPr>
            <p:spPr bwMode="auto">
              <a:xfrm flipH="1">
                <a:off x="3703" y="165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0" name="Line 75"/>
              <p:cNvSpPr>
                <a:spLocks noChangeShapeType="1"/>
              </p:cNvSpPr>
              <p:nvPr/>
            </p:nvSpPr>
            <p:spPr bwMode="auto">
              <a:xfrm flipH="1">
                <a:off x="3703" y="156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1" name="Line 76"/>
              <p:cNvSpPr>
                <a:spLocks noChangeShapeType="1"/>
              </p:cNvSpPr>
              <p:nvPr/>
            </p:nvSpPr>
            <p:spPr bwMode="auto">
              <a:xfrm flipH="1">
                <a:off x="3703" y="1467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2" name="Line 77"/>
              <p:cNvSpPr>
                <a:spLocks noChangeShapeType="1"/>
              </p:cNvSpPr>
              <p:nvPr/>
            </p:nvSpPr>
            <p:spPr bwMode="auto">
              <a:xfrm flipH="1">
                <a:off x="3703" y="1371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3" name="Line 78"/>
              <p:cNvSpPr>
                <a:spLocks noChangeShapeType="1"/>
              </p:cNvSpPr>
              <p:nvPr/>
            </p:nvSpPr>
            <p:spPr bwMode="auto">
              <a:xfrm flipH="1">
                <a:off x="3703" y="127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4" name="Line 79"/>
              <p:cNvSpPr>
                <a:spLocks noChangeShapeType="1"/>
              </p:cNvSpPr>
              <p:nvPr/>
            </p:nvSpPr>
            <p:spPr bwMode="auto">
              <a:xfrm flipH="1">
                <a:off x="3703" y="117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5" name="Line 80"/>
              <p:cNvSpPr>
                <a:spLocks noChangeShapeType="1"/>
              </p:cNvSpPr>
              <p:nvPr/>
            </p:nvSpPr>
            <p:spPr bwMode="auto">
              <a:xfrm flipH="1">
                <a:off x="3799" y="218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6" name="Line 81"/>
              <p:cNvSpPr>
                <a:spLocks noChangeShapeType="1"/>
              </p:cNvSpPr>
              <p:nvPr/>
            </p:nvSpPr>
            <p:spPr bwMode="auto">
              <a:xfrm flipH="1">
                <a:off x="3799" y="209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7" name="Line 82"/>
              <p:cNvSpPr>
                <a:spLocks noChangeShapeType="1"/>
              </p:cNvSpPr>
              <p:nvPr/>
            </p:nvSpPr>
            <p:spPr bwMode="auto">
              <a:xfrm flipH="1">
                <a:off x="3799" y="1995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8" name="Line 83"/>
              <p:cNvSpPr>
                <a:spLocks noChangeShapeType="1"/>
              </p:cNvSpPr>
              <p:nvPr/>
            </p:nvSpPr>
            <p:spPr bwMode="auto">
              <a:xfrm flipH="1">
                <a:off x="3799" y="1899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9" name="Line 84"/>
              <p:cNvSpPr>
                <a:spLocks noChangeShapeType="1"/>
              </p:cNvSpPr>
              <p:nvPr/>
            </p:nvSpPr>
            <p:spPr bwMode="auto">
              <a:xfrm flipH="1">
                <a:off x="3799" y="1803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0" name="Line 85"/>
              <p:cNvSpPr>
                <a:spLocks noChangeShapeType="1"/>
              </p:cNvSpPr>
              <p:nvPr/>
            </p:nvSpPr>
            <p:spPr bwMode="auto">
              <a:xfrm flipH="1">
                <a:off x="3799" y="170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1" name="Line 86"/>
              <p:cNvSpPr>
                <a:spLocks noChangeShapeType="1"/>
              </p:cNvSpPr>
              <p:nvPr/>
            </p:nvSpPr>
            <p:spPr bwMode="auto">
              <a:xfrm flipH="1">
                <a:off x="3799" y="161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2" name="Line 87"/>
              <p:cNvSpPr>
                <a:spLocks noChangeShapeType="1"/>
              </p:cNvSpPr>
              <p:nvPr/>
            </p:nvSpPr>
            <p:spPr bwMode="auto">
              <a:xfrm flipH="1">
                <a:off x="3799" y="1515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3" name="Line 88"/>
              <p:cNvSpPr>
                <a:spLocks noChangeShapeType="1"/>
              </p:cNvSpPr>
              <p:nvPr/>
            </p:nvSpPr>
            <p:spPr bwMode="auto">
              <a:xfrm flipH="1">
                <a:off x="3799" y="1419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4" name="Line 89"/>
              <p:cNvSpPr>
                <a:spLocks noChangeShapeType="1"/>
              </p:cNvSpPr>
              <p:nvPr/>
            </p:nvSpPr>
            <p:spPr bwMode="auto">
              <a:xfrm flipH="1">
                <a:off x="3799" y="1323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5" name="Line 90"/>
              <p:cNvSpPr>
                <a:spLocks noChangeShapeType="1"/>
              </p:cNvSpPr>
              <p:nvPr/>
            </p:nvSpPr>
            <p:spPr bwMode="auto">
              <a:xfrm flipH="1">
                <a:off x="3799" y="122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6" name="Line 126"/>
              <p:cNvSpPr>
                <a:spLocks noChangeShapeType="1"/>
              </p:cNvSpPr>
              <p:nvPr/>
            </p:nvSpPr>
            <p:spPr bwMode="auto">
              <a:xfrm flipH="1">
                <a:off x="3703" y="3099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7" name="Line 127"/>
              <p:cNvSpPr>
                <a:spLocks noChangeShapeType="1"/>
              </p:cNvSpPr>
              <p:nvPr/>
            </p:nvSpPr>
            <p:spPr bwMode="auto">
              <a:xfrm flipH="1">
                <a:off x="3703" y="3003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8" name="Line 128"/>
              <p:cNvSpPr>
                <a:spLocks noChangeShapeType="1"/>
              </p:cNvSpPr>
              <p:nvPr/>
            </p:nvSpPr>
            <p:spPr bwMode="auto">
              <a:xfrm flipH="1">
                <a:off x="3703" y="2907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9" name="Line 129"/>
              <p:cNvSpPr>
                <a:spLocks noChangeShapeType="1"/>
              </p:cNvSpPr>
              <p:nvPr/>
            </p:nvSpPr>
            <p:spPr bwMode="auto">
              <a:xfrm flipH="1">
                <a:off x="3703" y="2811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0" name="Line 130"/>
              <p:cNvSpPr>
                <a:spLocks noChangeShapeType="1"/>
              </p:cNvSpPr>
              <p:nvPr/>
            </p:nvSpPr>
            <p:spPr bwMode="auto">
              <a:xfrm flipH="1">
                <a:off x="3703" y="2715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1" name="Line 138"/>
              <p:cNvSpPr>
                <a:spLocks noChangeShapeType="1"/>
              </p:cNvSpPr>
              <p:nvPr/>
            </p:nvSpPr>
            <p:spPr bwMode="auto">
              <a:xfrm flipH="1">
                <a:off x="3799" y="3051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2" name="Line 139"/>
              <p:cNvSpPr>
                <a:spLocks noChangeShapeType="1"/>
              </p:cNvSpPr>
              <p:nvPr/>
            </p:nvSpPr>
            <p:spPr bwMode="auto">
              <a:xfrm flipH="1">
                <a:off x="3799" y="2955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3" name="Line 140"/>
              <p:cNvSpPr>
                <a:spLocks noChangeShapeType="1"/>
              </p:cNvSpPr>
              <p:nvPr/>
            </p:nvSpPr>
            <p:spPr bwMode="auto">
              <a:xfrm flipH="1">
                <a:off x="3799" y="2859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4" name="Line 141"/>
              <p:cNvSpPr>
                <a:spLocks noChangeShapeType="1"/>
              </p:cNvSpPr>
              <p:nvPr/>
            </p:nvSpPr>
            <p:spPr bwMode="auto">
              <a:xfrm flipH="1">
                <a:off x="3799" y="2763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5" name="Line 142"/>
              <p:cNvSpPr>
                <a:spLocks noChangeShapeType="1"/>
              </p:cNvSpPr>
              <p:nvPr/>
            </p:nvSpPr>
            <p:spPr bwMode="auto">
              <a:xfrm flipH="1">
                <a:off x="3799" y="2667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86" name="Group 181"/>
            <p:cNvGrpSpPr>
              <a:grpSpLocks/>
            </p:cNvGrpSpPr>
            <p:nvPr/>
          </p:nvGrpSpPr>
          <p:grpSpPr bwMode="auto">
            <a:xfrm>
              <a:off x="6972300" y="814388"/>
              <a:ext cx="155575" cy="2089150"/>
              <a:chOff x="3886" y="1154"/>
              <a:chExt cx="146" cy="1964"/>
            </a:xfrm>
          </p:grpSpPr>
          <p:sp>
            <p:nvSpPr>
              <p:cNvPr id="87" name="Oval 35"/>
              <p:cNvSpPr>
                <a:spLocks noChangeArrowheads="1"/>
              </p:cNvSpPr>
              <p:nvPr/>
            </p:nvSpPr>
            <p:spPr bwMode="auto">
              <a:xfrm>
                <a:off x="3888" y="2498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8" name="Oval 36"/>
              <p:cNvSpPr>
                <a:spLocks noChangeArrowheads="1"/>
              </p:cNvSpPr>
              <p:nvPr/>
            </p:nvSpPr>
            <p:spPr bwMode="auto">
              <a:xfrm>
                <a:off x="3888" y="2402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89" name="Oval 37"/>
              <p:cNvSpPr>
                <a:spLocks noChangeArrowheads="1"/>
              </p:cNvSpPr>
              <p:nvPr/>
            </p:nvSpPr>
            <p:spPr bwMode="auto">
              <a:xfrm>
                <a:off x="3888" y="2306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0" name="Oval 38"/>
              <p:cNvSpPr>
                <a:spLocks noChangeArrowheads="1"/>
              </p:cNvSpPr>
              <p:nvPr/>
            </p:nvSpPr>
            <p:spPr bwMode="auto">
              <a:xfrm>
                <a:off x="3888" y="2210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1" name="Oval 39"/>
              <p:cNvSpPr>
                <a:spLocks noChangeArrowheads="1"/>
              </p:cNvSpPr>
              <p:nvPr/>
            </p:nvSpPr>
            <p:spPr bwMode="auto">
              <a:xfrm>
                <a:off x="3888" y="2114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2" name="Oval 40"/>
              <p:cNvSpPr>
                <a:spLocks noChangeArrowheads="1"/>
              </p:cNvSpPr>
              <p:nvPr/>
            </p:nvSpPr>
            <p:spPr bwMode="auto">
              <a:xfrm>
                <a:off x="3888" y="2018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3" name="Oval 41"/>
              <p:cNvSpPr>
                <a:spLocks noChangeArrowheads="1"/>
              </p:cNvSpPr>
              <p:nvPr/>
            </p:nvSpPr>
            <p:spPr bwMode="auto">
              <a:xfrm>
                <a:off x="3888" y="1922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4" name="Oval 42"/>
              <p:cNvSpPr>
                <a:spLocks noChangeArrowheads="1"/>
              </p:cNvSpPr>
              <p:nvPr/>
            </p:nvSpPr>
            <p:spPr bwMode="auto">
              <a:xfrm>
                <a:off x="3888" y="1826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5" name="Oval 43"/>
              <p:cNvSpPr>
                <a:spLocks noChangeArrowheads="1"/>
              </p:cNvSpPr>
              <p:nvPr/>
            </p:nvSpPr>
            <p:spPr bwMode="auto">
              <a:xfrm>
                <a:off x="3888" y="1730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6" name="Oval 44"/>
              <p:cNvSpPr>
                <a:spLocks noChangeArrowheads="1"/>
              </p:cNvSpPr>
              <p:nvPr/>
            </p:nvSpPr>
            <p:spPr bwMode="auto">
              <a:xfrm>
                <a:off x="3888" y="1634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7" name="Oval 45"/>
              <p:cNvSpPr>
                <a:spLocks noChangeArrowheads="1"/>
              </p:cNvSpPr>
              <p:nvPr/>
            </p:nvSpPr>
            <p:spPr bwMode="auto">
              <a:xfrm>
                <a:off x="3888" y="1538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8" name="Oval 46"/>
              <p:cNvSpPr>
                <a:spLocks noChangeArrowheads="1"/>
              </p:cNvSpPr>
              <p:nvPr/>
            </p:nvSpPr>
            <p:spPr bwMode="auto">
              <a:xfrm>
                <a:off x="3888" y="1442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9" name="Oval 47"/>
              <p:cNvSpPr>
                <a:spLocks noChangeArrowheads="1"/>
              </p:cNvSpPr>
              <p:nvPr/>
            </p:nvSpPr>
            <p:spPr bwMode="auto">
              <a:xfrm>
                <a:off x="3888" y="1346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0" name="Oval 48"/>
              <p:cNvSpPr>
                <a:spLocks noChangeArrowheads="1"/>
              </p:cNvSpPr>
              <p:nvPr/>
            </p:nvSpPr>
            <p:spPr bwMode="auto">
              <a:xfrm>
                <a:off x="3888" y="1250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1" name="Oval 49"/>
              <p:cNvSpPr>
                <a:spLocks noChangeArrowheads="1"/>
              </p:cNvSpPr>
              <p:nvPr/>
            </p:nvSpPr>
            <p:spPr bwMode="auto">
              <a:xfrm>
                <a:off x="3888" y="1154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2" name="Oval 51"/>
              <p:cNvSpPr>
                <a:spLocks noChangeArrowheads="1"/>
              </p:cNvSpPr>
              <p:nvPr/>
            </p:nvSpPr>
            <p:spPr bwMode="auto">
              <a:xfrm>
                <a:off x="3984" y="2546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3" name="Oval 52"/>
              <p:cNvSpPr>
                <a:spLocks noChangeArrowheads="1"/>
              </p:cNvSpPr>
              <p:nvPr/>
            </p:nvSpPr>
            <p:spPr bwMode="auto">
              <a:xfrm>
                <a:off x="3984" y="2450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4" name="Oval 53"/>
              <p:cNvSpPr>
                <a:spLocks noChangeArrowheads="1"/>
              </p:cNvSpPr>
              <p:nvPr/>
            </p:nvSpPr>
            <p:spPr bwMode="auto">
              <a:xfrm>
                <a:off x="3984" y="2354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5" name="Oval 54"/>
              <p:cNvSpPr>
                <a:spLocks noChangeArrowheads="1"/>
              </p:cNvSpPr>
              <p:nvPr/>
            </p:nvSpPr>
            <p:spPr bwMode="auto">
              <a:xfrm>
                <a:off x="3984" y="2258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6" name="Oval 55"/>
              <p:cNvSpPr>
                <a:spLocks noChangeArrowheads="1"/>
              </p:cNvSpPr>
              <p:nvPr/>
            </p:nvSpPr>
            <p:spPr bwMode="auto">
              <a:xfrm>
                <a:off x="3984" y="2162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7" name="Oval 56"/>
              <p:cNvSpPr>
                <a:spLocks noChangeArrowheads="1"/>
              </p:cNvSpPr>
              <p:nvPr/>
            </p:nvSpPr>
            <p:spPr bwMode="auto">
              <a:xfrm>
                <a:off x="3984" y="2066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8" name="Oval 57"/>
              <p:cNvSpPr>
                <a:spLocks noChangeArrowheads="1"/>
              </p:cNvSpPr>
              <p:nvPr/>
            </p:nvSpPr>
            <p:spPr bwMode="auto">
              <a:xfrm>
                <a:off x="3984" y="1970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9" name="Oval 58"/>
              <p:cNvSpPr>
                <a:spLocks noChangeArrowheads="1"/>
              </p:cNvSpPr>
              <p:nvPr/>
            </p:nvSpPr>
            <p:spPr bwMode="auto">
              <a:xfrm>
                <a:off x="3984" y="1874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0" name="Oval 59"/>
              <p:cNvSpPr>
                <a:spLocks noChangeArrowheads="1"/>
              </p:cNvSpPr>
              <p:nvPr/>
            </p:nvSpPr>
            <p:spPr bwMode="auto">
              <a:xfrm>
                <a:off x="3984" y="1778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1" name="Oval 60"/>
              <p:cNvSpPr>
                <a:spLocks noChangeArrowheads="1"/>
              </p:cNvSpPr>
              <p:nvPr/>
            </p:nvSpPr>
            <p:spPr bwMode="auto">
              <a:xfrm>
                <a:off x="3984" y="1682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2" name="Oval 61"/>
              <p:cNvSpPr>
                <a:spLocks noChangeArrowheads="1"/>
              </p:cNvSpPr>
              <p:nvPr/>
            </p:nvSpPr>
            <p:spPr bwMode="auto">
              <a:xfrm>
                <a:off x="3984" y="1586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" name="Oval 62"/>
              <p:cNvSpPr>
                <a:spLocks noChangeArrowheads="1"/>
              </p:cNvSpPr>
              <p:nvPr/>
            </p:nvSpPr>
            <p:spPr bwMode="auto">
              <a:xfrm>
                <a:off x="3984" y="1490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4" name="Oval 63"/>
              <p:cNvSpPr>
                <a:spLocks noChangeArrowheads="1"/>
              </p:cNvSpPr>
              <p:nvPr/>
            </p:nvSpPr>
            <p:spPr bwMode="auto">
              <a:xfrm>
                <a:off x="3984" y="1394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5" name="Oval 64"/>
              <p:cNvSpPr>
                <a:spLocks noChangeArrowheads="1"/>
              </p:cNvSpPr>
              <p:nvPr/>
            </p:nvSpPr>
            <p:spPr bwMode="auto">
              <a:xfrm>
                <a:off x="3984" y="1298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6" name="Oval 65"/>
              <p:cNvSpPr>
                <a:spLocks noChangeArrowheads="1"/>
              </p:cNvSpPr>
              <p:nvPr/>
            </p:nvSpPr>
            <p:spPr bwMode="auto">
              <a:xfrm>
                <a:off x="3984" y="1202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7" name="Oval 150"/>
              <p:cNvSpPr>
                <a:spLocks noChangeArrowheads="1"/>
              </p:cNvSpPr>
              <p:nvPr/>
            </p:nvSpPr>
            <p:spPr bwMode="auto">
              <a:xfrm>
                <a:off x="3886" y="3070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8" name="Oval 151"/>
              <p:cNvSpPr>
                <a:spLocks noChangeArrowheads="1"/>
              </p:cNvSpPr>
              <p:nvPr/>
            </p:nvSpPr>
            <p:spPr bwMode="auto">
              <a:xfrm>
                <a:off x="3886" y="2974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9" name="Oval 152"/>
              <p:cNvSpPr>
                <a:spLocks noChangeArrowheads="1"/>
              </p:cNvSpPr>
              <p:nvPr/>
            </p:nvSpPr>
            <p:spPr bwMode="auto">
              <a:xfrm>
                <a:off x="3886" y="2878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0" name="Oval 153"/>
              <p:cNvSpPr>
                <a:spLocks noChangeArrowheads="1"/>
              </p:cNvSpPr>
              <p:nvPr/>
            </p:nvSpPr>
            <p:spPr bwMode="auto">
              <a:xfrm>
                <a:off x="3886" y="2782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1" name="Oval 154"/>
              <p:cNvSpPr>
                <a:spLocks noChangeArrowheads="1"/>
              </p:cNvSpPr>
              <p:nvPr/>
            </p:nvSpPr>
            <p:spPr bwMode="auto">
              <a:xfrm>
                <a:off x="3886" y="2686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2" name="Oval 155"/>
              <p:cNvSpPr>
                <a:spLocks noChangeArrowheads="1"/>
              </p:cNvSpPr>
              <p:nvPr/>
            </p:nvSpPr>
            <p:spPr bwMode="auto">
              <a:xfrm>
                <a:off x="3886" y="2590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" name="Oval 166"/>
              <p:cNvSpPr>
                <a:spLocks noChangeArrowheads="1"/>
              </p:cNvSpPr>
              <p:nvPr/>
            </p:nvSpPr>
            <p:spPr bwMode="auto">
              <a:xfrm>
                <a:off x="3982" y="3020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4" name="Oval 167"/>
              <p:cNvSpPr>
                <a:spLocks noChangeArrowheads="1"/>
              </p:cNvSpPr>
              <p:nvPr/>
            </p:nvSpPr>
            <p:spPr bwMode="auto">
              <a:xfrm>
                <a:off x="3982" y="2924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5" name="Oval 168"/>
              <p:cNvSpPr>
                <a:spLocks noChangeArrowheads="1"/>
              </p:cNvSpPr>
              <p:nvPr/>
            </p:nvSpPr>
            <p:spPr bwMode="auto">
              <a:xfrm>
                <a:off x="3982" y="2828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6" name="Oval 169"/>
              <p:cNvSpPr>
                <a:spLocks noChangeArrowheads="1"/>
              </p:cNvSpPr>
              <p:nvPr/>
            </p:nvSpPr>
            <p:spPr bwMode="auto">
              <a:xfrm>
                <a:off x="3982" y="2732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7" name="Oval 170"/>
              <p:cNvSpPr>
                <a:spLocks noChangeArrowheads="1"/>
              </p:cNvSpPr>
              <p:nvPr/>
            </p:nvSpPr>
            <p:spPr bwMode="auto">
              <a:xfrm>
                <a:off x="3982" y="2636"/>
                <a:ext cx="48" cy="4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4" name="Straight Connector 3"/>
          <p:cNvCxnSpPr/>
          <p:nvPr/>
        </p:nvCxnSpPr>
        <p:spPr>
          <a:xfrm>
            <a:off x="7532824" y="1870934"/>
            <a:ext cx="0" cy="155634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7951924" y="1880721"/>
            <a:ext cx="0" cy="155634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Tie.thmx</Template>
  <TotalTime>225</TotalTime>
  <Words>421</Words>
  <Application>Microsoft Macintosh PowerPoint</Application>
  <PresentationFormat>On-screen Show (4:3)</PresentationFormat>
  <Paragraphs>71</Paragraphs>
  <Slides>10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BlackTie</vt:lpstr>
      <vt:lpstr>Foam Filtration</vt:lpstr>
      <vt:lpstr>Introduction </vt:lpstr>
      <vt:lpstr>PowerPoint Presentation</vt:lpstr>
      <vt:lpstr>PowerPoint Presentation</vt:lpstr>
      <vt:lpstr>PowerPoint Presentation</vt:lpstr>
      <vt:lpstr>Method</vt:lpstr>
      <vt:lpstr>Cleaning</vt:lpstr>
      <vt:lpstr>Progress</vt:lpstr>
      <vt:lpstr>Semester Goals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Foam Filtration</dc:title>
  <cp:lastModifiedBy>Lishan Zhu</cp:lastModifiedBy>
  <cp:revision>21</cp:revision>
  <dcterms:modified xsi:type="dcterms:W3CDTF">2013-03-10T23:39:31Z</dcterms:modified>
</cp:coreProperties>
</file>