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sldIdLst>
    <p:sldId id="355" r:id="rId2"/>
    <p:sldId id="367" r:id="rId3"/>
    <p:sldId id="357" r:id="rId4"/>
    <p:sldId id="369" r:id="rId5"/>
    <p:sldId id="370" r:id="rId6"/>
    <p:sldId id="366" r:id="rId7"/>
    <p:sldId id="371" r:id="rId8"/>
    <p:sldId id="360" r:id="rId9"/>
    <p:sldId id="372" r:id="rId10"/>
    <p:sldId id="376" r:id="rId11"/>
    <p:sldId id="377" r:id="rId12"/>
    <p:sldId id="381" r:id="rId13"/>
    <p:sldId id="378" r:id="rId14"/>
    <p:sldId id="379" r:id="rId15"/>
    <p:sldId id="373" r:id="rId16"/>
    <p:sldId id="374" r:id="rId17"/>
    <p:sldId id="3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E691"/>
    <a:srgbClr val="FF33CC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88810" autoAdjust="0"/>
  </p:normalViewPr>
  <p:slideViewPr>
    <p:cSldViewPr>
      <p:cViewPr>
        <p:scale>
          <a:sx n="88" d="100"/>
          <a:sy n="88" d="100"/>
        </p:scale>
        <p:origin x="-9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EA675-1FF2-B04A-A816-DD59C57FD9C3}" type="doc">
      <dgm:prSet loTypeId="urn:microsoft.com/office/officeart/2005/8/layout/vList6" loCatId="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4438D77-7DC1-164B-BA5B-F9D2A1B68FF0}">
      <dgm:prSet phldrT="[Text]" custT="1"/>
      <dgm:spPr/>
      <dgm:t>
        <a:bodyPr/>
        <a:lstStyle/>
        <a:p>
          <a:r>
            <a:rPr lang="en-US" sz="3000" dirty="0" smtClean="0"/>
            <a:t>Over-designed</a:t>
          </a:r>
          <a:endParaRPr lang="en-US" sz="3000" dirty="0"/>
        </a:p>
      </dgm:t>
    </dgm:pt>
    <dgm:pt modelId="{4CA315BF-BB62-2E47-82DE-DBFD85B4C30D}" type="parTrans" cxnId="{397CAB76-B01E-834B-B9B4-A61C2B19EE69}">
      <dgm:prSet/>
      <dgm:spPr/>
      <dgm:t>
        <a:bodyPr/>
        <a:lstStyle/>
        <a:p>
          <a:endParaRPr lang="en-US"/>
        </a:p>
      </dgm:t>
    </dgm:pt>
    <dgm:pt modelId="{6B3E0DCA-8CC2-704B-9228-59D1181C9CA2}" type="sibTrans" cxnId="{397CAB76-B01E-834B-B9B4-A61C2B19EE69}">
      <dgm:prSet/>
      <dgm:spPr/>
      <dgm:t>
        <a:bodyPr/>
        <a:lstStyle/>
        <a:p>
          <a:endParaRPr lang="en-US"/>
        </a:p>
      </dgm:t>
    </dgm:pt>
    <dgm:pt modelId="{12494851-AF78-5F44-BDC7-D683D6ADABA2}">
      <dgm:prSet phldrT="[Text]"/>
      <dgm:spPr/>
      <dgm:t>
        <a:bodyPr/>
        <a:lstStyle/>
        <a:p>
          <a:endParaRPr lang="en-US" dirty="0"/>
        </a:p>
      </dgm:t>
    </dgm:pt>
    <dgm:pt modelId="{F2096D2E-8F97-B045-9FBE-9D55ECB0D437}" type="parTrans" cxnId="{027672A3-7644-004C-80C0-5AF5DF1D4614}">
      <dgm:prSet/>
      <dgm:spPr/>
      <dgm:t>
        <a:bodyPr/>
        <a:lstStyle/>
        <a:p>
          <a:endParaRPr lang="en-US"/>
        </a:p>
      </dgm:t>
    </dgm:pt>
    <dgm:pt modelId="{4098814A-C853-F141-B7A2-F6626911C6F3}" type="sibTrans" cxnId="{027672A3-7644-004C-80C0-5AF5DF1D4614}">
      <dgm:prSet/>
      <dgm:spPr/>
      <dgm:t>
        <a:bodyPr/>
        <a:lstStyle/>
        <a:p>
          <a:endParaRPr lang="en-US"/>
        </a:p>
      </dgm:t>
    </dgm:pt>
    <dgm:pt modelId="{4DB64D7B-EF4D-9949-8CD4-30AD15B8848B}">
      <dgm:prSet phldrT="[Text]" custT="1"/>
      <dgm:spPr/>
      <dgm:t>
        <a:bodyPr/>
        <a:lstStyle/>
        <a:p>
          <a:r>
            <a:rPr lang="en-US" sz="3000" dirty="0" smtClean="0"/>
            <a:t>Slow compression&amp; drainage</a:t>
          </a:r>
          <a:endParaRPr lang="en-US" sz="3000" dirty="0"/>
        </a:p>
      </dgm:t>
    </dgm:pt>
    <dgm:pt modelId="{8277286E-45BD-6245-BB61-E8F2C5286AD0}" type="parTrans" cxnId="{816B2C70-E945-3C45-A4A0-B3E27D00704D}">
      <dgm:prSet/>
      <dgm:spPr/>
      <dgm:t>
        <a:bodyPr/>
        <a:lstStyle/>
        <a:p>
          <a:endParaRPr lang="en-US"/>
        </a:p>
      </dgm:t>
    </dgm:pt>
    <dgm:pt modelId="{634BB4D1-017F-2040-897F-E247E20D944A}" type="sibTrans" cxnId="{816B2C70-E945-3C45-A4A0-B3E27D00704D}">
      <dgm:prSet/>
      <dgm:spPr/>
      <dgm:t>
        <a:bodyPr/>
        <a:lstStyle/>
        <a:p>
          <a:endParaRPr lang="en-US"/>
        </a:p>
      </dgm:t>
    </dgm:pt>
    <dgm:pt modelId="{1190AE14-6DDF-B44B-B67C-D40E1E82A779}" type="pres">
      <dgm:prSet presAssocID="{9EBEA675-1FF2-B04A-A816-DD59C57FD9C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AD0F608-24A0-2F42-B65C-02AE31604263}" type="pres">
      <dgm:prSet presAssocID="{B4438D77-7DC1-164B-BA5B-F9D2A1B68FF0}" presName="linNode" presStyleCnt="0"/>
      <dgm:spPr/>
    </dgm:pt>
    <dgm:pt modelId="{8EC7AF7A-C872-7B46-8B42-89C598900C48}" type="pres">
      <dgm:prSet presAssocID="{B4438D77-7DC1-164B-BA5B-F9D2A1B68FF0}" presName="parentShp" presStyleLbl="node1" presStyleIdx="0" presStyleCnt="2" custLinFactNeighborY="-6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552488-5E9B-C144-BB28-F8DD2F887905}" type="pres">
      <dgm:prSet presAssocID="{B4438D77-7DC1-164B-BA5B-F9D2A1B68FF0}" presName="childShp" presStyleLbl="bgAccFollowNode1" presStyleIdx="0" presStyleCnt="2" custLinFactNeighborX="3125" custLinFactNeighborY="2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1F9DE-70B2-0C42-B726-D591534FE918}" type="pres">
      <dgm:prSet presAssocID="{6B3E0DCA-8CC2-704B-9228-59D1181C9CA2}" presName="spacing" presStyleCnt="0"/>
      <dgm:spPr/>
    </dgm:pt>
    <dgm:pt modelId="{B9E2F4DD-BE57-3B44-9586-C03719A37B3A}" type="pres">
      <dgm:prSet presAssocID="{4DB64D7B-EF4D-9949-8CD4-30AD15B8848B}" presName="linNode" presStyleCnt="0"/>
      <dgm:spPr/>
    </dgm:pt>
    <dgm:pt modelId="{395FCC64-E7C3-D14F-BB8D-38A633841C35}" type="pres">
      <dgm:prSet presAssocID="{4DB64D7B-EF4D-9949-8CD4-30AD15B8848B}" presName="parentShp" presStyleLbl="node1" presStyleIdx="1" presStyleCnt="2" custLinFactNeighborY="2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4B116F-9424-6D4A-8563-E5B5191DACDF}" type="pres">
      <dgm:prSet presAssocID="{4DB64D7B-EF4D-9949-8CD4-30AD15B8848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7672A3-7644-004C-80C0-5AF5DF1D4614}" srcId="{B4438D77-7DC1-164B-BA5B-F9D2A1B68FF0}" destId="{12494851-AF78-5F44-BDC7-D683D6ADABA2}" srcOrd="0" destOrd="0" parTransId="{F2096D2E-8F97-B045-9FBE-9D55ECB0D437}" sibTransId="{4098814A-C853-F141-B7A2-F6626911C6F3}"/>
    <dgm:cxn modelId="{54E94B24-1BD6-CB42-AD06-2CA92C93C305}" type="presOf" srcId="{4DB64D7B-EF4D-9949-8CD4-30AD15B8848B}" destId="{395FCC64-E7C3-D14F-BB8D-38A633841C35}" srcOrd="0" destOrd="0" presId="urn:microsoft.com/office/officeart/2005/8/layout/vList6"/>
    <dgm:cxn modelId="{816B2C70-E945-3C45-A4A0-B3E27D00704D}" srcId="{9EBEA675-1FF2-B04A-A816-DD59C57FD9C3}" destId="{4DB64D7B-EF4D-9949-8CD4-30AD15B8848B}" srcOrd="1" destOrd="0" parTransId="{8277286E-45BD-6245-BB61-E8F2C5286AD0}" sibTransId="{634BB4D1-017F-2040-897F-E247E20D944A}"/>
    <dgm:cxn modelId="{4E29A812-4294-7D4A-91C3-D6B61EA3F0ED}" type="presOf" srcId="{B4438D77-7DC1-164B-BA5B-F9D2A1B68FF0}" destId="{8EC7AF7A-C872-7B46-8B42-89C598900C48}" srcOrd="0" destOrd="0" presId="urn:microsoft.com/office/officeart/2005/8/layout/vList6"/>
    <dgm:cxn modelId="{AA697B98-253E-9844-AB4E-53C8841C8517}" type="presOf" srcId="{12494851-AF78-5F44-BDC7-D683D6ADABA2}" destId="{EB552488-5E9B-C144-BB28-F8DD2F887905}" srcOrd="0" destOrd="0" presId="urn:microsoft.com/office/officeart/2005/8/layout/vList6"/>
    <dgm:cxn modelId="{397CAB76-B01E-834B-B9B4-A61C2B19EE69}" srcId="{9EBEA675-1FF2-B04A-A816-DD59C57FD9C3}" destId="{B4438D77-7DC1-164B-BA5B-F9D2A1B68FF0}" srcOrd="0" destOrd="0" parTransId="{4CA315BF-BB62-2E47-82DE-DBFD85B4C30D}" sibTransId="{6B3E0DCA-8CC2-704B-9228-59D1181C9CA2}"/>
    <dgm:cxn modelId="{6ECA4C93-784D-6249-B820-6AFAEB45E8AE}" type="presOf" srcId="{9EBEA675-1FF2-B04A-A816-DD59C57FD9C3}" destId="{1190AE14-6DDF-B44B-B67C-D40E1E82A779}" srcOrd="0" destOrd="0" presId="urn:microsoft.com/office/officeart/2005/8/layout/vList6"/>
    <dgm:cxn modelId="{8FD90132-AA91-A841-A924-2AB5621094C2}" type="presParOf" srcId="{1190AE14-6DDF-B44B-B67C-D40E1E82A779}" destId="{9AD0F608-24A0-2F42-B65C-02AE31604263}" srcOrd="0" destOrd="0" presId="urn:microsoft.com/office/officeart/2005/8/layout/vList6"/>
    <dgm:cxn modelId="{A910AC2B-2F11-A143-9417-0F718C3F2C64}" type="presParOf" srcId="{9AD0F608-24A0-2F42-B65C-02AE31604263}" destId="{8EC7AF7A-C872-7B46-8B42-89C598900C48}" srcOrd="0" destOrd="0" presId="urn:microsoft.com/office/officeart/2005/8/layout/vList6"/>
    <dgm:cxn modelId="{95E33321-F730-C945-9497-FD7D2AF4381E}" type="presParOf" srcId="{9AD0F608-24A0-2F42-B65C-02AE31604263}" destId="{EB552488-5E9B-C144-BB28-F8DD2F887905}" srcOrd="1" destOrd="0" presId="urn:microsoft.com/office/officeart/2005/8/layout/vList6"/>
    <dgm:cxn modelId="{A454FFC7-F0CD-0642-B65F-814E4663A9C3}" type="presParOf" srcId="{1190AE14-6DDF-B44B-B67C-D40E1E82A779}" destId="{5321F9DE-70B2-0C42-B726-D591534FE918}" srcOrd="1" destOrd="0" presId="urn:microsoft.com/office/officeart/2005/8/layout/vList6"/>
    <dgm:cxn modelId="{F38DCC72-FF0A-974E-8A01-258DCBE12571}" type="presParOf" srcId="{1190AE14-6DDF-B44B-B67C-D40E1E82A779}" destId="{B9E2F4DD-BE57-3B44-9586-C03719A37B3A}" srcOrd="2" destOrd="0" presId="urn:microsoft.com/office/officeart/2005/8/layout/vList6"/>
    <dgm:cxn modelId="{497B4954-82F6-BA45-BF2A-4A795B58A21A}" type="presParOf" srcId="{B9E2F4DD-BE57-3B44-9586-C03719A37B3A}" destId="{395FCC64-E7C3-D14F-BB8D-38A633841C35}" srcOrd="0" destOrd="0" presId="urn:microsoft.com/office/officeart/2005/8/layout/vList6"/>
    <dgm:cxn modelId="{FEF24B3A-F47D-FE40-B59D-98A712921CD2}" type="presParOf" srcId="{B9E2F4DD-BE57-3B44-9586-C03719A37B3A}" destId="{724B116F-9424-6D4A-8563-E5B5191DACD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52488-5E9B-C144-BB28-F8DD2F887905}">
      <dsp:nvSpPr>
        <dsp:cNvPr id="0" name=""/>
        <dsp:cNvSpPr/>
      </dsp:nvSpPr>
      <dsp:spPr>
        <a:xfrm>
          <a:off x="2438399" y="50799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 dirty="0"/>
        </a:p>
      </dsp:txBody>
      <dsp:txXfrm>
        <a:off x="2438399" y="292645"/>
        <a:ext cx="2932063" cy="1451073"/>
      </dsp:txXfrm>
    </dsp:sp>
    <dsp:sp modelId="{8EC7AF7A-C872-7B46-8B42-89C598900C48}">
      <dsp:nvSpPr>
        <dsp:cNvPr id="0" name=""/>
        <dsp:cNvSpPr/>
      </dsp:nvSpPr>
      <dsp:spPr>
        <a:xfrm>
          <a:off x="0" y="0"/>
          <a:ext cx="2438400" cy="19347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Over-designed</a:t>
          </a:r>
          <a:endParaRPr lang="en-US" sz="3000" kern="1200" dirty="0"/>
        </a:p>
      </dsp:txBody>
      <dsp:txXfrm>
        <a:off x="94447" y="94447"/>
        <a:ext cx="2249506" cy="1745871"/>
      </dsp:txXfrm>
    </dsp:sp>
    <dsp:sp modelId="{724B116F-9424-6D4A-8563-E5B5191DACDF}">
      <dsp:nvSpPr>
        <dsp:cNvPr id="0" name=""/>
        <dsp:cNvSpPr/>
      </dsp:nvSpPr>
      <dsp:spPr>
        <a:xfrm>
          <a:off x="2438400" y="2128738"/>
          <a:ext cx="3657600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FCC64-E7C3-D14F-BB8D-38A633841C35}">
      <dsp:nvSpPr>
        <dsp:cNvPr id="0" name=""/>
        <dsp:cNvSpPr/>
      </dsp:nvSpPr>
      <dsp:spPr>
        <a:xfrm>
          <a:off x="0" y="2129234"/>
          <a:ext cx="2438400" cy="19347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Slow compression&amp; drainage</a:t>
          </a:r>
          <a:endParaRPr lang="en-US" sz="3000" kern="1200" dirty="0"/>
        </a:p>
      </dsp:txBody>
      <dsp:txXfrm>
        <a:off x="94447" y="2223681"/>
        <a:ext cx="2249506" cy="1745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Perhaps “Complicated fabrication</a:t>
            </a:r>
            <a:r>
              <a:rPr lang="en-US" baseline="0" dirty="0" smtClean="0"/>
              <a:t> or setup” would be more accurate than “overdesigned”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6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Melissa: plunger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SKYLER/JEFF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826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74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have any numbers for</a:t>
            </a:r>
            <a:r>
              <a:rPr lang="en-US" baseline="0" dirty="0" smtClean="0"/>
              <a:t> the side valve that could be compared against the siphon?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09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Skyler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</a:t>
            </a:r>
            <a:r>
              <a:rPr lang="en-US" baseline="0" dirty="0" smtClean="0"/>
              <a:t> we have any more details describing how hard it was too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68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 dirty="0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dirty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105400" y="2971800"/>
            <a:ext cx="3962400" cy="27432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Kristin Chu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Skyler Erickson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Melissa Shinbein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Jeffrey </a:t>
            </a:r>
            <a:r>
              <a:rPr lang="en-US" b="1" dirty="0" err="1" smtClean="0">
                <a:solidFill>
                  <a:schemeClr val="bg1"/>
                </a:solidFill>
              </a:rPr>
              <a:t>Suen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Kadambari Suri</a:t>
            </a:r>
          </a:p>
          <a:p>
            <a:pPr algn="l"/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590800" y="1066800"/>
            <a:ext cx="6381134" cy="1470025"/>
          </a:xfrm>
        </p:spPr>
        <p:txBody>
          <a:bodyPr/>
          <a:lstStyle/>
          <a:p>
            <a:r>
              <a:rPr lang="en-US" dirty="0" smtClean="0">
                <a:latin typeface="Cooper Black" panose="0208090404030B020404" pitchFamily="18" charset="0"/>
              </a:rPr>
              <a:t>Foam Filtration</a:t>
            </a:r>
            <a:endParaRPr lang="en-US" dirty="0">
              <a:latin typeface="Cooper Black" panose="0208090404030B020404" pitchFamily="18" charset="0"/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-7374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3831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Pulley Design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86200" y="1752600"/>
            <a:ext cx="5257800" cy="4495800"/>
            <a:chOff x="0" y="0"/>
            <a:chExt cx="6818631" cy="5915025"/>
          </a:xfrm>
        </p:grpSpPr>
        <p:sp>
          <p:nvSpPr>
            <p:cNvPr id="7" name="Left Brace 6"/>
            <p:cNvSpPr/>
            <p:nvPr/>
          </p:nvSpPr>
          <p:spPr>
            <a:xfrm>
              <a:off x="1600200" y="561975"/>
              <a:ext cx="295275" cy="882820"/>
            </a:xfrm>
            <a:prstGeom prst="leftBrac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0" y="0"/>
              <a:ext cx="5095875" cy="5915025"/>
              <a:chOff x="0" y="0"/>
              <a:chExt cx="5095875" cy="5915025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600200" y="0"/>
                <a:ext cx="3495675" cy="5530850"/>
                <a:chOff x="0" y="0"/>
                <a:chExt cx="3495675" cy="5530850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381000" y="0"/>
                  <a:ext cx="3086100" cy="5024914"/>
                  <a:chOff x="0" y="0"/>
                  <a:chExt cx="3086100" cy="5024914"/>
                </a:xfrm>
              </p:grpSpPr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0" y="0"/>
                    <a:ext cx="2985770" cy="5024914"/>
                    <a:chOff x="0" y="0"/>
                    <a:chExt cx="2985770" cy="5024914"/>
                  </a:xfrm>
                </p:grpSpPr>
                <p:grpSp>
                  <p:nvGrpSpPr>
                    <p:cNvPr id="23" name="Group 22"/>
                    <p:cNvGrpSpPr/>
                    <p:nvPr/>
                  </p:nvGrpSpPr>
                  <p:grpSpPr>
                    <a:xfrm>
                      <a:off x="0" y="71914"/>
                      <a:ext cx="2985770" cy="4953000"/>
                      <a:chOff x="0" y="0"/>
                      <a:chExt cx="2985770" cy="4953000"/>
                    </a:xfrm>
                  </p:grpSpPr>
                  <p:grpSp>
                    <p:nvGrpSpPr>
                      <p:cNvPr id="25" name="Group 24"/>
                      <p:cNvGrpSpPr/>
                      <p:nvPr/>
                    </p:nvGrpSpPr>
                    <p:grpSpPr>
                      <a:xfrm>
                        <a:off x="0" y="0"/>
                        <a:ext cx="2985770" cy="4953000"/>
                        <a:chOff x="0" y="104775"/>
                        <a:chExt cx="2985770" cy="4953000"/>
                      </a:xfrm>
                    </p:grpSpPr>
                    <p:grpSp>
                      <p:nvGrpSpPr>
                        <p:cNvPr id="60" name="Group 59"/>
                        <p:cNvGrpSpPr/>
                        <p:nvPr/>
                      </p:nvGrpSpPr>
                      <p:grpSpPr>
                        <a:xfrm>
                          <a:off x="0" y="104775"/>
                          <a:ext cx="2985770" cy="4953000"/>
                          <a:chOff x="0" y="0"/>
                          <a:chExt cx="2985770" cy="4953000"/>
                        </a:xfrm>
                      </p:grpSpPr>
                      <p:grpSp>
                        <p:nvGrpSpPr>
                          <p:cNvPr id="62" name="Group 61"/>
                          <p:cNvGrpSpPr/>
                          <p:nvPr/>
                        </p:nvGrpSpPr>
                        <p:grpSpPr>
                          <a:xfrm>
                            <a:off x="0" y="0"/>
                            <a:ext cx="2762250" cy="4953000"/>
                            <a:chOff x="0" y="0"/>
                            <a:chExt cx="2762250" cy="4953000"/>
                          </a:xfrm>
                        </p:grpSpPr>
                        <p:grpSp>
                          <p:nvGrpSpPr>
                            <p:cNvPr id="66" name="Group 65"/>
                            <p:cNvGrpSpPr/>
                            <p:nvPr/>
                          </p:nvGrpSpPr>
                          <p:grpSpPr>
                            <a:xfrm>
                              <a:off x="85725" y="0"/>
                              <a:ext cx="2626361" cy="4953000"/>
                              <a:chOff x="-1095375" y="333375"/>
                              <a:chExt cx="2626361" cy="4953000"/>
                            </a:xfrm>
                          </p:grpSpPr>
                          <p:grpSp>
                            <p:nvGrpSpPr>
                              <p:cNvPr id="68" name="Group 67"/>
                              <p:cNvGrpSpPr/>
                              <p:nvPr/>
                            </p:nvGrpSpPr>
                            <p:grpSpPr>
                              <a:xfrm>
                                <a:off x="-1095375" y="333375"/>
                                <a:ext cx="2626361" cy="4953000"/>
                                <a:chOff x="-1095488" y="333375"/>
                                <a:chExt cx="2626631" cy="4953000"/>
                              </a:xfrm>
                            </p:grpSpPr>
                            <p:grpSp>
                              <p:nvGrpSpPr>
                                <p:cNvPr id="70" name="Group 69"/>
                                <p:cNvGrpSpPr/>
                                <p:nvPr/>
                              </p:nvGrpSpPr>
                              <p:grpSpPr>
                                <a:xfrm>
                                  <a:off x="-1095488" y="666750"/>
                                  <a:ext cx="2626631" cy="4619625"/>
                                  <a:chOff x="-1095488" y="333375"/>
                                  <a:chExt cx="2626631" cy="4619625"/>
                                </a:xfrm>
                              </p:grpSpPr>
                              <p:sp>
                                <p:nvSpPr>
                                  <p:cNvPr id="74" name="Flowchart: Magnetic Disk 74"/>
                                  <p:cNvSpPr/>
                                  <p:nvPr/>
                                </p:nvSpPr>
                                <p:spPr>
                                  <a:xfrm>
                                    <a:off x="-1028812" y="1600200"/>
                                    <a:ext cx="2466975" cy="3352800"/>
                                  </a:xfrm>
                                  <a:prstGeom prst="flowChartMagneticDisk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rgbClr val="4F81BD">
                                        <a:shade val="50000"/>
                                      </a:srgb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75" name="Rectangle 74"/>
                                  <p:cNvSpPr/>
                                  <p:nvPr/>
                                </p:nvSpPr>
                                <p:spPr>
                                  <a:xfrm>
                                    <a:off x="-1028812" y="2038350"/>
                                    <a:ext cx="914400" cy="123825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>
                                        <a:shade val="50000"/>
                                      </a:sys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76" name="Rectangle 75"/>
                                  <p:cNvSpPr/>
                                  <p:nvPr/>
                                </p:nvSpPr>
                                <p:spPr>
                                  <a:xfrm>
                                    <a:off x="476138" y="2038350"/>
                                    <a:ext cx="962025" cy="123825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>
                                        <a:shade val="50000"/>
                                      </a:sys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77" name="Flowchart: Magnetic Disk 77"/>
                                  <p:cNvSpPr/>
                                  <p:nvPr/>
                                </p:nvSpPr>
                                <p:spPr>
                                  <a:xfrm>
                                    <a:off x="-181088" y="1276350"/>
                                    <a:ext cx="714375" cy="1057275"/>
                                  </a:xfrm>
                                  <a:prstGeom prst="flowChartMagneticDisk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>
                                        <a:shade val="50000"/>
                                      </a:sys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78" name="Rectangle 77"/>
                                  <p:cNvSpPr/>
                                  <p:nvPr/>
                                </p:nvSpPr>
                                <p:spPr>
                                  <a:xfrm rot="19609150">
                                    <a:off x="-1095488" y="1771650"/>
                                    <a:ext cx="1031602" cy="119730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>
                                        <a:shade val="50000"/>
                                      </a:sys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79" name="Rectangle 78"/>
                                  <p:cNvSpPr/>
                                  <p:nvPr/>
                                </p:nvSpPr>
                                <p:spPr>
                                  <a:xfrm rot="1774613">
                                    <a:off x="438038" y="1762125"/>
                                    <a:ext cx="1093105" cy="119800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>
                                        <a:shade val="50000"/>
                                      </a:sysClr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sp>
                                <p:nvSpPr>
                                  <p:cNvPr id="80" name="Rectangle 79"/>
                                  <p:cNvSpPr/>
                                  <p:nvPr/>
                                </p:nvSpPr>
                                <p:spPr>
                                  <a:xfrm>
                                    <a:off x="76088" y="333375"/>
                                    <a:ext cx="180975" cy="2743200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</p:grpSp>
                            <p:grpSp>
                              <p:nvGrpSpPr>
                                <p:cNvPr id="71" name="Group 70"/>
                                <p:cNvGrpSpPr/>
                                <p:nvPr/>
                              </p:nvGrpSpPr>
                              <p:grpSpPr>
                                <a:xfrm>
                                  <a:off x="76085" y="333375"/>
                                  <a:ext cx="171450" cy="333375"/>
                                  <a:chOff x="-1095490" y="333375"/>
                                  <a:chExt cx="171450" cy="333375"/>
                                </a:xfrm>
                              </p:grpSpPr>
                              <p:sp>
                                <p:nvSpPr>
                                  <p:cNvPr id="72" name="Oval 71"/>
                                  <p:cNvSpPr/>
                                  <p:nvPr/>
                                </p:nvSpPr>
                                <p:spPr>
                                  <a:xfrm>
                                    <a:off x="-1095490" y="333375"/>
                                    <a:ext cx="171450" cy="161925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ysClr val="window" lastClr="FFFFFF"/>
                                  </a:solidFill>
                                  <a:ln w="25400" cap="flat" cmpd="sng" algn="ctr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effectLst/>
                                </p:spPr>
                                <p:txBody>
  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  <a:prstTxWarp prst="textNoShape">
                                      <a:avLst/>
                                    </a:prstTxWarp>
                                    <a:noAutofit/>
                                  </a:bodyPr>
                                  <a:lstStyle/>
                                  <a:p>
                                    <a:endParaRPr lang="en-US"/>
                                  </a:p>
                                </p:txBody>
                              </p:sp>
                              <p:cxnSp>
                                <p:nvCxnSpPr>
                                  <p:cNvPr id="73" name="Straight Connector 72"/>
                                  <p:cNvCxnSpPr/>
                                  <p:nvPr/>
                                </p:nvCxnSpPr>
                                <p:spPr>
                                  <a:xfrm>
                                    <a:off x="-1009762" y="495300"/>
                                    <a:ext cx="0" cy="171450"/>
                                  </a:xfrm>
                                  <a:prstGeom prst="line">
                                    <a:avLst/>
                                  </a:prstGeom>
                                  <a:noFill/>
                                  <a:ln w="9525" cap="flat" cmpd="sng" algn="ctr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effectLst/>
                                </p:spPr>
                              </p:cxnSp>
                            </p:grpSp>
                          </p:grpSp>
                          <p:sp>
                            <p:nvSpPr>
                              <p:cNvPr id="69" name="Oval 68"/>
                              <p:cNvSpPr/>
                              <p:nvPr/>
                            </p:nvSpPr>
                            <p:spPr>
                              <a:xfrm>
                                <a:off x="-866775" y="3409950"/>
                                <a:ext cx="2047875" cy="133350"/>
                              </a:xfrm>
                              <a:prstGeom prst="ellipse">
                                <a:avLst/>
                              </a:prstGeom>
                              <a:solidFill>
                                <a:sysClr val="window" lastClr="FFFFFF"/>
                              </a:solidFill>
                              <a:ln w="25400" cap="flat" cmpd="sng" algn="ctr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effectLst/>
                            </p:spPr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</p:grpSp>
                        <p:sp>
                          <p:nvSpPr>
                            <p:cNvPr id="67" name="Rectangle 66"/>
                            <p:cNvSpPr/>
                            <p:nvPr/>
                          </p:nvSpPr>
                          <p:spPr>
                            <a:xfrm>
                              <a:off x="0" y="333375"/>
                              <a:ext cx="2762250" cy="114300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grpSp>
                        <p:nvGrpSpPr>
                          <p:cNvPr id="63" name="Group 62"/>
                          <p:cNvGrpSpPr/>
                          <p:nvPr/>
                        </p:nvGrpSpPr>
                        <p:grpSpPr>
                          <a:xfrm rot="5400000">
                            <a:off x="2733675" y="1914525"/>
                            <a:ext cx="170815" cy="333375"/>
                            <a:chOff x="0" y="0"/>
                            <a:chExt cx="171432" cy="333375"/>
                          </a:xfrm>
                        </p:grpSpPr>
                        <p:sp>
                          <p:nvSpPr>
                            <p:cNvPr id="64" name="Oval 63"/>
                            <p:cNvSpPr/>
                            <p:nvPr/>
                          </p:nvSpPr>
                          <p:spPr>
                            <a:xfrm>
                              <a:off x="0" y="0"/>
                              <a:ext cx="171432" cy="161925"/>
                            </a:xfrm>
                            <a:prstGeom prst="ellipse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cxnSp>
                          <p:nvCxnSpPr>
                            <p:cNvPr id="65" name="Straight Connector 64"/>
                            <p:cNvCxnSpPr/>
                            <p:nvPr/>
                          </p:nvCxnSpPr>
                          <p:spPr>
                            <a:xfrm>
                              <a:off x="85725" y="161925"/>
                              <a:ext cx="0" cy="171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</p:grpSp>
                    </p:grpSp>
                    <p:sp>
                      <p:nvSpPr>
                        <p:cNvPr id="61" name="Text Box 137"/>
                        <p:cNvSpPr txBox="1"/>
                        <p:nvPr/>
                      </p:nvSpPr>
                      <p:spPr>
                        <a:xfrm>
                          <a:off x="438149" y="3819047"/>
                          <a:ext cx="2023746" cy="276225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6350">
                          <a:solidFill>
                            <a:sysClr val="window" lastClr="FFFFFF"/>
                          </a:solidFill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</a:pPr>
                          <a:r>
                            <a:rPr lang="en-US" sz="1200" dirty="0">
                              <a:effectLst/>
                              <a:latin typeface="Calibri"/>
                              <a:ea typeface="Calibri"/>
                              <a:cs typeface="Times New Roman"/>
                            </a:rPr>
                            <a:t>10:1 Mechanical Advantage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p:txBody>
                    </p:sp>
                  </p:grpSp>
                  <p:grpSp>
                    <p:nvGrpSpPr>
                      <p:cNvPr id="26" name="Group 25"/>
                      <p:cNvGrpSpPr/>
                      <p:nvPr/>
                    </p:nvGrpSpPr>
                    <p:grpSpPr>
                      <a:xfrm>
                        <a:off x="171450" y="333375"/>
                        <a:ext cx="781050" cy="1654175"/>
                        <a:chOff x="0" y="0"/>
                        <a:chExt cx="781050" cy="1654175"/>
                      </a:xfrm>
                    </p:grpSpPr>
                    <p:grpSp>
                      <p:nvGrpSpPr>
                        <p:cNvPr id="44" name="Group 43"/>
                        <p:cNvGrpSpPr/>
                        <p:nvPr/>
                      </p:nvGrpSpPr>
                      <p:grpSpPr>
                        <a:xfrm>
                          <a:off x="38100" y="0"/>
                          <a:ext cx="666750" cy="1571625"/>
                          <a:chOff x="0" y="0"/>
                          <a:chExt cx="666750" cy="1571625"/>
                        </a:xfrm>
                      </p:grpSpPr>
                      <p:cxnSp>
                        <p:nvCxnSpPr>
                          <p:cNvPr id="54" name="Straight Connector 53"/>
                          <p:cNvCxnSpPr/>
                          <p:nvPr/>
                        </p:nvCxnSpPr>
                        <p:spPr>
                          <a:xfrm>
                            <a:off x="657225" y="0"/>
                            <a:ext cx="9525" cy="1571625"/>
                          </a:xfrm>
                          <a:prstGeom prst="line">
                            <a:avLst/>
                          </a:prstGeom>
                          <a:noFill/>
                          <a:ln w="9525" cap="flat" cmpd="sng" algn="ctr">
                            <a:solidFill>
                              <a:srgbClr val="FF0000"/>
                            </a:solidFill>
                            <a:prstDash val="solid"/>
                          </a:ln>
                          <a:effectLst/>
                        </p:spPr>
                      </p:cxnSp>
                      <p:grpSp>
                        <p:nvGrpSpPr>
                          <p:cNvPr id="55" name="Group 54"/>
                          <p:cNvGrpSpPr/>
                          <p:nvPr/>
                        </p:nvGrpSpPr>
                        <p:grpSpPr>
                          <a:xfrm>
                            <a:off x="0" y="180975"/>
                            <a:ext cx="504825" cy="1390650"/>
                            <a:chOff x="0" y="0"/>
                            <a:chExt cx="504825" cy="1390650"/>
                          </a:xfrm>
                        </p:grpSpPr>
                        <p:cxnSp>
                          <p:nvCxnSpPr>
                            <p:cNvPr id="56" name="Straight Connector 55"/>
                            <p:cNvCxnSpPr/>
                            <p:nvPr/>
                          </p:nvCxnSpPr>
                          <p:spPr>
                            <a:xfrm>
                              <a:off x="495300" y="7620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57" name="Straight Connector 56"/>
                            <p:cNvCxnSpPr/>
                            <p:nvPr/>
                          </p:nvCxnSpPr>
                          <p:spPr>
                            <a:xfrm>
                              <a:off x="323851" y="76200"/>
                              <a:ext cx="9526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58" name="Straight Connector 57"/>
                            <p:cNvCxnSpPr/>
                            <p:nvPr/>
                          </p:nvCxnSpPr>
                          <p:spPr>
                            <a:xfrm>
                              <a:off x="0" y="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59" name="Straight Connector 58"/>
                            <p:cNvCxnSpPr/>
                            <p:nvPr/>
                          </p:nvCxnSpPr>
                          <p:spPr>
                            <a:xfrm>
                              <a:off x="161925" y="7620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</p:grpSp>
                    </p:grpSp>
                    <p:grpSp>
                      <p:nvGrpSpPr>
                        <p:cNvPr id="45" name="Group 44"/>
                        <p:cNvGrpSpPr/>
                        <p:nvPr/>
                      </p:nvGrpSpPr>
                      <p:grpSpPr>
                        <a:xfrm>
                          <a:off x="0" y="180975"/>
                          <a:ext cx="781050" cy="1473200"/>
                          <a:chOff x="0" y="0"/>
                          <a:chExt cx="781050" cy="1473200"/>
                        </a:xfrm>
                      </p:grpSpPr>
                      <p:grpSp>
                        <p:nvGrpSpPr>
                          <p:cNvPr id="46" name="Group 45"/>
                          <p:cNvGrpSpPr/>
                          <p:nvPr/>
                        </p:nvGrpSpPr>
                        <p:grpSpPr>
                          <a:xfrm>
                            <a:off x="0" y="76200"/>
                            <a:ext cx="781050" cy="1314450"/>
                            <a:chOff x="0" y="0"/>
                            <a:chExt cx="390525" cy="1314450"/>
                          </a:xfrm>
                        </p:grpSpPr>
                        <p:sp>
                          <p:nvSpPr>
                            <p:cNvPr id="52" name="Rectangle 51"/>
                            <p:cNvSpPr/>
                            <p:nvPr/>
                          </p:nvSpPr>
                          <p:spPr>
                            <a:xfrm>
                              <a:off x="0" y="0"/>
                              <a:ext cx="390525" cy="161925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53" name="Rectangle 52"/>
                            <p:cNvSpPr/>
                            <p:nvPr/>
                          </p:nvSpPr>
                          <p:spPr>
                            <a:xfrm>
                              <a:off x="0" y="1152525"/>
                              <a:ext cx="390525" cy="161925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grpSp>
                        <p:nvGrpSpPr>
                          <p:cNvPr id="47" name="Group 46"/>
                          <p:cNvGrpSpPr/>
                          <p:nvPr/>
                        </p:nvGrpSpPr>
                        <p:grpSpPr>
                          <a:xfrm>
                            <a:off x="28575" y="0"/>
                            <a:ext cx="668020" cy="1473200"/>
                            <a:chOff x="0" y="0"/>
                            <a:chExt cx="668020" cy="1473200"/>
                          </a:xfrm>
                        </p:grpSpPr>
                        <p:sp>
                          <p:nvSpPr>
                            <p:cNvPr id="48" name="Left Bracket 47"/>
                            <p:cNvSpPr/>
                            <p:nvPr/>
                          </p:nvSpPr>
                          <p:spPr>
                            <a:xfrm rot="16200000">
                              <a:off x="545147" y="1340803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49" name="Left Bracket 48"/>
                            <p:cNvSpPr/>
                            <p:nvPr/>
                          </p:nvSpPr>
                          <p:spPr>
                            <a:xfrm rot="5400000" flipV="1">
                              <a:off x="373697" y="-49847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50" name="Left Bracket 49"/>
                            <p:cNvSpPr/>
                            <p:nvPr/>
                          </p:nvSpPr>
                          <p:spPr>
                            <a:xfrm rot="16200000">
                              <a:off x="221297" y="1350328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51" name="Left Bracket 50"/>
                            <p:cNvSpPr/>
                            <p:nvPr/>
                          </p:nvSpPr>
                          <p:spPr>
                            <a:xfrm rot="5400000" flipV="1">
                              <a:off x="49847" y="-49847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7" name="Group 26"/>
                      <p:cNvGrpSpPr/>
                      <p:nvPr/>
                    </p:nvGrpSpPr>
                    <p:grpSpPr>
                      <a:xfrm>
                        <a:off x="1838325" y="330518"/>
                        <a:ext cx="781050" cy="1651952"/>
                        <a:chOff x="0" y="1884"/>
                        <a:chExt cx="781050" cy="1652292"/>
                      </a:xfrm>
                    </p:grpSpPr>
                    <p:grpSp>
                      <p:nvGrpSpPr>
                        <p:cNvPr id="28" name="Group 27"/>
                        <p:cNvGrpSpPr/>
                        <p:nvPr/>
                      </p:nvGrpSpPr>
                      <p:grpSpPr>
                        <a:xfrm>
                          <a:off x="57150" y="1884"/>
                          <a:ext cx="628650" cy="1652292"/>
                          <a:chOff x="19050" y="1884"/>
                          <a:chExt cx="628650" cy="1652292"/>
                        </a:xfrm>
                      </p:grpSpPr>
                      <p:cxnSp>
                        <p:nvCxnSpPr>
                          <p:cNvPr id="38" name="Straight Connector 37"/>
                          <p:cNvCxnSpPr/>
                          <p:nvPr/>
                        </p:nvCxnSpPr>
                        <p:spPr>
                          <a:xfrm>
                            <a:off x="647700" y="257175"/>
                            <a:ext cx="0" cy="1397001"/>
                          </a:xfrm>
                          <a:prstGeom prst="line">
                            <a:avLst/>
                          </a:prstGeom>
                          <a:noFill/>
                          <a:ln w="9525" cap="flat" cmpd="sng" algn="ctr">
                            <a:solidFill>
                              <a:srgbClr val="FF0000"/>
                            </a:solidFill>
                            <a:prstDash val="solid"/>
                          </a:ln>
                          <a:effectLst/>
                        </p:spPr>
                      </p:cxnSp>
                      <p:grpSp>
                        <p:nvGrpSpPr>
                          <p:cNvPr id="39" name="Group 38"/>
                          <p:cNvGrpSpPr/>
                          <p:nvPr/>
                        </p:nvGrpSpPr>
                        <p:grpSpPr>
                          <a:xfrm>
                            <a:off x="19050" y="1884"/>
                            <a:ext cx="485775" cy="1569741"/>
                            <a:chOff x="19050" y="-179091"/>
                            <a:chExt cx="485775" cy="1569741"/>
                          </a:xfrm>
                        </p:grpSpPr>
                        <p:cxnSp>
                          <p:nvCxnSpPr>
                            <p:cNvPr id="40" name="Straight Connector 39"/>
                            <p:cNvCxnSpPr/>
                            <p:nvPr/>
                          </p:nvCxnSpPr>
                          <p:spPr>
                            <a:xfrm>
                              <a:off x="495300" y="7620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41" name="Straight Connector 40"/>
                            <p:cNvCxnSpPr/>
                            <p:nvPr/>
                          </p:nvCxnSpPr>
                          <p:spPr>
                            <a:xfrm>
                              <a:off x="323850" y="7620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42" name="Straight Connector 41"/>
                            <p:cNvCxnSpPr/>
                            <p:nvPr/>
                          </p:nvCxnSpPr>
                          <p:spPr>
                            <a:xfrm>
                              <a:off x="19050" y="-179091"/>
                              <a:ext cx="9525" cy="1460212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  <p:cxnSp>
                          <p:nvCxnSpPr>
                            <p:cNvPr id="43" name="Straight Connector 42"/>
                            <p:cNvCxnSpPr/>
                            <p:nvPr/>
                          </p:nvCxnSpPr>
                          <p:spPr>
                            <a:xfrm>
                              <a:off x="161925" y="76200"/>
                              <a:ext cx="9525" cy="1314450"/>
                            </a:xfrm>
                            <a:prstGeom prst="line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</p:cxnSp>
                      </p:grpSp>
                    </p:grpSp>
                    <p:grpSp>
                      <p:nvGrpSpPr>
                        <p:cNvPr id="29" name="Group 28"/>
                        <p:cNvGrpSpPr/>
                        <p:nvPr/>
                      </p:nvGrpSpPr>
                      <p:grpSpPr>
                        <a:xfrm>
                          <a:off x="0" y="161925"/>
                          <a:ext cx="781050" cy="1492250"/>
                          <a:chOff x="0" y="-19050"/>
                          <a:chExt cx="781050" cy="1492250"/>
                        </a:xfrm>
                      </p:grpSpPr>
                      <p:grpSp>
                        <p:nvGrpSpPr>
                          <p:cNvPr id="30" name="Group 29"/>
                          <p:cNvGrpSpPr/>
                          <p:nvPr/>
                        </p:nvGrpSpPr>
                        <p:grpSpPr>
                          <a:xfrm>
                            <a:off x="0" y="76200"/>
                            <a:ext cx="781050" cy="1314450"/>
                            <a:chOff x="0" y="0"/>
                            <a:chExt cx="390525" cy="1314450"/>
                          </a:xfrm>
                        </p:grpSpPr>
                        <p:sp>
                          <p:nvSpPr>
                            <p:cNvPr id="36" name="Rectangle 35"/>
                            <p:cNvSpPr/>
                            <p:nvPr/>
                          </p:nvSpPr>
                          <p:spPr>
                            <a:xfrm>
                              <a:off x="0" y="0"/>
                              <a:ext cx="390525" cy="161925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37" name="Rectangle 36"/>
                            <p:cNvSpPr/>
                            <p:nvPr/>
                          </p:nvSpPr>
                          <p:spPr>
                            <a:xfrm>
                              <a:off x="0" y="1152525"/>
                              <a:ext cx="390525" cy="161925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25400" cap="flat" cmpd="sng" algn="ctr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grpSp>
                        <p:nvGrpSpPr>
                          <p:cNvPr id="31" name="Group 30"/>
                          <p:cNvGrpSpPr/>
                          <p:nvPr/>
                        </p:nvGrpSpPr>
                        <p:grpSpPr>
                          <a:xfrm>
                            <a:off x="47626" y="-19050"/>
                            <a:ext cx="638175" cy="1492250"/>
                            <a:chOff x="19051" y="-19050"/>
                            <a:chExt cx="638175" cy="1492250"/>
                          </a:xfrm>
                        </p:grpSpPr>
                        <p:sp>
                          <p:nvSpPr>
                            <p:cNvPr id="32" name="Left Bracket 31"/>
                            <p:cNvSpPr/>
                            <p:nvPr/>
                          </p:nvSpPr>
                          <p:spPr>
                            <a:xfrm rot="16200000">
                              <a:off x="392748" y="1340803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33" name="Left Bracket 32"/>
                            <p:cNvSpPr/>
                            <p:nvPr/>
                          </p:nvSpPr>
                          <p:spPr>
                            <a:xfrm rot="5400000" flipV="1">
                              <a:off x="534353" y="-59370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34" name="Left Bracket 33"/>
                            <p:cNvSpPr/>
                            <p:nvPr/>
                          </p:nvSpPr>
                          <p:spPr>
                            <a:xfrm rot="16200000">
                              <a:off x="68898" y="1350328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35" name="Left Bracket 34"/>
                            <p:cNvSpPr/>
                            <p:nvPr/>
                          </p:nvSpPr>
                          <p:spPr>
                            <a:xfrm rot="5400000" flipV="1">
                              <a:off x="221265" y="-68897"/>
                              <a:ext cx="73025" cy="172720"/>
                            </a:xfrm>
                            <a:prstGeom prst="leftBracket">
                              <a:avLst/>
                            </a:prstGeom>
                            <a:noFill/>
                            <a:ln w="9525" cap="flat" cmpd="sng" algn="ctr">
                              <a:solidFill>
                                <a:srgbClr val="FF0000"/>
                              </a:solidFill>
                              <a:prstDash val="solid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24" name="Left Bracket 23"/>
                    <p:cNvSpPr/>
                    <p:nvPr/>
                  </p:nvSpPr>
                  <p:spPr>
                    <a:xfrm rot="5400000">
                      <a:off x="1181100" y="-309086"/>
                      <a:ext cx="402590" cy="1020762"/>
                    </a:xfrm>
                    <a:prstGeom prst="leftBracket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  <p:cxnSp>
                <p:nvCxnSpPr>
                  <p:cNvPr id="22" name="Elbow Connector 21"/>
                  <p:cNvCxnSpPr/>
                  <p:nvPr/>
                </p:nvCxnSpPr>
                <p:spPr>
                  <a:xfrm>
                    <a:off x="2524125" y="2057400"/>
                    <a:ext cx="561975" cy="257175"/>
                  </a:xfrm>
                  <a:prstGeom prst="bentConnector3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" name="Group 15"/>
                <p:cNvGrpSpPr/>
                <p:nvPr/>
              </p:nvGrpSpPr>
              <p:grpSpPr>
                <a:xfrm>
                  <a:off x="0" y="1466850"/>
                  <a:ext cx="3495675" cy="4064000"/>
                  <a:chOff x="0" y="0"/>
                  <a:chExt cx="3495675" cy="4064000"/>
                </a:xfrm>
              </p:grpSpPr>
              <p:sp>
                <p:nvSpPr>
                  <p:cNvPr id="17" name="Left Brace 16"/>
                  <p:cNvSpPr/>
                  <p:nvPr/>
                </p:nvSpPr>
                <p:spPr>
                  <a:xfrm>
                    <a:off x="0" y="771525"/>
                    <a:ext cx="295275" cy="2626904"/>
                  </a:xfrm>
                  <a:prstGeom prst="leftBrac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" name="Left Brace 17"/>
                  <p:cNvSpPr/>
                  <p:nvPr/>
                </p:nvSpPr>
                <p:spPr>
                  <a:xfrm rot="16200000">
                    <a:off x="1647825" y="2686050"/>
                    <a:ext cx="323215" cy="2432685"/>
                  </a:xfrm>
                  <a:prstGeom prst="leftBrace">
                    <a:avLst>
                      <a:gd name="adj1" fmla="val 8333"/>
                      <a:gd name="adj2" fmla="val 50413"/>
                    </a:avLst>
                  </a:prstGeom>
                  <a:noFill/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" name="Left Brace 18"/>
                  <p:cNvSpPr/>
                  <p:nvPr/>
                </p:nvSpPr>
                <p:spPr>
                  <a:xfrm>
                    <a:off x="0" y="0"/>
                    <a:ext cx="295275" cy="768985"/>
                  </a:xfrm>
                  <a:prstGeom prst="leftBrace">
                    <a:avLst/>
                  </a:prstGeom>
                  <a:noFill/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" name="Left Brace 19"/>
                  <p:cNvSpPr/>
                  <p:nvPr/>
                </p:nvSpPr>
                <p:spPr>
                  <a:xfrm rot="10800000">
                    <a:off x="3200400" y="1809750"/>
                    <a:ext cx="295275" cy="1563950"/>
                  </a:xfrm>
                  <a:prstGeom prst="leftBrace">
                    <a:avLst/>
                  </a:prstGeom>
                  <a:noFill/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" name="Text Box 197"/>
              <p:cNvSpPr txBox="1"/>
              <p:nvPr/>
            </p:nvSpPr>
            <p:spPr>
              <a:xfrm>
                <a:off x="2647950" y="5600700"/>
                <a:ext cx="1598931" cy="314325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ea typeface="Calibri"/>
                    <a:cs typeface="Times New Roman"/>
                  </a:rPr>
                  <a:t>Drum diameter (23”)</a:t>
                </a:r>
              </a:p>
            </p:txBody>
          </p:sp>
          <p:sp>
            <p:nvSpPr>
              <p:cNvPr id="12" name="Text Box 198"/>
              <p:cNvSpPr txBox="1"/>
              <p:nvPr/>
            </p:nvSpPr>
            <p:spPr>
              <a:xfrm>
                <a:off x="104775" y="3448050"/>
                <a:ext cx="1495425" cy="266700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Calibri"/>
                    <a:cs typeface="Times New Roman"/>
                  </a:rPr>
                  <a:t>Drum height (36.75”)</a:t>
                </a:r>
              </a:p>
            </p:txBody>
          </p:sp>
          <p:sp>
            <p:nvSpPr>
              <p:cNvPr id="13" name="Text Box 199"/>
              <p:cNvSpPr txBox="1"/>
              <p:nvPr/>
            </p:nvSpPr>
            <p:spPr>
              <a:xfrm>
                <a:off x="0" y="1647825"/>
                <a:ext cx="1598931" cy="504825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Calibri"/>
                    <a:cs typeface="Times New Roman"/>
                  </a:rPr>
                  <a:t>Support system height (12”)</a:t>
                </a:r>
              </a:p>
            </p:txBody>
          </p:sp>
          <p:sp>
            <p:nvSpPr>
              <p:cNvPr id="14" name="Text Box 200"/>
              <p:cNvSpPr txBox="1"/>
              <p:nvPr/>
            </p:nvSpPr>
            <p:spPr>
              <a:xfrm>
                <a:off x="0" y="762000"/>
                <a:ext cx="1598930" cy="681355"/>
              </a:xfrm>
              <a:prstGeom prst="rect">
                <a:avLst/>
              </a:prstGeom>
              <a:solidFill>
                <a:sysClr val="window" lastClr="FFFFFF"/>
              </a:solidFill>
              <a:ln w="6350">
                <a:noFill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Calibri"/>
                    <a:cs typeface="Times New Roman"/>
                  </a:rPr>
                  <a:t>Compression distance (18.67”)</a:t>
                </a:r>
              </a:p>
            </p:txBody>
          </p:sp>
        </p:grpSp>
        <p:sp>
          <p:nvSpPr>
            <p:cNvPr id="9" name="Text Box 201"/>
            <p:cNvSpPr txBox="1"/>
            <p:nvPr/>
          </p:nvSpPr>
          <p:spPr>
            <a:xfrm>
              <a:off x="5219700" y="3924300"/>
              <a:ext cx="1598931" cy="314325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Calibri"/>
                  <a:cs typeface="Times New Roman"/>
                </a:rPr>
                <a:t>Total foam height (28”)</a:t>
              </a:r>
            </a:p>
          </p:txBody>
        </p:sp>
      </p:grpSp>
      <p:sp>
        <p:nvSpPr>
          <p:cNvPr id="81" name="Content Placeholder 8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05200" cy="4572000"/>
          </a:xfrm>
        </p:spPr>
        <p:txBody>
          <a:bodyPr/>
          <a:lstStyle/>
          <a:p>
            <a:r>
              <a:rPr lang="en-US" dirty="0" smtClean="0"/>
              <a:t>One continuous rope flowing between the travelling and fixed pulleys.</a:t>
            </a:r>
          </a:p>
          <a:p>
            <a:r>
              <a:rPr lang="en-US" dirty="0" smtClean="0"/>
              <a:t>Tension is equal in all parts of the rope.</a:t>
            </a:r>
          </a:p>
          <a:p>
            <a:r>
              <a:rPr lang="en-US" dirty="0" smtClean="0"/>
              <a:t>Each pulley increases the ideal MA by 1.</a:t>
            </a:r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5410200" y="1752600"/>
            <a:ext cx="3048000" cy="3838575"/>
            <a:chOff x="0" y="0"/>
            <a:chExt cx="3810000" cy="5057775"/>
          </a:xfrm>
        </p:grpSpPr>
        <p:sp>
          <p:nvSpPr>
            <p:cNvPr id="83" name="Freeform 82"/>
            <p:cNvSpPr/>
            <p:nvPr/>
          </p:nvSpPr>
          <p:spPr>
            <a:xfrm>
              <a:off x="0" y="0"/>
              <a:ext cx="3810000" cy="2381250"/>
            </a:xfrm>
            <a:custGeom>
              <a:avLst/>
              <a:gdLst>
                <a:gd name="connsiteX0" fmla="*/ 180975 w 3810000"/>
                <a:gd name="connsiteY0" fmla="*/ 2181225 h 2381250"/>
                <a:gd name="connsiteX1" fmla="*/ 180975 w 3810000"/>
                <a:gd name="connsiteY1" fmla="*/ 2181225 h 2381250"/>
                <a:gd name="connsiteX2" fmla="*/ 161925 w 3810000"/>
                <a:gd name="connsiteY2" fmla="*/ 1885950 h 2381250"/>
                <a:gd name="connsiteX3" fmla="*/ 152400 w 3810000"/>
                <a:gd name="connsiteY3" fmla="*/ 1828800 h 2381250"/>
                <a:gd name="connsiteX4" fmla="*/ 142875 w 3810000"/>
                <a:gd name="connsiteY4" fmla="*/ 1743075 h 2381250"/>
                <a:gd name="connsiteX5" fmla="*/ 123825 w 3810000"/>
                <a:gd name="connsiteY5" fmla="*/ 1571625 h 2381250"/>
                <a:gd name="connsiteX6" fmla="*/ 114300 w 3810000"/>
                <a:gd name="connsiteY6" fmla="*/ 1495425 h 2381250"/>
                <a:gd name="connsiteX7" fmla="*/ 95250 w 3810000"/>
                <a:gd name="connsiteY7" fmla="*/ 1409700 h 2381250"/>
                <a:gd name="connsiteX8" fmla="*/ 66675 w 3810000"/>
                <a:gd name="connsiteY8" fmla="*/ 1323975 h 2381250"/>
                <a:gd name="connsiteX9" fmla="*/ 57150 w 3810000"/>
                <a:gd name="connsiteY9" fmla="*/ 1295400 h 2381250"/>
                <a:gd name="connsiteX10" fmla="*/ 28575 w 3810000"/>
                <a:gd name="connsiteY10" fmla="*/ 1123950 h 2381250"/>
                <a:gd name="connsiteX11" fmla="*/ 19050 w 3810000"/>
                <a:gd name="connsiteY11" fmla="*/ 1085850 h 2381250"/>
                <a:gd name="connsiteX12" fmla="*/ 0 w 3810000"/>
                <a:gd name="connsiteY12" fmla="*/ 1028700 h 2381250"/>
                <a:gd name="connsiteX13" fmla="*/ 19050 w 3810000"/>
                <a:gd name="connsiteY13" fmla="*/ 828675 h 2381250"/>
                <a:gd name="connsiteX14" fmla="*/ 38100 w 3810000"/>
                <a:gd name="connsiteY14" fmla="*/ 752475 h 2381250"/>
                <a:gd name="connsiteX15" fmla="*/ 47625 w 3810000"/>
                <a:gd name="connsiteY15" fmla="*/ 723900 h 2381250"/>
                <a:gd name="connsiteX16" fmla="*/ 66675 w 3810000"/>
                <a:gd name="connsiteY16" fmla="*/ 695325 h 2381250"/>
                <a:gd name="connsiteX17" fmla="*/ 95250 w 3810000"/>
                <a:gd name="connsiteY17" fmla="*/ 676275 h 2381250"/>
                <a:gd name="connsiteX18" fmla="*/ 266700 w 3810000"/>
                <a:gd name="connsiteY18" fmla="*/ 685800 h 2381250"/>
                <a:gd name="connsiteX19" fmla="*/ 323850 w 3810000"/>
                <a:gd name="connsiteY19" fmla="*/ 704850 h 2381250"/>
                <a:gd name="connsiteX20" fmla="*/ 342900 w 3810000"/>
                <a:gd name="connsiteY20" fmla="*/ 733425 h 2381250"/>
                <a:gd name="connsiteX21" fmla="*/ 361950 w 3810000"/>
                <a:gd name="connsiteY21" fmla="*/ 800100 h 2381250"/>
                <a:gd name="connsiteX22" fmla="*/ 381000 w 3810000"/>
                <a:gd name="connsiteY22" fmla="*/ 885825 h 2381250"/>
                <a:gd name="connsiteX23" fmla="*/ 371475 w 3810000"/>
                <a:gd name="connsiteY23" fmla="*/ 1000125 h 2381250"/>
                <a:gd name="connsiteX24" fmla="*/ 314325 w 3810000"/>
                <a:gd name="connsiteY24" fmla="*/ 1114425 h 2381250"/>
                <a:gd name="connsiteX25" fmla="*/ 304800 w 3810000"/>
                <a:gd name="connsiteY25" fmla="*/ 1143000 h 2381250"/>
                <a:gd name="connsiteX26" fmla="*/ 285750 w 3810000"/>
                <a:gd name="connsiteY26" fmla="*/ 1171575 h 2381250"/>
                <a:gd name="connsiteX27" fmla="*/ 257175 w 3810000"/>
                <a:gd name="connsiteY27" fmla="*/ 1257300 h 2381250"/>
                <a:gd name="connsiteX28" fmla="*/ 247650 w 3810000"/>
                <a:gd name="connsiteY28" fmla="*/ 1285875 h 2381250"/>
                <a:gd name="connsiteX29" fmla="*/ 238125 w 3810000"/>
                <a:gd name="connsiteY29" fmla="*/ 1352550 h 2381250"/>
                <a:gd name="connsiteX30" fmla="*/ 228600 w 3810000"/>
                <a:gd name="connsiteY30" fmla="*/ 1390650 h 2381250"/>
                <a:gd name="connsiteX31" fmla="*/ 238125 w 3810000"/>
                <a:gd name="connsiteY31" fmla="*/ 1562100 h 2381250"/>
                <a:gd name="connsiteX32" fmla="*/ 257175 w 3810000"/>
                <a:gd name="connsiteY32" fmla="*/ 1619250 h 2381250"/>
                <a:gd name="connsiteX33" fmla="*/ 266700 w 3810000"/>
                <a:gd name="connsiteY33" fmla="*/ 1666875 h 2381250"/>
                <a:gd name="connsiteX34" fmla="*/ 285750 w 3810000"/>
                <a:gd name="connsiteY34" fmla="*/ 1724025 h 2381250"/>
                <a:gd name="connsiteX35" fmla="*/ 295275 w 3810000"/>
                <a:gd name="connsiteY35" fmla="*/ 1762125 h 2381250"/>
                <a:gd name="connsiteX36" fmla="*/ 314325 w 3810000"/>
                <a:gd name="connsiteY36" fmla="*/ 1819275 h 2381250"/>
                <a:gd name="connsiteX37" fmla="*/ 342900 w 3810000"/>
                <a:gd name="connsiteY37" fmla="*/ 1876425 h 2381250"/>
                <a:gd name="connsiteX38" fmla="*/ 371475 w 3810000"/>
                <a:gd name="connsiteY38" fmla="*/ 1885950 h 2381250"/>
                <a:gd name="connsiteX39" fmla="*/ 400050 w 3810000"/>
                <a:gd name="connsiteY39" fmla="*/ 1905000 h 2381250"/>
                <a:gd name="connsiteX40" fmla="*/ 552450 w 3810000"/>
                <a:gd name="connsiteY40" fmla="*/ 1876425 h 2381250"/>
                <a:gd name="connsiteX41" fmla="*/ 561975 w 3810000"/>
                <a:gd name="connsiteY41" fmla="*/ 1847850 h 2381250"/>
                <a:gd name="connsiteX42" fmla="*/ 571500 w 3810000"/>
                <a:gd name="connsiteY42" fmla="*/ 1762125 h 2381250"/>
                <a:gd name="connsiteX43" fmla="*/ 581025 w 3810000"/>
                <a:gd name="connsiteY43" fmla="*/ 1733550 h 2381250"/>
                <a:gd name="connsiteX44" fmla="*/ 590550 w 3810000"/>
                <a:gd name="connsiteY44" fmla="*/ 1695450 h 2381250"/>
                <a:gd name="connsiteX45" fmla="*/ 581025 w 3810000"/>
                <a:gd name="connsiteY45" fmla="*/ 1323975 h 2381250"/>
                <a:gd name="connsiteX46" fmla="*/ 552450 w 3810000"/>
                <a:gd name="connsiteY46" fmla="*/ 1238250 h 2381250"/>
                <a:gd name="connsiteX47" fmla="*/ 533400 w 3810000"/>
                <a:gd name="connsiteY47" fmla="*/ 1171575 h 2381250"/>
                <a:gd name="connsiteX48" fmla="*/ 523875 w 3810000"/>
                <a:gd name="connsiteY48" fmla="*/ 1114425 h 2381250"/>
                <a:gd name="connsiteX49" fmla="*/ 514350 w 3810000"/>
                <a:gd name="connsiteY49" fmla="*/ 971550 h 2381250"/>
                <a:gd name="connsiteX50" fmla="*/ 504825 w 3810000"/>
                <a:gd name="connsiteY50" fmla="*/ 904875 h 2381250"/>
                <a:gd name="connsiteX51" fmla="*/ 514350 w 3810000"/>
                <a:gd name="connsiteY51" fmla="*/ 762000 h 2381250"/>
                <a:gd name="connsiteX52" fmla="*/ 523875 w 3810000"/>
                <a:gd name="connsiteY52" fmla="*/ 733425 h 2381250"/>
                <a:gd name="connsiteX53" fmla="*/ 581025 w 3810000"/>
                <a:gd name="connsiteY53" fmla="*/ 714375 h 2381250"/>
                <a:gd name="connsiteX54" fmla="*/ 676275 w 3810000"/>
                <a:gd name="connsiteY54" fmla="*/ 723900 h 2381250"/>
                <a:gd name="connsiteX55" fmla="*/ 742950 w 3810000"/>
                <a:gd name="connsiteY55" fmla="*/ 809625 h 2381250"/>
                <a:gd name="connsiteX56" fmla="*/ 781050 w 3810000"/>
                <a:gd name="connsiteY56" fmla="*/ 895350 h 2381250"/>
                <a:gd name="connsiteX57" fmla="*/ 790575 w 3810000"/>
                <a:gd name="connsiteY57" fmla="*/ 923925 h 2381250"/>
                <a:gd name="connsiteX58" fmla="*/ 781050 w 3810000"/>
                <a:gd name="connsiteY58" fmla="*/ 1066800 h 2381250"/>
                <a:gd name="connsiteX59" fmla="*/ 742950 w 3810000"/>
                <a:gd name="connsiteY59" fmla="*/ 1152525 h 2381250"/>
                <a:gd name="connsiteX60" fmla="*/ 723900 w 3810000"/>
                <a:gd name="connsiteY60" fmla="*/ 1209675 h 2381250"/>
                <a:gd name="connsiteX61" fmla="*/ 704850 w 3810000"/>
                <a:gd name="connsiteY61" fmla="*/ 1266825 h 2381250"/>
                <a:gd name="connsiteX62" fmla="*/ 695325 w 3810000"/>
                <a:gd name="connsiteY62" fmla="*/ 1295400 h 2381250"/>
                <a:gd name="connsiteX63" fmla="*/ 685800 w 3810000"/>
                <a:gd name="connsiteY63" fmla="*/ 1352550 h 2381250"/>
                <a:gd name="connsiteX64" fmla="*/ 695325 w 3810000"/>
                <a:gd name="connsiteY64" fmla="*/ 1552575 h 2381250"/>
                <a:gd name="connsiteX65" fmla="*/ 714375 w 3810000"/>
                <a:gd name="connsiteY65" fmla="*/ 1581150 h 2381250"/>
                <a:gd name="connsiteX66" fmla="*/ 723900 w 3810000"/>
                <a:gd name="connsiteY66" fmla="*/ 1609725 h 2381250"/>
                <a:gd name="connsiteX67" fmla="*/ 762000 w 3810000"/>
                <a:gd name="connsiteY67" fmla="*/ 1666875 h 2381250"/>
                <a:gd name="connsiteX68" fmla="*/ 952500 w 3810000"/>
                <a:gd name="connsiteY68" fmla="*/ 1657350 h 2381250"/>
                <a:gd name="connsiteX69" fmla="*/ 971550 w 3810000"/>
                <a:gd name="connsiteY69" fmla="*/ 1619250 h 2381250"/>
                <a:gd name="connsiteX70" fmla="*/ 1000125 w 3810000"/>
                <a:gd name="connsiteY70" fmla="*/ 1562100 h 2381250"/>
                <a:gd name="connsiteX71" fmla="*/ 1009650 w 3810000"/>
                <a:gd name="connsiteY71" fmla="*/ 1381125 h 2381250"/>
                <a:gd name="connsiteX72" fmla="*/ 1019175 w 3810000"/>
                <a:gd name="connsiteY72" fmla="*/ 1066800 h 2381250"/>
                <a:gd name="connsiteX73" fmla="*/ 1028700 w 3810000"/>
                <a:gd name="connsiteY73" fmla="*/ 1000125 h 2381250"/>
                <a:gd name="connsiteX74" fmla="*/ 1047750 w 3810000"/>
                <a:gd name="connsiteY74" fmla="*/ 828675 h 2381250"/>
                <a:gd name="connsiteX75" fmla="*/ 1057275 w 3810000"/>
                <a:gd name="connsiteY75" fmla="*/ 733425 h 2381250"/>
                <a:gd name="connsiteX76" fmla="*/ 1066800 w 3810000"/>
                <a:gd name="connsiteY76" fmla="*/ 695325 h 2381250"/>
                <a:gd name="connsiteX77" fmla="*/ 1085850 w 3810000"/>
                <a:gd name="connsiteY77" fmla="*/ 619125 h 2381250"/>
                <a:gd name="connsiteX78" fmla="*/ 1095375 w 3810000"/>
                <a:gd name="connsiteY78" fmla="*/ 581025 h 2381250"/>
                <a:gd name="connsiteX79" fmla="*/ 1114425 w 3810000"/>
                <a:gd name="connsiteY79" fmla="*/ 542925 h 2381250"/>
                <a:gd name="connsiteX80" fmla="*/ 1123950 w 3810000"/>
                <a:gd name="connsiteY80" fmla="*/ 485775 h 2381250"/>
                <a:gd name="connsiteX81" fmla="*/ 1133475 w 3810000"/>
                <a:gd name="connsiteY81" fmla="*/ 457200 h 2381250"/>
                <a:gd name="connsiteX82" fmla="*/ 1143000 w 3810000"/>
                <a:gd name="connsiteY82" fmla="*/ 381000 h 2381250"/>
                <a:gd name="connsiteX83" fmla="*/ 1152525 w 3810000"/>
                <a:gd name="connsiteY83" fmla="*/ 352425 h 2381250"/>
                <a:gd name="connsiteX84" fmla="*/ 1162050 w 3810000"/>
                <a:gd name="connsiteY84" fmla="*/ 304800 h 2381250"/>
                <a:gd name="connsiteX85" fmla="*/ 1181100 w 3810000"/>
                <a:gd name="connsiteY85" fmla="*/ 161925 h 2381250"/>
                <a:gd name="connsiteX86" fmla="*/ 1190625 w 3810000"/>
                <a:gd name="connsiteY86" fmla="*/ 123825 h 2381250"/>
                <a:gd name="connsiteX87" fmla="*/ 1209675 w 3810000"/>
                <a:gd name="connsiteY87" fmla="*/ 38100 h 2381250"/>
                <a:gd name="connsiteX88" fmla="*/ 1238250 w 3810000"/>
                <a:gd name="connsiteY88" fmla="*/ 19050 h 2381250"/>
                <a:gd name="connsiteX89" fmla="*/ 1295400 w 3810000"/>
                <a:gd name="connsiteY89" fmla="*/ 0 h 2381250"/>
                <a:gd name="connsiteX90" fmla="*/ 1362075 w 3810000"/>
                <a:gd name="connsiteY90" fmla="*/ 19050 h 2381250"/>
                <a:gd name="connsiteX91" fmla="*/ 1409700 w 3810000"/>
                <a:gd name="connsiteY91" fmla="*/ 47625 h 2381250"/>
                <a:gd name="connsiteX92" fmla="*/ 1466850 w 3810000"/>
                <a:gd name="connsiteY92" fmla="*/ 85725 h 2381250"/>
                <a:gd name="connsiteX93" fmla="*/ 1533525 w 3810000"/>
                <a:gd name="connsiteY93" fmla="*/ 161925 h 2381250"/>
                <a:gd name="connsiteX94" fmla="*/ 1543050 w 3810000"/>
                <a:gd name="connsiteY94" fmla="*/ 190500 h 2381250"/>
                <a:gd name="connsiteX95" fmla="*/ 1562100 w 3810000"/>
                <a:gd name="connsiteY95" fmla="*/ 228600 h 2381250"/>
                <a:gd name="connsiteX96" fmla="*/ 1590675 w 3810000"/>
                <a:gd name="connsiteY96" fmla="*/ 314325 h 2381250"/>
                <a:gd name="connsiteX97" fmla="*/ 1609725 w 3810000"/>
                <a:gd name="connsiteY97" fmla="*/ 723900 h 2381250"/>
                <a:gd name="connsiteX98" fmla="*/ 1619250 w 3810000"/>
                <a:gd name="connsiteY98" fmla="*/ 752475 h 2381250"/>
                <a:gd name="connsiteX99" fmla="*/ 1638300 w 3810000"/>
                <a:gd name="connsiteY99" fmla="*/ 828675 h 2381250"/>
                <a:gd name="connsiteX100" fmla="*/ 1666875 w 3810000"/>
                <a:gd name="connsiteY100" fmla="*/ 1076325 h 2381250"/>
                <a:gd name="connsiteX101" fmla="*/ 1676400 w 3810000"/>
                <a:gd name="connsiteY101" fmla="*/ 1152525 h 2381250"/>
                <a:gd name="connsiteX102" fmla="*/ 1685925 w 3810000"/>
                <a:gd name="connsiteY102" fmla="*/ 1181100 h 2381250"/>
                <a:gd name="connsiteX103" fmla="*/ 1695450 w 3810000"/>
                <a:gd name="connsiteY103" fmla="*/ 1219200 h 2381250"/>
                <a:gd name="connsiteX104" fmla="*/ 1714500 w 3810000"/>
                <a:gd name="connsiteY104" fmla="*/ 1343025 h 2381250"/>
                <a:gd name="connsiteX105" fmla="*/ 1733550 w 3810000"/>
                <a:gd name="connsiteY105" fmla="*/ 1400175 h 2381250"/>
                <a:gd name="connsiteX106" fmla="*/ 1752600 w 3810000"/>
                <a:gd name="connsiteY106" fmla="*/ 1428750 h 2381250"/>
                <a:gd name="connsiteX107" fmla="*/ 1762125 w 3810000"/>
                <a:gd name="connsiteY107" fmla="*/ 1457325 h 2381250"/>
                <a:gd name="connsiteX108" fmla="*/ 1828800 w 3810000"/>
                <a:gd name="connsiteY108" fmla="*/ 1543050 h 2381250"/>
                <a:gd name="connsiteX109" fmla="*/ 1866900 w 3810000"/>
                <a:gd name="connsiteY109" fmla="*/ 1600200 h 2381250"/>
                <a:gd name="connsiteX110" fmla="*/ 1924050 w 3810000"/>
                <a:gd name="connsiteY110" fmla="*/ 1628775 h 2381250"/>
                <a:gd name="connsiteX111" fmla="*/ 1990725 w 3810000"/>
                <a:gd name="connsiteY111" fmla="*/ 1647825 h 2381250"/>
                <a:gd name="connsiteX112" fmla="*/ 2028825 w 3810000"/>
                <a:gd name="connsiteY112" fmla="*/ 1638300 h 2381250"/>
                <a:gd name="connsiteX113" fmla="*/ 2038350 w 3810000"/>
                <a:gd name="connsiteY113" fmla="*/ 1600200 h 2381250"/>
                <a:gd name="connsiteX114" fmla="*/ 2057400 w 3810000"/>
                <a:gd name="connsiteY114" fmla="*/ 1533525 h 2381250"/>
                <a:gd name="connsiteX115" fmla="*/ 2047875 w 3810000"/>
                <a:gd name="connsiteY115" fmla="*/ 1362075 h 2381250"/>
                <a:gd name="connsiteX116" fmla="*/ 2028825 w 3810000"/>
                <a:gd name="connsiteY116" fmla="*/ 1266825 h 2381250"/>
                <a:gd name="connsiteX117" fmla="*/ 2009775 w 3810000"/>
                <a:gd name="connsiteY117" fmla="*/ 1209675 h 2381250"/>
                <a:gd name="connsiteX118" fmla="*/ 2000250 w 3810000"/>
                <a:gd name="connsiteY118" fmla="*/ 1181100 h 2381250"/>
                <a:gd name="connsiteX119" fmla="*/ 1990725 w 3810000"/>
                <a:gd name="connsiteY119" fmla="*/ 1143000 h 2381250"/>
                <a:gd name="connsiteX120" fmla="*/ 2000250 w 3810000"/>
                <a:gd name="connsiteY120" fmla="*/ 809625 h 2381250"/>
                <a:gd name="connsiteX121" fmla="*/ 2009775 w 3810000"/>
                <a:gd name="connsiteY121" fmla="*/ 781050 h 2381250"/>
                <a:gd name="connsiteX122" fmla="*/ 2047875 w 3810000"/>
                <a:gd name="connsiteY122" fmla="*/ 723900 h 2381250"/>
                <a:gd name="connsiteX123" fmla="*/ 2105025 w 3810000"/>
                <a:gd name="connsiteY123" fmla="*/ 695325 h 2381250"/>
                <a:gd name="connsiteX124" fmla="*/ 2162175 w 3810000"/>
                <a:gd name="connsiteY124" fmla="*/ 666750 h 2381250"/>
                <a:gd name="connsiteX125" fmla="*/ 2247900 w 3810000"/>
                <a:gd name="connsiteY125" fmla="*/ 676275 h 2381250"/>
                <a:gd name="connsiteX126" fmla="*/ 2295525 w 3810000"/>
                <a:gd name="connsiteY126" fmla="*/ 733425 h 2381250"/>
                <a:gd name="connsiteX127" fmla="*/ 2324100 w 3810000"/>
                <a:gd name="connsiteY127" fmla="*/ 771525 h 2381250"/>
                <a:gd name="connsiteX128" fmla="*/ 2352675 w 3810000"/>
                <a:gd name="connsiteY128" fmla="*/ 857250 h 2381250"/>
                <a:gd name="connsiteX129" fmla="*/ 2362200 w 3810000"/>
                <a:gd name="connsiteY129" fmla="*/ 885825 h 2381250"/>
                <a:gd name="connsiteX130" fmla="*/ 2352675 w 3810000"/>
                <a:gd name="connsiteY130" fmla="*/ 981075 h 2381250"/>
                <a:gd name="connsiteX131" fmla="*/ 2343150 w 3810000"/>
                <a:gd name="connsiteY131" fmla="*/ 1019175 h 2381250"/>
                <a:gd name="connsiteX132" fmla="*/ 2314575 w 3810000"/>
                <a:gd name="connsiteY132" fmla="*/ 1104900 h 2381250"/>
                <a:gd name="connsiteX133" fmla="*/ 2305050 w 3810000"/>
                <a:gd name="connsiteY133" fmla="*/ 1133475 h 2381250"/>
                <a:gd name="connsiteX134" fmla="*/ 2295525 w 3810000"/>
                <a:gd name="connsiteY134" fmla="*/ 1162050 h 2381250"/>
                <a:gd name="connsiteX135" fmla="*/ 2257425 w 3810000"/>
                <a:gd name="connsiteY135" fmla="*/ 1247775 h 2381250"/>
                <a:gd name="connsiteX136" fmla="*/ 2228850 w 3810000"/>
                <a:gd name="connsiteY136" fmla="*/ 1333500 h 2381250"/>
                <a:gd name="connsiteX137" fmla="*/ 2219325 w 3810000"/>
                <a:gd name="connsiteY137" fmla="*/ 1362075 h 2381250"/>
                <a:gd name="connsiteX138" fmla="*/ 2209800 w 3810000"/>
                <a:gd name="connsiteY138" fmla="*/ 1390650 h 2381250"/>
                <a:gd name="connsiteX139" fmla="*/ 2200275 w 3810000"/>
                <a:gd name="connsiteY139" fmla="*/ 1457325 h 2381250"/>
                <a:gd name="connsiteX140" fmla="*/ 2219325 w 3810000"/>
                <a:gd name="connsiteY140" fmla="*/ 1714500 h 2381250"/>
                <a:gd name="connsiteX141" fmla="*/ 2238375 w 3810000"/>
                <a:gd name="connsiteY141" fmla="*/ 1771650 h 2381250"/>
                <a:gd name="connsiteX142" fmla="*/ 2247900 w 3810000"/>
                <a:gd name="connsiteY142" fmla="*/ 1800225 h 2381250"/>
                <a:gd name="connsiteX143" fmla="*/ 2257425 w 3810000"/>
                <a:gd name="connsiteY143" fmla="*/ 1828800 h 2381250"/>
                <a:gd name="connsiteX144" fmla="*/ 2324100 w 3810000"/>
                <a:gd name="connsiteY144" fmla="*/ 1905000 h 2381250"/>
                <a:gd name="connsiteX145" fmla="*/ 2381250 w 3810000"/>
                <a:gd name="connsiteY145" fmla="*/ 1924050 h 2381250"/>
                <a:gd name="connsiteX146" fmla="*/ 2486025 w 3810000"/>
                <a:gd name="connsiteY146" fmla="*/ 1914525 h 2381250"/>
                <a:gd name="connsiteX147" fmla="*/ 2505075 w 3810000"/>
                <a:gd name="connsiteY147" fmla="*/ 1885950 h 2381250"/>
                <a:gd name="connsiteX148" fmla="*/ 2514600 w 3810000"/>
                <a:gd name="connsiteY148" fmla="*/ 1847850 h 2381250"/>
                <a:gd name="connsiteX149" fmla="*/ 2524125 w 3810000"/>
                <a:gd name="connsiteY149" fmla="*/ 1819275 h 2381250"/>
                <a:gd name="connsiteX150" fmla="*/ 2533650 w 3810000"/>
                <a:gd name="connsiteY150" fmla="*/ 1685925 h 2381250"/>
                <a:gd name="connsiteX151" fmla="*/ 2514600 w 3810000"/>
                <a:gd name="connsiteY151" fmla="*/ 1428750 h 2381250"/>
                <a:gd name="connsiteX152" fmla="*/ 2495550 w 3810000"/>
                <a:gd name="connsiteY152" fmla="*/ 1323975 h 2381250"/>
                <a:gd name="connsiteX153" fmla="*/ 2486025 w 3810000"/>
                <a:gd name="connsiteY153" fmla="*/ 1171575 h 2381250"/>
                <a:gd name="connsiteX154" fmla="*/ 2514600 w 3810000"/>
                <a:gd name="connsiteY154" fmla="*/ 714375 h 2381250"/>
                <a:gd name="connsiteX155" fmla="*/ 2676525 w 3810000"/>
                <a:gd name="connsiteY155" fmla="*/ 723900 h 2381250"/>
                <a:gd name="connsiteX156" fmla="*/ 2762250 w 3810000"/>
                <a:gd name="connsiteY156" fmla="*/ 790575 h 2381250"/>
                <a:gd name="connsiteX157" fmla="*/ 2781300 w 3810000"/>
                <a:gd name="connsiteY157" fmla="*/ 819150 h 2381250"/>
                <a:gd name="connsiteX158" fmla="*/ 2809875 w 3810000"/>
                <a:gd name="connsiteY158" fmla="*/ 847725 h 2381250"/>
                <a:gd name="connsiteX159" fmla="*/ 2838450 w 3810000"/>
                <a:gd name="connsiteY159" fmla="*/ 904875 h 2381250"/>
                <a:gd name="connsiteX160" fmla="*/ 2857500 w 3810000"/>
                <a:gd name="connsiteY160" fmla="*/ 962025 h 2381250"/>
                <a:gd name="connsiteX161" fmla="*/ 2876550 w 3810000"/>
                <a:gd name="connsiteY161" fmla="*/ 1028700 h 2381250"/>
                <a:gd name="connsiteX162" fmla="*/ 2857500 w 3810000"/>
                <a:gd name="connsiteY162" fmla="*/ 1343025 h 2381250"/>
                <a:gd name="connsiteX163" fmla="*/ 2847975 w 3810000"/>
                <a:gd name="connsiteY163" fmla="*/ 1371600 h 2381250"/>
                <a:gd name="connsiteX164" fmla="*/ 2828925 w 3810000"/>
                <a:gd name="connsiteY164" fmla="*/ 1447800 h 2381250"/>
                <a:gd name="connsiteX165" fmla="*/ 2819400 w 3810000"/>
                <a:gd name="connsiteY165" fmla="*/ 1485900 h 2381250"/>
                <a:gd name="connsiteX166" fmla="*/ 2809875 w 3810000"/>
                <a:gd name="connsiteY166" fmla="*/ 1562100 h 2381250"/>
                <a:gd name="connsiteX167" fmla="*/ 2800350 w 3810000"/>
                <a:gd name="connsiteY167" fmla="*/ 2076450 h 2381250"/>
                <a:gd name="connsiteX168" fmla="*/ 2781300 w 3810000"/>
                <a:gd name="connsiteY168" fmla="*/ 2133600 h 2381250"/>
                <a:gd name="connsiteX169" fmla="*/ 2800350 w 3810000"/>
                <a:gd name="connsiteY169" fmla="*/ 2295525 h 2381250"/>
                <a:gd name="connsiteX170" fmla="*/ 2857500 w 3810000"/>
                <a:gd name="connsiteY170" fmla="*/ 2343150 h 2381250"/>
                <a:gd name="connsiteX171" fmla="*/ 2886075 w 3810000"/>
                <a:gd name="connsiteY171" fmla="*/ 2362200 h 2381250"/>
                <a:gd name="connsiteX172" fmla="*/ 3009900 w 3810000"/>
                <a:gd name="connsiteY172" fmla="*/ 2381250 h 2381250"/>
                <a:gd name="connsiteX173" fmla="*/ 3276600 w 3810000"/>
                <a:gd name="connsiteY173" fmla="*/ 2371725 h 2381250"/>
                <a:gd name="connsiteX174" fmla="*/ 3362325 w 3810000"/>
                <a:gd name="connsiteY174" fmla="*/ 2362200 h 2381250"/>
                <a:gd name="connsiteX175" fmla="*/ 3810000 w 3810000"/>
                <a:gd name="connsiteY175" fmla="*/ 2362200 h 2381250"/>
                <a:gd name="connsiteX176" fmla="*/ 3800475 w 3810000"/>
                <a:gd name="connsiteY176" fmla="*/ 2362200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3810000" h="2381250">
                  <a:moveTo>
                    <a:pt x="180975" y="2181225"/>
                  </a:moveTo>
                  <a:lnTo>
                    <a:pt x="180975" y="2181225"/>
                  </a:lnTo>
                  <a:cubicBezTo>
                    <a:pt x="177076" y="2111042"/>
                    <a:pt x="170110" y="1963710"/>
                    <a:pt x="161925" y="1885950"/>
                  </a:cubicBezTo>
                  <a:cubicBezTo>
                    <a:pt x="159903" y="1866743"/>
                    <a:pt x="154952" y="1847943"/>
                    <a:pt x="152400" y="1828800"/>
                  </a:cubicBezTo>
                  <a:cubicBezTo>
                    <a:pt x="148600" y="1800301"/>
                    <a:pt x="145601" y="1771696"/>
                    <a:pt x="142875" y="1743075"/>
                  </a:cubicBezTo>
                  <a:cubicBezTo>
                    <a:pt x="118034" y="1482247"/>
                    <a:pt x="146562" y="1730783"/>
                    <a:pt x="123825" y="1571625"/>
                  </a:cubicBezTo>
                  <a:cubicBezTo>
                    <a:pt x="120205" y="1546285"/>
                    <a:pt x="118192" y="1520725"/>
                    <a:pt x="114300" y="1495425"/>
                  </a:cubicBezTo>
                  <a:cubicBezTo>
                    <a:pt x="111438" y="1476821"/>
                    <a:pt x="101238" y="1429660"/>
                    <a:pt x="95250" y="1409700"/>
                  </a:cubicBezTo>
                  <a:cubicBezTo>
                    <a:pt x="86595" y="1380850"/>
                    <a:pt x="76200" y="1352550"/>
                    <a:pt x="66675" y="1323975"/>
                  </a:cubicBezTo>
                  <a:lnTo>
                    <a:pt x="57150" y="1295400"/>
                  </a:lnTo>
                  <a:cubicBezTo>
                    <a:pt x="38546" y="1072156"/>
                    <a:pt x="63608" y="1264080"/>
                    <a:pt x="28575" y="1123950"/>
                  </a:cubicBezTo>
                  <a:cubicBezTo>
                    <a:pt x="25400" y="1111250"/>
                    <a:pt x="22812" y="1098389"/>
                    <a:pt x="19050" y="1085850"/>
                  </a:cubicBezTo>
                  <a:cubicBezTo>
                    <a:pt x="13280" y="1066616"/>
                    <a:pt x="0" y="1028700"/>
                    <a:pt x="0" y="1028700"/>
                  </a:cubicBezTo>
                  <a:cubicBezTo>
                    <a:pt x="5270" y="949653"/>
                    <a:pt x="3920" y="899283"/>
                    <a:pt x="19050" y="828675"/>
                  </a:cubicBezTo>
                  <a:cubicBezTo>
                    <a:pt x="24536" y="803074"/>
                    <a:pt x="29821" y="777313"/>
                    <a:pt x="38100" y="752475"/>
                  </a:cubicBezTo>
                  <a:cubicBezTo>
                    <a:pt x="41275" y="742950"/>
                    <a:pt x="43135" y="732880"/>
                    <a:pt x="47625" y="723900"/>
                  </a:cubicBezTo>
                  <a:cubicBezTo>
                    <a:pt x="52745" y="713661"/>
                    <a:pt x="58580" y="703420"/>
                    <a:pt x="66675" y="695325"/>
                  </a:cubicBezTo>
                  <a:cubicBezTo>
                    <a:pt x="74770" y="687230"/>
                    <a:pt x="85725" y="682625"/>
                    <a:pt x="95250" y="676275"/>
                  </a:cubicBezTo>
                  <a:cubicBezTo>
                    <a:pt x="152400" y="679450"/>
                    <a:pt x="209904" y="678700"/>
                    <a:pt x="266700" y="685800"/>
                  </a:cubicBezTo>
                  <a:cubicBezTo>
                    <a:pt x="286625" y="688291"/>
                    <a:pt x="323850" y="704850"/>
                    <a:pt x="323850" y="704850"/>
                  </a:cubicBezTo>
                  <a:cubicBezTo>
                    <a:pt x="330200" y="714375"/>
                    <a:pt x="337780" y="723186"/>
                    <a:pt x="342900" y="733425"/>
                  </a:cubicBezTo>
                  <a:cubicBezTo>
                    <a:pt x="350513" y="748650"/>
                    <a:pt x="357881" y="785858"/>
                    <a:pt x="361950" y="800100"/>
                  </a:cubicBezTo>
                  <a:cubicBezTo>
                    <a:pt x="380709" y="865755"/>
                    <a:pt x="363811" y="782688"/>
                    <a:pt x="381000" y="885825"/>
                  </a:cubicBezTo>
                  <a:cubicBezTo>
                    <a:pt x="377825" y="923925"/>
                    <a:pt x="377760" y="962413"/>
                    <a:pt x="371475" y="1000125"/>
                  </a:cubicBezTo>
                  <a:cubicBezTo>
                    <a:pt x="349882" y="1129680"/>
                    <a:pt x="358208" y="982777"/>
                    <a:pt x="314325" y="1114425"/>
                  </a:cubicBezTo>
                  <a:cubicBezTo>
                    <a:pt x="311150" y="1123950"/>
                    <a:pt x="309290" y="1134020"/>
                    <a:pt x="304800" y="1143000"/>
                  </a:cubicBezTo>
                  <a:cubicBezTo>
                    <a:pt x="299680" y="1153239"/>
                    <a:pt x="290399" y="1161114"/>
                    <a:pt x="285750" y="1171575"/>
                  </a:cubicBezTo>
                  <a:lnTo>
                    <a:pt x="257175" y="1257300"/>
                  </a:lnTo>
                  <a:lnTo>
                    <a:pt x="247650" y="1285875"/>
                  </a:lnTo>
                  <a:cubicBezTo>
                    <a:pt x="244475" y="1308100"/>
                    <a:pt x="242141" y="1330461"/>
                    <a:pt x="238125" y="1352550"/>
                  </a:cubicBezTo>
                  <a:cubicBezTo>
                    <a:pt x="235783" y="1365430"/>
                    <a:pt x="228600" y="1377559"/>
                    <a:pt x="228600" y="1390650"/>
                  </a:cubicBezTo>
                  <a:cubicBezTo>
                    <a:pt x="228600" y="1447888"/>
                    <a:pt x="231025" y="1505304"/>
                    <a:pt x="238125" y="1562100"/>
                  </a:cubicBezTo>
                  <a:cubicBezTo>
                    <a:pt x="240616" y="1582025"/>
                    <a:pt x="253237" y="1599559"/>
                    <a:pt x="257175" y="1619250"/>
                  </a:cubicBezTo>
                  <a:cubicBezTo>
                    <a:pt x="260350" y="1635125"/>
                    <a:pt x="262440" y="1651256"/>
                    <a:pt x="266700" y="1666875"/>
                  </a:cubicBezTo>
                  <a:cubicBezTo>
                    <a:pt x="271984" y="1686248"/>
                    <a:pt x="280880" y="1704544"/>
                    <a:pt x="285750" y="1724025"/>
                  </a:cubicBezTo>
                  <a:cubicBezTo>
                    <a:pt x="288925" y="1736725"/>
                    <a:pt x="291513" y="1749586"/>
                    <a:pt x="295275" y="1762125"/>
                  </a:cubicBezTo>
                  <a:cubicBezTo>
                    <a:pt x="301045" y="1781359"/>
                    <a:pt x="307975" y="1800225"/>
                    <a:pt x="314325" y="1819275"/>
                  </a:cubicBezTo>
                  <a:cubicBezTo>
                    <a:pt x="320600" y="1838099"/>
                    <a:pt x="326114" y="1862996"/>
                    <a:pt x="342900" y="1876425"/>
                  </a:cubicBezTo>
                  <a:cubicBezTo>
                    <a:pt x="350740" y="1882697"/>
                    <a:pt x="362495" y="1881460"/>
                    <a:pt x="371475" y="1885950"/>
                  </a:cubicBezTo>
                  <a:cubicBezTo>
                    <a:pt x="381714" y="1891070"/>
                    <a:pt x="390525" y="1898650"/>
                    <a:pt x="400050" y="1905000"/>
                  </a:cubicBezTo>
                  <a:cubicBezTo>
                    <a:pt x="421966" y="1903314"/>
                    <a:pt x="520768" y="1916027"/>
                    <a:pt x="552450" y="1876425"/>
                  </a:cubicBezTo>
                  <a:cubicBezTo>
                    <a:pt x="558722" y="1868585"/>
                    <a:pt x="558800" y="1857375"/>
                    <a:pt x="561975" y="1847850"/>
                  </a:cubicBezTo>
                  <a:cubicBezTo>
                    <a:pt x="565150" y="1819275"/>
                    <a:pt x="566773" y="1790485"/>
                    <a:pt x="571500" y="1762125"/>
                  </a:cubicBezTo>
                  <a:cubicBezTo>
                    <a:pt x="573151" y="1752221"/>
                    <a:pt x="578267" y="1743204"/>
                    <a:pt x="581025" y="1733550"/>
                  </a:cubicBezTo>
                  <a:cubicBezTo>
                    <a:pt x="584621" y="1720963"/>
                    <a:pt x="587375" y="1708150"/>
                    <a:pt x="590550" y="1695450"/>
                  </a:cubicBezTo>
                  <a:cubicBezTo>
                    <a:pt x="587375" y="1571625"/>
                    <a:pt x="589264" y="1447566"/>
                    <a:pt x="581025" y="1323975"/>
                  </a:cubicBezTo>
                  <a:lnTo>
                    <a:pt x="552450" y="1238250"/>
                  </a:lnTo>
                  <a:cubicBezTo>
                    <a:pt x="543372" y="1211015"/>
                    <a:pt x="539380" y="1201475"/>
                    <a:pt x="533400" y="1171575"/>
                  </a:cubicBezTo>
                  <a:cubicBezTo>
                    <a:pt x="529612" y="1152637"/>
                    <a:pt x="527050" y="1133475"/>
                    <a:pt x="523875" y="1114425"/>
                  </a:cubicBezTo>
                  <a:cubicBezTo>
                    <a:pt x="520700" y="1066800"/>
                    <a:pt x="518671" y="1019085"/>
                    <a:pt x="514350" y="971550"/>
                  </a:cubicBezTo>
                  <a:cubicBezTo>
                    <a:pt x="512317" y="949192"/>
                    <a:pt x="504825" y="927326"/>
                    <a:pt x="504825" y="904875"/>
                  </a:cubicBezTo>
                  <a:cubicBezTo>
                    <a:pt x="504825" y="857144"/>
                    <a:pt x="509079" y="809439"/>
                    <a:pt x="514350" y="762000"/>
                  </a:cubicBezTo>
                  <a:cubicBezTo>
                    <a:pt x="515459" y="752021"/>
                    <a:pt x="515705" y="739261"/>
                    <a:pt x="523875" y="733425"/>
                  </a:cubicBezTo>
                  <a:cubicBezTo>
                    <a:pt x="540215" y="721753"/>
                    <a:pt x="581025" y="714375"/>
                    <a:pt x="581025" y="714375"/>
                  </a:cubicBezTo>
                  <a:cubicBezTo>
                    <a:pt x="612775" y="717550"/>
                    <a:pt x="645778" y="714516"/>
                    <a:pt x="676275" y="723900"/>
                  </a:cubicBezTo>
                  <a:cubicBezTo>
                    <a:pt x="695047" y="729676"/>
                    <a:pt x="741556" y="807534"/>
                    <a:pt x="742950" y="809625"/>
                  </a:cubicBezTo>
                  <a:cubicBezTo>
                    <a:pt x="773139" y="854908"/>
                    <a:pt x="758380" y="827340"/>
                    <a:pt x="781050" y="895350"/>
                  </a:cubicBezTo>
                  <a:lnTo>
                    <a:pt x="790575" y="923925"/>
                  </a:lnTo>
                  <a:cubicBezTo>
                    <a:pt x="787400" y="971550"/>
                    <a:pt x="787800" y="1019549"/>
                    <a:pt x="781050" y="1066800"/>
                  </a:cubicBezTo>
                  <a:cubicBezTo>
                    <a:pt x="769109" y="1150385"/>
                    <a:pt x="767022" y="1098363"/>
                    <a:pt x="742950" y="1152525"/>
                  </a:cubicBezTo>
                  <a:cubicBezTo>
                    <a:pt x="734795" y="1170875"/>
                    <a:pt x="730250" y="1190625"/>
                    <a:pt x="723900" y="1209675"/>
                  </a:cubicBezTo>
                  <a:lnTo>
                    <a:pt x="704850" y="1266825"/>
                  </a:lnTo>
                  <a:cubicBezTo>
                    <a:pt x="701675" y="1276350"/>
                    <a:pt x="696976" y="1285496"/>
                    <a:pt x="695325" y="1295400"/>
                  </a:cubicBezTo>
                  <a:lnTo>
                    <a:pt x="685800" y="1352550"/>
                  </a:lnTo>
                  <a:cubicBezTo>
                    <a:pt x="688975" y="1419225"/>
                    <a:pt x="687046" y="1486340"/>
                    <a:pt x="695325" y="1552575"/>
                  </a:cubicBezTo>
                  <a:cubicBezTo>
                    <a:pt x="696745" y="1563934"/>
                    <a:pt x="709255" y="1570911"/>
                    <a:pt x="714375" y="1581150"/>
                  </a:cubicBezTo>
                  <a:cubicBezTo>
                    <a:pt x="718865" y="1590130"/>
                    <a:pt x="719024" y="1600948"/>
                    <a:pt x="723900" y="1609725"/>
                  </a:cubicBezTo>
                  <a:cubicBezTo>
                    <a:pt x="735019" y="1629739"/>
                    <a:pt x="762000" y="1666875"/>
                    <a:pt x="762000" y="1666875"/>
                  </a:cubicBezTo>
                  <a:cubicBezTo>
                    <a:pt x="825500" y="1663700"/>
                    <a:pt x="890502" y="1671441"/>
                    <a:pt x="952500" y="1657350"/>
                  </a:cubicBezTo>
                  <a:cubicBezTo>
                    <a:pt x="966346" y="1654203"/>
                    <a:pt x="964505" y="1631578"/>
                    <a:pt x="971550" y="1619250"/>
                  </a:cubicBezTo>
                  <a:cubicBezTo>
                    <a:pt x="1001093" y="1567549"/>
                    <a:pt x="982661" y="1614491"/>
                    <a:pt x="1000125" y="1562100"/>
                  </a:cubicBezTo>
                  <a:cubicBezTo>
                    <a:pt x="1003300" y="1501775"/>
                    <a:pt x="1007328" y="1441489"/>
                    <a:pt x="1009650" y="1381125"/>
                  </a:cubicBezTo>
                  <a:cubicBezTo>
                    <a:pt x="1013679" y="1276379"/>
                    <a:pt x="1013940" y="1171492"/>
                    <a:pt x="1019175" y="1066800"/>
                  </a:cubicBezTo>
                  <a:cubicBezTo>
                    <a:pt x="1020296" y="1044377"/>
                    <a:pt x="1026571" y="1022475"/>
                    <a:pt x="1028700" y="1000125"/>
                  </a:cubicBezTo>
                  <a:cubicBezTo>
                    <a:pt x="1044789" y="831193"/>
                    <a:pt x="1025763" y="916624"/>
                    <a:pt x="1047750" y="828675"/>
                  </a:cubicBezTo>
                  <a:cubicBezTo>
                    <a:pt x="1050925" y="796925"/>
                    <a:pt x="1052762" y="765013"/>
                    <a:pt x="1057275" y="733425"/>
                  </a:cubicBezTo>
                  <a:cubicBezTo>
                    <a:pt x="1059126" y="720466"/>
                    <a:pt x="1063960" y="708104"/>
                    <a:pt x="1066800" y="695325"/>
                  </a:cubicBezTo>
                  <a:cubicBezTo>
                    <a:pt x="1095848" y="564610"/>
                    <a:pt x="1060319" y="708483"/>
                    <a:pt x="1085850" y="619125"/>
                  </a:cubicBezTo>
                  <a:cubicBezTo>
                    <a:pt x="1089446" y="606538"/>
                    <a:pt x="1090778" y="593282"/>
                    <a:pt x="1095375" y="581025"/>
                  </a:cubicBezTo>
                  <a:cubicBezTo>
                    <a:pt x="1100361" y="567730"/>
                    <a:pt x="1108075" y="555625"/>
                    <a:pt x="1114425" y="542925"/>
                  </a:cubicBezTo>
                  <a:cubicBezTo>
                    <a:pt x="1117600" y="523875"/>
                    <a:pt x="1119760" y="504628"/>
                    <a:pt x="1123950" y="485775"/>
                  </a:cubicBezTo>
                  <a:cubicBezTo>
                    <a:pt x="1126128" y="475974"/>
                    <a:pt x="1131679" y="467078"/>
                    <a:pt x="1133475" y="457200"/>
                  </a:cubicBezTo>
                  <a:cubicBezTo>
                    <a:pt x="1138054" y="432015"/>
                    <a:pt x="1138421" y="406185"/>
                    <a:pt x="1143000" y="381000"/>
                  </a:cubicBezTo>
                  <a:cubicBezTo>
                    <a:pt x="1144796" y="371122"/>
                    <a:pt x="1150090" y="362165"/>
                    <a:pt x="1152525" y="352425"/>
                  </a:cubicBezTo>
                  <a:cubicBezTo>
                    <a:pt x="1156452" y="336719"/>
                    <a:pt x="1159588" y="320801"/>
                    <a:pt x="1162050" y="304800"/>
                  </a:cubicBezTo>
                  <a:cubicBezTo>
                    <a:pt x="1170343" y="250898"/>
                    <a:pt x="1171478" y="214845"/>
                    <a:pt x="1181100" y="161925"/>
                  </a:cubicBezTo>
                  <a:cubicBezTo>
                    <a:pt x="1183442" y="149045"/>
                    <a:pt x="1188058" y="136662"/>
                    <a:pt x="1190625" y="123825"/>
                  </a:cubicBezTo>
                  <a:cubicBezTo>
                    <a:pt x="1190748" y="123208"/>
                    <a:pt x="1199788" y="50458"/>
                    <a:pt x="1209675" y="38100"/>
                  </a:cubicBezTo>
                  <a:cubicBezTo>
                    <a:pt x="1216826" y="29161"/>
                    <a:pt x="1227789" y="23699"/>
                    <a:pt x="1238250" y="19050"/>
                  </a:cubicBezTo>
                  <a:cubicBezTo>
                    <a:pt x="1256600" y="10895"/>
                    <a:pt x="1295400" y="0"/>
                    <a:pt x="1295400" y="0"/>
                  </a:cubicBezTo>
                  <a:cubicBezTo>
                    <a:pt x="1307607" y="3052"/>
                    <a:pt x="1348410" y="12218"/>
                    <a:pt x="1362075" y="19050"/>
                  </a:cubicBezTo>
                  <a:cubicBezTo>
                    <a:pt x="1378634" y="27329"/>
                    <a:pt x="1394081" y="37686"/>
                    <a:pt x="1409700" y="47625"/>
                  </a:cubicBezTo>
                  <a:cubicBezTo>
                    <a:pt x="1429016" y="59917"/>
                    <a:pt x="1466850" y="85725"/>
                    <a:pt x="1466850" y="85725"/>
                  </a:cubicBezTo>
                  <a:cubicBezTo>
                    <a:pt x="1511300" y="152400"/>
                    <a:pt x="1485900" y="130175"/>
                    <a:pt x="1533525" y="161925"/>
                  </a:cubicBezTo>
                  <a:cubicBezTo>
                    <a:pt x="1536700" y="171450"/>
                    <a:pt x="1539095" y="181272"/>
                    <a:pt x="1543050" y="190500"/>
                  </a:cubicBezTo>
                  <a:cubicBezTo>
                    <a:pt x="1548643" y="203551"/>
                    <a:pt x="1557610" y="215130"/>
                    <a:pt x="1562100" y="228600"/>
                  </a:cubicBezTo>
                  <a:cubicBezTo>
                    <a:pt x="1599029" y="339387"/>
                    <a:pt x="1542792" y="218560"/>
                    <a:pt x="1590675" y="314325"/>
                  </a:cubicBezTo>
                  <a:cubicBezTo>
                    <a:pt x="1597025" y="450850"/>
                    <a:pt x="1566505" y="594241"/>
                    <a:pt x="1609725" y="723900"/>
                  </a:cubicBezTo>
                  <a:cubicBezTo>
                    <a:pt x="1612900" y="733425"/>
                    <a:pt x="1616608" y="742789"/>
                    <a:pt x="1619250" y="752475"/>
                  </a:cubicBezTo>
                  <a:cubicBezTo>
                    <a:pt x="1626139" y="777734"/>
                    <a:pt x="1638300" y="828675"/>
                    <a:pt x="1638300" y="828675"/>
                  </a:cubicBezTo>
                  <a:cubicBezTo>
                    <a:pt x="1653041" y="1005571"/>
                    <a:pt x="1640671" y="884164"/>
                    <a:pt x="1666875" y="1076325"/>
                  </a:cubicBezTo>
                  <a:cubicBezTo>
                    <a:pt x="1670334" y="1101688"/>
                    <a:pt x="1671821" y="1127340"/>
                    <a:pt x="1676400" y="1152525"/>
                  </a:cubicBezTo>
                  <a:cubicBezTo>
                    <a:pt x="1678196" y="1162403"/>
                    <a:pt x="1683167" y="1171446"/>
                    <a:pt x="1685925" y="1181100"/>
                  </a:cubicBezTo>
                  <a:cubicBezTo>
                    <a:pt x="1689521" y="1193687"/>
                    <a:pt x="1692275" y="1206500"/>
                    <a:pt x="1695450" y="1219200"/>
                  </a:cubicBezTo>
                  <a:cubicBezTo>
                    <a:pt x="1702158" y="1279570"/>
                    <a:pt x="1699943" y="1294501"/>
                    <a:pt x="1714500" y="1343025"/>
                  </a:cubicBezTo>
                  <a:cubicBezTo>
                    <a:pt x="1720270" y="1362259"/>
                    <a:pt x="1722411" y="1383467"/>
                    <a:pt x="1733550" y="1400175"/>
                  </a:cubicBezTo>
                  <a:cubicBezTo>
                    <a:pt x="1739900" y="1409700"/>
                    <a:pt x="1747480" y="1418511"/>
                    <a:pt x="1752600" y="1428750"/>
                  </a:cubicBezTo>
                  <a:cubicBezTo>
                    <a:pt x="1757090" y="1437730"/>
                    <a:pt x="1757249" y="1448548"/>
                    <a:pt x="1762125" y="1457325"/>
                  </a:cubicBezTo>
                  <a:cubicBezTo>
                    <a:pt x="1823383" y="1567589"/>
                    <a:pt x="1774807" y="1473630"/>
                    <a:pt x="1828800" y="1543050"/>
                  </a:cubicBezTo>
                  <a:cubicBezTo>
                    <a:pt x="1842856" y="1561122"/>
                    <a:pt x="1845180" y="1592960"/>
                    <a:pt x="1866900" y="1600200"/>
                  </a:cubicBezTo>
                  <a:cubicBezTo>
                    <a:pt x="1938724" y="1624141"/>
                    <a:pt x="1850192" y="1591846"/>
                    <a:pt x="1924050" y="1628775"/>
                  </a:cubicBezTo>
                  <a:cubicBezTo>
                    <a:pt x="1937715" y="1635607"/>
                    <a:pt x="1978518" y="1644773"/>
                    <a:pt x="1990725" y="1647825"/>
                  </a:cubicBezTo>
                  <a:cubicBezTo>
                    <a:pt x="2003425" y="1644650"/>
                    <a:pt x="2019568" y="1647557"/>
                    <a:pt x="2028825" y="1638300"/>
                  </a:cubicBezTo>
                  <a:cubicBezTo>
                    <a:pt x="2038082" y="1629043"/>
                    <a:pt x="2034754" y="1612787"/>
                    <a:pt x="2038350" y="1600200"/>
                  </a:cubicBezTo>
                  <a:cubicBezTo>
                    <a:pt x="2065679" y="1504547"/>
                    <a:pt x="2027623" y="1652632"/>
                    <a:pt x="2057400" y="1533525"/>
                  </a:cubicBezTo>
                  <a:cubicBezTo>
                    <a:pt x="2054225" y="1476375"/>
                    <a:pt x="2053973" y="1418987"/>
                    <a:pt x="2047875" y="1362075"/>
                  </a:cubicBezTo>
                  <a:cubicBezTo>
                    <a:pt x="2044426" y="1329880"/>
                    <a:pt x="2039064" y="1297542"/>
                    <a:pt x="2028825" y="1266825"/>
                  </a:cubicBezTo>
                  <a:lnTo>
                    <a:pt x="2009775" y="1209675"/>
                  </a:lnTo>
                  <a:cubicBezTo>
                    <a:pt x="2006600" y="1200150"/>
                    <a:pt x="2002685" y="1190840"/>
                    <a:pt x="2000250" y="1181100"/>
                  </a:cubicBezTo>
                  <a:lnTo>
                    <a:pt x="1990725" y="1143000"/>
                  </a:lnTo>
                  <a:cubicBezTo>
                    <a:pt x="1993900" y="1031875"/>
                    <a:pt x="1994407" y="920642"/>
                    <a:pt x="2000250" y="809625"/>
                  </a:cubicBezTo>
                  <a:cubicBezTo>
                    <a:pt x="2000778" y="799599"/>
                    <a:pt x="2004899" y="789827"/>
                    <a:pt x="2009775" y="781050"/>
                  </a:cubicBezTo>
                  <a:cubicBezTo>
                    <a:pt x="2020894" y="761036"/>
                    <a:pt x="2026155" y="731140"/>
                    <a:pt x="2047875" y="723900"/>
                  </a:cubicBezTo>
                  <a:cubicBezTo>
                    <a:pt x="2119699" y="699959"/>
                    <a:pt x="2031167" y="732254"/>
                    <a:pt x="2105025" y="695325"/>
                  </a:cubicBezTo>
                  <a:cubicBezTo>
                    <a:pt x="2183895" y="655890"/>
                    <a:pt x="2080283" y="721345"/>
                    <a:pt x="2162175" y="666750"/>
                  </a:cubicBezTo>
                  <a:cubicBezTo>
                    <a:pt x="2190750" y="669925"/>
                    <a:pt x="2220008" y="669302"/>
                    <a:pt x="2247900" y="676275"/>
                  </a:cubicBezTo>
                  <a:cubicBezTo>
                    <a:pt x="2281597" y="684699"/>
                    <a:pt x="2279656" y="708035"/>
                    <a:pt x="2295525" y="733425"/>
                  </a:cubicBezTo>
                  <a:cubicBezTo>
                    <a:pt x="2303939" y="746887"/>
                    <a:pt x="2314575" y="758825"/>
                    <a:pt x="2324100" y="771525"/>
                  </a:cubicBezTo>
                  <a:lnTo>
                    <a:pt x="2352675" y="857250"/>
                  </a:lnTo>
                  <a:lnTo>
                    <a:pt x="2362200" y="885825"/>
                  </a:lnTo>
                  <a:cubicBezTo>
                    <a:pt x="2359025" y="917575"/>
                    <a:pt x="2357188" y="949487"/>
                    <a:pt x="2352675" y="981075"/>
                  </a:cubicBezTo>
                  <a:cubicBezTo>
                    <a:pt x="2350824" y="994034"/>
                    <a:pt x="2346912" y="1006636"/>
                    <a:pt x="2343150" y="1019175"/>
                  </a:cubicBezTo>
                  <a:lnTo>
                    <a:pt x="2314575" y="1104900"/>
                  </a:lnTo>
                  <a:lnTo>
                    <a:pt x="2305050" y="1133475"/>
                  </a:lnTo>
                  <a:cubicBezTo>
                    <a:pt x="2301875" y="1143000"/>
                    <a:pt x="2301094" y="1153696"/>
                    <a:pt x="2295525" y="1162050"/>
                  </a:cubicBezTo>
                  <a:cubicBezTo>
                    <a:pt x="2265336" y="1207333"/>
                    <a:pt x="2280095" y="1179765"/>
                    <a:pt x="2257425" y="1247775"/>
                  </a:cubicBezTo>
                  <a:lnTo>
                    <a:pt x="2228850" y="1333500"/>
                  </a:lnTo>
                  <a:lnTo>
                    <a:pt x="2219325" y="1362075"/>
                  </a:lnTo>
                  <a:lnTo>
                    <a:pt x="2209800" y="1390650"/>
                  </a:lnTo>
                  <a:cubicBezTo>
                    <a:pt x="2206625" y="1412875"/>
                    <a:pt x="2200275" y="1434874"/>
                    <a:pt x="2200275" y="1457325"/>
                  </a:cubicBezTo>
                  <a:cubicBezTo>
                    <a:pt x="2200275" y="1511608"/>
                    <a:pt x="2198463" y="1638005"/>
                    <a:pt x="2219325" y="1714500"/>
                  </a:cubicBezTo>
                  <a:cubicBezTo>
                    <a:pt x="2224609" y="1733873"/>
                    <a:pt x="2232025" y="1752600"/>
                    <a:pt x="2238375" y="1771650"/>
                  </a:cubicBezTo>
                  <a:lnTo>
                    <a:pt x="2247900" y="1800225"/>
                  </a:lnTo>
                  <a:cubicBezTo>
                    <a:pt x="2251075" y="1809750"/>
                    <a:pt x="2251856" y="1820446"/>
                    <a:pt x="2257425" y="1828800"/>
                  </a:cubicBezTo>
                  <a:cubicBezTo>
                    <a:pt x="2281822" y="1865396"/>
                    <a:pt x="2286501" y="1888289"/>
                    <a:pt x="2324100" y="1905000"/>
                  </a:cubicBezTo>
                  <a:cubicBezTo>
                    <a:pt x="2342450" y="1913155"/>
                    <a:pt x="2381250" y="1924050"/>
                    <a:pt x="2381250" y="1924050"/>
                  </a:cubicBezTo>
                  <a:cubicBezTo>
                    <a:pt x="2416175" y="1920875"/>
                    <a:pt x="2452507" y="1924838"/>
                    <a:pt x="2486025" y="1914525"/>
                  </a:cubicBezTo>
                  <a:cubicBezTo>
                    <a:pt x="2496966" y="1911158"/>
                    <a:pt x="2500566" y="1896472"/>
                    <a:pt x="2505075" y="1885950"/>
                  </a:cubicBezTo>
                  <a:cubicBezTo>
                    <a:pt x="2510232" y="1873918"/>
                    <a:pt x="2511004" y="1860437"/>
                    <a:pt x="2514600" y="1847850"/>
                  </a:cubicBezTo>
                  <a:cubicBezTo>
                    <a:pt x="2517358" y="1838196"/>
                    <a:pt x="2520950" y="1828800"/>
                    <a:pt x="2524125" y="1819275"/>
                  </a:cubicBezTo>
                  <a:cubicBezTo>
                    <a:pt x="2527300" y="1774825"/>
                    <a:pt x="2533650" y="1730488"/>
                    <a:pt x="2533650" y="1685925"/>
                  </a:cubicBezTo>
                  <a:cubicBezTo>
                    <a:pt x="2533650" y="1499068"/>
                    <a:pt x="2532077" y="1542351"/>
                    <a:pt x="2514600" y="1428750"/>
                  </a:cubicBezTo>
                  <a:cubicBezTo>
                    <a:pt x="2500948" y="1340015"/>
                    <a:pt x="2511847" y="1389162"/>
                    <a:pt x="2495550" y="1323975"/>
                  </a:cubicBezTo>
                  <a:cubicBezTo>
                    <a:pt x="2492375" y="1273175"/>
                    <a:pt x="2486025" y="1222474"/>
                    <a:pt x="2486025" y="1171575"/>
                  </a:cubicBezTo>
                  <a:cubicBezTo>
                    <a:pt x="2486025" y="746174"/>
                    <a:pt x="2417061" y="860683"/>
                    <a:pt x="2514600" y="714375"/>
                  </a:cubicBezTo>
                  <a:cubicBezTo>
                    <a:pt x="2568575" y="717550"/>
                    <a:pt x="2623691" y="712414"/>
                    <a:pt x="2676525" y="723900"/>
                  </a:cubicBezTo>
                  <a:cubicBezTo>
                    <a:pt x="2698142" y="728599"/>
                    <a:pt x="2744986" y="769858"/>
                    <a:pt x="2762250" y="790575"/>
                  </a:cubicBezTo>
                  <a:cubicBezTo>
                    <a:pt x="2769579" y="799369"/>
                    <a:pt x="2773971" y="810356"/>
                    <a:pt x="2781300" y="819150"/>
                  </a:cubicBezTo>
                  <a:cubicBezTo>
                    <a:pt x="2789924" y="829498"/>
                    <a:pt x="2800350" y="838200"/>
                    <a:pt x="2809875" y="847725"/>
                  </a:cubicBezTo>
                  <a:cubicBezTo>
                    <a:pt x="2844613" y="951938"/>
                    <a:pt x="2789211" y="794088"/>
                    <a:pt x="2838450" y="904875"/>
                  </a:cubicBezTo>
                  <a:cubicBezTo>
                    <a:pt x="2846605" y="923225"/>
                    <a:pt x="2851150" y="942975"/>
                    <a:pt x="2857500" y="962025"/>
                  </a:cubicBezTo>
                  <a:cubicBezTo>
                    <a:pt x="2871165" y="1003019"/>
                    <a:pt x="2864590" y="980860"/>
                    <a:pt x="2876550" y="1028700"/>
                  </a:cubicBezTo>
                  <a:cubicBezTo>
                    <a:pt x="2873712" y="1099655"/>
                    <a:pt x="2874394" y="1250109"/>
                    <a:pt x="2857500" y="1343025"/>
                  </a:cubicBezTo>
                  <a:cubicBezTo>
                    <a:pt x="2855704" y="1352903"/>
                    <a:pt x="2850617" y="1361914"/>
                    <a:pt x="2847975" y="1371600"/>
                  </a:cubicBezTo>
                  <a:cubicBezTo>
                    <a:pt x="2841086" y="1396859"/>
                    <a:pt x="2835275" y="1422400"/>
                    <a:pt x="2828925" y="1447800"/>
                  </a:cubicBezTo>
                  <a:cubicBezTo>
                    <a:pt x="2825750" y="1460500"/>
                    <a:pt x="2821024" y="1472910"/>
                    <a:pt x="2819400" y="1485900"/>
                  </a:cubicBezTo>
                  <a:lnTo>
                    <a:pt x="2809875" y="1562100"/>
                  </a:lnTo>
                  <a:cubicBezTo>
                    <a:pt x="2806700" y="1733550"/>
                    <a:pt x="2808913" y="1905185"/>
                    <a:pt x="2800350" y="2076450"/>
                  </a:cubicBezTo>
                  <a:cubicBezTo>
                    <a:pt x="2799347" y="2096505"/>
                    <a:pt x="2781300" y="2133600"/>
                    <a:pt x="2781300" y="2133600"/>
                  </a:cubicBezTo>
                  <a:cubicBezTo>
                    <a:pt x="2787650" y="2187575"/>
                    <a:pt x="2789692" y="2242233"/>
                    <a:pt x="2800350" y="2295525"/>
                  </a:cubicBezTo>
                  <a:cubicBezTo>
                    <a:pt x="2806624" y="2326897"/>
                    <a:pt x="2834776" y="2330165"/>
                    <a:pt x="2857500" y="2343150"/>
                  </a:cubicBezTo>
                  <a:cubicBezTo>
                    <a:pt x="2867439" y="2348830"/>
                    <a:pt x="2875836" y="2357080"/>
                    <a:pt x="2886075" y="2362200"/>
                  </a:cubicBezTo>
                  <a:cubicBezTo>
                    <a:pt x="2920402" y="2379363"/>
                    <a:pt x="2982583" y="2378518"/>
                    <a:pt x="3009900" y="2381250"/>
                  </a:cubicBezTo>
                  <a:lnTo>
                    <a:pt x="3276600" y="2371725"/>
                  </a:lnTo>
                  <a:cubicBezTo>
                    <a:pt x="3305309" y="2370173"/>
                    <a:pt x="3333579" y="2362713"/>
                    <a:pt x="3362325" y="2362200"/>
                  </a:cubicBezTo>
                  <a:cubicBezTo>
                    <a:pt x="3511526" y="2359536"/>
                    <a:pt x="3660775" y="2362200"/>
                    <a:pt x="3810000" y="2362200"/>
                  </a:cubicBezTo>
                  <a:lnTo>
                    <a:pt x="3800475" y="2362200"/>
                  </a:lnTo>
                </a:path>
              </a:pathLst>
            </a:cu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0" y="104775"/>
              <a:ext cx="2985770" cy="4953000"/>
              <a:chOff x="0" y="0"/>
              <a:chExt cx="2985770" cy="4953000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0" y="0"/>
                <a:ext cx="2762250" cy="4953000"/>
                <a:chOff x="0" y="0"/>
                <a:chExt cx="2762250" cy="4953000"/>
              </a:xfrm>
            </p:grpSpPr>
            <p:grpSp>
              <p:nvGrpSpPr>
                <p:cNvPr id="90" name="Group 89"/>
                <p:cNvGrpSpPr/>
                <p:nvPr/>
              </p:nvGrpSpPr>
              <p:grpSpPr>
                <a:xfrm>
                  <a:off x="0" y="0"/>
                  <a:ext cx="2762250" cy="4953000"/>
                  <a:chOff x="0" y="0"/>
                  <a:chExt cx="2762250" cy="4953000"/>
                </a:xfrm>
              </p:grpSpPr>
              <p:grpSp>
                <p:nvGrpSpPr>
                  <p:cNvPr id="115" name="Group 114"/>
                  <p:cNvGrpSpPr/>
                  <p:nvPr/>
                </p:nvGrpSpPr>
                <p:grpSpPr>
                  <a:xfrm>
                    <a:off x="85725" y="0"/>
                    <a:ext cx="2626360" cy="4953000"/>
                    <a:chOff x="-1095375" y="333375"/>
                    <a:chExt cx="2626360" cy="4953000"/>
                  </a:xfrm>
                </p:grpSpPr>
                <p:grpSp>
                  <p:nvGrpSpPr>
                    <p:cNvPr id="117" name="Group 116"/>
                    <p:cNvGrpSpPr/>
                    <p:nvPr/>
                  </p:nvGrpSpPr>
                  <p:grpSpPr>
                    <a:xfrm>
                      <a:off x="-1095375" y="333375"/>
                      <a:ext cx="2626360" cy="4953000"/>
                      <a:chOff x="-1095488" y="333375"/>
                      <a:chExt cx="2626631" cy="4953000"/>
                    </a:xfrm>
                  </p:grpSpPr>
                  <p:grpSp>
                    <p:nvGrpSpPr>
                      <p:cNvPr id="119" name="Group 118"/>
                      <p:cNvGrpSpPr/>
                      <p:nvPr/>
                    </p:nvGrpSpPr>
                    <p:grpSpPr>
                      <a:xfrm>
                        <a:off x="-1095488" y="666750"/>
                        <a:ext cx="2626631" cy="4619625"/>
                        <a:chOff x="-1095488" y="333375"/>
                        <a:chExt cx="2626631" cy="4619625"/>
                      </a:xfrm>
                    </p:grpSpPr>
                    <p:sp>
                      <p:nvSpPr>
                        <p:cNvPr id="123" name="Flowchart: Magnetic Disk 1"/>
                        <p:cNvSpPr/>
                        <p:nvPr/>
                      </p:nvSpPr>
                      <p:spPr>
                        <a:xfrm>
                          <a:off x="-1028812" y="1600200"/>
                          <a:ext cx="2466975" cy="3352800"/>
                        </a:xfrm>
                        <a:prstGeom prst="flowChartMagneticDisk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4" name="Rectangle 123"/>
                        <p:cNvSpPr/>
                        <p:nvPr/>
                      </p:nvSpPr>
                      <p:spPr>
                        <a:xfrm>
                          <a:off x="-1028812" y="2038350"/>
                          <a:ext cx="914400" cy="12382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5" name="Rectangle 124"/>
                        <p:cNvSpPr/>
                        <p:nvPr/>
                      </p:nvSpPr>
                      <p:spPr>
                        <a:xfrm>
                          <a:off x="476138" y="2038350"/>
                          <a:ext cx="962025" cy="123825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6" name="Flowchart: Magnetic Disk 4"/>
                        <p:cNvSpPr/>
                        <p:nvPr/>
                      </p:nvSpPr>
                      <p:spPr>
                        <a:xfrm>
                          <a:off x="-181088" y="1276350"/>
                          <a:ext cx="714375" cy="1057275"/>
                        </a:xfrm>
                        <a:prstGeom prst="flowChartMagneticDisk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7" name="Rectangle 126"/>
                        <p:cNvSpPr/>
                        <p:nvPr/>
                      </p:nvSpPr>
                      <p:spPr>
                        <a:xfrm rot="19609150">
                          <a:off x="-1095488" y="1771650"/>
                          <a:ext cx="1031602" cy="119730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8" name="Rectangle 127"/>
                        <p:cNvSpPr/>
                        <p:nvPr/>
                      </p:nvSpPr>
                      <p:spPr>
                        <a:xfrm rot="1774613">
                          <a:off x="438038" y="1762125"/>
                          <a:ext cx="1093105" cy="119800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29" name="Rectangle 128"/>
                        <p:cNvSpPr/>
                        <p:nvPr/>
                      </p:nvSpPr>
                      <p:spPr>
                        <a:xfrm>
                          <a:off x="76088" y="333375"/>
                          <a:ext cx="180975" cy="27432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20" name="Group 119"/>
                      <p:cNvGrpSpPr/>
                      <p:nvPr/>
                    </p:nvGrpSpPr>
                    <p:grpSpPr>
                      <a:xfrm>
                        <a:off x="76085" y="333375"/>
                        <a:ext cx="171450" cy="333375"/>
                        <a:chOff x="-1095490" y="333375"/>
                        <a:chExt cx="171450" cy="333375"/>
                      </a:xfrm>
                    </p:grpSpPr>
                    <p:sp>
                      <p:nvSpPr>
                        <p:cNvPr id="121" name="Oval 120"/>
                        <p:cNvSpPr/>
                        <p:nvPr/>
                      </p:nvSpPr>
                      <p:spPr>
                        <a:xfrm>
                          <a:off x="-1095490" y="333375"/>
                          <a:ext cx="171450" cy="161925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cxnSp>
                      <p:nvCxnSpPr>
                        <p:cNvPr id="122" name="Straight Connector 121"/>
                        <p:cNvCxnSpPr/>
                        <p:nvPr/>
                      </p:nvCxnSpPr>
                      <p:spPr>
                        <a:xfrm>
                          <a:off x="-1009762" y="495300"/>
                          <a:ext cx="0" cy="17145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sp>
                  <p:nvSpPr>
                    <p:cNvPr id="118" name="Oval 117"/>
                    <p:cNvSpPr/>
                    <p:nvPr/>
                  </p:nvSpPr>
                  <p:spPr>
                    <a:xfrm>
                      <a:off x="-866775" y="3409950"/>
                      <a:ext cx="2047875" cy="1333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" name="Rectangle 115"/>
                  <p:cNvSpPr/>
                  <p:nvPr/>
                </p:nvSpPr>
                <p:spPr>
                  <a:xfrm>
                    <a:off x="0" y="333375"/>
                    <a:ext cx="2762250" cy="1143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" name="Group 90"/>
                <p:cNvGrpSpPr/>
                <p:nvPr/>
              </p:nvGrpSpPr>
              <p:grpSpPr>
                <a:xfrm flipV="1">
                  <a:off x="523875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13" name="Oval 112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14" name="Straight Connector 113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2" name="Group 91"/>
                <p:cNvGrpSpPr/>
                <p:nvPr/>
              </p:nvGrpSpPr>
              <p:grpSpPr>
                <a:xfrm flipV="1">
                  <a:off x="2057400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11" name="Oval 110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12" name="Straight Connector 111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3" name="Group 92"/>
                <p:cNvGrpSpPr/>
                <p:nvPr/>
              </p:nvGrpSpPr>
              <p:grpSpPr>
                <a:xfrm flipV="1">
                  <a:off x="76200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09" name="Oval 108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10" name="Straight Connector 109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4" name="Group 93"/>
                <p:cNvGrpSpPr/>
                <p:nvPr/>
              </p:nvGrpSpPr>
              <p:grpSpPr>
                <a:xfrm flipV="1">
                  <a:off x="2505075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07" name="Oval 106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08" name="Straight Connector 107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5" name="Group 94"/>
                <p:cNvGrpSpPr/>
                <p:nvPr/>
              </p:nvGrpSpPr>
              <p:grpSpPr>
                <a:xfrm>
                  <a:off x="352425" y="152400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05" name="Oval 104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06" name="Straight Connector 105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6" name="Group 95"/>
                <p:cNvGrpSpPr/>
                <p:nvPr/>
              </p:nvGrpSpPr>
              <p:grpSpPr>
                <a:xfrm>
                  <a:off x="714375" y="127635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03" name="Oval 102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04" name="Straight Connector 103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7" name="Group 96"/>
                <p:cNvGrpSpPr/>
                <p:nvPr/>
              </p:nvGrpSpPr>
              <p:grpSpPr>
                <a:xfrm>
                  <a:off x="2228850" y="14954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101" name="Oval 100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02" name="Straight Connector 101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8" name="Group 97"/>
                <p:cNvGrpSpPr/>
                <p:nvPr/>
              </p:nvGrpSpPr>
              <p:grpSpPr>
                <a:xfrm>
                  <a:off x="1800225" y="125730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99" name="Oval 98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100" name="Straight Connector 99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</p:grpSp>
          <p:grpSp>
            <p:nvGrpSpPr>
              <p:cNvPr id="87" name="Group 86"/>
              <p:cNvGrpSpPr/>
              <p:nvPr/>
            </p:nvGrpSpPr>
            <p:grpSpPr>
              <a:xfrm rot="5400000">
                <a:off x="2733675" y="1914525"/>
                <a:ext cx="170815" cy="333375"/>
                <a:chOff x="0" y="0"/>
                <a:chExt cx="171432" cy="333375"/>
              </a:xfrm>
            </p:grpSpPr>
            <p:sp>
              <p:nvSpPr>
                <p:cNvPr id="88" name="Oval 87"/>
                <p:cNvSpPr/>
                <p:nvPr/>
              </p:nvSpPr>
              <p:spPr>
                <a:xfrm>
                  <a:off x="0" y="0"/>
                  <a:ext cx="171432" cy="161925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85725" y="161925"/>
                  <a:ext cx="0" cy="17145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85" name="Text Box 55"/>
            <p:cNvSpPr txBox="1"/>
            <p:nvPr/>
          </p:nvSpPr>
          <p:spPr>
            <a:xfrm>
              <a:off x="571500" y="3915697"/>
              <a:ext cx="1714500" cy="70281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dirty="0">
                  <a:effectLst/>
                  <a:ea typeface="Calibri"/>
                  <a:cs typeface="Times New Roman"/>
                </a:rPr>
                <a:t>10:1 Mechanical Advantage</a:t>
              </a:r>
              <a:endParaRPr lang="en-US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8029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Pulley Design</a:t>
            </a:r>
            <a:endParaRPr lang="en-US" dirty="0"/>
          </a:p>
        </p:txBody>
      </p:sp>
      <p:pic>
        <p:nvPicPr>
          <p:cNvPr id="5" name="Content Placeholder 4" descr="54 to 1 compound pulley system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281" r="-29281"/>
          <a:stretch/>
        </p:blipFill>
        <p:spPr>
          <a:xfrm>
            <a:off x="2057400" y="1600200"/>
            <a:ext cx="8305800" cy="4953000"/>
          </a:xfrm>
        </p:spPr>
      </p:pic>
      <p:sp>
        <p:nvSpPr>
          <p:cNvPr id="6" name="TextBox 5"/>
          <p:cNvSpPr txBox="1"/>
          <p:nvPr/>
        </p:nvSpPr>
        <p:spPr>
          <a:xfrm>
            <a:off x="533400" y="1981200"/>
            <a:ext cx="320040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Defined by one simple pulley system pulling on another simple pulley system.</a:t>
            </a:r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The tension in the rope is not equal at all parts. 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273815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Pulley Design</a:t>
            </a:r>
            <a:endParaRPr lang="en-US" dirty="0"/>
          </a:p>
        </p:txBody>
      </p:sp>
      <p:pic>
        <p:nvPicPr>
          <p:cNvPr id="5" name="Content Placeholder 4" descr="54 to 1 compound pulley system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281" r="-29281"/>
          <a:stretch/>
        </p:blipFill>
        <p:spPr>
          <a:xfrm>
            <a:off x="2057400" y="1600200"/>
            <a:ext cx="8305800" cy="4953000"/>
          </a:xfrm>
        </p:spPr>
      </p:pic>
      <p:sp>
        <p:nvSpPr>
          <p:cNvPr id="9" name="TextBox 8"/>
          <p:cNvSpPr txBox="1"/>
          <p:nvPr/>
        </p:nvSpPr>
        <p:spPr>
          <a:xfrm>
            <a:off x="304800" y="1502011"/>
            <a:ext cx="3352800" cy="5345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The MA per pulley is an exponential relationship. </a:t>
            </a:r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The The MA of the simple pulley systems are multiplied together to find the total MA of the compound pulley system.</a:t>
            </a:r>
          </a:p>
        </p:txBody>
      </p:sp>
    </p:spTree>
    <p:extLst>
      <p:ext uri="{BB962C8B-B14F-4D97-AF65-F5344CB8AC3E}">
        <p14:creationId xmlns:p14="http://schemas.microsoft.com/office/powerpoint/2010/main" val="3875907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vs. Compound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14400" y="1676400"/>
            <a:ext cx="3429000" cy="4419600"/>
            <a:chOff x="-476250" y="0"/>
            <a:chExt cx="4286250" cy="5823343"/>
          </a:xfrm>
        </p:grpSpPr>
        <p:sp>
          <p:nvSpPr>
            <p:cNvPr id="6" name="Freeform 5"/>
            <p:cNvSpPr/>
            <p:nvPr/>
          </p:nvSpPr>
          <p:spPr>
            <a:xfrm>
              <a:off x="0" y="0"/>
              <a:ext cx="3810000" cy="2381250"/>
            </a:xfrm>
            <a:custGeom>
              <a:avLst/>
              <a:gdLst>
                <a:gd name="connsiteX0" fmla="*/ 180975 w 3810000"/>
                <a:gd name="connsiteY0" fmla="*/ 2181225 h 2381250"/>
                <a:gd name="connsiteX1" fmla="*/ 180975 w 3810000"/>
                <a:gd name="connsiteY1" fmla="*/ 2181225 h 2381250"/>
                <a:gd name="connsiteX2" fmla="*/ 161925 w 3810000"/>
                <a:gd name="connsiteY2" fmla="*/ 1885950 h 2381250"/>
                <a:gd name="connsiteX3" fmla="*/ 152400 w 3810000"/>
                <a:gd name="connsiteY3" fmla="*/ 1828800 h 2381250"/>
                <a:gd name="connsiteX4" fmla="*/ 142875 w 3810000"/>
                <a:gd name="connsiteY4" fmla="*/ 1743075 h 2381250"/>
                <a:gd name="connsiteX5" fmla="*/ 123825 w 3810000"/>
                <a:gd name="connsiteY5" fmla="*/ 1571625 h 2381250"/>
                <a:gd name="connsiteX6" fmla="*/ 114300 w 3810000"/>
                <a:gd name="connsiteY6" fmla="*/ 1495425 h 2381250"/>
                <a:gd name="connsiteX7" fmla="*/ 95250 w 3810000"/>
                <a:gd name="connsiteY7" fmla="*/ 1409700 h 2381250"/>
                <a:gd name="connsiteX8" fmla="*/ 66675 w 3810000"/>
                <a:gd name="connsiteY8" fmla="*/ 1323975 h 2381250"/>
                <a:gd name="connsiteX9" fmla="*/ 57150 w 3810000"/>
                <a:gd name="connsiteY9" fmla="*/ 1295400 h 2381250"/>
                <a:gd name="connsiteX10" fmla="*/ 28575 w 3810000"/>
                <a:gd name="connsiteY10" fmla="*/ 1123950 h 2381250"/>
                <a:gd name="connsiteX11" fmla="*/ 19050 w 3810000"/>
                <a:gd name="connsiteY11" fmla="*/ 1085850 h 2381250"/>
                <a:gd name="connsiteX12" fmla="*/ 0 w 3810000"/>
                <a:gd name="connsiteY12" fmla="*/ 1028700 h 2381250"/>
                <a:gd name="connsiteX13" fmla="*/ 19050 w 3810000"/>
                <a:gd name="connsiteY13" fmla="*/ 828675 h 2381250"/>
                <a:gd name="connsiteX14" fmla="*/ 38100 w 3810000"/>
                <a:gd name="connsiteY14" fmla="*/ 752475 h 2381250"/>
                <a:gd name="connsiteX15" fmla="*/ 47625 w 3810000"/>
                <a:gd name="connsiteY15" fmla="*/ 723900 h 2381250"/>
                <a:gd name="connsiteX16" fmla="*/ 66675 w 3810000"/>
                <a:gd name="connsiteY16" fmla="*/ 695325 h 2381250"/>
                <a:gd name="connsiteX17" fmla="*/ 95250 w 3810000"/>
                <a:gd name="connsiteY17" fmla="*/ 676275 h 2381250"/>
                <a:gd name="connsiteX18" fmla="*/ 266700 w 3810000"/>
                <a:gd name="connsiteY18" fmla="*/ 685800 h 2381250"/>
                <a:gd name="connsiteX19" fmla="*/ 323850 w 3810000"/>
                <a:gd name="connsiteY19" fmla="*/ 704850 h 2381250"/>
                <a:gd name="connsiteX20" fmla="*/ 342900 w 3810000"/>
                <a:gd name="connsiteY20" fmla="*/ 733425 h 2381250"/>
                <a:gd name="connsiteX21" fmla="*/ 361950 w 3810000"/>
                <a:gd name="connsiteY21" fmla="*/ 800100 h 2381250"/>
                <a:gd name="connsiteX22" fmla="*/ 381000 w 3810000"/>
                <a:gd name="connsiteY22" fmla="*/ 885825 h 2381250"/>
                <a:gd name="connsiteX23" fmla="*/ 371475 w 3810000"/>
                <a:gd name="connsiteY23" fmla="*/ 1000125 h 2381250"/>
                <a:gd name="connsiteX24" fmla="*/ 314325 w 3810000"/>
                <a:gd name="connsiteY24" fmla="*/ 1114425 h 2381250"/>
                <a:gd name="connsiteX25" fmla="*/ 304800 w 3810000"/>
                <a:gd name="connsiteY25" fmla="*/ 1143000 h 2381250"/>
                <a:gd name="connsiteX26" fmla="*/ 285750 w 3810000"/>
                <a:gd name="connsiteY26" fmla="*/ 1171575 h 2381250"/>
                <a:gd name="connsiteX27" fmla="*/ 257175 w 3810000"/>
                <a:gd name="connsiteY27" fmla="*/ 1257300 h 2381250"/>
                <a:gd name="connsiteX28" fmla="*/ 247650 w 3810000"/>
                <a:gd name="connsiteY28" fmla="*/ 1285875 h 2381250"/>
                <a:gd name="connsiteX29" fmla="*/ 238125 w 3810000"/>
                <a:gd name="connsiteY29" fmla="*/ 1352550 h 2381250"/>
                <a:gd name="connsiteX30" fmla="*/ 228600 w 3810000"/>
                <a:gd name="connsiteY30" fmla="*/ 1390650 h 2381250"/>
                <a:gd name="connsiteX31" fmla="*/ 238125 w 3810000"/>
                <a:gd name="connsiteY31" fmla="*/ 1562100 h 2381250"/>
                <a:gd name="connsiteX32" fmla="*/ 257175 w 3810000"/>
                <a:gd name="connsiteY32" fmla="*/ 1619250 h 2381250"/>
                <a:gd name="connsiteX33" fmla="*/ 266700 w 3810000"/>
                <a:gd name="connsiteY33" fmla="*/ 1666875 h 2381250"/>
                <a:gd name="connsiteX34" fmla="*/ 285750 w 3810000"/>
                <a:gd name="connsiteY34" fmla="*/ 1724025 h 2381250"/>
                <a:gd name="connsiteX35" fmla="*/ 295275 w 3810000"/>
                <a:gd name="connsiteY35" fmla="*/ 1762125 h 2381250"/>
                <a:gd name="connsiteX36" fmla="*/ 314325 w 3810000"/>
                <a:gd name="connsiteY36" fmla="*/ 1819275 h 2381250"/>
                <a:gd name="connsiteX37" fmla="*/ 342900 w 3810000"/>
                <a:gd name="connsiteY37" fmla="*/ 1876425 h 2381250"/>
                <a:gd name="connsiteX38" fmla="*/ 371475 w 3810000"/>
                <a:gd name="connsiteY38" fmla="*/ 1885950 h 2381250"/>
                <a:gd name="connsiteX39" fmla="*/ 400050 w 3810000"/>
                <a:gd name="connsiteY39" fmla="*/ 1905000 h 2381250"/>
                <a:gd name="connsiteX40" fmla="*/ 552450 w 3810000"/>
                <a:gd name="connsiteY40" fmla="*/ 1876425 h 2381250"/>
                <a:gd name="connsiteX41" fmla="*/ 561975 w 3810000"/>
                <a:gd name="connsiteY41" fmla="*/ 1847850 h 2381250"/>
                <a:gd name="connsiteX42" fmla="*/ 571500 w 3810000"/>
                <a:gd name="connsiteY42" fmla="*/ 1762125 h 2381250"/>
                <a:gd name="connsiteX43" fmla="*/ 581025 w 3810000"/>
                <a:gd name="connsiteY43" fmla="*/ 1733550 h 2381250"/>
                <a:gd name="connsiteX44" fmla="*/ 590550 w 3810000"/>
                <a:gd name="connsiteY44" fmla="*/ 1695450 h 2381250"/>
                <a:gd name="connsiteX45" fmla="*/ 581025 w 3810000"/>
                <a:gd name="connsiteY45" fmla="*/ 1323975 h 2381250"/>
                <a:gd name="connsiteX46" fmla="*/ 552450 w 3810000"/>
                <a:gd name="connsiteY46" fmla="*/ 1238250 h 2381250"/>
                <a:gd name="connsiteX47" fmla="*/ 533400 w 3810000"/>
                <a:gd name="connsiteY47" fmla="*/ 1171575 h 2381250"/>
                <a:gd name="connsiteX48" fmla="*/ 523875 w 3810000"/>
                <a:gd name="connsiteY48" fmla="*/ 1114425 h 2381250"/>
                <a:gd name="connsiteX49" fmla="*/ 514350 w 3810000"/>
                <a:gd name="connsiteY49" fmla="*/ 971550 h 2381250"/>
                <a:gd name="connsiteX50" fmla="*/ 504825 w 3810000"/>
                <a:gd name="connsiteY50" fmla="*/ 904875 h 2381250"/>
                <a:gd name="connsiteX51" fmla="*/ 514350 w 3810000"/>
                <a:gd name="connsiteY51" fmla="*/ 762000 h 2381250"/>
                <a:gd name="connsiteX52" fmla="*/ 523875 w 3810000"/>
                <a:gd name="connsiteY52" fmla="*/ 733425 h 2381250"/>
                <a:gd name="connsiteX53" fmla="*/ 581025 w 3810000"/>
                <a:gd name="connsiteY53" fmla="*/ 714375 h 2381250"/>
                <a:gd name="connsiteX54" fmla="*/ 676275 w 3810000"/>
                <a:gd name="connsiteY54" fmla="*/ 723900 h 2381250"/>
                <a:gd name="connsiteX55" fmla="*/ 742950 w 3810000"/>
                <a:gd name="connsiteY55" fmla="*/ 809625 h 2381250"/>
                <a:gd name="connsiteX56" fmla="*/ 781050 w 3810000"/>
                <a:gd name="connsiteY56" fmla="*/ 895350 h 2381250"/>
                <a:gd name="connsiteX57" fmla="*/ 790575 w 3810000"/>
                <a:gd name="connsiteY57" fmla="*/ 923925 h 2381250"/>
                <a:gd name="connsiteX58" fmla="*/ 781050 w 3810000"/>
                <a:gd name="connsiteY58" fmla="*/ 1066800 h 2381250"/>
                <a:gd name="connsiteX59" fmla="*/ 742950 w 3810000"/>
                <a:gd name="connsiteY59" fmla="*/ 1152525 h 2381250"/>
                <a:gd name="connsiteX60" fmla="*/ 723900 w 3810000"/>
                <a:gd name="connsiteY60" fmla="*/ 1209675 h 2381250"/>
                <a:gd name="connsiteX61" fmla="*/ 704850 w 3810000"/>
                <a:gd name="connsiteY61" fmla="*/ 1266825 h 2381250"/>
                <a:gd name="connsiteX62" fmla="*/ 695325 w 3810000"/>
                <a:gd name="connsiteY62" fmla="*/ 1295400 h 2381250"/>
                <a:gd name="connsiteX63" fmla="*/ 685800 w 3810000"/>
                <a:gd name="connsiteY63" fmla="*/ 1352550 h 2381250"/>
                <a:gd name="connsiteX64" fmla="*/ 695325 w 3810000"/>
                <a:gd name="connsiteY64" fmla="*/ 1552575 h 2381250"/>
                <a:gd name="connsiteX65" fmla="*/ 714375 w 3810000"/>
                <a:gd name="connsiteY65" fmla="*/ 1581150 h 2381250"/>
                <a:gd name="connsiteX66" fmla="*/ 723900 w 3810000"/>
                <a:gd name="connsiteY66" fmla="*/ 1609725 h 2381250"/>
                <a:gd name="connsiteX67" fmla="*/ 762000 w 3810000"/>
                <a:gd name="connsiteY67" fmla="*/ 1666875 h 2381250"/>
                <a:gd name="connsiteX68" fmla="*/ 952500 w 3810000"/>
                <a:gd name="connsiteY68" fmla="*/ 1657350 h 2381250"/>
                <a:gd name="connsiteX69" fmla="*/ 971550 w 3810000"/>
                <a:gd name="connsiteY69" fmla="*/ 1619250 h 2381250"/>
                <a:gd name="connsiteX70" fmla="*/ 1000125 w 3810000"/>
                <a:gd name="connsiteY70" fmla="*/ 1562100 h 2381250"/>
                <a:gd name="connsiteX71" fmla="*/ 1009650 w 3810000"/>
                <a:gd name="connsiteY71" fmla="*/ 1381125 h 2381250"/>
                <a:gd name="connsiteX72" fmla="*/ 1019175 w 3810000"/>
                <a:gd name="connsiteY72" fmla="*/ 1066800 h 2381250"/>
                <a:gd name="connsiteX73" fmla="*/ 1028700 w 3810000"/>
                <a:gd name="connsiteY73" fmla="*/ 1000125 h 2381250"/>
                <a:gd name="connsiteX74" fmla="*/ 1047750 w 3810000"/>
                <a:gd name="connsiteY74" fmla="*/ 828675 h 2381250"/>
                <a:gd name="connsiteX75" fmla="*/ 1057275 w 3810000"/>
                <a:gd name="connsiteY75" fmla="*/ 733425 h 2381250"/>
                <a:gd name="connsiteX76" fmla="*/ 1066800 w 3810000"/>
                <a:gd name="connsiteY76" fmla="*/ 695325 h 2381250"/>
                <a:gd name="connsiteX77" fmla="*/ 1085850 w 3810000"/>
                <a:gd name="connsiteY77" fmla="*/ 619125 h 2381250"/>
                <a:gd name="connsiteX78" fmla="*/ 1095375 w 3810000"/>
                <a:gd name="connsiteY78" fmla="*/ 581025 h 2381250"/>
                <a:gd name="connsiteX79" fmla="*/ 1114425 w 3810000"/>
                <a:gd name="connsiteY79" fmla="*/ 542925 h 2381250"/>
                <a:gd name="connsiteX80" fmla="*/ 1123950 w 3810000"/>
                <a:gd name="connsiteY80" fmla="*/ 485775 h 2381250"/>
                <a:gd name="connsiteX81" fmla="*/ 1133475 w 3810000"/>
                <a:gd name="connsiteY81" fmla="*/ 457200 h 2381250"/>
                <a:gd name="connsiteX82" fmla="*/ 1143000 w 3810000"/>
                <a:gd name="connsiteY82" fmla="*/ 381000 h 2381250"/>
                <a:gd name="connsiteX83" fmla="*/ 1152525 w 3810000"/>
                <a:gd name="connsiteY83" fmla="*/ 352425 h 2381250"/>
                <a:gd name="connsiteX84" fmla="*/ 1162050 w 3810000"/>
                <a:gd name="connsiteY84" fmla="*/ 304800 h 2381250"/>
                <a:gd name="connsiteX85" fmla="*/ 1181100 w 3810000"/>
                <a:gd name="connsiteY85" fmla="*/ 161925 h 2381250"/>
                <a:gd name="connsiteX86" fmla="*/ 1190625 w 3810000"/>
                <a:gd name="connsiteY86" fmla="*/ 123825 h 2381250"/>
                <a:gd name="connsiteX87" fmla="*/ 1209675 w 3810000"/>
                <a:gd name="connsiteY87" fmla="*/ 38100 h 2381250"/>
                <a:gd name="connsiteX88" fmla="*/ 1238250 w 3810000"/>
                <a:gd name="connsiteY88" fmla="*/ 19050 h 2381250"/>
                <a:gd name="connsiteX89" fmla="*/ 1295400 w 3810000"/>
                <a:gd name="connsiteY89" fmla="*/ 0 h 2381250"/>
                <a:gd name="connsiteX90" fmla="*/ 1362075 w 3810000"/>
                <a:gd name="connsiteY90" fmla="*/ 19050 h 2381250"/>
                <a:gd name="connsiteX91" fmla="*/ 1409700 w 3810000"/>
                <a:gd name="connsiteY91" fmla="*/ 47625 h 2381250"/>
                <a:gd name="connsiteX92" fmla="*/ 1466850 w 3810000"/>
                <a:gd name="connsiteY92" fmla="*/ 85725 h 2381250"/>
                <a:gd name="connsiteX93" fmla="*/ 1533525 w 3810000"/>
                <a:gd name="connsiteY93" fmla="*/ 161925 h 2381250"/>
                <a:gd name="connsiteX94" fmla="*/ 1543050 w 3810000"/>
                <a:gd name="connsiteY94" fmla="*/ 190500 h 2381250"/>
                <a:gd name="connsiteX95" fmla="*/ 1562100 w 3810000"/>
                <a:gd name="connsiteY95" fmla="*/ 228600 h 2381250"/>
                <a:gd name="connsiteX96" fmla="*/ 1590675 w 3810000"/>
                <a:gd name="connsiteY96" fmla="*/ 314325 h 2381250"/>
                <a:gd name="connsiteX97" fmla="*/ 1609725 w 3810000"/>
                <a:gd name="connsiteY97" fmla="*/ 723900 h 2381250"/>
                <a:gd name="connsiteX98" fmla="*/ 1619250 w 3810000"/>
                <a:gd name="connsiteY98" fmla="*/ 752475 h 2381250"/>
                <a:gd name="connsiteX99" fmla="*/ 1638300 w 3810000"/>
                <a:gd name="connsiteY99" fmla="*/ 828675 h 2381250"/>
                <a:gd name="connsiteX100" fmla="*/ 1666875 w 3810000"/>
                <a:gd name="connsiteY100" fmla="*/ 1076325 h 2381250"/>
                <a:gd name="connsiteX101" fmla="*/ 1676400 w 3810000"/>
                <a:gd name="connsiteY101" fmla="*/ 1152525 h 2381250"/>
                <a:gd name="connsiteX102" fmla="*/ 1685925 w 3810000"/>
                <a:gd name="connsiteY102" fmla="*/ 1181100 h 2381250"/>
                <a:gd name="connsiteX103" fmla="*/ 1695450 w 3810000"/>
                <a:gd name="connsiteY103" fmla="*/ 1219200 h 2381250"/>
                <a:gd name="connsiteX104" fmla="*/ 1714500 w 3810000"/>
                <a:gd name="connsiteY104" fmla="*/ 1343025 h 2381250"/>
                <a:gd name="connsiteX105" fmla="*/ 1733550 w 3810000"/>
                <a:gd name="connsiteY105" fmla="*/ 1400175 h 2381250"/>
                <a:gd name="connsiteX106" fmla="*/ 1752600 w 3810000"/>
                <a:gd name="connsiteY106" fmla="*/ 1428750 h 2381250"/>
                <a:gd name="connsiteX107" fmla="*/ 1762125 w 3810000"/>
                <a:gd name="connsiteY107" fmla="*/ 1457325 h 2381250"/>
                <a:gd name="connsiteX108" fmla="*/ 1828800 w 3810000"/>
                <a:gd name="connsiteY108" fmla="*/ 1543050 h 2381250"/>
                <a:gd name="connsiteX109" fmla="*/ 1866900 w 3810000"/>
                <a:gd name="connsiteY109" fmla="*/ 1600200 h 2381250"/>
                <a:gd name="connsiteX110" fmla="*/ 1924050 w 3810000"/>
                <a:gd name="connsiteY110" fmla="*/ 1628775 h 2381250"/>
                <a:gd name="connsiteX111" fmla="*/ 1990725 w 3810000"/>
                <a:gd name="connsiteY111" fmla="*/ 1647825 h 2381250"/>
                <a:gd name="connsiteX112" fmla="*/ 2028825 w 3810000"/>
                <a:gd name="connsiteY112" fmla="*/ 1638300 h 2381250"/>
                <a:gd name="connsiteX113" fmla="*/ 2038350 w 3810000"/>
                <a:gd name="connsiteY113" fmla="*/ 1600200 h 2381250"/>
                <a:gd name="connsiteX114" fmla="*/ 2057400 w 3810000"/>
                <a:gd name="connsiteY114" fmla="*/ 1533525 h 2381250"/>
                <a:gd name="connsiteX115" fmla="*/ 2047875 w 3810000"/>
                <a:gd name="connsiteY115" fmla="*/ 1362075 h 2381250"/>
                <a:gd name="connsiteX116" fmla="*/ 2028825 w 3810000"/>
                <a:gd name="connsiteY116" fmla="*/ 1266825 h 2381250"/>
                <a:gd name="connsiteX117" fmla="*/ 2009775 w 3810000"/>
                <a:gd name="connsiteY117" fmla="*/ 1209675 h 2381250"/>
                <a:gd name="connsiteX118" fmla="*/ 2000250 w 3810000"/>
                <a:gd name="connsiteY118" fmla="*/ 1181100 h 2381250"/>
                <a:gd name="connsiteX119" fmla="*/ 1990725 w 3810000"/>
                <a:gd name="connsiteY119" fmla="*/ 1143000 h 2381250"/>
                <a:gd name="connsiteX120" fmla="*/ 2000250 w 3810000"/>
                <a:gd name="connsiteY120" fmla="*/ 809625 h 2381250"/>
                <a:gd name="connsiteX121" fmla="*/ 2009775 w 3810000"/>
                <a:gd name="connsiteY121" fmla="*/ 781050 h 2381250"/>
                <a:gd name="connsiteX122" fmla="*/ 2047875 w 3810000"/>
                <a:gd name="connsiteY122" fmla="*/ 723900 h 2381250"/>
                <a:gd name="connsiteX123" fmla="*/ 2105025 w 3810000"/>
                <a:gd name="connsiteY123" fmla="*/ 695325 h 2381250"/>
                <a:gd name="connsiteX124" fmla="*/ 2162175 w 3810000"/>
                <a:gd name="connsiteY124" fmla="*/ 666750 h 2381250"/>
                <a:gd name="connsiteX125" fmla="*/ 2247900 w 3810000"/>
                <a:gd name="connsiteY125" fmla="*/ 676275 h 2381250"/>
                <a:gd name="connsiteX126" fmla="*/ 2295525 w 3810000"/>
                <a:gd name="connsiteY126" fmla="*/ 733425 h 2381250"/>
                <a:gd name="connsiteX127" fmla="*/ 2324100 w 3810000"/>
                <a:gd name="connsiteY127" fmla="*/ 771525 h 2381250"/>
                <a:gd name="connsiteX128" fmla="*/ 2352675 w 3810000"/>
                <a:gd name="connsiteY128" fmla="*/ 857250 h 2381250"/>
                <a:gd name="connsiteX129" fmla="*/ 2362200 w 3810000"/>
                <a:gd name="connsiteY129" fmla="*/ 885825 h 2381250"/>
                <a:gd name="connsiteX130" fmla="*/ 2352675 w 3810000"/>
                <a:gd name="connsiteY130" fmla="*/ 981075 h 2381250"/>
                <a:gd name="connsiteX131" fmla="*/ 2343150 w 3810000"/>
                <a:gd name="connsiteY131" fmla="*/ 1019175 h 2381250"/>
                <a:gd name="connsiteX132" fmla="*/ 2314575 w 3810000"/>
                <a:gd name="connsiteY132" fmla="*/ 1104900 h 2381250"/>
                <a:gd name="connsiteX133" fmla="*/ 2305050 w 3810000"/>
                <a:gd name="connsiteY133" fmla="*/ 1133475 h 2381250"/>
                <a:gd name="connsiteX134" fmla="*/ 2295525 w 3810000"/>
                <a:gd name="connsiteY134" fmla="*/ 1162050 h 2381250"/>
                <a:gd name="connsiteX135" fmla="*/ 2257425 w 3810000"/>
                <a:gd name="connsiteY135" fmla="*/ 1247775 h 2381250"/>
                <a:gd name="connsiteX136" fmla="*/ 2228850 w 3810000"/>
                <a:gd name="connsiteY136" fmla="*/ 1333500 h 2381250"/>
                <a:gd name="connsiteX137" fmla="*/ 2219325 w 3810000"/>
                <a:gd name="connsiteY137" fmla="*/ 1362075 h 2381250"/>
                <a:gd name="connsiteX138" fmla="*/ 2209800 w 3810000"/>
                <a:gd name="connsiteY138" fmla="*/ 1390650 h 2381250"/>
                <a:gd name="connsiteX139" fmla="*/ 2200275 w 3810000"/>
                <a:gd name="connsiteY139" fmla="*/ 1457325 h 2381250"/>
                <a:gd name="connsiteX140" fmla="*/ 2219325 w 3810000"/>
                <a:gd name="connsiteY140" fmla="*/ 1714500 h 2381250"/>
                <a:gd name="connsiteX141" fmla="*/ 2238375 w 3810000"/>
                <a:gd name="connsiteY141" fmla="*/ 1771650 h 2381250"/>
                <a:gd name="connsiteX142" fmla="*/ 2247900 w 3810000"/>
                <a:gd name="connsiteY142" fmla="*/ 1800225 h 2381250"/>
                <a:gd name="connsiteX143" fmla="*/ 2257425 w 3810000"/>
                <a:gd name="connsiteY143" fmla="*/ 1828800 h 2381250"/>
                <a:gd name="connsiteX144" fmla="*/ 2324100 w 3810000"/>
                <a:gd name="connsiteY144" fmla="*/ 1905000 h 2381250"/>
                <a:gd name="connsiteX145" fmla="*/ 2381250 w 3810000"/>
                <a:gd name="connsiteY145" fmla="*/ 1924050 h 2381250"/>
                <a:gd name="connsiteX146" fmla="*/ 2486025 w 3810000"/>
                <a:gd name="connsiteY146" fmla="*/ 1914525 h 2381250"/>
                <a:gd name="connsiteX147" fmla="*/ 2505075 w 3810000"/>
                <a:gd name="connsiteY147" fmla="*/ 1885950 h 2381250"/>
                <a:gd name="connsiteX148" fmla="*/ 2514600 w 3810000"/>
                <a:gd name="connsiteY148" fmla="*/ 1847850 h 2381250"/>
                <a:gd name="connsiteX149" fmla="*/ 2524125 w 3810000"/>
                <a:gd name="connsiteY149" fmla="*/ 1819275 h 2381250"/>
                <a:gd name="connsiteX150" fmla="*/ 2533650 w 3810000"/>
                <a:gd name="connsiteY150" fmla="*/ 1685925 h 2381250"/>
                <a:gd name="connsiteX151" fmla="*/ 2514600 w 3810000"/>
                <a:gd name="connsiteY151" fmla="*/ 1428750 h 2381250"/>
                <a:gd name="connsiteX152" fmla="*/ 2495550 w 3810000"/>
                <a:gd name="connsiteY152" fmla="*/ 1323975 h 2381250"/>
                <a:gd name="connsiteX153" fmla="*/ 2486025 w 3810000"/>
                <a:gd name="connsiteY153" fmla="*/ 1171575 h 2381250"/>
                <a:gd name="connsiteX154" fmla="*/ 2514600 w 3810000"/>
                <a:gd name="connsiteY154" fmla="*/ 714375 h 2381250"/>
                <a:gd name="connsiteX155" fmla="*/ 2676525 w 3810000"/>
                <a:gd name="connsiteY155" fmla="*/ 723900 h 2381250"/>
                <a:gd name="connsiteX156" fmla="*/ 2762250 w 3810000"/>
                <a:gd name="connsiteY156" fmla="*/ 790575 h 2381250"/>
                <a:gd name="connsiteX157" fmla="*/ 2781300 w 3810000"/>
                <a:gd name="connsiteY157" fmla="*/ 819150 h 2381250"/>
                <a:gd name="connsiteX158" fmla="*/ 2809875 w 3810000"/>
                <a:gd name="connsiteY158" fmla="*/ 847725 h 2381250"/>
                <a:gd name="connsiteX159" fmla="*/ 2838450 w 3810000"/>
                <a:gd name="connsiteY159" fmla="*/ 904875 h 2381250"/>
                <a:gd name="connsiteX160" fmla="*/ 2857500 w 3810000"/>
                <a:gd name="connsiteY160" fmla="*/ 962025 h 2381250"/>
                <a:gd name="connsiteX161" fmla="*/ 2876550 w 3810000"/>
                <a:gd name="connsiteY161" fmla="*/ 1028700 h 2381250"/>
                <a:gd name="connsiteX162" fmla="*/ 2857500 w 3810000"/>
                <a:gd name="connsiteY162" fmla="*/ 1343025 h 2381250"/>
                <a:gd name="connsiteX163" fmla="*/ 2847975 w 3810000"/>
                <a:gd name="connsiteY163" fmla="*/ 1371600 h 2381250"/>
                <a:gd name="connsiteX164" fmla="*/ 2828925 w 3810000"/>
                <a:gd name="connsiteY164" fmla="*/ 1447800 h 2381250"/>
                <a:gd name="connsiteX165" fmla="*/ 2819400 w 3810000"/>
                <a:gd name="connsiteY165" fmla="*/ 1485900 h 2381250"/>
                <a:gd name="connsiteX166" fmla="*/ 2809875 w 3810000"/>
                <a:gd name="connsiteY166" fmla="*/ 1562100 h 2381250"/>
                <a:gd name="connsiteX167" fmla="*/ 2800350 w 3810000"/>
                <a:gd name="connsiteY167" fmla="*/ 2076450 h 2381250"/>
                <a:gd name="connsiteX168" fmla="*/ 2781300 w 3810000"/>
                <a:gd name="connsiteY168" fmla="*/ 2133600 h 2381250"/>
                <a:gd name="connsiteX169" fmla="*/ 2800350 w 3810000"/>
                <a:gd name="connsiteY169" fmla="*/ 2295525 h 2381250"/>
                <a:gd name="connsiteX170" fmla="*/ 2857500 w 3810000"/>
                <a:gd name="connsiteY170" fmla="*/ 2343150 h 2381250"/>
                <a:gd name="connsiteX171" fmla="*/ 2886075 w 3810000"/>
                <a:gd name="connsiteY171" fmla="*/ 2362200 h 2381250"/>
                <a:gd name="connsiteX172" fmla="*/ 3009900 w 3810000"/>
                <a:gd name="connsiteY172" fmla="*/ 2381250 h 2381250"/>
                <a:gd name="connsiteX173" fmla="*/ 3276600 w 3810000"/>
                <a:gd name="connsiteY173" fmla="*/ 2371725 h 2381250"/>
                <a:gd name="connsiteX174" fmla="*/ 3362325 w 3810000"/>
                <a:gd name="connsiteY174" fmla="*/ 2362200 h 2381250"/>
                <a:gd name="connsiteX175" fmla="*/ 3810000 w 3810000"/>
                <a:gd name="connsiteY175" fmla="*/ 2362200 h 2381250"/>
                <a:gd name="connsiteX176" fmla="*/ 3800475 w 3810000"/>
                <a:gd name="connsiteY176" fmla="*/ 2362200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3810000" h="2381250">
                  <a:moveTo>
                    <a:pt x="180975" y="2181225"/>
                  </a:moveTo>
                  <a:lnTo>
                    <a:pt x="180975" y="2181225"/>
                  </a:lnTo>
                  <a:cubicBezTo>
                    <a:pt x="177076" y="2111042"/>
                    <a:pt x="170110" y="1963710"/>
                    <a:pt x="161925" y="1885950"/>
                  </a:cubicBezTo>
                  <a:cubicBezTo>
                    <a:pt x="159903" y="1866743"/>
                    <a:pt x="154952" y="1847943"/>
                    <a:pt x="152400" y="1828800"/>
                  </a:cubicBezTo>
                  <a:cubicBezTo>
                    <a:pt x="148600" y="1800301"/>
                    <a:pt x="145601" y="1771696"/>
                    <a:pt x="142875" y="1743075"/>
                  </a:cubicBezTo>
                  <a:cubicBezTo>
                    <a:pt x="118034" y="1482247"/>
                    <a:pt x="146562" y="1730783"/>
                    <a:pt x="123825" y="1571625"/>
                  </a:cubicBezTo>
                  <a:cubicBezTo>
                    <a:pt x="120205" y="1546285"/>
                    <a:pt x="118192" y="1520725"/>
                    <a:pt x="114300" y="1495425"/>
                  </a:cubicBezTo>
                  <a:cubicBezTo>
                    <a:pt x="111438" y="1476821"/>
                    <a:pt x="101238" y="1429660"/>
                    <a:pt x="95250" y="1409700"/>
                  </a:cubicBezTo>
                  <a:cubicBezTo>
                    <a:pt x="86595" y="1380850"/>
                    <a:pt x="76200" y="1352550"/>
                    <a:pt x="66675" y="1323975"/>
                  </a:cubicBezTo>
                  <a:lnTo>
                    <a:pt x="57150" y="1295400"/>
                  </a:lnTo>
                  <a:cubicBezTo>
                    <a:pt x="38546" y="1072156"/>
                    <a:pt x="63608" y="1264080"/>
                    <a:pt x="28575" y="1123950"/>
                  </a:cubicBezTo>
                  <a:cubicBezTo>
                    <a:pt x="25400" y="1111250"/>
                    <a:pt x="22812" y="1098389"/>
                    <a:pt x="19050" y="1085850"/>
                  </a:cubicBezTo>
                  <a:cubicBezTo>
                    <a:pt x="13280" y="1066616"/>
                    <a:pt x="0" y="1028700"/>
                    <a:pt x="0" y="1028700"/>
                  </a:cubicBezTo>
                  <a:cubicBezTo>
                    <a:pt x="5270" y="949653"/>
                    <a:pt x="3920" y="899283"/>
                    <a:pt x="19050" y="828675"/>
                  </a:cubicBezTo>
                  <a:cubicBezTo>
                    <a:pt x="24536" y="803074"/>
                    <a:pt x="29821" y="777313"/>
                    <a:pt x="38100" y="752475"/>
                  </a:cubicBezTo>
                  <a:cubicBezTo>
                    <a:pt x="41275" y="742950"/>
                    <a:pt x="43135" y="732880"/>
                    <a:pt x="47625" y="723900"/>
                  </a:cubicBezTo>
                  <a:cubicBezTo>
                    <a:pt x="52745" y="713661"/>
                    <a:pt x="58580" y="703420"/>
                    <a:pt x="66675" y="695325"/>
                  </a:cubicBezTo>
                  <a:cubicBezTo>
                    <a:pt x="74770" y="687230"/>
                    <a:pt x="85725" y="682625"/>
                    <a:pt x="95250" y="676275"/>
                  </a:cubicBezTo>
                  <a:cubicBezTo>
                    <a:pt x="152400" y="679450"/>
                    <a:pt x="209904" y="678700"/>
                    <a:pt x="266700" y="685800"/>
                  </a:cubicBezTo>
                  <a:cubicBezTo>
                    <a:pt x="286625" y="688291"/>
                    <a:pt x="323850" y="704850"/>
                    <a:pt x="323850" y="704850"/>
                  </a:cubicBezTo>
                  <a:cubicBezTo>
                    <a:pt x="330200" y="714375"/>
                    <a:pt x="337780" y="723186"/>
                    <a:pt x="342900" y="733425"/>
                  </a:cubicBezTo>
                  <a:cubicBezTo>
                    <a:pt x="350513" y="748650"/>
                    <a:pt x="357881" y="785858"/>
                    <a:pt x="361950" y="800100"/>
                  </a:cubicBezTo>
                  <a:cubicBezTo>
                    <a:pt x="380709" y="865755"/>
                    <a:pt x="363811" y="782688"/>
                    <a:pt x="381000" y="885825"/>
                  </a:cubicBezTo>
                  <a:cubicBezTo>
                    <a:pt x="377825" y="923925"/>
                    <a:pt x="377760" y="962413"/>
                    <a:pt x="371475" y="1000125"/>
                  </a:cubicBezTo>
                  <a:cubicBezTo>
                    <a:pt x="349882" y="1129680"/>
                    <a:pt x="358208" y="982777"/>
                    <a:pt x="314325" y="1114425"/>
                  </a:cubicBezTo>
                  <a:cubicBezTo>
                    <a:pt x="311150" y="1123950"/>
                    <a:pt x="309290" y="1134020"/>
                    <a:pt x="304800" y="1143000"/>
                  </a:cubicBezTo>
                  <a:cubicBezTo>
                    <a:pt x="299680" y="1153239"/>
                    <a:pt x="290399" y="1161114"/>
                    <a:pt x="285750" y="1171575"/>
                  </a:cubicBezTo>
                  <a:lnTo>
                    <a:pt x="257175" y="1257300"/>
                  </a:lnTo>
                  <a:lnTo>
                    <a:pt x="247650" y="1285875"/>
                  </a:lnTo>
                  <a:cubicBezTo>
                    <a:pt x="244475" y="1308100"/>
                    <a:pt x="242141" y="1330461"/>
                    <a:pt x="238125" y="1352550"/>
                  </a:cubicBezTo>
                  <a:cubicBezTo>
                    <a:pt x="235783" y="1365430"/>
                    <a:pt x="228600" y="1377559"/>
                    <a:pt x="228600" y="1390650"/>
                  </a:cubicBezTo>
                  <a:cubicBezTo>
                    <a:pt x="228600" y="1447888"/>
                    <a:pt x="231025" y="1505304"/>
                    <a:pt x="238125" y="1562100"/>
                  </a:cubicBezTo>
                  <a:cubicBezTo>
                    <a:pt x="240616" y="1582025"/>
                    <a:pt x="253237" y="1599559"/>
                    <a:pt x="257175" y="1619250"/>
                  </a:cubicBezTo>
                  <a:cubicBezTo>
                    <a:pt x="260350" y="1635125"/>
                    <a:pt x="262440" y="1651256"/>
                    <a:pt x="266700" y="1666875"/>
                  </a:cubicBezTo>
                  <a:cubicBezTo>
                    <a:pt x="271984" y="1686248"/>
                    <a:pt x="280880" y="1704544"/>
                    <a:pt x="285750" y="1724025"/>
                  </a:cubicBezTo>
                  <a:cubicBezTo>
                    <a:pt x="288925" y="1736725"/>
                    <a:pt x="291513" y="1749586"/>
                    <a:pt x="295275" y="1762125"/>
                  </a:cubicBezTo>
                  <a:cubicBezTo>
                    <a:pt x="301045" y="1781359"/>
                    <a:pt x="307975" y="1800225"/>
                    <a:pt x="314325" y="1819275"/>
                  </a:cubicBezTo>
                  <a:cubicBezTo>
                    <a:pt x="320600" y="1838099"/>
                    <a:pt x="326114" y="1862996"/>
                    <a:pt x="342900" y="1876425"/>
                  </a:cubicBezTo>
                  <a:cubicBezTo>
                    <a:pt x="350740" y="1882697"/>
                    <a:pt x="362495" y="1881460"/>
                    <a:pt x="371475" y="1885950"/>
                  </a:cubicBezTo>
                  <a:cubicBezTo>
                    <a:pt x="381714" y="1891070"/>
                    <a:pt x="390525" y="1898650"/>
                    <a:pt x="400050" y="1905000"/>
                  </a:cubicBezTo>
                  <a:cubicBezTo>
                    <a:pt x="421966" y="1903314"/>
                    <a:pt x="520768" y="1916027"/>
                    <a:pt x="552450" y="1876425"/>
                  </a:cubicBezTo>
                  <a:cubicBezTo>
                    <a:pt x="558722" y="1868585"/>
                    <a:pt x="558800" y="1857375"/>
                    <a:pt x="561975" y="1847850"/>
                  </a:cubicBezTo>
                  <a:cubicBezTo>
                    <a:pt x="565150" y="1819275"/>
                    <a:pt x="566773" y="1790485"/>
                    <a:pt x="571500" y="1762125"/>
                  </a:cubicBezTo>
                  <a:cubicBezTo>
                    <a:pt x="573151" y="1752221"/>
                    <a:pt x="578267" y="1743204"/>
                    <a:pt x="581025" y="1733550"/>
                  </a:cubicBezTo>
                  <a:cubicBezTo>
                    <a:pt x="584621" y="1720963"/>
                    <a:pt x="587375" y="1708150"/>
                    <a:pt x="590550" y="1695450"/>
                  </a:cubicBezTo>
                  <a:cubicBezTo>
                    <a:pt x="587375" y="1571625"/>
                    <a:pt x="589264" y="1447566"/>
                    <a:pt x="581025" y="1323975"/>
                  </a:cubicBezTo>
                  <a:lnTo>
                    <a:pt x="552450" y="1238250"/>
                  </a:lnTo>
                  <a:cubicBezTo>
                    <a:pt x="543372" y="1211015"/>
                    <a:pt x="539380" y="1201475"/>
                    <a:pt x="533400" y="1171575"/>
                  </a:cubicBezTo>
                  <a:cubicBezTo>
                    <a:pt x="529612" y="1152637"/>
                    <a:pt x="527050" y="1133475"/>
                    <a:pt x="523875" y="1114425"/>
                  </a:cubicBezTo>
                  <a:cubicBezTo>
                    <a:pt x="520700" y="1066800"/>
                    <a:pt x="518671" y="1019085"/>
                    <a:pt x="514350" y="971550"/>
                  </a:cubicBezTo>
                  <a:cubicBezTo>
                    <a:pt x="512317" y="949192"/>
                    <a:pt x="504825" y="927326"/>
                    <a:pt x="504825" y="904875"/>
                  </a:cubicBezTo>
                  <a:cubicBezTo>
                    <a:pt x="504825" y="857144"/>
                    <a:pt x="509079" y="809439"/>
                    <a:pt x="514350" y="762000"/>
                  </a:cubicBezTo>
                  <a:cubicBezTo>
                    <a:pt x="515459" y="752021"/>
                    <a:pt x="515705" y="739261"/>
                    <a:pt x="523875" y="733425"/>
                  </a:cubicBezTo>
                  <a:cubicBezTo>
                    <a:pt x="540215" y="721753"/>
                    <a:pt x="581025" y="714375"/>
                    <a:pt x="581025" y="714375"/>
                  </a:cubicBezTo>
                  <a:cubicBezTo>
                    <a:pt x="612775" y="717550"/>
                    <a:pt x="645778" y="714516"/>
                    <a:pt x="676275" y="723900"/>
                  </a:cubicBezTo>
                  <a:cubicBezTo>
                    <a:pt x="695047" y="729676"/>
                    <a:pt x="741556" y="807534"/>
                    <a:pt x="742950" y="809625"/>
                  </a:cubicBezTo>
                  <a:cubicBezTo>
                    <a:pt x="773139" y="854908"/>
                    <a:pt x="758380" y="827340"/>
                    <a:pt x="781050" y="895350"/>
                  </a:cubicBezTo>
                  <a:lnTo>
                    <a:pt x="790575" y="923925"/>
                  </a:lnTo>
                  <a:cubicBezTo>
                    <a:pt x="787400" y="971550"/>
                    <a:pt x="787800" y="1019549"/>
                    <a:pt x="781050" y="1066800"/>
                  </a:cubicBezTo>
                  <a:cubicBezTo>
                    <a:pt x="769109" y="1150385"/>
                    <a:pt x="767022" y="1098363"/>
                    <a:pt x="742950" y="1152525"/>
                  </a:cubicBezTo>
                  <a:cubicBezTo>
                    <a:pt x="734795" y="1170875"/>
                    <a:pt x="730250" y="1190625"/>
                    <a:pt x="723900" y="1209675"/>
                  </a:cubicBezTo>
                  <a:lnTo>
                    <a:pt x="704850" y="1266825"/>
                  </a:lnTo>
                  <a:cubicBezTo>
                    <a:pt x="701675" y="1276350"/>
                    <a:pt x="696976" y="1285496"/>
                    <a:pt x="695325" y="1295400"/>
                  </a:cubicBezTo>
                  <a:lnTo>
                    <a:pt x="685800" y="1352550"/>
                  </a:lnTo>
                  <a:cubicBezTo>
                    <a:pt x="688975" y="1419225"/>
                    <a:pt x="687046" y="1486340"/>
                    <a:pt x="695325" y="1552575"/>
                  </a:cubicBezTo>
                  <a:cubicBezTo>
                    <a:pt x="696745" y="1563934"/>
                    <a:pt x="709255" y="1570911"/>
                    <a:pt x="714375" y="1581150"/>
                  </a:cubicBezTo>
                  <a:cubicBezTo>
                    <a:pt x="718865" y="1590130"/>
                    <a:pt x="719024" y="1600948"/>
                    <a:pt x="723900" y="1609725"/>
                  </a:cubicBezTo>
                  <a:cubicBezTo>
                    <a:pt x="735019" y="1629739"/>
                    <a:pt x="762000" y="1666875"/>
                    <a:pt x="762000" y="1666875"/>
                  </a:cubicBezTo>
                  <a:cubicBezTo>
                    <a:pt x="825500" y="1663700"/>
                    <a:pt x="890502" y="1671441"/>
                    <a:pt x="952500" y="1657350"/>
                  </a:cubicBezTo>
                  <a:cubicBezTo>
                    <a:pt x="966346" y="1654203"/>
                    <a:pt x="964505" y="1631578"/>
                    <a:pt x="971550" y="1619250"/>
                  </a:cubicBezTo>
                  <a:cubicBezTo>
                    <a:pt x="1001093" y="1567549"/>
                    <a:pt x="982661" y="1614491"/>
                    <a:pt x="1000125" y="1562100"/>
                  </a:cubicBezTo>
                  <a:cubicBezTo>
                    <a:pt x="1003300" y="1501775"/>
                    <a:pt x="1007328" y="1441489"/>
                    <a:pt x="1009650" y="1381125"/>
                  </a:cubicBezTo>
                  <a:cubicBezTo>
                    <a:pt x="1013679" y="1276379"/>
                    <a:pt x="1013940" y="1171492"/>
                    <a:pt x="1019175" y="1066800"/>
                  </a:cubicBezTo>
                  <a:cubicBezTo>
                    <a:pt x="1020296" y="1044377"/>
                    <a:pt x="1026571" y="1022475"/>
                    <a:pt x="1028700" y="1000125"/>
                  </a:cubicBezTo>
                  <a:cubicBezTo>
                    <a:pt x="1044789" y="831193"/>
                    <a:pt x="1025763" y="916624"/>
                    <a:pt x="1047750" y="828675"/>
                  </a:cubicBezTo>
                  <a:cubicBezTo>
                    <a:pt x="1050925" y="796925"/>
                    <a:pt x="1052762" y="765013"/>
                    <a:pt x="1057275" y="733425"/>
                  </a:cubicBezTo>
                  <a:cubicBezTo>
                    <a:pt x="1059126" y="720466"/>
                    <a:pt x="1063960" y="708104"/>
                    <a:pt x="1066800" y="695325"/>
                  </a:cubicBezTo>
                  <a:cubicBezTo>
                    <a:pt x="1095848" y="564610"/>
                    <a:pt x="1060319" y="708483"/>
                    <a:pt x="1085850" y="619125"/>
                  </a:cubicBezTo>
                  <a:cubicBezTo>
                    <a:pt x="1089446" y="606538"/>
                    <a:pt x="1090778" y="593282"/>
                    <a:pt x="1095375" y="581025"/>
                  </a:cubicBezTo>
                  <a:cubicBezTo>
                    <a:pt x="1100361" y="567730"/>
                    <a:pt x="1108075" y="555625"/>
                    <a:pt x="1114425" y="542925"/>
                  </a:cubicBezTo>
                  <a:cubicBezTo>
                    <a:pt x="1117600" y="523875"/>
                    <a:pt x="1119760" y="504628"/>
                    <a:pt x="1123950" y="485775"/>
                  </a:cubicBezTo>
                  <a:cubicBezTo>
                    <a:pt x="1126128" y="475974"/>
                    <a:pt x="1131679" y="467078"/>
                    <a:pt x="1133475" y="457200"/>
                  </a:cubicBezTo>
                  <a:cubicBezTo>
                    <a:pt x="1138054" y="432015"/>
                    <a:pt x="1138421" y="406185"/>
                    <a:pt x="1143000" y="381000"/>
                  </a:cubicBezTo>
                  <a:cubicBezTo>
                    <a:pt x="1144796" y="371122"/>
                    <a:pt x="1150090" y="362165"/>
                    <a:pt x="1152525" y="352425"/>
                  </a:cubicBezTo>
                  <a:cubicBezTo>
                    <a:pt x="1156452" y="336719"/>
                    <a:pt x="1159588" y="320801"/>
                    <a:pt x="1162050" y="304800"/>
                  </a:cubicBezTo>
                  <a:cubicBezTo>
                    <a:pt x="1170343" y="250898"/>
                    <a:pt x="1171478" y="214845"/>
                    <a:pt x="1181100" y="161925"/>
                  </a:cubicBezTo>
                  <a:cubicBezTo>
                    <a:pt x="1183442" y="149045"/>
                    <a:pt x="1188058" y="136662"/>
                    <a:pt x="1190625" y="123825"/>
                  </a:cubicBezTo>
                  <a:cubicBezTo>
                    <a:pt x="1190748" y="123208"/>
                    <a:pt x="1199788" y="50458"/>
                    <a:pt x="1209675" y="38100"/>
                  </a:cubicBezTo>
                  <a:cubicBezTo>
                    <a:pt x="1216826" y="29161"/>
                    <a:pt x="1227789" y="23699"/>
                    <a:pt x="1238250" y="19050"/>
                  </a:cubicBezTo>
                  <a:cubicBezTo>
                    <a:pt x="1256600" y="10895"/>
                    <a:pt x="1295400" y="0"/>
                    <a:pt x="1295400" y="0"/>
                  </a:cubicBezTo>
                  <a:cubicBezTo>
                    <a:pt x="1307607" y="3052"/>
                    <a:pt x="1348410" y="12218"/>
                    <a:pt x="1362075" y="19050"/>
                  </a:cubicBezTo>
                  <a:cubicBezTo>
                    <a:pt x="1378634" y="27329"/>
                    <a:pt x="1394081" y="37686"/>
                    <a:pt x="1409700" y="47625"/>
                  </a:cubicBezTo>
                  <a:cubicBezTo>
                    <a:pt x="1429016" y="59917"/>
                    <a:pt x="1466850" y="85725"/>
                    <a:pt x="1466850" y="85725"/>
                  </a:cubicBezTo>
                  <a:cubicBezTo>
                    <a:pt x="1511300" y="152400"/>
                    <a:pt x="1485900" y="130175"/>
                    <a:pt x="1533525" y="161925"/>
                  </a:cubicBezTo>
                  <a:cubicBezTo>
                    <a:pt x="1536700" y="171450"/>
                    <a:pt x="1539095" y="181272"/>
                    <a:pt x="1543050" y="190500"/>
                  </a:cubicBezTo>
                  <a:cubicBezTo>
                    <a:pt x="1548643" y="203551"/>
                    <a:pt x="1557610" y="215130"/>
                    <a:pt x="1562100" y="228600"/>
                  </a:cubicBezTo>
                  <a:cubicBezTo>
                    <a:pt x="1599029" y="339387"/>
                    <a:pt x="1542792" y="218560"/>
                    <a:pt x="1590675" y="314325"/>
                  </a:cubicBezTo>
                  <a:cubicBezTo>
                    <a:pt x="1597025" y="450850"/>
                    <a:pt x="1566505" y="594241"/>
                    <a:pt x="1609725" y="723900"/>
                  </a:cubicBezTo>
                  <a:cubicBezTo>
                    <a:pt x="1612900" y="733425"/>
                    <a:pt x="1616608" y="742789"/>
                    <a:pt x="1619250" y="752475"/>
                  </a:cubicBezTo>
                  <a:cubicBezTo>
                    <a:pt x="1626139" y="777734"/>
                    <a:pt x="1638300" y="828675"/>
                    <a:pt x="1638300" y="828675"/>
                  </a:cubicBezTo>
                  <a:cubicBezTo>
                    <a:pt x="1653041" y="1005571"/>
                    <a:pt x="1640671" y="884164"/>
                    <a:pt x="1666875" y="1076325"/>
                  </a:cubicBezTo>
                  <a:cubicBezTo>
                    <a:pt x="1670334" y="1101688"/>
                    <a:pt x="1671821" y="1127340"/>
                    <a:pt x="1676400" y="1152525"/>
                  </a:cubicBezTo>
                  <a:cubicBezTo>
                    <a:pt x="1678196" y="1162403"/>
                    <a:pt x="1683167" y="1171446"/>
                    <a:pt x="1685925" y="1181100"/>
                  </a:cubicBezTo>
                  <a:cubicBezTo>
                    <a:pt x="1689521" y="1193687"/>
                    <a:pt x="1692275" y="1206500"/>
                    <a:pt x="1695450" y="1219200"/>
                  </a:cubicBezTo>
                  <a:cubicBezTo>
                    <a:pt x="1702158" y="1279570"/>
                    <a:pt x="1699943" y="1294501"/>
                    <a:pt x="1714500" y="1343025"/>
                  </a:cubicBezTo>
                  <a:cubicBezTo>
                    <a:pt x="1720270" y="1362259"/>
                    <a:pt x="1722411" y="1383467"/>
                    <a:pt x="1733550" y="1400175"/>
                  </a:cubicBezTo>
                  <a:cubicBezTo>
                    <a:pt x="1739900" y="1409700"/>
                    <a:pt x="1747480" y="1418511"/>
                    <a:pt x="1752600" y="1428750"/>
                  </a:cubicBezTo>
                  <a:cubicBezTo>
                    <a:pt x="1757090" y="1437730"/>
                    <a:pt x="1757249" y="1448548"/>
                    <a:pt x="1762125" y="1457325"/>
                  </a:cubicBezTo>
                  <a:cubicBezTo>
                    <a:pt x="1823383" y="1567589"/>
                    <a:pt x="1774807" y="1473630"/>
                    <a:pt x="1828800" y="1543050"/>
                  </a:cubicBezTo>
                  <a:cubicBezTo>
                    <a:pt x="1842856" y="1561122"/>
                    <a:pt x="1845180" y="1592960"/>
                    <a:pt x="1866900" y="1600200"/>
                  </a:cubicBezTo>
                  <a:cubicBezTo>
                    <a:pt x="1938724" y="1624141"/>
                    <a:pt x="1850192" y="1591846"/>
                    <a:pt x="1924050" y="1628775"/>
                  </a:cubicBezTo>
                  <a:cubicBezTo>
                    <a:pt x="1937715" y="1635607"/>
                    <a:pt x="1978518" y="1644773"/>
                    <a:pt x="1990725" y="1647825"/>
                  </a:cubicBezTo>
                  <a:cubicBezTo>
                    <a:pt x="2003425" y="1644650"/>
                    <a:pt x="2019568" y="1647557"/>
                    <a:pt x="2028825" y="1638300"/>
                  </a:cubicBezTo>
                  <a:cubicBezTo>
                    <a:pt x="2038082" y="1629043"/>
                    <a:pt x="2034754" y="1612787"/>
                    <a:pt x="2038350" y="1600200"/>
                  </a:cubicBezTo>
                  <a:cubicBezTo>
                    <a:pt x="2065679" y="1504547"/>
                    <a:pt x="2027623" y="1652632"/>
                    <a:pt x="2057400" y="1533525"/>
                  </a:cubicBezTo>
                  <a:cubicBezTo>
                    <a:pt x="2054225" y="1476375"/>
                    <a:pt x="2053973" y="1418987"/>
                    <a:pt x="2047875" y="1362075"/>
                  </a:cubicBezTo>
                  <a:cubicBezTo>
                    <a:pt x="2044426" y="1329880"/>
                    <a:pt x="2039064" y="1297542"/>
                    <a:pt x="2028825" y="1266825"/>
                  </a:cubicBezTo>
                  <a:lnTo>
                    <a:pt x="2009775" y="1209675"/>
                  </a:lnTo>
                  <a:cubicBezTo>
                    <a:pt x="2006600" y="1200150"/>
                    <a:pt x="2002685" y="1190840"/>
                    <a:pt x="2000250" y="1181100"/>
                  </a:cubicBezTo>
                  <a:lnTo>
                    <a:pt x="1990725" y="1143000"/>
                  </a:lnTo>
                  <a:cubicBezTo>
                    <a:pt x="1993900" y="1031875"/>
                    <a:pt x="1994407" y="920642"/>
                    <a:pt x="2000250" y="809625"/>
                  </a:cubicBezTo>
                  <a:cubicBezTo>
                    <a:pt x="2000778" y="799599"/>
                    <a:pt x="2004899" y="789827"/>
                    <a:pt x="2009775" y="781050"/>
                  </a:cubicBezTo>
                  <a:cubicBezTo>
                    <a:pt x="2020894" y="761036"/>
                    <a:pt x="2026155" y="731140"/>
                    <a:pt x="2047875" y="723900"/>
                  </a:cubicBezTo>
                  <a:cubicBezTo>
                    <a:pt x="2119699" y="699959"/>
                    <a:pt x="2031167" y="732254"/>
                    <a:pt x="2105025" y="695325"/>
                  </a:cubicBezTo>
                  <a:cubicBezTo>
                    <a:pt x="2183895" y="655890"/>
                    <a:pt x="2080283" y="721345"/>
                    <a:pt x="2162175" y="666750"/>
                  </a:cubicBezTo>
                  <a:cubicBezTo>
                    <a:pt x="2190750" y="669925"/>
                    <a:pt x="2220008" y="669302"/>
                    <a:pt x="2247900" y="676275"/>
                  </a:cubicBezTo>
                  <a:cubicBezTo>
                    <a:pt x="2281597" y="684699"/>
                    <a:pt x="2279656" y="708035"/>
                    <a:pt x="2295525" y="733425"/>
                  </a:cubicBezTo>
                  <a:cubicBezTo>
                    <a:pt x="2303939" y="746887"/>
                    <a:pt x="2314575" y="758825"/>
                    <a:pt x="2324100" y="771525"/>
                  </a:cubicBezTo>
                  <a:lnTo>
                    <a:pt x="2352675" y="857250"/>
                  </a:lnTo>
                  <a:lnTo>
                    <a:pt x="2362200" y="885825"/>
                  </a:lnTo>
                  <a:cubicBezTo>
                    <a:pt x="2359025" y="917575"/>
                    <a:pt x="2357188" y="949487"/>
                    <a:pt x="2352675" y="981075"/>
                  </a:cubicBezTo>
                  <a:cubicBezTo>
                    <a:pt x="2350824" y="994034"/>
                    <a:pt x="2346912" y="1006636"/>
                    <a:pt x="2343150" y="1019175"/>
                  </a:cubicBezTo>
                  <a:lnTo>
                    <a:pt x="2314575" y="1104900"/>
                  </a:lnTo>
                  <a:lnTo>
                    <a:pt x="2305050" y="1133475"/>
                  </a:lnTo>
                  <a:cubicBezTo>
                    <a:pt x="2301875" y="1143000"/>
                    <a:pt x="2301094" y="1153696"/>
                    <a:pt x="2295525" y="1162050"/>
                  </a:cubicBezTo>
                  <a:cubicBezTo>
                    <a:pt x="2265336" y="1207333"/>
                    <a:pt x="2280095" y="1179765"/>
                    <a:pt x="2257425" y="1247775"/>
                  </a:cubicBezTo>
                  <a:lnTo>
                    <a:pt x="2228850" y="1333500"/>
                  </a:lnTo>
                  <a:lnTo>
                    <a:pt x="2219325" y="1362075"/>
                  </a:lnTo>
                  <a:lnTo>
                    <a:pt x="2209800" y="1390650"/>
                  </a:lnTo>
                  <a:cubicBezTo>
                    <a:pt x="2206625" y="1412875"/>
                    <a:pt x="2200275" y="1434874"/>
                    <a:pt x="2200275" y="1457325"/>
                  </a:cubicBezTo>
                  <a:cubicBezTo>
                    <a:pt x="2200275" y="1511608"/>
                    <a:pt x="2198463" y="1638005"/>
                    <a:pt x="2219325" y="1714500"/>
                  </a:cubicBezTo>
                  <a:cubicBezTo>
                    <a:pt x="2224609" y="1733873"/>
                    <a:pt x="2232025" y="1752600"/>
                    <a:pt x="2238375" y="1771650"/>
                  </a:cubicBezTo>
                  <a:lnTo>
                    <a:pt x="2247900" y="1800225"/>
                  </a:lnTo>
                  <a:cubicBezTo>
                    <a:pt x="2251075" y="1809750"/>
                    <a:pt x="2251856" y="1820446"/>
                    <a:pt x="2257425" y="1828800"/>
                  </a:cubicBezTo>
                  <a:cubicBezTo>
                    <a:pt x="2281822" y="1865396"/>
                    <a:pt x="2286501" y="1888289"/>
                    <a:pt x="2324100" y="1905000"/>
                  </a:cubicBezTo>
                  <a:cubicBezTo>
                    <a:pt x="2342450" y="1913155"/>
                    <a:pt x="2381250" y="1924050"/>
                    <a:pt x="2381250" y="1924050"/>
                  </a:cubicBezTo>
                  <a:cubicBezTo>
                    <a:pt x="2416175" y="1920875"/>
                    <a:pt x="2452507" y="1924838"/>
                    <a:pt x="2486025" y="1914525"/>
                  </a:cubicBezTo>
                  <a:cubicBezTo>
                    <a:pt x="2496966" y="1911158"/>
                    <a:pt x="2500566" y="1896472"/>
                    <a:pt x="2505075" y="1885950"/>
                  </a:cubicBezTo>
                  <a:cubicBezTo>
                    <a:pt x="2510232" y="1873918"/>
                    <a:pt x="2511004" y="1860437"/>
                    <a:pt x="2514600" y="1847850"/>
                  </a:cubicBezTo>
                  <a:cubicBezTo>
                    <a:pt x="2517358" y="1838196"/>
                    <a:pt x="2520950" y="1828800"/>
                    <a:pt x="2524125" y="1819275"/>
                  </a:cubicBezTo>
                  <a:cubicBezTo>
                    <a:pt x="2527300" y="1774825"/>
                    <a:pt x="2533650" y="1730488"/>
                    <a:pt x="2533650" y="1685925"/>
                  </a:cubicBezTo>
                  <a:cubicBezTo>
                    <a:pt x="2533650" y="1499068"/>
                    <a:pt x="2532077" y="1542351"/>
                    <a:pt x="2514600" y="1428750"/>
                  </a:cubicBezTo>
                  <a:cubicBezTo>
                    <a:pt x="2500948" y="1340015"/>
                    <a:pt x="2511847" y="1389162"/>
                    <a:pt x="2495550" y="1323975"/>
                  </a:cubicBezTo>
                  <a:cubicBezTo>
                    <a:pt x="2492375" y="1273175"/>
                    <a:pt x="2486025" y="1222474"/>
                    <a:pt x="2486025" y="1171575"/>
                  </a:cubicBezTo>
                  <a:cubicBezTo>
                    <a:pt x="2486025" y="746174"/>
                    <a:pt x="2417061" y="860683"/>
                    <a:pt x="2514600" y="714375"/>
                  </a:cubicBezTo>
                  <a:cubicBezTo>
                    <a:pt x="2568575" y="717550"/>
                    <a:pt x="2623691" y="712414"/>
                    <a:pt x="2676525" y="723900"/>
                  </a:cubicBezTo>
                  <a:cubicBezTo>
                    <a:pt x="2698142" y="728599"/>
                    <a:pt x="2744986" y="769858"/>
                    <a:pt x="2762250" y="790575"/>
                  </a:cubicBezTo>
                  <a:cubicBezTo>
                    <a:pt x="2769579" y="799369"/>
                    <a:pt x="2773971" y="810356"/>
                    <a:pt x="2781300" y="819150"/>
                  </a:cubicBezTo>
                  <a:cubicBezTo>
                    <a:pt x="2789924" y="829498"/>
                    <a:pt x="2800350" y="838200"/>
                    <a:pt x="2809875" y="847725"/>
                  </a:cubicBezTo>
                  <a:cubicBezTo>
                    <a:pt x="2844613" y="951938"/>
                    <a:pt x="2789211" y="794088"/>
                    <a:pt x="2838450" y="904875"/>
                  </a:cubicBezTo>
                  <a:cubicBezTo>
                    <a:pt x="2846605" y="923225"/>
                    <a:pt x="2851150" y="942975"/>
                    <a:pt x="2857500" y="962025"/>
                  </a:cubicBezTo>
                  <a:cubicBezTo>
                    <a:pt x="2871165" y="1003019"/>
                    <a:pt x="2864590" y="980860"/>
                    <a:pt x="2876550" y="1028700"/>
                  </a:cubicBezTo>
                  <a:cubicBezTo>
                    <a:pt x="2873712" y="1099655"/>
                    <a:pt x="2874394" y="1250109"/>
                    <a:pt x="2857500" y="1343025"/>
                  </a:cubicBezTo>
                  <a:cubicBezTo>
                    <a:pt x="2855704" y="1352903"/>
                    <a:pt x="2850617" y="1361914"/>
                    <a:pt x="2847975" y="1371600"/>
                  </a:cubicBezTo>
                  <a:cubicBezTo>
                    <a:pt x="2841086" y="1396859"/>
                    <a:pt x="2835275" y="1422400"/>
                    <a:pt x="2828925" y="1447800"/>
                  </a:cubicBezTo>
                  <a:cubicBezTo>
                    <a:pt x="2825750" y="1460500"/>
                    <a:pt x="2821024" y="1472910"/>
                    <a:pt x="2819400" y="1485900"/>
                  </a:cubicBezTo>
                  <a:lnTo>
                    <a:pt x="2809875" y="1562100"/>
                  </a:lnTo>
                  <a:cubicBezTo>
                    <a:pt x="2806700" y="1733550"/>
                    <a:pt x="2808913" y="1905185"/>
                    <a:pt x="2800350" y="2076450"/>
                  </a:cubicBezTo>
                  <a:cubicBezTo>
                    <a:pt x="2799347" y="2096505"/>
                    <a:pt x="2781300" y="2133600"/>
                    <a:pt x="2781300" y="2133600"/>
                  </a:cubicBezTo>
                  <a:cubicBezTo>
                    <a:pt x="2787650" y="2187575"/>
                    <a:pt x="2789692" y="2242233"/>
                    <a:pt x="2800350" y="2295525"/>
                  </a:cubicBezTo>
                  <a:cubicBezTo>
                    <a:pt x="2806624" y="2326897"/>
                    <a:pt x="2834776" y="2330165"/>
                    <a:pt x="2857500" y="2343150"/>
                  </a:cubicBezTo>
                  <a:cubicBezTo>
                    <a:pt x="2867439" y="2348830"/>
                    <a:pt x="2875836" y="2357080"/>
                    <a:pt x="2886075" y="2362200"/>
                  </a:cubicBezTo>
                  <a:cubicBezTo>
                    <a:pt x="2920402" y="2379363"/>
                    <a:pt x="2982583" y="2378518"/>
                    <a:pt x="3009900" y="2381250"/>
                  </a:cubicBezTo>
                  <a:lnTo>
                    <a:pt x="3276600" y="2371725"/>
                  </a:lnTo>
                  <a:cubicBezTo>
                    <a:pt x="3305309" y="2370173"/>
                    <a:pt x="3333579" y="2362713"/>
                    <a:pt x="3362325" y="2362200"/>
                  </a:cubicBezTo>
                  <a:cubicBezTo>
                    <a:pt x="3511526" y="2359536"/>
                    <a:pt x="3660775" y="2362200"/>
                    <a:pt x="3810000" y="2362200"/>
                  </a:cubicBezTo>
                  <a:lnTo>
                    <a:pt x="3800475" y="2362200"/>
                  </a:lnTo>
                </a:path>
              </a:pathLst>
            </a:cu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0" y="104775"/>
              <a:ext cx="2985770" cy="4953000"/>
              <a:chOff x="0" y="0"/>
              <a:chExt cx="2985770" cy="495300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0" y="0"/>
                <a:ext cx="2762250" cy="4953000"/>
                <a:chOff x="0" y="0"/>
                <a:chExt cx="2762250" cy="4953000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0" y="0"/>
                  <a:ext cx="2762250" cy="4953000"/>
                  <a:chOff x="0" y="0"/>
                  <a:chExt cx="2762250" cy="4953000"/>
                </a:xfrm>
              </p:grpSpPr>
              <p:grpSp>
                <p:nvGrpSpPr>
                  <p:cNvPr id="38" name="Group 37"/>
                  <p:cNvGrpSpPr/>
                  <p:nvPr/>
                </p:nvGrpSpPr>
                <p:grpSpPr>
                  <a:xfrm>
                    <a:off x="85725" y="0"/>
                    <a:ext cx="2626360" cy="4953000"/>
                    <a:chOff x="-1095375" y="333375"/>
                    <a:chExt cx="2626360" cy="4953000"/>
                  </a:xfrm>
                </p:grpSpPr>
                <p:grpSp>
                  <p:nvGrpSpPr>
                    <p:cNvPr id="40" name="Group 39"/>
                    <p:cNvGrpSpPr/>
                    <p:nvPr/>
                  </p:nvGrpSpPr>
                  <p:grpSpPr>
                    <a:xfrm>
                      <a:off x="-1095375" y="333375"/>
                      <a:ext cx="2626360" cy="4953000"/>
                      <a:chOff x="-1095488" y="333375"/>
                      <a:chExt cx="2626631" cy="4953000"/>
                    </a:xfrm>
                  </p:grpSpPr>
                  <p:grpSp>
                    <p:nvGrpSpPr>
                      <p:cNvPr id="42" name="Group 41"/>
                      <p:cNvGrpSpPr/>
                      <p:nvPr/>
                    </p:nvGrpSpPr>
                    <p:grpSpPr>
                      <a:xfrm>
                        <a:off x="-1095488" y="666750"/>
                        <a:ext cx="2626631" cy="4619625"/>
                        <a:chOff x="-1095488" y="333375"/>
                        <a:chExt cx="2626631" cy="4619625"/>
                      </a:xfrm>
                    </p:grpSpPr>
                    <p:sp>
                      <p:nvSpPr>
                        <p:cNvPr id="46" name="Flowchart: Magnetic Disk 1"/>
                        <p:cNvSpPr/>
                        <p:nvPr/>
                      </p:nvSpPr>
                      <p:spPr>
                        <a:xfrm>
                          <a:off x="-1028812" y="1600200"/>
                          <a:ext cx="2466975" cy="3352800"/>
                        </a:xfrm>
                        <a:prstGeom prst="flowChartMagneticDisk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7" name="Rectangle 46"/>
                        <p:cNvSpPr/>
                        <p:nvPr/>
                      </p:nvSpPr>
                      <p:spPr>
                        <a:xfrm>
                          <a:off x="-1028812" y="2038350"/>
                          <a:ext cx="914400" cy="12382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8" name="Rectangle 47"/>
                        <p:cNvSpPr/>
                        <p:nvPr/>
                      </p:nvSpPr>
                      <p:spPr>
                        <a:xfrm>
                          <a:off x="476138" y="2038350"/>
                          <a:ext cx="962025" cy="123825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9" name="Flowchart: Magnetic Disk 4"/>
                        <p:cNvSpPr/>
                        <p:nvPr/>
                      </p:nvSpPr>
                      <p:spPr>
                        <a:xfrm>
                          <a:off x="-181088" y="1276350"/>
                          <a:ext cx="714375" cy="1057275"/>
                        </a:xfrm>
                        <a:prstGeom prst="flowChartMagneticDisk">
                          <a:avLst/>
                        </a:prstGeom>
                        <a:solidFill>
                          <a:schemeClr val="bg1"/>
                        </a:solidFill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0" name="Rectangle 49"/>
                        <p:cNvSpPr/>
                        <p:nvPr/>
                      </p:nvSpPr>
                      <p:spPr>
                        <a:xfrm rot="19609150">
                          <a:off x="-1095488" y="1771650"/>
                          <a:ext cx="1031602" cy="119730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" name="Rectangle 50"/>
                        <p:cNvSpPr/>
                        <p:nvPr/>
                      </p:nvSpPr>
                      <p:spPr>
                        <a:xfrm rot="1774613">
                          <a:off x="438038" y="1762125"/>
                          <a:ext cx="1093105" cy="119800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25400" cap="flat" cmpd="sng" algn="ctr">
                          <a:solidFill>
                            <a:sysClr val="windowText" lastClr="000000">
                              <a:shade val="50000"/>
                            </a:sysClr>
                          </a:solidFill>
                          <a:prstDash val="solid"/>
                        </a:ln>
                        <a:effectLst/>
                      </p:spPr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2" name="Rectangle 51"/>
                        <p:cNvSpPr/>
                        <p:nvPr/>
                      </p:nvSpPr>
                      <p:spPr>
                        <a:xfrm>
                          <a:off x="76088" y="333375"/>
                          <a:ext cx="180975" cy="27432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43" name="Group 42"/>
                      <p:cNvGrpSpPr/>
                      <p:nvPr/>
                    </p:nvGrpSpPr>
                    <p:grpSpPr>
                      <a:xfrm>
                        <a:off x="76085" y="333375"/>
                        <a:ext cx="171450" cy="333375"/>
                        <a:chOff x="-1095490" y="333375"/>
                        <a:chExt cx="171450" cy="333375"/>
                      </a:xfrm>
                    </p:grpSpPr>
                    <p:sp>
                      <p:nvSpPr>
                        <p:cNvPr id="44" name="Oval 43"/>
                        <p:cNvSpPr/>
                        <p:nvPr/>
                      </p:nvSpPr>
                      <p:spPr>
                        <a:xfrm>
                          <a:off x="-1095490" y="333375"/>
                          <a:ext cx="171450" cy="161925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/>
                        </a:p>
                      </p:txBody>
                    </p:sp>
                    <p:cxnSp>
                      <p:nvCxnSpPr>
                        <p:cNvPr id="45" name="Straight Connector 44"/>
                        <p:cNvCxnSpPr/>
                        <p:nvPr/>
                      </p:nvCxnSpPr>
                      <p:spPr>
                        <a:xfrm>
                          <a:off x="-1009762" y="495300"/>
                          <a:ext cx="0" cy="17145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sp>
                  <p:nvSpPr>
                    <p:cNvPr id="41" name="Oval 40"/>
                    <p:cNvSpPr/>
                    <p:nvPr/>
                  </p:nvSpPr>
                  <p:spPr>
                    <a:xfrm>
                      <a:off x="-866775" y="3409950"/>
                      <a:ext cx="2047875" cy="1333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9" name="Rectangle 38"/>
                  <p:cNvSpPr/>
                  <p:nvPr/>
                </p:nvSpPr>
                <p:spPr>
                  <a:xfrm>
                    <a:off x="0" y="333375"/>
                    <a:ext cx="2762250" cy="1143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" name="Group 13"/>
                <p:cNvGrpSpPr/>
                <p:nvPr/>
              </p:nvGrpSpPr>
              <p:grpSpPr>
                <a:xfrm flipV="1">
                  <a:off x="523875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36" name="Oval 35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37" name="Straight Connector 36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5" name="Group 14"/>
                <p:cNvGrpSpPr/>
                <p:nvPr/>
              </p:nvGrpSpPr>
              <p:grpSpPr>
                <a:xfrm flipV="1">
                  <a:off x="2057400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34" name="Oval 33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35" name="Straight Connector 34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6" name="Group 15"/>
                <p:cNvGrpSpPr/>
                <p:nvPr/>
              </p:nvGrpSpPr>
              <p:grpSpPr>
                <a:xfrm flipV="1">
                  <a:off x="76200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32" name="Oval 31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33" name="Straight Connector 32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7" name="Group 16"/>
                <p:cNvGrpSpPr/>
                <p:nvPr/>
              </p:nvGrpSpPr>
              <p:grpSpPr>
                <a:xfrm flipV="1">
                  <a:off x="2505075" y="4667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30" name="Oval 29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8" name="Group 17"/>
                <p:cNvGrpSpPr/>
                <p:nvPr/>
              </p:nvGrpSpPr>
              <p:grpSpPr>
                <a:xfrm>
                  <a:off x="352425" y="152400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28" name="Oval 27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29" name="Straight Connector 28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9" name="Group 18"/>
                <p:cNvGrpSpPr/>
                <p:nvPr/>
              </p:nvGrpSpPr>
              <p:grpSpPr>
                <a:xfrm>
                  <a:off x="714375" y="127635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26" name="Oval 25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0" name="Group 19"/>
                <p:cNvGrpSpPr/>
                <p:nvPr/>
              </p:nvGrpSpPr>
              <p:grpSpPr>
                <a:xfrm>
                  <a:off x="2228850" y="1495425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24" name="Oval 23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25" name="Straight Connector 24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1" name="Group 20"/>
                <p:cNvGrpSpPr/>
                <p:nvPr/>
              </p:nvGrpSpPr>
              <p:grpSpPr>
                <a:xfrm>
                  <a:off x="1800225" y="1257300"/>
                  <a:ext cx="170815" cy="333375"/>
                  <a:chOff x="0" y="0"/>
                  <a:chExt cx="171432" cy="333375"/>
                </a:xfrm>
              </p:grpSpPr>
              <p:sp>
                <p:nvSpPr>
                  <p:cNvPr id="22" name="Oval 21"/>
                  <p:cNvSpPr/>
                  <p:nvPr/>
                </p:nvSpPr>
                <p:spPr>
                  <a:xfrm>
                    <a:off x="0" y="0"/>
                    <a:ext cx="171432" cy="161925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85725" y="161925"/>
                    <a:ext cx="0" cy="17145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</a:ln>
                  <a:effectLst/>
                </p:spPr>
              </p:cxnSp>
            </p:grpSp>
          </p:grpSp>
          <p:grpSp>
            <p:nvGrpSpPr>
              <p:cNvPr id="10" name="Group 9"/>
              <p:cNvGrpSpPr/>
              <p:nvPr/>
            </p:nvGrpSpPr>
            <p:grpSpPr>
              <a:xfrm rot="5400000">
                <a:off x="2733675" y="1914525"/>
                <a:ext cx="170815" cy="333375"/>
                <a:chOff x="0" y="0"/>
                <a:chExt cx="171432" cy="333375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0" y="0"/>
                  <a:ext cx="171432" cy="161925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85725" y="161925"/>
                  <a:ext cx="0" cy="17145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8" name="Text Box 55"/>
            <p:cNvSpPr txBox="1"/>
            <p:nvPr/>
          </p:nvSpPr>
          <p:spPr>
            <a:xfrm>
              <a:off x="-476250" y="5220928"/>
              <a:ext cx="3429000" cy="60241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dirty="0">
                  <a:effectLst/>
                  <a:ea typeface="Calibri"/>
                  <a:cs typeface="Times New Roman"/>
                </a:rPr>
                <a:t>10:</a:t>
              </a:r>
              <a:r>
                <a:rPr lang="en-US" sz="1600" dirty="0" smtClean="0">
                  <a:effectLst/>
                  <a:ea typeface="Calibri"/>
                  <a:cs typeface="Times New Roman"/>
                </a:rPr>
                <a:t>1 Mechanical Advantage</a:t>
              </a:r>
            </a:p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dirty="0" smtClean="0">
                  <a:ea typeface="Calibri"/>
                  <a:cs typeface="Times New Roman"/>
                </a:rPr>
                <a:t>9 Pulleys</a:t>
              </a:r>
              <a:endParaRPr lang="en-US" sz="16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53" name="Content Placeholder 4" descr="54 to 1 compound pulley system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4" b="-3234"/>
          <a:stretch/>
        </p:blipFill>
        <p:spPr>
          <a:xfrm>
            <a:off x="4419600" y="1447800"/>
            <a:ext cx="4495800" cy="4525963"/>
          </a:xfrm>
        </p:spPr>
      </p:pic>
      <p:sp>
        <p:nvSpPr>
          <p:cNvPr id="54" name="TextBox 53"/>
          <p:cNvSpPr txBox="1"/>
          <p:nvPr/>
        </p:nvSpPr>
        <p:spPr>
          <a:xfrm>
            <a:off x="5562600" y="6096000"/>
            <a:ext cx="2781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54:1 Mechanical Advantage</a:t>
            </a:r>
          </a:p>
          <a:p>
            <a:pPr algn="ctr"/>
            <a:r>
              <a:rPr lang="en-US" dirty="0" smtClean="0"/>
              <a:t>7 Pulleys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8570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 Velocity </a:t>
            </a:r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u="sng" dirty="0"/>
              <a:t>Hypothesis #1 </a:t>
            </a:r>
            <a:endParaRPr lang="en-US" sz="2600" u="sng" dirty="0" smtClean="0"/>
          </a:p>
          <a:p>
            <a:pPr marL="0" indent="0" algn="ctr">
              <a:buNone/>
            </a:pPr>
            <a:endParaRPr lang="en-US" sz="2600" dirty="0" smtClean="0"/>
          </a:p>
          <a:p>
            <a:pPr marL="0" indent="0" algn="ctr">
              <a:buNone/>
            </a:pPr>
            <a:r>
              <a:rPr lang="en-US" sz="2600" dirty="0" smtClean="0"/>
              <a:t>Higher compression </a:t>
            </a:r>
            <a:r>
              <a:rPr lang="en-US" sz="2600" dirty="0"/>
              <a:t>velocities will result in cleaner foam, and thus higher NTU in the wash water </a:t>
            </a:r>
            <a:r>
              <a:rPr lang="en-US" sz="2600" dirty="0" smtClean="0"/>
              <a:t>sample.</a:t>
            </a:r>
            <a:endParaRPr lang="en-US" sz="2600" dirty="0"/>
          </a:p>
        </p:txBody>
      </p:sp>
      <p:sp>
        <p:nvSpPr>
          <p:cNvPr id="6" name="Rectangle 5"/>
          <p:cNvSpPr/>
          <p:nvPr/>
        </p:nvSpPr>
        <p:spPr>
          <a:xfrm>
            <a:off x="4114800" y="1600200"/>
            <a:ext cx="4572000" cy="38533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600" u="sng" kern="0" dirty="0">
                <a:solidFill>
                  <a:srgbClr val="000000"/>
                </a:solidFill>
              </a:rPr>
              <a:t>Hypothesis </a:t>
            </a:r>
            <a:r>
              <a:rPr lang="en-US" sz="2600" u="sng" kern="0" dirty="0" smtClean="0">
                <a:solidFill>
                  <a:srgbClr val="000000"/>
                </a:solidFill>
              </a:rPr>
              <a:t>#2 </a:t>
            </a:r>
            <a:endParaRPr lang="en-US" sz="2600" u="sng" kern="0" dirty="0">
              <a:solidFill>
                <a:srgbClr val="00000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endParaRPr lang="en-US" sz="2600" kern="0" dirty="0">
              <a:solidFill>
                <a:srgbClr val="00000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600" kern="0" dirty="0" smtClean="0">
                <a:solidFill>
                  <a:srgbClr val="000000"/>
                </a:solidFill>
              </a:rPr>
              <a:t>If Hypothesis #1 is true, the relationship between the velocity and the fraction of particles remaining in the foam remains constant regardless of the % particle loaded in the foam during filtration.</a:t>
            </a:r>
            <a:endParaRPr lang="en-US" sz="26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577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 Velocity </a:t>
            </a:r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4543" y="1839686"/>
            <a:ext cx="4419600" cy="4525963"/>
          </a:xfrm>
        </p:spPr>
        <p:txBody>
          <a:bodyPr/>
          <a:lstStyle/>
          <a:p>
            <a:r>
              <a:rPr lang="en-US" dirty="0" smtClean="0"/>
              <a:t>So </a:t>
            </a:r>
            <a:r>
              <a:rPr lang="en-US" dirty="0" smtClean="0"/>
              <a:t>Far: </a:t>
            </a:r>
          </a:p>
          <a:p>
            <a:pPr lvl="1"/>
            <a:r>
              <a:rPr lang="en-US" dirty="0" smtClean="0"/>
              <a:t>Set up apparatus</a:t>
            </a:r>
          </a:p>
          <a:p>
            <a:pPr lvl="1"/>
            <a:r>
              <a:rPr lang="en-US" dirty="0" smtClean="0"/>
              <a:t>Learned Process Controller</a:t>
            </a:r>
          </a:p>
          <a:p>
            <a:r>
              <a:rPr lang="en-US" dirty="0"/>
              <a:t>Still Need: </a:t>
            </a:r>
          </a:p>
          <a:p>
            <a:pPr lvl="1"/>
            <a:r>
              <a:rPr lang="en-US" dirty="0"/>
              <a:t>Cut foam to fit 4-in diameter </a:t>
            </a:r>
            <a:r>
              <a:rPr lang="en-US" dirty="0" smtClean="0"/>
              <a:t>column</a:t>
            </a:r>
          </a:p>
          <a:p>
            <a:pPr lvl="1"/>
            <a:r>
              <a:rPr lang="en-US" dirty="0" smtClean="0"/>
              <a:t>Conduct tests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1026" name="Picture 2" descr="C:\Users\Kristin\Downloads\photo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6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335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48600" cy="4525963"/>
          </a:xfrm>
        </p:spPr>
        <p:txBody>
          <a:bodyPr/>
          <a:lstStyle/>
          <a:p>
            <a:r>
              <a:rPr lang="en-US" dirty="0" smtClean="0"/>
              <a:t>Continue brainstorming different materials, techniques</a:t>
            </a:r>
          </a:p>
          <a:p>
            <a:r>
              <a:rPr lang="en-US" dirty="0" smtClean="0"/>
              <a:t>Test current solutions, materials to determine which are viable options</a:t>
            </a:r>
          </a:p>
          <a:p>
            <a:r>
              <a:rPr lang="en-US" dirty="0" smtClean="0"/>
              <a:t>Designing dose controller, LFOM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Semester Goal: </a:t>
            </a:r>
          </a:p>
          <a:p>
            <a:pPr marL="0" indent="0">
              <a:buNone/>
            </a:pPr>
            <a:r>
              <a:rPr lang="en-US" dirty="0" smtClean="0"/>
              <a:t>To design and build a fully functioning foam filter.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196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81200"/>
            <a:ext cx="55626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42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Semester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52600"/>
            <a:ext cx="452437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496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477000" y="1875235"/>
            <a:ext cx="2438400" cy="193476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000" dirty="0" smtClean="0"/>
              <a:t>New Materials</a:t>
            </a: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</a:t>
            </a:r>
            <a:r>
              <a:rPr lang="en-US" dirty="0" smtClean="0">
                <a:sym typeface="Wingdings"/>
              </a:rPr>
              <a:t> Solutions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70515906"/>
              </p:ext>
            </p:extLst>
          </p:nvPr>
        </p:nvGraphicFramePr>
        <p:xfrm>
          <a:off x="381000" y="18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6553200" y="4045274"/>
            <a:ext cx="2438400" cy="193476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500" dirty="0" smtClean="0"/>
              <a:t>Side Valve </a:t>
            </a:r>
          </a:p>
          <a:p>
            <a:pPr algn="ctr"/>
            <a:r>
              <a:rPr lang="en-US" sz="2500" dirty="0" smtClean="0"/>
              <a:t>Pulley System </a:t>
            </a:r>
          </a:p>
          <a:p>
            <a:pPr algn="ctr"/>
            <a:r>
              <a:rPr lang="en-US" sz="2500" dirty="0" smtClean="0"/>
              <a:t>Turbidity Test</a:t>
            </a:r>
          </a:p>
        </p:txBody>
      </p:sp>
    </p:spTree>
    <p:extLst>
      <p:ext uri="{BB962C8B-B14F-4D97-AF65-F5344CB8AC3E}">
        <p14:creationId xmlns:p14="http://schemas.microsoft.com/office/powerpoint/2010/main" val="2144673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Problem: Overdesigned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4038600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00200"/>
            <a:ext cx="3886200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8375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New Materials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076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4586175" y="4267200"/>
            <a:ext cx="976425" cy="129540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ounded Rectangle 2051"/>
          <p:cNvSpPr/>
          <p:nvPr/>
        </p:nvSpPr>
        <p:spPr>
          <a:xfrm>
            <a:off x="4586175" y="4780664"/>
            <a:ext cx="976425" cy="7819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Problem: Siphon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400" dirty="0"/>
              <a:t>S</a:t>
            </a:r>
            <a:r>
              <a:rPr lang="en-US" sz="3400" dirty="0" smtClean="0"/>
              <a:t>low </a:t>
            </a:r>
            <a:endParaRPr lang="en-US" sz="3400" dirty="0" smtClean="0"/>
          </a:p>
          <a:p>
            <a:r>
              <a:rPr lang="en-US" sz="3400" dirty="0" smtClean="0"/>
              <a:t>Hard to prime </a:t>
            </a:r>
          </a:p>
          <a:p>
            <a:r>
              <a:rPr lang="en-US" sz="3400" dirty="0" smtClean="0"/>
              <a:t>Not user friendly</a:t>
            </a:r>
            <a:endParaRPr lang="en-US" sz="3400" dirty="0"/>
          </a:p>
        </p:txBody>
      </p:sp>
      <p:sp>
        <p:nvSpPr>
          <p:cNvPr id="10" name="Rectangle 9"/>
          <p:cNvSpPr/>
          <p:nvPr/>
        </p:nvSpPr>
        <p:spPr>
          <a:xfrm>
            <a:off x="5791200" y="2269165"/>
            <a:ext cx="2209800" cy="35814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1200" y="4648200"/>
            <a:ext cx="2209800" cy="12023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91200" y="3429000"/>
            <a:ext cx="2209800" cy="1219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791200" y="3124200"/>
            <a:ext cx="2209800" cy="304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029200" y="2574852"/>
            <a:ext cx="2133600" cy="152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>
              <a:rot lat="2400000" lon="42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Half Frame 28"/>
          <p:cNvSpPr/>
          <p:nvPr/>
        </p:nvSpPr>
        <p:spPr>
          <a:xfrm>
            <a:off x="5296786" y="1924936"/>
            <a:ext cx="152400" cy="3276600"/>
          </a:xfrm>
          <a:prstGeom prst="halfFram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49" name="Rectangle 2048"/>
          <p:cNvSpPr/>
          <p:nvPr/>
        </p:nvSpPr>
        <p:spPr>
          <a:xfrm>
            <a:off x="4953000" y="5201536"/>
            <a:ext cx="121387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TextBox 2052"/>
          <p:cNvSpPr txBox="1"/>
          <p:nvPr/>
        </p:nvSpPr>
        <p:spPr>
          <a:xfrm>
            <a:off x="6553200" y="3886200"/>
            <a:ext cx="83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30 PPI</a:t>
            </a:r>
          </a:p>
        </p:txBody>
      </p:sp>
      <p:sp>
        <p:nvSpPr>
          <p:cNvPr id="2054" name="TextBox 2053"/>
          <p:cNvSpPr txBox="1"/>
          <p:nvPr/>
        </p:nvSpPr>
        <p:spPr>
          <a:xfrm>
            <a:off x="6547884" y="4992872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+mn-lt"/>
              </a:rPr>
              <a:t>90 PPI</a:t>
            </a:r>
          </a:p>
        </p:txBody>
      </p:sp>
      <p:sp>
        <p:nvSpPr>
          <p:cNvPr id="2055" name="Rectangle 2054"/>
          <p:cNvSpPr/>
          <p:nvPr/>
        </p:nvSpPr>
        <p:spPr>
          <a:xfrm>
            <a:off x="6400800" y="3276600"/>
            <a:ext cx="14708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60" name="Straight Arrow Connector 2059"/>
          <p:cNvCxnSpPr/>
          <p:nvPr/>
        </p:nvCxnSpPr>
        <p:spPr>
          <a:xfrm flipH="1">
            <a:off x="7848600" y="2971800"/>
            <a:ext cx="304800" cy="3505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3" name="TextBox 2062"/>
          <p:cNvSpPr txBox="1"/>
          <p:nvPr/>
        </p:nvSpPr>
        <p:spPr>
          <a:xfrm>
            <a:off x="8153400" y="274096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n-lt"/>
              </a:rPr>
              <a:t>Dirty Water</a:t>
            </a:r>
          </a:p>
        </p:txBody>
      </p:sp>
      <p:cxnSp>
        <p:nvCxnSpPr>
          <p:cNvPr id="2065" name="Straight Arrow Connector 2064"/>
          <p:cNvCxnSpPr/>
          <p:nvPr/>
        </p:nvCxnSpPr>
        <p:spPr>
          <a:xfrm flipV="1">
            <a:off x="4267200" y="5249382"/>
            <a:ext cx="457200" cy="124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6" name="TextBox 2065"/>
          <p:cNvSpPr txBox="1"/>
          <p:nvPr/>
        </p:nvSpPr>
        <p:spPr>
          <a:xfrm>
            <a:off x="3779874" y="537387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n-lt"/>
              </a:rPr>
              <a:t>Waste Bucket</a:t>
            </a:r>
          </a:p>
        </p:txBody>
      </p:sp>
    </p:spTree>
    <p:extLst>
      <p:ext uri="{BB962C8B-B14F-4D97-AF65-F5344CB8AC3E}">
        <p14:creationId xmlns:p14="http://schemas.microsoft.com/office/powerpoint/2010/main" val="2946462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Side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24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Spin Welding </a:t>
            </a:r>
            <a:endParaRPr lang="en-US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Apparatus= constricted to the wall of the drum</a:t>
            </a:r>
          </a:p>
          <a:p>
            <a:r>
              <a:rPr lang="en-US" dirty="0" smtClean="0">
                <a:sym typeface="Wingdings"/>
              </a:rPr>
              <a:t>Pipes can be attached.  </a:t>
            </a:r>
          </a:p>
          <a:p>
            <a:r>
              <a:rPr lang="en-US" dirty="0" smtClean="0">
                <a:sym typeface="Wingdings"/>
              </a:rPr>
              <a:t>Water-tight seal</a:t>
            </a:r>
            <a:endParaRPr lang="en-US" dirty="0"/>
          </a:p>
          <a:p>
            <a:r>
              <a:rPr lang="en-US" dirty="0" smtClean="0"/>
              <a:t>Hole in a bucket calculations for varying flow rates </a:t>
            </a:r>
          </a:p>
          <a:p>
            <a:r>
              <a:rPr lang="en-US" dirty="0" smtClean="0"/>
              <a:t>Meeting to discuss derivation (</a:t>
            </a:r>
            <a:r>
              <a:rPr lang="en-US" dirty="0" err="1" smtClean="0"/>
              <a:t>approx</a:t>
            </a:r>
            <a:r>
              <a:rPr lang="en-US" dirty="0" smtClean="0"/>
              <a:t> 2in diameter)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867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Problem: Winch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8077200" cy="4525963"/>
          </a:xfrm>
        </p:spPr>
        <p:txBody>
          <a:bodyPr/>
          <a:lstStyle/>
          <a:p>
            <a:r>
              <a:rPr lang="en-US" sz="3400" dirty="0" smtClean="0">
                <a:solidFill>
                  <a:srgbClr val="00005A"/>
                </a:solidFill>
              </a:rPr>
              <a:t>Too slow, not efficient</a:t>
            </a:r>
          </a:p>
          <a:p>
            <a:r>
              <a:rPr lang="en-US" sz="3400" dirty="0" smtClean="0">
                <a:solidFill>
                  <a:srgbClr val="00005A"/>
                </a:solidFill>
              </a:rPr>
              <a:t>Extremely hard to use</a:t>
            </a: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5A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005A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653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Pulleys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Force multiplier</a:t>
            </a:r>
          </a:p>
          <a:p>
            <a:r>
              <a:rPr lang="en-US" dirty="0" smtClean="0"/>
              <a:t>Adjustable mechanical advantage </a:t>
            </a:r>
          </a:p>
          <a:p>
            <a:r>
              <a:rPr lang="en-US" dirty="0" smtClean="0"/>
              <a:t>Potential to compress quickly with foot power or body weight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7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ectangle 8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493" r="493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  <p:sp>
        <p:nvSpPr>
          <p:cNvPr id="4" name="TextBox 3"/>
          <p:cNvSpPr txBox="1"/>
          <p:nvPr/>
        </p:nvSpPr>
        <p:spPr>
          <a:xfrm>
            <a:off x="2514600" y="6324600"/>
            <a:ext cx="6494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Source</a:t>
            </a:r>
            <a:r>
              <a:rPr lang="en-US" dirty="0"/>
              <a:t>: http://</a:t>
            </a:r>
            <a:r>
              <a:rPr lang="en-US" dirty="0" err="1"/>
              <a:t>kmoddl.library.cornell.edu</a:t>
            </a:r>
            <a:r>
              <a:rPr lang="en-US" dirty="0"/>
              <a:t>/</a:t>
            </a:r>
            <a:r>
              <a:rPr lang="en-US" dirty="0" err="1"/>
              <a:t>model.php?m</a:t>
            </a:r>
            <a:r>
              <a:rPr lang="en-US" dirty="0"/>
              <a:t>=460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94279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2841</TotalTime>
  <Words>450</Words>
  <Application>Microsoft Office PowerPoint</Application>
  <PresentationFormat>On-screen Show (4:3)</PresentationFormat>
  <Paragraphs>108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AguaClara English</vt:lpstr>
      <vt:lpstr>Foam Filtration</vt:lpstr>
      <vt:lpstr>Last Semester</vt:lpstr>
      <vt:lpstr>Problems  Solutions</vt:lpstr>
      <vt:lpstr>Problem: Overdesigned</vt:lpstr>
      <vt:lpstr>Solution: New Materials</vt:lpstr>
      <vt:lpstr>Problem: Siphon</vt:lpstr>
      <vt:lpstr>Solution: Side Valve</vt:lpstr>
      <vt:lpstr>Problem: Winch</vt:lpstr>
      <vt:lpstr>Solution: Pulleys</vt:lpstr>
      <vt:lpstr>Simple Pulley Design</vt:lpstr>
      <vt:lpstr>Compound Pulley Design</vt:lpstr>
      <vt:lpstr>Compound Pulley Design</vt:lpstr>
      <vt:lpstr>Simple vs. Compound</vt:lpstr>
      <vt:lpstr>Compression Velocity Testing</vt:lpstr>
      <vt:lpstr>Compression Velocity Testing</vt:lpstr>
      <vt:lpstr>Moving Forward 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142</cp:revision>
  <dcterms:created xsi:type="dcterms:W3CDTF">2013-12-01T20:00:38Z</dcterms:created>
  <dcterms:modified xsi:type="dcterms:W3CDTF">2014-03-19T18:24:17Z</dcterms:modified>
</cp:coreProperties>
</file>