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8" d="100"/>
          <a:sy n="38" d="100"/>
        </p:scale>
        <p:origin x="14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lvl1pPr marL="0" marR="0" indent="0" algn="r" rtl="0">
              <a:spcBef>
                <a:spcPts val="0"/>
              </a:spcBef>
              <a:buNone/>
              <a:defRPr sz="12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spTree>
    <p:extLst>
      <p:ext uri="{BB962C8B-B14F-4D97-AF65-F5344CB8AC3E}">
        <p14:creationId xmlns:p14="http://schemas.microsoft.com/office/powerpoint/2010/main" val="78318287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Ali</a:t>
            </a:r>
          </a:p>
        </p:txBody>
      </p:sp>
      <p:sp>
        <p:nvSpPr>
          <p:cNvPr id="73" name="Shape 7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0526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create system to backwash well with one person, with reasonable amount of energy</a:t>
            </a:r>
          </a:p>
          <a:p>
            <a:pPr rtl="0">
              <a:spcBef>
                <a:spcPts val="0"/>
              </a:spcBef>
              <a:buNone/>
            </a:pPr>
            <a:r>
              <a:rPr lang="es-HN"/>
              <a:t>spikes in velocity, followed by spikes in turbidity </a:t>
            </a:r>
          </a:p>
          <a:p>
            <a:pPr rtl="0">
              <a:spcBef>
                <a:spcPts val="0"/>
              </a:spcBef>
              <a:buNone/>
            </a:pPr>
            <a:r>
              <a:rPr lang="es-HN"/>
              <a:t>next step is determining how much mass is removed at each velocity, finding point of diminishing returns, same concept as NTU flattening</a:t>
            </a:r>
          </a:p>
          <a:p>
            <a:pPr>
              <a:spcBef>
                <a:spcPts val="0"/>
              </a:spcBef>
              <a:buNone/>
            </a:pPr>
            <a:endParaRPr/>
          </a:p>
        </p:txBody>
      </p:sp>
      <p:sp>
        <p:nvSpPr>
          <p:cNvPr id="152" name="Shape 152"/>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10</a:t>
            </a:fld>
            <a:endParaRPr lang="es-HN"/>
          </a:p>
        </p:txBody>
      </p:sp>
    </p:spTree>
    <p:extLst>
      <p:ext uri="{BB962C8B-B14F-4D97-AF65-F5344CB8AC3E}">
        <p14:creationId xmlns:p14="http://schemas.microsoft.com/office/powerpoint/2010/main" val="3155515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58" name="Shape 15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Alena </a:t>
            </a:r>
          </a:p>
        </p:txBody>
      </p:sp>
      <p:sp>
        <p:nvSpPr>
          <p:cNvPr id="159" name="Shape 15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11</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5038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Ali -</a:t>
            </a:r>
          </a:p>
          <a:p>
            <a:pPr>
              <a:spcBef>
                <a:spcPts val="0"/>
              </a:spcBef>
              <a:buNone/>
            </a:pPr>
            <a:endParaRPr/>
          </a:p>
        </p:txBody>
      </p:sp>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2819285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4" name="Shape 1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Clr>
                <a:schemeClr val="dk1"/>
              </a:buClr>
              <a:buSzPct val="78571"/>
              <a:buFont typeface="Arial"/>
              <a:buNone/>
            </a:pPr>
            <a:r>
              <a:rPr lang="es-HN">
                <a:solidFill>
                  <a:schemeClr val="dk1"/>
                </a:solidFill>
              </a:rPr>
              <a:t>The primary objective for Phase II is to sufficiently develop the foam filter technology so that it can be deployed to provide safe drinking water to small communities. The opportunities to improve the technology and prepare it for deployment include: additional flocculation to achieve more efficient filtration, enhanced cleaning techniques to achieve longer run times, the use of two or more filters with different pore sizes in series to improve cleaning and filtration efficiency, and testing for the presence of chemicals that may leach from the foam to assess the safety of the filtered water.</a:t>
            </a:r>
          </a:p>
          <a:p>
            <a:pPr lvl="0" rtl="0">
              <a:spcBef>
                <a:spcPts val="0"/>
              </a:spcBef>
              <a:buClr>
                <a:schemeClr val="dk1"/>
              </a:buClr>
              <a:buFont typeface="Arial"/>
              <a:buNone/>
            </a:pPr>
            <a:endParaRPr>
              <a:solidFill>
                <a:schemeClr val="dk1"/>
              </a:solidFill>
            </a:endParaRPr>
          </a:p>
          <a:p>
            <a:pPr lvl="0" rtl="0">
              <a:spcBef>
                <a:spcPts val="0"/>
              </a:spcBef>
              <a:buClr>
                <a:schemeClr val="dk1"/>
              </a:buClr>
              <a:buFont typeface="Arial"/>
              <a:buNone/>
            </a:pPr>
            <a:endParaRPr>
              <a:solidFill>
                <a:schemeClr val="dk1"/>
              </a:solidFill>
            </a:endParaRPr>
          </a:p>
          <a:p>
            <a:pPr lvl="0" rtl="0">
              <a:spcBef>
                <a:spcPts val="0"/>
              </a:spcBef>
              <a:buClr>
                <a:schemeClr val="dk1"/>
              </a:buClr>
              <a:buSzPct val="100000"/>
              <a:buFont typeface="Arial"/>
              <a:buNone/>
            </a:pPr>
            <a:r>
              <a:rPr lang="es-HN" sz="1100">
                <a:solidFill>
                  <a:schemeClr val="dk1"/>
                </a:solidFill>
              </a:rPr>
              <a:t>The goal of the small filter demo is to be a teaching aid that gives a broad audience insight into the key operations of the foam filter while potentially serving as a research apparatus. </a:t>
            </a:r>
          </a:p>
          <a:p>
            <a:pPr lvl="0" rtl="0">
              <a:spcBef>
                <a:spcPts val="0"/>
              </a:spcBef>
              <a:buClr>
                <a:schemeClr val="dk1"/>
              </a:buClr>
              <a:buFont typeface="Arial"/>
              <a:buNone/>
            </a:pPr>
            <a:endParaRPr>
              <a:solidFill>
                <a:schemeClr val="dk1"/>
              </a:solidFill>
            </a:endParaRPr>
          </a:p>
          <a:p>
            <a:pPr lvl="0" rtl="0">
              <a:spcBef>
                <a:spcPts val="0"/>
              </a:spcBef>
              <a:buClr>
                <a:schemeClr val="dk1"/>
              </a:buClr>
              <a:buSzPct val="100000"/>
              <a:buFont typeface="Arial"/>
              <a:buNone/>
            </a:pPr>
            <a:r>
              <a:rPr lang="es-HN" sz="1100">
                <a:solidFill>
                  <a:schemeClr val="dk1"/>
                </a:solidFill>
              </a:rPr>
              <a:t>During the previous three months, the team has attended EPA P3 training sessions held by James Rea, a specialist in technical communication.</a:t>
            </a:r>
          </a:p>
          <a:p>
            <a:pPr>
              <a:spcBef>
                <a:spcPts val="0"/>
              </a:spcBef>
              <a:buNone/>
            </a:pPr>
            <a:endParaRPr/>
          </a:p>
        </p:txBody>
      </p:sp>
      <p:sp>
        <p:nvSpPr>
          <p:cNvPr id="175" name="Shape 17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13</a:t>
            </a:fld>
            <a:endParaRPr lang="es-HN"/>
          </a:p>
        </p:txBody>
      </p:sp>
    </p:spTree>
    <p:extLst>
      <p:ext uri="{BB962C8B-B14F-4D97-AF65-F5344CB8AC3E}">
        <p14:creationId xmlns:p14="http://schemas.microsoft.com/office/powerpoint/2010/main" val="772216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869562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Ali</a:t>
            </a:r>
          </a:p>
          <a:p>
            <a:pPr marL="0" marR="0" lvl="0" indent="0" algn="l" rtl="0">
              <a:spcBef>
                <a:spcPts val="0"/>
              </a:spcBef>
              <a:buNone/>
            </a:pPr>
            <a:endParaRPr sz="1200">
              <a:solidFill>
                <a:schemeClr val="dk1"/>
              </a:solidFill>
              <a:latin typeface="Times New Roman"/>
              <a:ea typeface="Times New Roman"/>
              <a:cs typeface="Times New Roman"/>
              <a:sym typeface="Times New Roman"/>
            </a:endParaRPr>
          </a:p>
        </p:txBody>
      </p:sp>
      <p:sp>
        <p:nvSpPr>
          <p:cNvPr id="82" name="Shape 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2</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9016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2" name="Shape 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Marlana</a:t>
            </a:r>
          </a:p>
          <a:p>
            <a:pPr rtl="0">
              <a:spcBef>
                <a:spcPts val="0"/>
              </a:spcBef>
              <a:buNone/>
            </a:pPr>
            <a:r>
              <a:rPr lang="es-HN"/>
              <a:t>Overview of what happened in Honduras- some cultural tid bits : ) </a:t>
            </a:r>
          </a:p>
          <a:p>
            <a:pPr rtl="0">
              <a:spcBef>
                <a:spcPts val="0"/>
              </a:spcBef>
              <a:buNone/>
            </a:pPr>
            <a:r>
              <a:rPr lang="es-HN"/>
              <a:t>El Carpintero currently being served by a stream, uphill from the community</a:t>
            </a:r>
          </a:p>
          <a:p>
            <a:pPr rtl="0">
              <a:spcBef>
                <a:spcPts val="0"/>
              </a:spcBef>
              <a:buNone/>
            </a:pPr>
            <a:r>
              <a:rPr lang="es-HN"/>
              <a:t>In-take structure is a rudimentary grit chamber ← visited</a:t>
            </a:r>
          </a:p>
          <a:p>
            <a:pPr rtl="0">
              <a:spcBef>
                <a:spcPts val="0"/>
              </a:spcBef>
              <a:buNone/>
            </a:pPr>
            <a:r>
              <a:rPr lang="es-HN"/>
              <a:t>military police officers to keep us safe</a:t>
            </a:r>
          </a:p>
          <a:p>
            <a:pPr rtl="0">
              <a:spcBef>
                <a:spcPts val="0"/>
              </a:spcBef>
              <a:buNone/>
            </a:pPr>
            <a:r>
              <a:rPr lang="es-HN"/>
              <a:t>community came to visit during construction</a:t>
            </a:r>
          </a:p>
          <a:p>
            <a:pPr>
              <a:spcBef>
                <a:spcPts val="0"/>
              </a:spcBef>
              <a:buNone/>
            </a:pPr>
            <a:endParaRPr/>
          </a:p>
        </p:txBody>
      </p:sp>
      <p:sp>
        <p:nvSpPr>
          <p:cNvPr id="93" name="Shape 9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3</a:t>
            </a:fld>
            <a:endParaRPr lang="es-HN"/>
          </a:p>
        </p:txBody>
      </p:sp>
    </p:spTree>
    <p:extLst>
      <p:ext uri="{BB962C8B-B14F-4D97-AF65-F5344CB8AC3E}">
        <p14:creationId xmlns:p14="http://schemas.microsoft.com/office/powerpoint/2010/main" val="2936385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00" name="Shape 10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Ethan- combine CDC and this slide as an update from Honduras</a:t>
            </a:r>
          </a:p>
        </p:txBody>
      </p:sp>
      <p:sp>
        <p:nvSpPr>
          <p:cNvPr id="101" name="Shape 10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4</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7095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Ethan- combine CDC and this slide as an update from Honduras</a:t>
            </a:r>
          </a:p>
        </p:txBody>
      </p:sp>
      <p:sp>
        <p:nvSpPr>
          <p:cNvPr id="109" name="Shape 1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5</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691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Marlana</a:t>
            </a:r>
          </a:p>
          <a:p>
            <a:pPr marL="0" marR="0" lvl="0" indent="0" algn="l" rtl="0">
              <a:spcBef>
                <a:spcPts val="0"/>
              </a:spcBef>
              <a:buSzPct val="25000"/>
              <a:buNone/>
            </a:pPr>
            <a:r>
              <a:rPr lang="es-HN" sz="1200">
                <a:solidFill>
                  <a:schemeClr val="dk1"/>
                </a:solidFill>
                <a:latin typeface="Calibri"/>
                <a:ea typeface="Calibri"/>
                <a:cs typeface="Calibri"/>
                <a:sym typeface="Calibri"/>
              </a:rPr>
              <a:t>better understanding of backwash to improve performance (effect of pore velocity on cleaning efficiency)</a:t>
            </a:r>
          </a:p>
          <a:p>
            <a:pPr marL="0" marR="0" lvl="0" indent="0" algn="l" rtl="0">
              <a:spcBef>
                <a:spcPts val="0"/>
              </a:spcBef>
              <a:buSzPct val="25000"/>
              <a:buNone/>
            </a:pPr>
            <a:r>
              <a:rPr lang="es-HN" sz="1200">
                <a:solidFill>
                  <a:schemeClr val="dk1"/>
                </a:solidFill>
                <a:latin typeface="Calibri"/>
                <a:ea typeface="Calibri"/>
                <a:cs typeface="Calibri"/>
                <a:sym typeface="Calibri"/>
              </a:rPr>
              <a:t>replicates large scale filter in achieving 6 cm/s forward filtration velocity and high backwash velocities</a:t>
            </a:r>
          </a:p>
          <a:p>
            <a:pPr marL="0" marR="0" lvl="0" indent="0" algn="l" rtl="0">
              <a:spcBef>
                <a:spcPts val="0"/>
              </a:spcBef>
              <a:buSzPct val="25000"/>
              <a:buNone/>
            </a:pPr>
            <a:r>
              <a:rPr lang="es-HN" sz="1200">
                <a:solidFill>
                  <a:schemeClr val="dk1"/>
                </a:solidFill>
                <a:latin typeface="Calibri"/>
                <a:ea typeface="Calibri"/>
                <a:cs typeface="Calibri"/>
                <a:sym typeface="Calibri"/>
              </a:rPr>
              <a:t>downside: lots of valves/tubing</a:t>
            </a:r>
          </a:p>
        </p:txBody>
      </p:sp>
      <p:sp>
        <p:nvSpPr>
          <p:cNvPr id="117" name="Shape 1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6</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427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24" name="Shape 12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Marlana</a:t>
            </a:r>
          </a:p>
          <a:p>
            <a:pPr marL="0" marR="0" lvl="0" indent="0" algn="l" rtl="0">
              <a:spcBef>
                <a:spcPts val="0"/>
              </a:spcBef>
              <a:buSzPct val="25000"/>
              <a:buNone/>
            </a:pPr>
            <a:r>
              <a:rPr lang="es-HN" sz="1200">
                <a:solidFill>
                  <a:schemeClr val="dk1"/>
                </a:solidFill>
                <a:latin typeface="Calibri"/>
                <a:ea typeface="Calibri"/>
                <a:cs typeface="Calibri"/>
                <a:sym typeface="Calibri"/>
              </a:rPr>
              <a:t>Sensors measure flow rate and head loss</a:t>
            </a:r>
          </a:p>
          <a:p>
            <a:pPr marL="0" marR="0" lvl="0" indent="0" algn="l" rtl="0">
              <a:spcBef>
                <a:spcPts val="0"/>
              </a:spcBef>
              <a:buSzPct val="25000"/>
              <a:buNone/>
            </a:pPr>
            <a:r>
              <a:rPr lang="es-HN" sz="1200">
                <a:solidFill>
                  <a:schemeClr val="dk1"/>
                </a:solidFill>
                <a:latin typeface="Calibri"/>
                <a:ea typeface="Calibri"/>
                <a:cs typeface="Calibri"/>
                <a:sym typeface="Calibri"/>
              </a:rPr>
              <a:t>Valves allow for change in flow rate</a:t>
            </a:r>
          </a:p>
          <a:p>
            <a:pPr marL="0" marR="0" lvl="0" indent="0" algn="l" rtl="0">
              <a:spcBef>
                <a:spcPts val="0"/>
              </a:spcBef>
              <a:buNone/>
            </a:pPr>
            <a:endParaRPr sz="1200">
              <a:solidFill>
                <a:schemeClr val="dk1"/>
              </a:solidFill>
              <a:latin typeface="Calibri"/>
              <a:ea typeface="Calibri"/>
              <a:cs typeface="Calibri"/>
              <a:sym typeface="Calibri"/>
            </a:endParaRPr>
          </a:p>
          <a:p>
            <a:pPr marL="0" marR="0" lvl="0" indent="0" algn="l" rtl="0">
              <a:spcBef>
                <a:spcPts val="0"/>
              </a:spcBef>
              <a:buNone/>
            </a:pPr>
            <a:endParaRPr sz="1200">
              <a:solidFill>
                <a:schemeClr val="dk1"/>
              </a:solidFill>
              <a:latin typeface="Calibri"/>
              <a:ea typeface="Calibri"/>
              <a:cs typeface="Calibri"/>
              <a:sym typeface="Calibri"/>
            </a:endParaRPr>
          </a:p>
        </p:txBody>
      </p:sp>
      <p:sp>
        <p:nvSpPr>
          <p:cNvPr id="125" name="Shape 12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7</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9283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Right now, 24” filter in Honduras, specs not based off of any data</a:t>
            </a:r>
          </a:p>
          <a:p>
            <a:pPr rtl="0">
              <a:spcBef>
                <a:spcPts val="0"/>
              </a:spcBef>
              <a:buNone/>
            </a:pPr>
            <a:r>
              <a:rPr lang="es-HN"/>
              <a:t>Determining optimal velocity provides crucial design variable</a:t>
            </a:r>
          </a:p>
          <a:p>
            <a:pPr rtl="0">
              <a:spcBef>
                <a:spcPts val="0"/>
              </a:spcBef>
              <a:buNone/>
            </a:pPr>
            <a:r>
              <a:rPr lang="es-HN"/>
              <a:t>	eg. force on lever arm in certain amount of distance</a:t>
            </a:r>
          </a:p>
          <a:p>
            <a:pPr>
              <a:spcBef>
                <a:spcPts val="0"/>
              </a:spcBef>
              <a:buNone/>
            </a:pPr>
            <a:endParaRPr/>
          </a:p>
        </p:txBody>
      </p:sp>
      <p:sp>
        <p:nvSpPr>
          <p:cNvPr id="135" name="Shape 13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8</a:t>
            </a:fld>
            <a:endParaRPr lang="es-HN"/>
          </a:p>
        </p:txBody>
      </p:sp>
    </p:spTree>
    <p:extLst>
      <p:ext uri="{BB962C8B-B14F-4D97-AF65-F5344CB8AC3E}">
        <p14:creationId xmlns:p14="http://schemas.microsoft.com/office/powerpoint/2010/main" val="1275140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43" name="Shape 14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a:solidFill>
                  <a:schemeClr val="dk1"/>
                </a:solidFill>
                <a:latin typeface="Calibri"/>
                <a:ea typeface="Calibri"/>
                <a:cs typeface="Calibri"/>
                <a:sym typeface="Calibri"/>
              </a:rPr>
              <a:t>Alena- cleaning efficiency testing, methods  </a:t>
            </a:r>
          </a:p>
        </p:txBody>
      </p:sp>
      <p:sp>
        <p:nvSpPr>
          <p:cNvPr id="144" name="Shape 14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9</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02881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a:stretch/>
          </p:blipFill>
          <p:spPr>
            <a:xfrm>
              <a:off x="3791" y="3552"/>
              <a:ext cx="288" cy="95"/>
            </a:xfrm>
            <a:prstGeom prst="rect">
              <a:avLst/>
            </a:prstGeom>
            <a:noFill/>
            <a:ln>
              <a:noFill/>
            </a:ln>
          </p:spPr>
        </p:pic>
      </p:grpSp>
      <p:sp>
        <p:nvSpPr>
          <p:cNvPr id="21" name="Shape 21"/>
          <p:cNvSpPr txBox="1">
            <a:spLocks noGrp="1"/>
          </p:cNvSpPr>
          <p:nvPr>
            <p:ph type="subTitle" idx="1"/>
          </p:nvPr>
        </p:nvSpPr>
        <p:spPr>
          <a:xfrm>
            <a:off x="3352800" y="5029200"/>
            <a:ext cx="3962399" cy="11430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Noto Symbol"/>
              <a:buNone/>
              <a:defRPr/>
            </a:lvl1pPr>
            <a:lvl2pPr marL="742950" marR="0" indent="-107950" algn="l" rtl="0">
              <a:spcBef>
                <a:spcPts val="560"/>
              </a:spcBef>
              <a:spcAft>
                <a:spcPts val="0"/>
              </a:spcAft>
              <a:buClr>
                <a:schemeClr val="dk1"/>
              </a:buClr>
              <a:buFont typeface="Noto Symbol"/>
              <a:buChar char="➢"/>
              <a:defRPr/>
            </a:lvl2pPr>
            <a:lvl3pPr marL="1143000" marR="0" indent="-76200" algn="l" rtl="0">
              <a:spcBef>
                <a:spcPts val="480"/>
              </a:spcBef>
              <a:spcAft>
                <a:spcPts val="0"/>
              </a:spcAft>
              <a:buClr>
                <a:schemeClr val="dk1"/>
              </a:buClr>
              <a:buFont typeface="Noto Symbol"/>
              <a:buChar char="➢"/>
              <a:defRPr/>
            </a:lvl3pPr>
            <a:lvl4pPr marL="1600200" marR="0" indent="-101600" algn="l" rtl="0">
              <a:spcBef>
                <a:spcPts val="400"/>
              </a:spcBef>
              <a:spcAft>
                <a:spcPts val="0"/>
              </a:spcAft>
              <a:buClr>
                <a:schemeClr val="dk1"/>
              </a:buClr>
              <a:buFont typeface="Noto Symbol"/>
              <a:buChar char="➢"/>
              <a:defRPr/>
            </a:lvl4pPr>
            <a:lvl5pPr marL="2057400" marR="0" indent="-101600" algn="l" rtl="0">
              <a:spcBef>
                <a:spcPts val="400"/>
              </a:spcBef>
              <a:spcAft>
                <a:spcPts val="0"/>
              </a:spcAft>
              <a:buClr>
                <a:schemeClr val="dk1"/>
              </a:buClr>
              <a:buFont typeface="Noto Symbol"/>
              <a:buChar char="➢"/>
              <a:defRPr/>
            </a:lvl5pPr>
            <a:lvl6pPr marL="2514600" marR="0" indent="-101600" algn="l" rtl="0">
              <a:spcBef>
                <a:spcPts val="400"/>
              </a:spcBef>
              <a:spcAft>
                <a:spcPts val="0"/>
              </a:spcAft>
              <a:buClr>
                <a:schemeClr val="dk1"/>
              </a:buClr>
              <a:buFont typeface="Noto Symbol"/>
              <a:buChar char="➢"/>
              <a:defRPr/>
            </a:lvl6pPr>
            <a:lvl7pPr marL="2971800" marR="0" indent="-101600" algn="l" rtl="0">
              <a:spcBef>
                <a:spcPts val="400"/>
              </a:spcBef>
              <a:spcAft>
                <a:spcPts val="0"/>
              </a:spcAft>
              <a:buClr>
                <a:schemeClr val="dk1"/>
              </a:buClr>
              <a:buFont typeface="Noto Symbol"/>
              <a:buChar char="➢"/>
              <a:defRPr/>
            </a:lvl7pPr>
            <a:lvl8pPr marL="3429000" marR="0" indent="-101600" algn="l" rtl="0">
              <a:spcBef>
                <a:spcPts val="400"/>
              </a:spcBef>
              <a:spcAft>
                <a:spcPts val="0"/>
              </a:spcAft>
              <a:buClr>
                <a:schemeClr val="dk1"/>
              </a:buClr>
              <a:buFont typeface="Noto Symbol"/>
              <a:buChar char="➢"/>
              <a:defRPr/>
            </a:lvl8pPr>
            <a:lvl9pPr marL="3886200" marR="0" indent="-101600" algn="l" rtl="0">
              <a:spcBef>
                <a:spcPts val="400"/>
              </a:spcBef>
              <a:spcAft>
                <a:spcPts val="0"/>
              </a:spcAft>
              <a:buClr>
                <a:schemeClr val="dk1"/>
              </a:buClr>
              <a:buFont typeface="Noto Symbol"/>
              <a:buChar char="➢"/>
              <a:defRPr/>
            </a:lvl9pPr>
          </a:lstStyle>
          <a:p>
            <a:endParaRPr/>
          </a:p>
        </p:txBody>
      </p:sp>
      <p:sp>
        <p:nvSpPr>
          <p:cNvPr id="22" name="Shape 22"/>
          <p:cNvSpPr txBox="1">
            <a:spLocks noGrp="1"/>
          </p:cNvSpPr>
          <p:nvPr>
            <p:ph type="dt" idx="10"/>
          </p:nvPr>
        </p:nvSpPr>
        <p:spPr>
          <a:xfrm>
            <a:off x="6781800" y="6248400"/>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3" name="Shape 2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4" name="Shape 24"/>
          <p:cNvSpPr txBox="1">
            <a:spLocks noGrp="1"/>
          </p:cNvSpPr>
          <p:nvPr>
            <p:ph type="ctrTitle"/>
          </p:nvPr>
        </p:nvSpPr>
        <p:spPr>
          <a:xfrm>
            <a:off x="1371600" y="1120775"/>
            <a:ext cx="7772400" cy="1470024"/>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5" name="Shape 25"/>
          <p:cNvPicPr preferRelativeResize="0"/>
          <p:nvPr/>
        </p:nvPicPr>
        <p:blipFill rotWithShape="1">
          <a:blip r:embed="rId5">
            <a:alphaModFix/>
          </a:blip>
          <a:srcRect/>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a:stretch/>
        </p:blipFill>
        <p:spPr>
          <a:xfrm>
            <a:off x="5287487" y="0"/>
            <a:ext cx="3856511" cy="11470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9" name="Shape 2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0" name="Shape 3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1" name="Shape 3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sp>
        <p:nvSpPr>
          <p:cNvPr id="32" name="Shape 32"/>
          <p:cNvSpPr txBox="1">
            <a:spLocks noGrp="1"/>
          </p:cNvSpPr>
          <p:nvPr>
            <p:ph type="body" idx="1"/>
          </p:nvPr>
        </p:nvSpPr>
        <p:spPr>
          <a:xfrm>
            <a:off x="457200" y="1524000"/>
            <a:ext cx="8153399" cy="4724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Noto Symbol"/>
              <a:buChar char="➢"/>
              <a:defRPr/>
            </a:lvl1pPr>
            <a:lvl2pPr marL="742950" indent="-107950" algn="l" rtl="0">
              <a:spcBef>
                <a:spcPts val="560"/>
              </a:spcBef>
              <a:spcAft>
                <a:spcPts val="0"/>
              </a:spcAft>
              <a:buClr>
                <a:schemeClr val="dk1"/>
              </a:buClr>
              <a:buFont typeface="Noto Symbol"/>
              <a:buChar char="➢"/>
              <a:defRPr/>
            </a:lvl2pPr>
            <a:lvl3pPr marL="1143000" indent="-76200" algn="l" rtl="0">
              <a:spcBef>
                <a:spcPts val="480"/>
              </a:spcBef>
              <a:spcAft>
                <a:spcPts val="0"/>
              </a:spcAft>
              <a:buClr>
                <a:schemeClr val="dk1"/>
              </a:buClr>
              <a:buFont typeface="Noto Symbol"/>
              <a:buChar char="➢"/>
              <a:defRPr/>
            </a:lvl3pPr>
            <a:lvl4pPr marL="1600200" indent="-101600" algn="l" rtl="0">
              <a:spcBef>
                <a:spcPts val="400"/>
              </a:spcBef>
              <a:spcAft>
                <a:spcPts val="0"/>
              </a:spcAft>
              <a:buClr>
                <a:schemeClr val="dk1"/>
              </a:buClr>
              <a:buFont typeface="Noto Symbol"/>
              <a:buChar char="➢"/>
              <a:defRPr/>
            </a:lvl4pPr>
            <a:lvl5pPr marL="2057400" indent="-101600" algn="l" rtl="0">
              <a:spcBef>
                <a:spcPts val="400"/>
              </a:spcBef>
              <a:spcAft>
                <a:spcPts val="0"/>
              </a:spcAft>
              <a:buClr>
                <a:schemeClr val="dk1"/>
              </a:buClr>
              <a:buFont typeface="Noto Symbol"/>
              <a:buChar char="➢"/>
              <a:defRPr/>
            </a:lvl5pPr>
            <a:lvl6pPr marL="2514600" indent="-101600" algn="l" rtl="0">
              <a:spcBef>
                <a:spcPts val="400"/>
              </a:spcBef>
              <a:spcAft>
                <a:spcPts val="0"/>
              </a:spcAft>
              <a:buClr>
                <a:schemeClr val="dk1"/>
              </a:buClr>
              <a:buFont typeface="Noto Symbol"/>
              <a:buChar char="➢"/>
              <a:defRPr/>
            </a:lvl6pPr>
            <a:lvl7pPr marL="2971800" indent="-101600" algn="l" rtl="0">
              <a:spcBef>
                <a:spcPts val="400"/>
              </a:spcBef>
              <a:spcAft>
                <a:spcPts val="0"/>
              </a:spcAft>
              <a:buClr>
                <a:schemeClr val="dk1"/>
              </a:buClr>
              <a:buFont typeface="Noto Symbol"/>
              <a:buChar char="➢"/>
              <a:defRPr/>
            </a:lvl7pPr>
            <a:lvl8pPr marL="3429000" indent="-101600" algn="l" rtl="0">
              <a:spcBef>
                <a:spcPts val="400"/>
              </a:spcBef>
              <a:spcAft>
                <a:spcPts val="0"/>
              </a:spcAft>
              <a:buClr>
                <a:schemeClr val="dk1"/>
              </a:buClr>
              <a:buFont typeface="Noto Symbol"/>
              <a:buChar char="➢"/>
              <a:defRPr/>
            </a:lvl8pPr>
            <a:lvl9pPr marL="3886200" indent="-101600" algn="l" rtl="0">
              <a:spcBef>
                <a:spcPts val="400"/>
              </a:spcBef>
              <a:spcAft>
                <a:spcPts val="0"/>
              </a:spcAft>
              <a:buClr>
                <a:schemeClr val="dk1"/>
              </a:buClr>
              <a:buFont typeface="Noto Symbol"/>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6" name="Shape 36"/>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8" name="Shape 3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9" name="Shape 3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pic>
        <p:nvPicPr>
          <p:cNvPr id="40" name="Shape 40"/>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2667000" y="228600"/>
            <a:ext cx="6248399"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43" name="Shape 4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4" name="Shape 4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5" name="Shape 4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pic>
        <p:nvPicPr>
          <p:cNvPr id="46" name="Shape 46"/>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49" name="Shape 4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0" name="Shape 5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2819400" y="274637"/>
            <a:ext cx="58674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 name="Shape 54"/>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5" name="Shape 55"/>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6" name="Shape 56"/>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7" name="Shape 57"/>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8" name="Shape 5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 name="Shape 5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0" name="Shape 6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pic>
        <p:nvPicPr>
          <p:cNvPr id="61" name="Shape 61"/>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2"/>
        <p:cNvGrpSpPr/>
        <p:nvPr/>
      </p:nvGrpSpPr>
      <p:grpSpPr>
        <a:xfrm>
          <a:off x="0" y="0"/>
          <a:ext cx="0" cy="0"/>
          <a:chOff x="0" y="0"/>
          <a:chExt cx="0" cy="0"/>
        </a:xfrm>
      </p:grpSpPr>
      <p:sp>
        <p:nvSpPr>
          <p:cNvPr id="63" name="Shape 6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4" name="Shape 6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5" name="Shape 6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pic>
        <p:nvPicPr>
          <p:cNvPr id="66" name="Shape 66"/>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9">
            <a:alphaModFix amt="28000"/>
          </a:blip>
          <a:stretch>
            <a:fillRect t="-4999" b="-4998"/>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Noto Symbol"/>
              <a:buChar char="➢"/>
              <a:defRPr/>
            </a:lvl1pPr>
            <a:lvl2pPr marL="742950" marR="0" indent="-107950" algn="l" rtl="0">
              <a:spcBef>
                <a:spcPts val="560"/>
              </a:spcBef>
              <a:spcAft>
                <a:spcPts val="0"/>
              </a:spcAft>
              <a:buClr>
                <a:schemeClr val="dk1"/>
              </a:buClr>
              <a:buFont typeface="Noto Symbol"/>
              <a:buChar char="➢"/>
              <a:defRPr/>
            </a:lvl2pPr>
            <a:lvl3pPr marL="1143000" marR="0" indent="-76200" algn="l" rtl="0">
              <a:spcBef>
                <a:spcPts val="480"/>
              </a:spcBef>
              <a:spcAft>
                <a:spcPts val="0"/>
              </a:spcAft>
              <a:buClr>
                <a:schemeClr val="dk1"/>
              </a:buClr>
              <a:buFont typeface="Noto Symbol"/>
              <a:buChar char="➢"/>
              <a:defRPr/>
            </a:lvl3pPr>
            <a:lvl4pPr marL="1600200" marR="0" indent="-101600" algn="l" rtl="0">
              <a:spcBef>
                <a:spcPts val="400"/>
              </a:spcBef>
              <a:spcAft>
                <a:spcPts val="0"/>
              </a:spcAft>
              <a:buClr>
                <a:schemeClr val="dk1"/>
              </a:buClr>
              <a:buFont typeface="Noto Symbol"/>
              <a:buChar char="➢"/>
              <a:defRPr/>
            </a:lvl4pPr>
            <a:lvl5pPr marL="2057400" marR="0" indent="-101600" algn="l" rtl="0">
              <a:spcBef>
                <a:spcPts val="400"/>
              </a:spcBef>
              <a:spcAft>
                <a:spcPts val="0"/>
              </a:spcAft>
              <a:buClr>
                <a:schemeClr val="dk1"/>
              </a:buClr>
              <a:buFont typeface="Noto Symbol"/>
              <a:buChar char="➢"/>
              <a:defRPr/>
            </a:lvl5pPr>
            <a:lvl6pPr marL="2514600" marR="0" indent="-101600" algn="l" rtl="0">
              <a:spcBef>
                <a:spcPts val="400"/>
              </a:spcBef>
              <a:spcAft>
                <a:spcPts val="0"/>
              </a:spcAft>
              <a:buClr>
                <a:schemeClr val="dk1"/>
              </a:buClr>
              <a:buFont typeface="Noto Symbol"/>
              <a:buChar char="➢"/>
              <a:defRPr/>
            </a:lvl6pPr>
            <a:lvl7pPr marL="2971800" marR="0" indent="-101600" algn="l" rtl="0">
              <a:spcBef>
                <a:spcPts val="400"/>
              </a:spcBef>
              <a:spcAft>
                <a:spcPts val="0"/>
              </a:spcAft>
              <a:buClr>
                <a:schemeClr val="dk1"/>
              </a:buClr>
              <a:buFont typeface="Noto Symbol"/>
              <a:buChar char="➢"/>
              <a:defRPr/>
            </a:lvl7pPr>
            <a:lvl8pPr marL="3429000" marR="0" indent="-101600" algn="l" rtl="0">
              <a:spcBef>
                <a:spcPts val="400"/>
              </a:spcBef>
              <a:spcAft>
                <a:spcPts val="0"/>
              </a:spcAft>
              <a:buClr>
                <a:schemeClr val="dk1"/>
              </a:buClr>
              <a:buFont typeface="Noto Symbol"/>
              <a:buChar char="➢"/>
              <a:defRPr/>
            </a:lvl8pPr>
            <a:lvl9pPr marL="3886200" marR="0" indent="-101600" algn="l" rtl="0">
              <a:spcBef>
                <a:spcPts val="400"/>
              </a:spcBef>
              <a:spcAft>
                <a:spcPts val="0"/>
              </a:spcAft>
              <a:buClr>
                <a:schemeClr val="dk1"/>
              </a:buClr>
              <a:buFont typeface="Noto Symbol"/>
              <a:buChar char="➢"/>
              <a:defRPr/>
            </a:lvl9pPr>
          </a:lstStyle>
          <a:p>
            <a:endParaRPr/>
          </a:p>
        </p:txBody>
      </p:sp>
      <p:sp>
        <p:nvSpPr>
          <p:cNvPr id="11" name="Shape 1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2" name="Shape 1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3" name="Shape 1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lvl1pPr marL="0" marR="0" indent="0" algn="r" rtl="0">
              <a:spcBef>
                <a:spcPts val="0"/>
              </a:spcBef>
              <a:buNone/>
              <a:defRPr sz="1400" b="0" i="0" u="none" strike="noStrike" cap="none" baseline="0">
                <a:solidFill>
                  <a:schemeClr val="dk1"/>
                </a:solidFill>
                <a:latin typeface="Calibri"/>
                <a:ea typeface="Calibri"/>
                <a:cs typeface="Calibri"/>
                <a:sym typeface="Calibri"/>
              </a:defRPr>
            </a:lvl1pPr>
          </a:lstStyle>
          <a:p>
            <a:pPr marL="0" lvl="0" indent="0">
              <a:spcBef>
                <a:spcPts val="0"/>
              </a:spcBef>
              <a:buSzPct val="25000"/>
              <a:buNone/>
            </a:pPr>
            <a:fld id="{00000000-1234-1234-1234-123412341234}" type="slidenum">
              <a:rPr lang="es-HN"/>
              <a:t>‹#›</a:t>
            </a:fld>
            <a:endParaRPr lang="es-HN"/>
          </a:p>
        </p:txBody>
      </p:sp>
      <p:cxnSp>
        <p:nvCxnSpPr>
          <p:cNvPr id="14" name="Shape 14"/>
          <p:cNvCxnSpPr/>
          <p:nvPr/>
        </p:nvCxnSpPr>
        <p:spPr>
          <a:xfrm>
            <a:off x="0" y="1447800"/>
            <a:ext cx="9144000" cy="0"/>
          </a:xfrm>
          <a:prstGeom prst="straightConnector1">
            <a:avLst/>
          </a:prstGeom>
          <a:noFill/>
          <a:ln w="76200" cap="flat">
            <a:solidFill>
              <a:schemeClr val="accent1"/>
            </a:solidFill>
            <a:prstDash val="solid"/>
            <a:round/>
            <a:headEnd type="none" w="med" len="med"/>
            <a:tailEnd type="none" w="med" len="med"/>
          </a:ln>
        </p:spPr>
      </p:cxnSp>
      <p:pic>
        <p:nvPicPr>
          <p:cNvPr id="15" name="Shape 15"/>
          <p:cNvPicPr preferRelativeResize="0"/>
          <p:nvPr/>
        </p:nvPicPr>
        <p:blipFill rotWithShape="1">
          <a:blip r:embed="rId10">
            <a:alphaModFix/>
          </a:blip>
          <a:srcRect/>
          <a:stretch/>
        </p:blipFill>
        <p:spPr>
          <a:xfrm>
            <a:off x="0" y="304389"/>
            <a:ext cx="2819400" cy="8386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subTitle" idx="1"/>
          </p:nvPr>
        </p:nvSpPr>
        <p:spPr>
          <a:xfrm>
            <a:off x="5029200" y="3733800"/>
            <a:ext cx="3962399" cy="20574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Clr>
                <a:schemeClr val="lt1"/>
              </a:buClr>
              <a:buSzPct val="25000"/>
              <a:buFont typeface="Noto Symbol"/>
              <a:buNone/>
            </a:pPr>
            <a:r>
              <a:rPr lang="es-HN" sz="2800" b="1">
                <a:solidFill>
                  <a:schemeClr val="lt1"/>
                </a:solidFill>
                <a:latin typeface="Calibri"/>
                <a:ea typeface="Calibri"/>
                <a:cs typeface="Calibri"/>
                <a:sym typeface="Calibri"/>
              </a:rPr>
              <a:t>Alena Hutchinson</a:t>
            </a:r>
          </a:p>
          <a:p>
            <a:pPr marL="0" marR="0" lvl="0" indent="0" algn="r" rtl="0">
              <a:spcBef>
                <a:spcPts val="560"/>
              </a:spcBef>
              <a:spcAft>
                <a:spcPts val="0"/>
              </a:spcAft>
              <a:buClr>
                <a:schemeClr val="lt1"/>
              </a:buClr>
              <a:buSzPct val="25000"/>
              <a:buFont typeface="Noto Symbol"/>
              <a:buNone/>
            </a:pPr>
            <a:r>
              <a:rPr lang="es-HN" sz="2800" b="1" i="0" u="none" strike="noStrike" cap="none" baseline="0">
                <a:solidFill>
                  <a:schemeClr val="lt1"/>
                </a:solidFill>
                <a:latin typeface="Calibri"/>
                <a:ea typeface="Calibri"/>
                <a:cs typeface="Calibri"/>
                <a:sym typeface="Calibri"/>
              </a:rPr>
              <a:t>Marlana Hinkley</a:t>
            </a:r>
          </a:p>
          <a:p>
            <a:pPr marL="0" marR="0" lvl="0" indent="0" algn="r" rtl="0">
              <a:spcBef>
                <a:spcPts val="560"/>
              </a:spcBef>
              <a:spcAft>
                <a:spcPts val="0"/>
              </a:spcAft>
              <a:buClr>
                <a:schemeClr val="lt1"/>
              </a:buClr>
              <a:buSzPct val="25000"/>
              <a:buFont typeface="Noto Symbol"/>
              <a:buNone/>
            </a:pPr>
            <a:r>
              <a:rPr lang="es-HN" sz="2800" b="1" i="0" u="none" strike="noStrike" cap="none" baseline="0">
                <a:solidFill>
                  <a:schemeClr val="lt1"/>
                </a:solidFill>
                <a:latin typeface="Calibri"/>
                <a:ea typeface="Calibri"/>
                <a:cs typeface="Calibri"/>
                <a:sym typeface="Calibri"/>
              </a:rPr>
              <a:t>Ethan Keller</a:t>
            </a:r>
          </a:p>
          <a:p>
            <a:pPr marL="0" marR="0" lvl="0" indent="0" algn="r" rtl="0">
              <a:spcBef>
                <a:spcPts val="560"/>
              </a:spcBef>
              <a:spcAft>
                <a:spcPts val="0"/>
              </a:spcAft>
              <a:buClr>
                <a:schemeClr val="lt1"/>
              </a:buClr>
              <a:buSzPct val="25000"/>
              <a:buFont typeface="Noto Symbol"/>
              <a:buNone/>
            </a:pPr>
            <a:r>
              <a:rPr lang="es-HN" sz="2800" b="1">
                <a:solidFill>
                  <a:schemeClr val="lt1"/>
                </a:solidFill>
                <a:latin typeface="Calibri"/>
                <a:ea typeface="Calibri"/>
                <a:cs typeface="Calibri"/>
                <a:sym typeface="Calibri"/>
              </a:rPr>
              <a:t>Alicia Peters</a:t>
            </a:r>
          </a:p>
        </p:txBody>
      </p:sp>
      <p:sp>
        <p:nvSpPr>
          <p:cNvPr id="69" name="Shape 69"/>
          <p:cNvSpPr txBox="1">
            <a:spLocks noGrp="1"/>
          </p:cNvSpPr>
          <p:nvPr>
            <p:ph type="ctrTitle"/>
          </p:nvPr>
        </p:nvSpPr>
        <p:spPr>
          <a:xfrm>
            <a:off x="1371600" y="1120775"/>
            <a:ext cx="7772400" cy="1470024"/>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s-HN" sz="5400" b="1" i="0" u="none" strike="noStrike" cap="none" baseline="0">
                <a:solidFill>
                  <a:schemeClr val="dk2"/>
                </a:solidFill>
                <a:latin typeface="Calibri"/>
                <a:ea typeface="Calibri"/>
                <a:cs typeface="Calibri"/>
                <a:sym typeface="Calibri"/>
              </a:rPr>
              <a:t>Foam Filtration</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lvl="0" rtl="0">
              <a:spcBef>
                <a:spcPts val="0"/>
              </a:spcBef>
              <a:buClr>
                <a:schemeClr val="dk1"/>
              </a:buClr>
              <a:buSzPct val="25000"/>
              <a:buFont typeface="Arial"/>
              <a:buNone/>
            </a:pPr>
            <a:r>
              <a:rPr lang="es-HN" sz="4400" b="1">
                <a:solidFill>
                  <a:schemeClr val="dk2"/>
                </a:solidFill>
                <a:latin typeface="Calibri"/>
                <a:ea typeface="Calibri"/>
                <a:cs typeface="Calibri"/>
                <a:sym typeface="Calibri"/>
              </a:rPr>
              <a:t>Pore Velocity vs. Cleaning Efficiency</a:t>
            </a:r>
          </a:p>
          <a:p>
            <a:pPr>
              <a:spcBef>
                <a:spcPts val="0"/>
              </a:spcBef>
              <a:buNone/>
            </a:pPr>
            <a:endParaRPr/>
          </a:p>
        </p:txBody>
      </p:sp>
      <p:sp>
        <p:nvSpPr>
          <p:cNvPr id="147" name="Shape 147"/>
          <p:cNvSpPr txBox="1"/>
          <p:nvPr/>
        </p:nvSpPr>
        <p:spPr>
          <a:xfrm>
            <a:off x="0" y="1498350"/>
            <a:ext cx="6058500" cy="706799"/>
          </a:xfrm>
          <a:prstGeom prst="rect">
            <a:avLst/>
          </a:prstGeom>
          <a:noFill/>
          <a:ln>
            <a:noFill/>
          </a:ln>
        </p:spPr>
        <p:txBody>
          <a:bodyPr lIns="91425" tIns="91425" rIns="91425" bIns="91425" anchor="t" anchorCtr="0">
            <a:noAutofit/>
          </a:bodyPr>
          <a:lstStyle/>
          <a:p>
            <a:pPr lvl="0" rtl="0">
              <a:spcBef>
                <a:spcPts val="0"/>
              </a:spcBef>
              <a:buNone/>
            </a:pPr>
            <a:r>
              <a:rPr lang="es-HN" sz="3000" b="1"/>
              <a:t>RESULTS</a:t>
            </a:r>
          </a:p>
        </p:txBody>
      </p:sp>
      <p:pic>
        <p:nvPicPr>
          <p:cNvPr id="148" name="Shape 148"/>
          <p:cNvPicPr preferRelativeResize="0"/>
          <p:nvPr/>
        </p:nvPicPr>
        <p:blipFill>
          <a:blip r:embed="rId3">
            <a:alphaModFix/>
          </a:blip>
          <a:stretch>
            <a:fillRect/>
          </a:stretch>
        </p:blipFill>
        <p:spPr>
          <a:xfrm>
            <a:off x="688675" y="2516325"/>
            <a:ext cx="7613623" cy="3855925"/>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What’s Next</a:t>
            </a:r>
          </a:p>
        </p:txBody>
      </p:sp>
      <p:sp>
        <p:nvSpPr>
          <p:cNvPr id="155" name="Shape 155"/>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a:p>
          <a:p>
            <a:pPr marL="342900" marR="0" lvl="0" indent="-342900" algn="l" rtl="0">
              <a:lnSpc>
                <a:spcPct val="100000"/>
              </a:lnSpc>
              <a:spcBef>
                <a:spcPts val="640"/>
              </a:spcBef>
              <a:spcAft>
                <a:spcPts val="0"/>
              </a:spcAft>
              <a:buClr>
                <a:schemeClr val="dk1"/>
              </a:buClr>
              <a:buSzPct val="100000"/>
              <a:buFont typeface="Noto Symbol"/>
              <a:buChar char="➢"/>
            </a:pPr>
            <a:r>
              <a:rPr lang="es-HN" sz="3200">
                <a:solidFill>
                  <a:schemeClr val="dk1"/>
                </a:solidFill>
                <a:latin typeface="Calibri"/>
                <a:ea typeface="Calibri"/>
                <a:cs typeface="Calibri"/>
                <a:sym typeface="Calibri"/>
              </a:rPr>
              <a:t>Data analysis (from lab and El Carpintero)</a:t>
            </a:r>
          </a:p>
          <a:p>
            <a:pPr marR="0" lvl="1" algn="l" rtl="0">
              <a:lnSpc>
                <a:spcPct val="100000"/>
              </a:lnSpc>
              <a:spcBef>
                <a:spcPts val="640"/>
              </a:spcBef>
              <a:spcAft>
                <a:spcPts val="0"/>
              </a:spcAft>
              <a:buClr>
                <a:schemeClr val="dk1"/>
              </a:buClr>
              <a:buSzPct val="100000"/>
              <a:buFont typeface="Calibri"/>
              <a:buChar char="➢"/>
            </a:pPr>
            <a:r>
              <a:rPr lang="es-HN" sz="3200">
                <a:solidFill>
                  <a:schemeClr val="dk1"/>
                </a:solidFill>
                <a:latin typeface="Calibri"/>
                <a:ea typeface="Calibri"/>
                <a:cs typeface="Calibri"/>
                <a:sym typeface="Calibri"/>
              </a:rPr>
              <a:t>Determine % mass removed</a:t>
            </a:r>
          </a:p>
          <a:p>
            <a:pPr marL="342900" marR="0" lvl="0" indent="-342900" algn="l" rtl="0">
              <a:lnSpc>
                <a:spcPct val="100000"/>
              </a:lnSpc>
              <a:spcBef>
                <a:spcPts val="640"/>
              </a:spcBef>
              <a:spcAft>
                <a:spcPts val="0"/>
              </a:spcAft>
              <a:buClr>
                <a:schemeClr val="dk1"/>
              </a:buClr>
              <a:buSzPct val="100000"/>
              <a:buFont typeface="Noto Symbol"/>
              <a:buChar char="➢"/>
            </a:pPr>
            <a:r>
              <a:rPr lang="es-HN" sz="3200">
                <a:solidFill>
                  <a:schemeClr val="dk1"/>
                </a:solidFill>
                <a:latin typeface="Calibri"/>
                <a:ea typeface="Calibri"/>
                <a:cs typeface="Calibri"/>
                <a:sym typeface="Calibri"/>
              </a:rPr>
              <a:t>Continue testing</a:t>
            </a:r>
          </a:p>
          <a:p>
            <a:pPr marR="0" lvl="1" algn="l" rtl="0">
              <a:lnSpc>
                <a:spcPct val="100000"/>
              </a:lnSpc>
              <a:spcBef>
                <a:spcPts val="640"/>
              </a:spcBef>
              <a:spcAft>
                <a:spcPts val="0"/>
              </a:spcAft>
              <a:buClr>
                <a:schemeClr val="dk1"/>
              </a:buClr>
              <a:buSzPct val="100000"/>
              <a:buFont typeface="Calibri"/>
              <a:buChar char="➢"/>
            </a:pPr>
            <a:r>
              <a:rPr lang="es-HN" sz="3200">
                <a:solidFill>
                  <a:schemeClr val="dk1"/>
                </a:solidFill>
                <a:latin typeface="Calibri"/>
                <a:ea typeface="Calibri"/>
                <a:cs typeface="Calibri"/>
                <a:sym typeface="Calibri"/>
              </a:rPr>
              <a:t>Our foam is still dirty!</a:t>
            </a:r>
          </a:p>
          <a:p>
            <a:pPr marL="342900" marR="0" lvl="0" indent="-342900" algn="l" rtl="0">
              <a:spcBef>
                <a:spcPts val="640"/>
              </a:spcBef>
              <a:spcAft>
                <a:spcPts val="0"/>
              </a:spcAft>
              <a:buClr>
                <a:schemeClr val="dk1"/>
              </a:buClr>
              <a:buSzPct val="100000"/>
              <a:buFont typeface="Noto Symbol"/>
              <a:buChar char="➢"/>
            </a:pPr>
            <a:r>
              <a:rPr lang="es-HN" sz="3200" b="0" i="0" u="none" strike="noStrike" cap="none" baseline="0">
                <a:solidFill>
                  <a:schemeClr val="dk1"/>
                </a:solidFill>
                <a:latin typeface="Calibri"/>
                <a:ea typeface="Calibri"/>
                <a:cs typeface="Calibri"/>
                <a:sym typeface="Calibri"/>
              </a:rPr>
              <a:t>EPA Phase 2 Project Proposal</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EPA P3 Award Phase 2</a:t>
            </a:r>
          </a:p>
        </p:txBody>
      </p:sp>
      <p:sp>
        <p:nvSpPr>
          <p:cNvPr id="162" name="Shape 162"/>
          <p:cNvSpPr txBox="1">
            <a:spLocks noGrp="1"/>
          </p:cNvSpPr>
          <p:nvPr>
            <p:ph type="body" idx="1"/>
          </p:nvPr>
        </p:nvSpPr>
        <p:spPr>
          <a:xfrm>
            <a:off x="457200" y="1524000"/>
            <a:ext cx="8458200" cy="47244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Noto Symbol"/>
              <a:buNone/>
            </a:pPr>
            <a:r>
              <a:rPr lang="es-HN" sz="4400" b="0" i="0" u="none" strike="noStrike" cap="none" baseline="0">
                <a:solidFill>
                  <a:schemeClr val="dk1"/>
                </a:solidFill>
                <a:latin typeface="Calibri"/>
                <a:ea typeface="Calibri"/>
                <a:cs typeface="Calibri"/>
                <a:sym typeface="Calibri"/>
              </a:rPr>
              <a:t>We’re going to D.C. </a:t>
            </a:r>
            <a:r>
              <a:rPr lang="es-HN" sz="4400">
                <a:solidFill>
                  <a:schemeClr val="dk1"/>
                </a:solidFill>
                <a:latin typeface="Calibri"/>
                <a:ea typeface="Calibri"/>
                <a:cs typeface="Calibri"/>
                <a:sym typeface="Calibri"/>
              </a:rPr>
              <a:t>to win $75,000</a:t>
            </a:r>
            <a:r>
              <a:rPr lang="es-HN" sz="4400" b="0" i="0" u="none" strike="noStrike" cap="none" baseline="0">
                <a:solidFill>
                  <a:schemeClr val="dk1"/>
                </a:solidFill>
                <a:latin typeface="Calibri"/>
                <a:ea typeface="Calibri"/>
                <a:cs typeface="Calibri"/>
                <a:sym typeface="Calibri"/>
              </a:rPr>
              <a:t>!</a:t>
            </a:r>
          </a:p>
        </p:txBody>
      </p:sp>
      <p:pic>
        <p:nvPicPr>
          <p:cNvPr id="163" name="Shape 163"/>
          <p:cNvPicPr preferRelativeResize="0"/>
          <p:nvPr/>
        </p:nvPicPr>
        <p:blipFill>
          <a:blip r:embed="rId3">
            <a:alphaModFix/>
          </a:blip>
          <a:stretch>
            <a:fillRect/>
          </a:stretch>
        </p:blipFill>
        <p:spPr>
          <a:xfrm>
            <a:off x="1830812" y="2285974"/>
            <a:ext cx="5710975" cy="4345925"/>
          </a:xfrm>
          <a:prstGeom prst="rect">
            <a:avLst/>
          </a:prstGeom>
          <a:noFill/>
          <a:ln>
            <a:noFill/>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rtl="0">
              <a:spcBef>
                <a:spcPts val="0"/>
              </a:spcBef>
              <a:buNone/>
            </a:pPr>
            <a:r>
              <a:rPr lang="es-HN" sz="4400" b="1">
                <a:solidFill>
                  <a:schemeClr val="dk2"/>
                </a:solidFill>
                <a:latin typeface="Calibri"/>
                <a:ea typeface="Calibri"/>
                <a:cs typeface="Calibri"/>
                <a:sym typeface="Calibri"/>
              </a:rPr>
              <a:t>EPA P3 Award Phase 2</a:t>
            </a:r>
          </a:p>
        </p:txBody>
      </p:sp>
      <p:sp>
        <p:nvSpPr>
          <p:cNvPr id="169" name="Shape 169"/>
          <p:cNvSpPr txBox="1">
            <a:spLocks noGrp="1"/>
          </p:cNvSpPr>
          <p:nvPr>
            <p:ph type="body" idx="1"/>
          </p:nvPr>
        </p:nvSpPr>
        <p:spPr>
          <a:xfrm>
            <a:off x="457200" y="1524000"/>
            <a:ext cx="8153399" cy="4724400"/>
          </a:xfrm>
          <a:prstGeom prst="rect">
            <a:avLst/>
          </a:prstGeom>
        </p:spPr>
        <p:txBody>
          <a:bodyPr lIns="91425" tIns="91425" rIns="91425" bIns="91425" anchor="t" anchorCtr="0">
            <a:noAutofit/>
          </a:bodyPr>
          <a:lstStyle/>
          <a:p>
            <a:pPr>
              <a:spcBef>
                <a:spcPts val="0"/>
              </a:spcBef>
              <a:buNone/>
            </a:pPr>
            <a:endParaRPr/>
          </a:p>
        </p:txBody>
      </p:sp>
      <p:pic>
        <p:nvPicPr>
          <p:cNvPr id="170" name="Shape 170"/>
          <p:cNvPicPr preferRelativeResize="0"/>
          <p:nvPr/>
        </p:nvPicPr>
        <p:blipFill>
          <a:blip r:embed="rId3">
            <a:alphaModFix/>
          </a:blip>
          <a:stretch>
            <a:fillRect/>
          </a:stretch>
        </p:blipFill>
        <p:spPr>
          <a:xfrm>
            <a:off x="457200" y="2490525"/>
            <a:ext cx="3484200" cy="2337325"/>
          </a:xfrm>
          <a:prstGeom prst="rect">
            <a:avLst/>
          </a:prstGeom>
          <a:noFill/>
          <a:ln>
            <a:noFill/>
          </a:ln>
        </p:spPr>
      </p:pic>
      <p:pic>
        <p:nvPicPr>
          <p:cNvPr id="171" name="Shape 171"/>
          <p:cNvPicPr preferRelativeResize="0"/>
          <p:nvPr/>
        </p:nvPicPr>
        <p:blipFill>
          <a:blip r:embed="rId4">
            <a:alphaModFix/>
          </a:blip>
          <a:stretch>
            <a:fillRect/>
          </a:stretch>
        </p:blipFill>
        <p:spPr>
          <a:xfrm>
            <a:off x="3941400" y="1757825"/>
            <a:ext cx="4805724" cy="37137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60000"/>
          </a:blip>
          <a:stretch>
            <a:fillRect l="-5999" r="-5998"/>
          </a:stretch>
        </a:blipFill>
        <a:effectLst/>
      </p:bgPr>
    </p:bg>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2667000" y="228600"/>
            <a:ext cx="62483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Questions???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b="1" i="0" u="none" strike="noStrike" cap="none" baseline="0">
                <a:solidFill>
                  <a:schemeClr val="dk2"/>
                </a:solidFill>
                <a:latin typeface="Calibri"/>
                <a:ea typeface="Calibri"/>
                <a:cs typeface="Calibri"/>
                <a:sym typeface="Calibri"/>
              </a:rPr>
              <a:t>Why Foam?</a:t>
            </a:r>
          </a:p>
        </p:txBody>
      </p:sp>
      <p:sp>
        <p:nvSpPr>
          <p:cNvPr id="76" name="Shape 76"/>
          <p:cNvSpPr txBox="1">
            <a:spLocks noGrp="1"/>
          </p:cNvSpPr>
          <p:nvPr>
            <p:ph type="body" idx="1"/>
          </p:nvPr>
        </p:nvSpPr>
        <p:spPr>
          <a:xfrm>
            <a:off x="457200" y="1524000"/>
            <a:ext cx="4876799" cy="47244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Noto Symbol"/>
              <a:buChar char="➢"/>
            </a:pPr>
            <a:r>
              <a:rPr lang="es-HN" sz="3200" b="0" i="0" u="none" strike="noStrike" cap="none" baseline="0">
                <a:solidFill>
                  <a:schemeClr val="dk1"/>
                </a:solidFill>
                <a:latin typeface="Calibri"/>
                <a:ea typeface="Calibri"/>
                <a:cs typeface="Calibri"/>
                <a:sym typeface="Calibri"/>
              </a:rPr>
              <a:t>Less water wasted</a:t>
            </a:r>
          </a:p>
          <a:p>
            <a:pPr marL="342900" marR="0" lvl="0" indent="-342900" algn="l" rtl="0">
              <a:spcBef>
                <a:spcPts val="640"/>
              </a:spcBef>
              <a:spcAft>
                <a:spcPts val="0"/>
              </a:spcAft>
              <a:buClr>
                <a:schemeClr val="dk1"/>
              </a:buClr>
              <a:buSzPct val="100000"/>
              <a:buFont typeface="Noto Symbol"/>
              <a:buChar char="➢"/>
            </a:pPr>
            <a:r>
              <a:rPr lang="es-HN" sz="3200" b="0" i="0" u="none" strike="noStrike" cap="none" baseline="0">
                <a:solidFill>
                  <a:schemeClr val="dk1"/>
                </a:solidFill>
                <a:latin typeface="Calibri"/>
                <a:ea typeface="Calibri"/>
                <a:cs typeface="Calibri"/>
                <a:sym typeface="Calibri"/>
              </a:rPr>
              <a:t>Less space needed</a:t>
            </a:r>
          </a:p>
          <a:p>
            <a:pPr marL="342900" marR="0" lvl="0" indent="-342900" algn="l" rtl="0">
              <a:spcBef>
                <a:spcPts val="640"/>
              </a:spcBef>
              <a:spcAft>
                <a:spcPts val="0"/>
              </a:spcAft>
              <a:buClr>
                <a:schemeClr val="dk1"/>
              </a:buClr>
              <a:buSzPct val="100000"/>
              <a:buFont typeface="Noto Symbol"/>
              <a:buChar char="➢"/>
            </a:pPr>
            <a:r>
              <a:rPr lang="es-HN" sz="3200" b="0" i="0" u="none" strike="noStrike" cap="none" baseline="0">
                <a:solidFill>
                  <a:schemeClr val="dk1"/>
                </a:solidFill>
                <a:latin typeface="Calibri"/>
                <a:ea typeface="Calibri"/>
                <a:cs typeface="Calibri"/>
                <a:sym typeface="Calibri"/>
              </a:rPr>
              <a:t>Less expensive</a:t>
            </a:r>
          </a:p>
          <a:p>
            <a:pPr marL="342900" marR="0" lvl="0" indent="-139700" algn="l" rtl="0">
              <a:spcBef>
                <a:spcPts val="64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a:p>
            <a:pPr marL="0" marR="0" lvl="0" indent="0" algn="l" rtl="0">
              <a:spcBef>
                <a:spcPts val="64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p:txBody>
      </p:sp>
      <p:pic>
        <p:nvPicPr>
          <p:cNvPr id="77" name="Shape 77"/>
          <p:cNvPicPr preferRelativeResize="0"/>
          <p:nvPr/>
        </p:nvPicPr>
        <p:blipFill>
          <a:blip r:embed="rId3">
            <a:alphaModFix/>
          </a:blip>
          <a:stretch>
            <a:fillRect/>
          </a:stretch>
        </p:blipFill>
        <p:spPr>
          <a:xfrm>
            <a:off x="457200" y="3533525"/>
            <a:ext cx="3809325" cy="2857000"/>
          </a:xfrm>
          <a:prstGeom prst="rect">
            <a:avLst/>
          </a:prstGeom>
          <a:noFill/>
          <a:ln>
            <a:noFill/>
          </a:ln>
        </p:spPr>
      </p:pic>
      <p:sp>
        <p:nvSpPr>
          <p:cNvPr id="78" name="Shape 78"/>
          <p:cNvSpPr txBox="1"/>
          <p:nvPr/>
        </p:nvSpPr>
        <p:spPr>
          <a:xfrm>
            <a:off x="4708500" y="2139075"/>
            <a:ext cx="3809399" cy="3000000"/>
          </a:xfrm>
          <a:prstGeom prst="rect">
            <a:avLst/>
          </a:prstGeom>
          <a:noFill/>
          <a:ln>
            <a:noFill/>
          </a:ln>
        </p:spPr>
        <p:txBody>
          <a:bodyPr lIns="91425" tIns="91425" rIns="91425" bIns="91425" anchor="ctr" anchorCtr="0">
            <a:noAutofit/>
          </a:bodyPr>
          <a:lstStyle/>
          <a:p>
            <a:pPr lvl="0" rtl="0">
              <a:spcBef>
                <a:spcPts val="0"/>
              </a:spcBef>
              <a:buNone/>
            </a:pPr>
            <a:r>
              <a:rPr lang="es-HN" sz="3200">
                <a:solidFill>
                  <a:schemeClr val="dk1"/>
                </a:solidFill>
                <a:latin typeface="Calibri"/>
                <a:ea typeface="Calibri"/>
                <a:cs typeface="Calibri"/>
                <a:sym typeface="Calibri"/>
              </a:rPr>
              <a:t>This would be most </a:t>
            </a:r>
          </a:p>
          <a:p>
            <a:pPr lvl="0" rtl="0">
              <a:spcBef>
                <a:spcPts val="0"/>
              </a:spcBef>
              <a:buNone/>
            </a:pPr>
            <a:r>
              <a:rPr lang="es-HN" sz="3200">
                <a:solidFill>
                  <a:schemeClr val="dk1"/>
                </a:solidFill>
                <a:latin typeface="Calibri"/>
                <a:ea typeface="Calibri"/>
                <a:cs typeface="Calibri"/>
                <a:sym typeface="Calibri"/>
              </a:rPr>
              <a:t>beneficial for:</a:t>
            </a:r>
          </a:p>
          <a:p>
            <a:pPr marL="342900" lvl="0" indent="-342900" rtl="0">
              <a:spcBef>
                <a:spcPts val="640"/>
              </a:spcBef>
              <a:buClr>
                <a:schemeClr val="dk1"/>
              </a:buClr>
              <a:buSzPct val="100000"/>
              <a:buFont typeface="Noto Symbol"/>
              <a:buChar char="➢"/>
            </a:pPr>
            <a:r>
              <a:rPr lang="es-HN" sz="3200">
                <a:solidFill>
                  <a:schemeClr val="dk1"/>
                </a:solidFill>
                <a:latin typeface="Calibri"/>
                <a:ea typeface="Calibri"/>
                <a:cs typeface="Calibri"/>
                <a:sym typeface="Calibri"/>
              </a:rPr>
              <a:t>Smaller sized villages</a:t>
            </a:r>
          </a:p>
          <a:p>
            <a:pPr marL="342900" lvl="0" indent="-342900" rtl="0">
              <a:spcBef>
                <a:spcPts val="640"/>
              </a:spcBef>
              <a:buClr>
                <a:schemeClr val="dk1"/>
              </a:buClr>
              <a:buSzPct val="100000"/>
              <a:buFont typeface="Noto Symbol"/>
              <a:buChar char="➢"/>
            </a:pPr>
            <a:r>
              <a:rPr lang="es-HN" sz="3200">
                <a:solidFill>
                  <a:schemeClr val="dk1"/>
                </a:solidFill>
                <a:latin typeface="Calibri"/>
                <a:ea typeface="Calibri"/>
                <a:cs typeface="Calibri"/>
                <a:sym typeface="Calibri"/>
              </a:rPr>
              <a:t>Emergency situations</a:t>
            </a:r>
          </a:p>
          <a:p>
            <a:pPr marL="342900" lvl="0" indent="-342900" rtl="0">
              <a:spcBef>
                <a:spcPts val="640"/>
              </a:spcBef>
              <a:buClr>
                <a:schemeClr val="dk1"/>
              </a:buClr>
              <a:buSzPct val="100000"/>
              <a:buFont typeface="Noto Symbol"/>
              <a:buChar char="➢"/>
            </a:pPr>
            <a:r>
              <a:rPr lang="es-HN" sz="3200">
                <a:solidFill>
                  <a:schemeClr val="dk1"/>
                </a:solidFill>
                <a:latin typeface="Calibri"/>
                <a:ea typeface="Calibri"/>
                <a:cs typeface="Calibri"/>
                <a:sym typeface="Calibri"/>
              </a:rPr>
              <a:t>Temporary situations</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lvl="0" rtl="0">
              <a:spcBef>
                <a:spcPts val="0"/>
              </a:spcBef>
              <a:buClr>
                <a:schemeClr val="dk1"/>
              </a:buClr>
              <a:buSzPct val="25000"/>
              <a:buFont typeface="Arial"/>
              <a:buNone/>
            </a:pPr>
            <a:r>
              <a:rPr lang="es-HN" sz="4000" b="1">
                <a:solidFill>
                  <a:schemeClr val="dk2"/>
                </a:solidFill>
                <a:latin typeface="Calibri"/>
                <a:ea typeface="Calibri"/>
                <a:cs typeface="Calibri"/>
                <a:sym typeface="Calibri"/>
              </a:rPr>
              <a:t>January Trip Experience</a:t>
            </a:r>
          </a:p>
          <a:p>
            <a:pPr>
              <a:spcBef>
                <a:spcPts val="0"/>
              </a:spcBef>
              <a:buNone/>
            </a:pPr>
            <a:endParaRPr/>
          </a:p>
        </p:txBody>
      </p:sp>
      <p:sp>
        <p:nvSpPr>
          <p:cNvPr id="85" name="Shape 85"/>
          <p:cNvSpPr txBox="1">
            <a:spLocks noGrp="1"/>
          </p:cNvSpPr>
          <p:nvPr>
            <p:ph type="body" idx="1"/>
          </p:nvPr>
        </p:nvSpPr>
        <p:spPr>
          <a:xfrm>
            <a:off x="311575" y="1942125"/>
            <a:ext cx="3900299" cy="4007699"/>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Calibri"/>
              <a:buChar char="➢"/>
            </a:pPr>
            <a:r>
              <a:rPr lang="es-HN" sz="3000">
                <a:latin typeface="Calibri"/>
                <a:ea typeface="Calibri"/>
                <a:cs typeface="Calibri"/>
                <a:sym typeface="Calibri"/>
              </a:rPr>
              <a:t>Constructed a foam filter in El Carpintero for testing purposes</a:t>
            </a:r>
          </a:p>
        </p:txBody>
      </p:sp>
      <p:pic>
        <p:nvPicPr>
          <p:cNvPr id="86" name="Shape 86"/>
          <p:cNvPicPr preferRelativeResize="0"/>
          <p:nvPr/>
        </p:nvPicPr>
        <p:blipFill>
          <a:blip r:embed="rId3">
            <a:alphaModFix/>
          </a:blip>
          <a:stretch>
            <a:fillRect/>
          </a:stretch>
        </p:blipFill>
        <p:spPr>
          <a:xfrm>
            <a:off x="5892075" y="4502750"/>
            <a:ext cx="3144000" cy="1885800"/>
          </a:xfrm>
          <a:prstGeom prst="rect">
            <a:avLst/>
          </a:prstGeom>
          <a:noFill/>
          <a:ln>
            <a:noFill/>
          </a:ln>
        </p:spPr>
      </p:pic>
      <p:pic>
        <p:nvPicPr>
          <p:cNvPr id="87" name="Shape 87"/>
          <p:cNvPicPr preferRelativeResize="0"/>
          <p:nvPr/>
        </p:nvPicPr>
        <p:blipFill>
          <a:blip r:embed="rId4">
            <a:alphaModFix/>
          </a:blip>
          <a:stretch>
            <a:fillRect/>
          </a:stretch>
        </p:blipFill>
        <p:spPr>
          <a:xfrm>
            <a:off x="-28451" y="4404458"/>
            <a:ext cx="3144002" cy="2082391"/>
          </a:xfrm>
          <a:prstGeom prst="rect">
            <a:avLst/>
          </a:prstGeom>
          <a:noFill/>
          <a:ln>
            <a:noFill/>
          </a:ln>
        </p:spPr>
      </p:pic>
      <p:pic>
        <p:nvPicPr>
          <p:cNvPr id="88" name="Shape 88"/>
          <p:cNvPicPr preferRelativeResize="0"/>
          <p:nvPr/>
        </p:nvPicPr>
        <p:blipFill>
          <a:blip r:embed="rId5">
            <a:alphaModFix/>
          </a:blip>
          <a:stretch>
            <a:fillRect/>
          </a:stretch>
        </p:blipFill>
        <p:spPr>
          <a:xfrm>
            <a:off x="4952850" y="1527425"/>
            <a:ext cx="3737025" cy="2475172"/>
          </a:xfrm>
          <a:prstGeom prst="rect">
            <a:avLst/>
          </a:prstGeom>
          <a:noFill/>
          <a:ln>
            <a:noFill/>
          </a:ln>
        </p:spPr>
      </p:pic>
      <p:pic>
        <p:nvPicPr>
          <p:cNvPr id="89" name="Shape 89"/>
          <p:cNvPicPr preferRelativeResize="0"/>
          <p:nvPr/>
        </p:nvPicPr>
        <p:blipFill>
          <a:blip r:embed="rId6">
            <a:alphaModFix/>
          </a:blip>
          <a:stretch>
            <a:fillRect/>
          </a:stretch>
        </p:blipFill>
        <p:spPr>
          <a:xfrm>
            <a:off x="3115554" y="4404450"/>
            <a:ext cx="2776530" cy="2082397"/>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b="1">
                <a:solidFill>
                  <a:schemeClr val="dk2"/>
                </a:solidFill>
                <a:latin typeface="Calibri"/>
                <a:ea typeface="Calibri"/>
                <a:cs typeface="Calibri"/>
                <a:sym typeface="Calibri"/>
              </a:rPr>
              <a:t>Large Filter Status</a:t>
            </a:r>
          </a:p>
        </p:txBody>
      </p:sp>
      <p:sp>
        <p:nvSpPr>
          <p:cNvPr id="96" name="Shape 96"/>
          <p:cNvSpPr txBox="1">
            <a:spLocks noGrp="1"/>
          </p:cNvSpPr>
          <p:nvPr>
            <p:ph type="body" idx="1"/>
          </p:nvPr>
        </p:nvSpPr>
        <p:spPr>
          <a:xfrm>
            <a:off x="5009425" y="1482850"/>
            <a:ext cx="4297199" cy="5267099"/>
          </a:xfrm>
          <a:prstGeom prst="rect">
            <a:avLst/>
          </a:prstGeom>
          <a:noFill/>
          <a:ln>
            <a:noFill/>
          </a:ln>
        </p:spPr>
        <p:txBody>
          <a:bodyPr lIns="91425" tIns="45700" rIns="91425" bIns="45700" anchor="t" anchorCtr="0">
            <a:noAutofit/>
          </a:bodyPr>
          <a:lstStyle/>
          <a:p>
            <a:pPr marL="457200" lvl="0" indent="-393700" rtl="0">
              <a:spcBef>
                <a:spcPts val="0"/>
              </a:spcBef>
              <a:buClr>
                <a:schemeClr val="dk1"/>
              </a:buClr>
              <a:buSzPct val="100000"/>
              <a:buFont typeface="Calibri"/>
              <a:buChar char="➢"/>
            </a:pPr>
            <a:r>
              <a:rPr lang="es-HN" sz="2600">
                <a:solidFill>
                  <a:schemeClr val="dk1"/>
                </a:solidFill>
                <a:latin typeface="Calibri"/>
                <a:ea typeface="Calibri"/>
                <a:cs typeface="Calibri"/>
                <a:sym typeface="Calibri"/>
              </a:rPr>
              <a:t>How does it work?</a:t>
            </a:r>
          </a:p>
          <a:p>
            <a:pPr marL="457200" marR="0" lvl="0"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In El Carpintero</a:t>
            </a:r>
          </a:p>
          <a:p>
            <a:pPr marL="457200" marR="0" lvl="0"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Working poorly:</a:t>
            </a:r>
          </a:p>
          <a:p>
            <a:pPr marL="914400" marR="0" lvl="1"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High PACl demand</a:t>
            </a:r>
          </a:p>
          <a:p>
            <a:pPr marL="914400" marR="0" lvl="1"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Low pC*</a:t>
            </a:r>
          </a:p>
          <a:p>
            <a:pPr marL="914400" marR="0" lvl="1"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Builds head-loss fast</a:t>
            </a:r>
          </a:p>
          <a:p>
            <a:pPr marL="457200" marR="0" lvl="0"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Working well:</a:t>
            </a:r>
          </a:p>
          <a:p>
            <a:pPr marL="914400" marR="0" lvl="1"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backwash</a:t>
            </a:r>
          </a:p>
          <a:p>
            <a:pPr marL="914400" marR="0" lvl="1" indent="-393700" algn="l" rtl="0">
              <a:spcBef>
                <a:spcPts val="640"/>
              </a:spcBef>
              <a:spcAft>
                <a:spcPts val="0"/>
              </a:spcAft>
              <a:buClr>
                <a:schemeClr val="dk1"/>
              </a:buClr>
              <a:buSzPct val="100000"/>
              <a:buFont typeface="Calibri"/>
              <a:buChar char="➢"/>
            </a:pPr>
            <a:r>
              <a:rPr lang="es-HN" sz="2600">
                <a:latin typeface="Calibri"/>
                <a:ea typeface="Calibri"/>
                <a:cs typeface="Calibri"/>
                <a:sym typeface="Calibri"/>
              </a:rPr>
              <a:t>LFOM/CDC</a:t>
            </a:r>
          </a:p>
          <a:p>
            <a:pPr marL="0" marR="0" lvl="0" indent="0" algn="l" rtl="0">
              <a:spcBef>
                <a:spcPts val="640"/>
              </a:spcBef>
              <a:spcAft>
                <a:spcPts val="0"/>
              </a:spcAft>
              <a:buNone/>
            </a:pPr>
            <a:endParaRPr sz="2600">
              <a:latin typeface="Calibri"/>
              <a:ea typeface="Calibri"/>
              <a:cs typeface="Calibri"/>
              <a:sym typeface="Calibri"/>
            </a:endParaRPr>
          </a:p>
        </p:txBody>
      </p:sp>
      <p:pic>
        <p:nvPicPr>
          <p:cNvPr id="97" name="Shape 97"/>
          <p:cNvPicPr preferRelativeResize="0"/>
          <p:nvPr/>
        </p:nvPicPr>
        <p:blipFill rotWithShape="1">
          <a:blip r:embed="rId3">
            <a:alphaModFix/>
          </a:blip>
          <a:srcRect l="18767" r="9300"/>
          <a:stretch/>
        </p:blipFill>
        <p:spPr>
          <a:xfrm>
            <a:off x="81900" y="1598212"/>
            <a:ext cx="4830375" cy="5036374"/>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b="1">
                <a:solidFill>
                  <a:schemeClr val="dk2"/>
                </a:solidFill>
                <a:latin typeface="Calibri"/>
                <a:ea typeface="Calibri"/>
                <a:cs typeface="Calibri"/>
                <a:sym typeface="Calibri"/>
              </a:rPr>
              <a:t>Large Filter Flocculator?</a:t>
            </a:r>
          </a:p>
        </p:txBody>
      </p:sp>
      <p:pic>
        <p:nvPicPr>
          <p:cNvPr id="104" name="Shape 104"/>
          <p:cNvPicPr preferRelativeResize="0"/>
          <p:nvPr/>
        </p:nvPicPr>
        <p:blipFill>
          <a:blip r:embed="rId3">
            <a:alphaModFix/>
          </a:blip>
          <a:stretch>
            <a:fillRect/>
          </a:stretch>
        </p:blipFill>
        <p:spPr>
          <a:xfrm>
            <a:off x="0" y="1499100"/>
            <a:ext cx="5267434" cy="5358900"/>
          </a:xfrm>
          <a:prstGeom prst="rect">
            <a:avLst/>
          </a:prstGeom>
          <a:noFill/>
          <a:ln>
            <a:noFill/>
          </a:ln>
        </p:spPr>
      </p:pic>
      <p:sp>
        <p:nvSpPr>
          <p:cNvPr id="105" name="Shape 105"/>
          <p:cNvSpPr txBox="1"/>
          <p:nvPr/>
        </p:nvSpPr>
        <p:spPr>
          <a:xfrm>
            <a:off x="5267425" y="1499100"/>
            <a:ext cx="3876599" cy="5358899"/>
          </a:xfrm>
          <a:prstGeom prst="rect">
            <a:avLst/>
          </a:prstGeom>
          <a:noFill/>
          <a:ln>
            <a:noFill/>
          </a:ln>
        </p:spPr>
        <p:txBody>
          <a:bodyPr lIns="91425" tIns="91425" rIns="91425" bIns="91425" anchor="t" anchorCtr="0">
            <a:noAutofit/>
          </a:bodyPr>
          <a:lstStyle/>
          <a:p>
            <a:pPr marL="457200" lvl="0" indent="-381000" rtl="0">
              <a:spcBef>
                <a:spcPts val="0"/>
              </a:spcBef>
              <a:buClr>
                <a:srgbClr val="000000"/>
              </a:buClr>
              <a:buSzPct val="100000"/>
              <a:buFont typeface="Arial"/>
              <a:buChar char="➢"/>
            </a:pPr>
            <a:r>
              <a:rPr lang="es-HN" sz="2400"/>
              <a:t>Lighter lever arm</a:t>
            </a:r>
          </a:p>
          <a:p>
            <a:pPr marL="457200" lvl="0" indent="-381000" rtl="0">
              <a:spcBef>
                <a:spcPts val="0"/>
              </a:spcBef>
              <a:buClr>
                <a:srgbClr val="000000"/>
              </a:buClr>
              <a:buSzPct val="100000"/>
              <a:buFont typeface="Arial"/>
              <a:buChar char="➢"/>
            </a:pPr>
            <a:r>
              <a:rPr lang="es-HN" sz="2400"/>
              <a:t>Flocculator</a:t>
            </a:r>
          </a:p>
          <a:p>
            <a:pPr marL="914400" lvl="1" indent="-381000" rtl="0">
              <a:spcBef>
                <a:spcPts val="0"/>
              </a:spcBef>
              <a:buClr>
                <a:srgbClr val="000000"/>
              </a:buClr>
              <a:buSzPct val="100000"/>
              <a:buFont typeface="Arial"/>
              <a:buChar char="○"/>
            </a:pPr>
            <a:r>
              <a:rPr lang="es-HN" sz="2400"/>
              <a:t>8”X6’X3</a:t>
            </a:r>
          </a:p>
          <a:p>
            <a:pPr marL="914400" lvl="1" indent="-381000" rtl="0">
              <a:spcBef>
                <a:spcPts val="0"/>
              </a:spcBef>
              <a:buClr>
                <a:srgbClr val="000000"/>
              </a:buClr>
              <a:buSzPct val="100000"/>
              <a:buFont typeface="Arial"/>
              <a:buChar char="○"/>
            </a:pPr>
            <a:r>
              <a:rPr lang="es-HN" sz="2400"/>
              <a:t>Build headloss in the flocculator</a:t>
            </a:r>
          </a:p>
          <a:p>
            <a:pPr marL="457200" lvl="0" indent="-381000" rtl="0">
              <a:spcBef>
                <a:spcPts val="0"/>
              </a:spcBef>
              <a:buClr>
                <a:srgbClr val="000000"/>
              </a:buClr>
              <a:buSzPct val="100000"/>
              <a:buFont typeface="Arial"/>
              <a:buChar char="➢"/>
            </a:pPr>
            <a:r>
              <a:rPr lang="es-HN" sz="2400"/>
              <a:t>Different backwashing techniques</a:t>
            </a:r>
          </a:p>
          <a:p>
            <a:pPr marL="457200" lvl="0" indent="-381000" rtl="0">
              <a:spcBef>
                <a:spcPts val="0"/>
              </a:spcBef>
              <a:buClr>
                <a:srgbClr val="000000"/>
              </a:buClr>
              <a:buSzPct val="100000"/>
              <a:buFont typeface="Arial"/>
              <a:buChar char="➢"/>
            </a:pPr>
            <a:r>
              <a:rPr lang="es-HN" sz="2400"/>
              <a:t>Calibration Columns</a:t>
            </a:r>
          </a:p>
          <a:p>
            <a:pPr marL="457200" lvl="0" indent="-381000" rtl="0">
              <a:spcBef>
                <a:spcPts val="0"/>
              </a:spcBef>
              <a:buClr>
                <a:srgbClr val="000000"/>
              </a:buClr>
              <a:buSzPct val="100000"/>
              <a:buFont typeface="Arial"/>
              <a:buChar char="➢"/>
            </a:pPr>
            <a:r>
              <a:rPr lang="es-HN" sz="2400"/>
              <a:t>Raised pivot</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Small Filter: Why?</a:t>
            </a:r>
          </a:p>
        </p:txBody>
      </p:sp>
      <p:sp>
        <p:nvSpPr>
          <p:cNvPr id="112" name="Shape 112"/>
          <p:cNvSpPr txBox="1">
            <a:spLocks noGrp="1"/>
          </p:cNvSpPr>
          <p:nvPr>
            <p:ph type="body" idx="1"/>
          </p:nvPr>
        </p:nvSpPr>
        <p:spPr>
          <a:xfrm>
            <a:off x="4648200" y="1820750"/>
            <a:ext cx="4038599" cy="4775099"/>
          </a:xfrm>
          <a:prstGeom prst="rect">
            <a:avLst/>
          </a:prstGeom>
          <a:noFill/>
          <a:ln>
            <a:noFill/>
          </a:ln>
        </p:spPr>
        <p:txBody>
          <a:bodyPr lIns="91425" tIns="45700" rIns="91425" bIns="45700" anchor="t" anchorCtr="0">
            <a:noAutofit/>
          </a:bodyPr>
          <a:lstStyle/>
          <a:p>
            <a:pPr marL="457200" marR="0" lvl="0" indent="-406400" algn="l" rtl="0">
              <a:spcBef>
                <a:spcPts val="0"/>
              </a:spcBef>
              <a:spcAft>
                <a:spcPts val="0"/>
              </a:spcAft>
              <a:buClr>
                <a:schemeClr val="dk1"/>
              </a:buClr>
              <a:buSzPct val="93333"/>
              <a:buFont typeface="Calibri"/>
              <a:buChar char="➢"/>
            </a:pPr>
            <a:r>
              <a:rPr lang="es-HN" sz="3000">
                <a:solidFill>
                  <a:schemeClr val="dk1"/>
                </a:solidFill>
                <a:latin typeface="Calibri"/>
                <a:ea typeface="Calibri"/>
                <a:cs typeface="Calibri"/>
                <a:sym typeface="Calibri"/>
              </a:rPr>
              <a:t>Objective: collect data on efficiency of backwash system</a:t>
            </a:r>
          </a:p>
          <a:p>
            <a:pPr marL="457200" marR="0" lvl="0" indent="-419100" algn="l" rtl="0">
              <a:spcBef>
                <a:spcPts val="0"/>
              </a:spcBef>
              <a:spcAft>
                <a:spcPts val="0"/>
              </a:spcAft>
              <a:buClr>
                <a:schemeClr val="dk1"/>
              </a:buClr>
              <a:buSzPct val="100000"/>
              <a:buFont typeface="Calibri"/>
              <a:buChar char="➢"/>
            </a:pPr>
            <a:r>
              <a:rPr lang="es-HN" sz="3000">
                <a:solidFill>
                  <a:schemeClr val="dk1"/>
                </a:solidFill>
                <a:latin typeface="Calibri"/>
                <a:ea typeface="Calibri"/>
                <a:cs typeface="Calibri"/>
                <a:sym typeface="Calibri"/>
              </a:rPr>
              <a:t>Function: replicates large scale filter</a:t>
            </a:r>
          </a:p>
          <a:p>
            <a:pPr marL="457200" marR="0" lvl="0" indent="-419100" algn="l" rtl="0">
              <a:spcBef>
                <a:spcPts val="0"/>
              </a:spcBef>
              <a:spcAft>
                <a:spcPts val="0"/>
              </a:spcAft>
              <a:buClr>
                <a:schemeClr val="dk1"/>
              </a:buClr>
              <a:buSzPct val="100000"/>
              <a:buFont typeface="Calibri"/>
              <a:buChar char="➢"/>
            </a:pPr>
            <a:r>
              <a:rPr lang="es-HN" sz="3000">
                <a:solidFill>
                  <a:schemeClr val="dk1"/>
                </a:solidFill>
                <a:latin typeface="Calibri"/>
                <a:ea typeface="Calibri"/>
                <a:cs typeface="Calibri"/>
                <a:sym typeface="Calibri"/>
              </a:rPr>
              <a:t>Benefit: easy to operate and SEE backwash</a:t>
            </a:r>
          </a:p>
        </p:txBody>
      </p:sp>
      <p:pic>
        <p:nvPicPr>
          <p:cNvPr id="113" name="Shape 113"/>
          <p:cNvPicPr preferRelativeResize="0"/>
          <p:nvPr/>
        </p:nvPicPr>
        <p:blipFill>
          <a:blip r:embed="rId3">
            <a:alphaModFix/>
          </a:blip>
          <a:stretch>
            <a:fillRect/>
          </a:stretch>
        </p:blipFill>
        <p:spPr>
          <a:xfrm>
            <a:off x="246049" y="1666887"/>
            <a:ext cx="3812123" cy="5082823"/>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Small Filter: </a:t>
            </a:r>
            <a:r>
              <a:rPr lang="es-HN" sz="4400" b="1">
                <a:solidFill>
                  <a:schemeClr val="dk2"/>
                </a:solidFill>
                <a:latin typeface="Calibri"/>
                <a:ea typeface="Calibri"/>
                <a:cs typeface="Calibri"/>
                <a:sym typeface="Calibri"/>
              </a:rPr>
              <a:t>How?</a:t>
            </a:r>
          </a:p>
        </p:txBody>
      </p:sp>
      <p:pic>
        <p:nvPicPr>
          <p:cNvPr id="120" name="Shape 120"/>
          <p:cNvPicPr preferRelativeResize="0"/>
          <p:nvPr/>
        </p:nvPicPr>
        <p:blipFill>
          <a:blip r:embed="rId3">
            <a:alphaModFix/>
          </a:blip>
          <a:stretch>
            <a:fillRect/>
          </a:stretch>
        </p:blipFill>
        <p:spPr>
          <a:xfrm>
            <a:off x="225549" y="1674575"/>
            <a:ext cx="5442426" cy="4842824"/>
          </a:xfrm>
          <a:prstGeom prst="rect">
            <a:avLst/>
          </a:prstGeom>
          <a:noFill/>
          <a:ln>
            <a:noFill/>
          </a:ln>
        </p:spPr>
      </p:pic>
      <p:sp>
        <p:nvSpPr>
          <p:cNvPr id="121" name="Shape 121"/>
          <p:cNvSpPr txBox="1"/>
          <p:nvPr/>
        </p:nvSpPr>
        <p:spPr>
          <a:xfrm>
            <a:off x="5921300" y="1861400"/>
            <a:ext cx="3222600" cy="4656000"/>
          </a:xfrm>
          <a:prstGeom prst="rect">
            <a:avLst/>
          </a:prstGeom>
          <a:noFill/>
          <a:ln>
            <a:noFill/>
          </a:ln>
        </p:spPr>
        <p:txBody>
          <a:bodyPr lIns="91425" tIns="91425" rIns="91425" bIns="91425" anchor="t" anchorCtr="0">
            <a:noAutofit/>
          </a:bodyPr>
          <a:lstStyle/>
          <a:p>
            <a:pPr lvl="0" rtl="0">
              <a:spcBef>
                <a:spcPts val="0"/>
              </a:spcBef>
              <a:buNone/>
            </a:pPr>
            <a:endParaRPr sz="3000">
              <a:solidFill>
                <a:schemeClr val="dk1"/>
              </a:solidFill>
              <a:latin typeface="Calibri"/>
              <a:ea typeface="Calibri"/>
              <a:cs typeface="Calibri"/>
              <a:sym typeface="Calibri"/>
            </a:endParaRPr>
          </a:p>
          <a:p>
            <a:pPr marL="457200" lvl="0" indent="-419100" rtl="0">
              <a:spcBef>
                <a:spcPts val="0"/>
              </a:spcBef>
              <a:buClr>
                <a:schemeClr val="dk1"/>
              </a:buClr>
              <a:buSzPct val="100000"/>
              <a:buFont typeface="Calibri"/>
              <a:buChar char="➢"/>
            </a:pPr>
            <a:r>
              <a:rPr lang="es-HN" sz="3000">
                <a:solidFill>
                  <a:schemeClr val="dk1"/>
                </a:solidFill>
                <a:latin typeface="Calibri"/>
                <a:ea typeface="Calibri"/>
                <a:cs typeface="Calibri"/>
                <a:sym typeface="Calibri"/>
              </a:rPr>
              <a:t>Forward filter and backwash modes</a:t>
            </a:r>
          </a:p>
          <a:p>
            <a:pPr marL="457200" lvl="0" indent="-419100" rtl="0">
              <a:spcBef>
                <a:spcPts val="0"/>
              </a:spcBef>
              <a:buClr>
                <a:schemeClr val="dk1"/>
              </a:buClr>
              <a:buSzPct val="100000"/>
              <a:buFont typeface="Calibri"/>
              <a:buChar char="➢"/>
            </a:pPr>
            <a:r>
              <a:rPr lang="es-HN" sz="3000">
                <a:solidFill>
                  <a:schemeClr val="dk1"/>
                </a:solidFill>
                <a:latin typeface="Calibri"/>
                <a:ea typeface="Calibri"/>
                <a:cs typeface="Calibri"/>
                <a:sym typeface="Calibri"/>
              </a:rPr>
              <a:t>4” diameter filter body</a:t>
            </a:r>
          </a:p>
          <a:p>
            <a:pPr marL="457200" lvl="0" indent="-419100" rtl="0">
              <a:spcBef>
                <a:spcPts val="0"/>
              </a:spcBef>
              <a:buClr>
                <a:schemeClr val="dk1"/>
              </a:buClr>
              <a:buSzPct val="100000"/>
              <a:buFont typeface="Calibri"/>
              <a:buChar char="➢"/>
            </a:pPr>
            <a:r>
              <a:rPr lang="es-HN" sz="3000">
                <a:solidFill>
                  <a:schemeClr val="dk1"/>
                </a:solidFill>
                <a:latin typeface="Calibri"/>
                <a:ea typeface="Calibri"/>
                <a:cs typeface="Calibri"/>
                <a:sym typeface="Calibri"/>
              </a:rPr>
              <a:t>1.5” diameter piping</a:t>
            </a:r>
          </a:p>
          <a:p>
            <a:pPr lvl="0" rtl="0">
              <a:spcBef>
                <a:spcPts val="0"/>
              </a:spcBef>
              <a:buNone/>
            </a:pPr>
            <a:endParaRPr sz="3000">
              <a:solidFill>
                <a:schemeClr val="dk1"/>
              </a:solidFill>
              <a:latin typeface="Calibri"/>
              <a:ea typeface="Calibri"/>
              <a:cs typeface="Calibri"/>
              <a:sym typeface="Calibri"/>
            </a:endParaRPr>
          </a:p>
          <a:p>
            <a:pPr lvl="0" rtl="0">
              <a:spcBef>
                <a:spcPts val="0"/>
              </a:spcBef>
              <a:buNone/>
            </a:pPr>
            <a:endParaRPr sz="2800">
              <a:solidFill>
                <a:schemeClr val="dk1"/>
              </a:solidFill>
              <a:latin typeface="Calibri"/>
              <a:ea typeface="Calibri"/>
              <a:cs typeface="Calibri"/>
              <a:sym typeface="Calibri"/>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lvl="0" rtl="0">
              <a:spcBef>
                <a:spcPts val="0"/>
              </a:spcBef>
              <a:buClr>
                <a:schemeClr val="dk1"/>
              </a:buClr>
              <a:buSzPct val="25000"/>
              <a:buFont typeface="Arial"/>
              <a:buNone/>
            </a:pPr>
            <a:r>
              <a:rPr lang="es-HN" sz="4400" b="1">
                <a:solidFill>
                  <a:schemeClr val="dk2"/>
                </a:solidFill>
                <a:latin typeface="Calibri"/>
                <a:ea typeface="Calibri"/>
                <a:cs typeface="Calibri"/>
                <a:sym typeface="Calibri"/>
              </a:rPr>
              <a:t>Pore Velocity vs. Cleaning Efficiency</a:t>
            </a:r>
          </a:p>
          <a:p>
            <a:pPr algn="l">
              <a:spcBef>
                <a:spcPts val="0"/>
              </a:spcBef>
              <a:buNone/>
            </a:pPr>
            <a:endParaRPr/>
          </a:p>
        </p:txBody>
      </p:sp>
      <p:sp>
        <p:nvSpPr>
          <p:cNvPr id="128" name="Shape 128"/>
          <p:cNvSpPr txBox="1">
            <a:spLocks noGrp="1"/>
          </p:cNvSpPr>
          <p:nvPr>
            <p:ph type="body" idx="1"/>
          </p:nvPr>
        </p:nvSpPr>
        <p:spPr>
          <a:xfrm>
            <a:off x="0" y="2200550"/>
            <a:ext cx="4038599" cy="4526100"/>
          </a:xfrm>
          <a:prstGeom prst="rect">
            <a:avLst/>
          </a:prstGeom>
        </p:spPr>
        <p:txBody>
          <a:bodyPr lIns="91425" tIns="91425" rIns="91425" bIns="91425" anchor="t" anchorCtr="0">
            <a:noAutofit/>
          </a:bodyPr>
          <a:lstStyle/>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Objective: Determine empirical relationship between backwash pore velocity and filter cleaning efficiency</a:t>
            </a:r>
          </a:p>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Goal: create backwash system easily operated by one person</a:t>
            </a:r>
          </a:p>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Key to lever arm design</a:t>
            </a:r>
          </a:p>
          <a:p>
            <a:pPr marL="0" lvl="0" indent="0" rtl="0">
              <a:spcBef>
                <a:spcPts val="0"/>
              </a:spcBef>
              <a:buNone/>
            </a:pPr>
            <a:endParaRPr sz="2800">
              <a:solidFill>
                <a:schemeClr val="dk1"/>
              </a:solidFill>
              <a:latin typeface="Calibri"/>
              <a:ea typeface="Calibri"/>
              <a:cs typeface="Calibri"/>
              <a:sym typeface="Calibri"/>
            </a:endParaRPr>
          </a:p>
          <a:p>
            <a:pPr marL="0" lvl="0" indent="0" rtl="0">
              <a:spcBef>
                <a:spcPts val="0"/>
              </a:spcBef>
              <a:buClr>
                <a:schemeClr val="dk1"/>
              </a:buClr>
              <a:buFont typeface="Arial"/>
              <a:buNone/>
            </a:pPr>
            <a:endParaRPr sz="2800">
              <a:solidFill>
                <a:schemeClr val="dk1"/>
              </a:solidFill>
              <a:latin typeface="Calibri"/>
              <a:ea typeface="Calibri"/>
              <a:cs typeface="Calibri"/>
              <a:sym typeface="Calibri"/>
            </a:endParaRPr>
          </a:p>
          <a:p>
            <a:pPr>
              <a:spcBef>
                <a:spcPts val="0"/>
              </a:spcBef>
              <a:buNone/>
            </a:pPr>
            <a:endParaRPr/>
          </a:p>
        </p:txBody>
      </p:sp>
      <p:sp>
        <p:nvSpPr>
          <p:cNvPr id="129" name="Shape 129"/>
          <p:cNvSpPr txBox="1"/>
          <p:nvPr/>
        </p:nvSpPr>
        <p:spPr>
          <a:xfrm>
            <a:off x="76200" y="1694600"/>
            <a:ext cx="6058500" cy="706799"/>
          </a:xfrm>
          <a:prstGeom prst="rect">
            <a:avLst/>
          </a:prstGeom>
          <a:noFill/>
          <a:ln>
            <a:noFill/>
          </a:ln>
        </p:spPr>
        <p:txBody>
          <a:bodyPr lIns="91425" tIns="91425" rIns="91425" bIns="91425" anchor="t" anchorCtr="0">
            <a:noAutofit/>
          </a:bodyPr>
          <a:lstStyle/>
          <a:p>
            <a:pPr lvl="0" rtl="0">
              <a:spcBef>
                <a:spcPts val="0"/>
              </a:spcBef>
              <a:buNone/>
            </a:pPr>
            <a:r>
              <a:rPr lang="es-HN" sz="3000" b="1"/>
              <a:t>WHY?</a:t>
            </a:r>
          </a:p>
        </p:txBody>
      </p:sp>
      <p:pic>
        <p:nvPicPr>
          <p:cNvPr id="130" name="Shape 130"/>
          <p:cNvPicPr preferRelativeResize="0"/>
          <p:nvPr/>
        </p:nvPicPr>
        <p:blipFill>
          <a:blip r:embed="rId3">
            <a:alphaModFix/>
          </a:blip>
          <a:stretch>
            <a:fillRect/>
          </a:stretch>
        </p:blipFill>
        <p:spPr>
          <a:xfrm>
            <a:off x="4525723" y="2275200"/>
            <a:ext cx="4389671" cy="3292247"/>
          </a:xfrm>
          <a:prstGeom prst="rect">
            <a:avLst/>
          </a:prstGeom>
          <a:noFill/>
          <a:ln>
            <a:noFill/>
          </a:ln>
        </p:spPr>
      </p:pic>
      <p:sp>
        <p:nvSpPr>
          <p:cNvPr id="131" name="Shape 131"/>
          <p:cNvSpPr txBox="1"/>
          <p:nvPr/>
        </p:nvSpPr>
        <p:spPr>
          <a:xfrm>
            <a:off x="1617775" y="5152300"/>
            <a:ext cx="7793400" cy="909299"/>
          </a:xfrm>
          <a:prstGeom prst="rect">
            <a:avLst/>
          </a:prstGeom>
          <a:noFill/>
          <a:ln>
            <a:noFill/>
          </a:ln>
        </p:spPr>
        <p:txBody>
          <a:bodyPr lIns="91425" tIns="91425" rIns="91425" bIns="91425" anchor="t" anchorCtr="0">
            <a:noAutofit/>
          </a:bodyPr>
          <a:lstStyle/>
          <a:p>
            <a:pPr>
              <a:spcBef>
                <a:spcPts val="0"/>
              </a:spcBef>
              <a:buNone/>
            </a:pPr>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a:solidFill>
                  <a:schemeClr val="dk2"/>
                </a:solidFill>
                <a:latin typeface="Calibri"/>
                <a:ea typeface="Calibri"/>
                <a:cs typeface="Calibri"/>
                <a:sym typeface="Calibri"/>
              </a:rPr>
              <a:t>Pore Velocity vs. Cleaning Efficiency</a:t>
            </a:r>
          </a:p>
        </p:txBody>
      </p:sp>
      <p:sp>
        <p:nvSpPr>
          <p:cNvPr id="138" name="Shape 138"/>
          <p:cNvSpPr txBox="1">
            <a:spLocks noGrp="1"/>
          </p:cNvSpPr>
          <p:nvPr>
            <p:ph type="body" idx="1"/>
          </p:nvPr>
        </p:nvSpPr>
        <p:spPr>
          <a:xfrm>
            <a:off x="105950" y="2204225"/>
            <a:ext cx="4038599" cy="4526100"/>
          </a:xfrm>
          <a:prstGeom prst="rect">
            <a:avLst/>
          </a:prstGeom>
          <a:noFill/>
          <a:ln>
            <a:noFill/>
          </a:ln>
        </p:spPr>
        <p:txBody>
          <a:bodyPr lIns="91425" tIns="45700" rIns="91425" bIns="45700" anchor="t" anchorCtr="0">
            <a:noAutofit/>
          </a:bodyPr>
          <a:lstStyle/>
          <a:p>
            <a:pPr marL="457200" marR="0" lvl="0" indent="-406400" algn="l" rtl="0">
              <a:spcBef>
                <a:spcPts val="0"/>
              </a:spcBef>
              <a:spcAft>
                <a:spcPts val="0"/>
              </a:spcAft>
              <a:buClr>
                <a:schemeClr val="dk1"/>
              </a:buClr>
              <a:buSzPct val="100000"/>
              <a:buFont typeface="Calibri"/>
              <a:buChar char="➢"/>
            </a:pPr>
            <a:r>
              <a:rPr lang="es-HN" sz="2800">
                <a:solidFill>
                  <a:schemeClr val="dk1"/>
                </a:solidFill>
                <a:latin typeface="Calibri"/>
                <a:ea typeface="Calibri"/>
                <a:cs typeface="Calibri"/>
                <a:sym typeface="Calibri"/>
              </a:rPr>
              <a:t>Clog filter with clay and PACl solution</a:t>
            </a:r>
          </a:p>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Create pressure within chamber</a:t>
            </a:r>
          </a:p>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Use ball valve to control pore velocity </a:t>
            </a:r>
          </a:p>
          <a:p>
            <a:pPr marL="457200" lvl="0" indent="-406400" rtl="0">
              <a:spcBef>
                <a:spcPts val="0"/>
              </a:spcBef>
              <a:buClr>
                <a:schemeClr val="dk1"/>
              </a:buClr>
              <a:buSzPct val="100000"/>
              <a:buFont typeface="Calibri"/>
              <a:buChar char="➢"/>
            </a:pPr>
            <a:r>
              <a:rPr lang="es-HN" sz="2800">
                <a:solidFill>
                  <a:schemeClr val="dk1"/>
                </a:solidFill>
                <a:latin typeface="Calibri"/>
                <a:ea typeface="Calibri"/>
                <a:cs typeface="Calibri"/>
                <a:sym typeface="Calibri"/>
              </a:rPr>
              <a:t>Collect effluent turbidity data</a:t>
            </a: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 name="Shape 139"/>
          <p:cNvSpPr txBox="1"/>
          <p:nvPr/>
        </p:nvSpPr>
        <p:spPr>
          <a:xfrm>
            <a:off x="42850" y="1591075"/>
            <a:ext cx="6058500" cy="706799"/>
          </a:xfrm>
          <a:prstGeom prst="rect">
            <a:avLst/>
          </a:prstGeom>
          <a:noFill/>
          <a:ln>
            <a:noFill/>
          </a:ln>
        </p:spPr>
        <p:txBody>
          <a:bodyPr lIns="91425" tIns="91425" rIns="91425" bIns="91425" anchor="t" anchorCtr="0">
            <a:noAutofit/>
          </a:bodyPr>
          <a:lstStyle/>
          <a:p>
            <a:pPr>
              <a:spcBef>
                <a:spcPts val="0"/>
              </a:spcBef>
              <a:buNone/>
            </a:pPr>
            <a:r>
              <a:rPr lang="es-HN" sz="3000" b="1"/>
              <a:t>METHODS</a:t>
            </a:r>
          </a:p>
        </p:txBody>
      </p:sp>
      <p:pic>
        <p:nvPicPr>
          <p:cNvPr id="140" name="Shape 140"/>
          <p:cNvPicPr preferRelativeResize="0"/>
          <p:nvPr/>
        </p:nvPicPr>
        <p:blipFill>
          <a:blip r:embed="rId3">
            <a:alphaModFix/>
          </a:blip>
          <a:stretch>
            <a:fillRect/>
          </a:stretch>
        </p:blipFill>
        <p:spPr>
          <a:xfrm>
            <a:off x="4164475" y="2198350"/>
            <a:ext cx="4827125" cy="3739000"/>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642</Words>
  <Application>Microsoft Office PowerPoint</Application>
  <PresentationFormat>On-screen Show (4:3)</PresentationFormat>
  <Paragraphs>112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Noto Symbol</vt:lpstr>
      <vt:lpstr>Times New Roman</vt:lpstr>
      <vt:lpstr>AguaClara English</vt:lpstr>
      <vt:lpstr>Foam Filtration</vt:lpstr>
      <vt:lpstr>Why Foam?</vt:lpstr>
      <vt:lpstr>January Trip Experience </vt:lpstr>
      <vt:lpstr>Large Filter Status</vt:lpstr>
      <vt:lpstr>Large Filter Flocculator?</vt:lpstr>
      <vt:lpstr>Small Filter: Why?</vt:lpstr>
      <vt:lpstr>Small Filter: How?</vt:lpstr>
      <vt:lpstr>Pore Velocity vs. Cleaning Efficiency </vt:lpstr>
      <vt:lpstr>Pore Velocity vs. Cleaning Efficiency</vt:lpstr>
      <vt:lpstr>Pore Velocity vs. Cleaning Efficiency </vt:lpstr>
      <vt:lpstr>What’s Next</vt:lpstr>
      <vt:lpstr>EPA P3 Award Phase 2</vt:lpstr>
      <vt:lpstr>EPA P3 Award Phase 2</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Foam Filtration</dc:title>
  <dc:creator>ap882</dc:creator>
  <cp:lastModifiedBy>Alicia Peters</cp:lastModifiedBy>
  <cp:revision>1</cp:revision>
  <dcterms:modified xsi:type="dcterms:W3CDTF">2015-05-15T03:01:11Z</dcterms:modified>
</cp:coreProperties>
</file>