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comments+xml" PartName="/ppt/comments/comment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commentAuthors+xml" PartName="/ppt/commentAuthor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mAuthor clrIdx="0" id="0" initials="" lastIdx="1" name="Marlana Hinkley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21" Type="http://schemas.openxmlformats.org/officeDocument/2006/relationships/slide" Target="slides/slide15.xml"/><Relationship Id="rId2" Type="http://schemas.openxmlformats.org/officeDocument/2006/relationships/presProps" Target="presProps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" Type="http://schemas.openxmlformats.org/officeDocument/2006/relationships/theme" Target="theme/theme2.xml"/><Relationship Id="rId4" Type="http://schemas.openxmlformats.org/officeDocument/2006/relationships/commentAuthors" Target="commentAuthors.xml"/><Relationship Id="rId10" Type="http://schemas.openxmlformats.org/officeDocument/2006/relationships/slide" Target="slides/slide4.xml"/><Relationship Id="rId3" Type="http://schemas.openxmlformats.org/officeDocument/2006/relationships/tableStyles" Target="tableStyles.xml"/><Relationship Id="rId11" Type="http://schemas.openxmlformats.org/officeDocument/2006/relationships/slide" Target="slides/slide5.xml"/><Relationship Id="rId20" Type="http://schemas.openxmlformats.org/officeDocument/2006/relationships/slide" Target="slides/slide14.xml"/><Relationship Id="rId9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8" Type="http://schemas.openxmlformats.org/officeDocument/2006/relationships/slide" Target="slides/slide2.xml"/><Relationship Id="rId7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m authorId="0" idx="1">
    <p:pos x="6000" y="0"/>
    <p:text>I don't really want this slide. I feel like since Ethan worked more closely with the design, he should have it. Also, this slide might just be redundant, since we covered this in our mid-semester symposium.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</a:t>
            </a:r>
          </a:p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4" name="Shape 2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/>
              <a:t>Alena- create system to backwash well with one person, with reasonable amount of energy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spikes in velocity, followed by spikes in turbidity 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next step is determining how much mass is removed at each velocity, finding point of diminishing returns, same concept as NTU flattening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5" name="Shape 265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1" name="Shape 2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2" name="Shape 27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8" name="Shape 2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Alena - Update with future research directions for next semester. </a:t>
            </a:r>
          </a:p>
        </p:txBody>
      </p:sp>
      <p:sp>
        <p:nvSpPr>
          <p:cNvPr id="279" name="Shape 27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7" name="Shape 2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/>
              <a:t>Ali</a:t>
            </a:r>
          </a:p>
        </p:txBody>
      </p:sp>
      <p:sp>
        <p:nvSpPr>
          <p:cNvPr id="288" name="Shape 28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/>
              <a:t>Ali - 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Talk about that we received an honorable mention,  waiting on review from judges and will also add this to our report. 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4" name="Shape 2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9" name="Shape 2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 _ bring foam in for the presentation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1" name="Shape 2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Marlana</a:t>
            </a:r>
          </a:p>
        </p:txBody>
      </p:sp>
      <p:sp>
        <p:nvSpPr>
          <p:cNvPr id="202" name="Shape 20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Marlana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better understanding of backwash to improve performance (effect of pore velocity on cleaning efficiency)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replicates large scale filter in achieving 6 cm/s forward filtration velocity and high backwash velocities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downside: lots of valves/tubing</a:t>
            </a:r>
          </a:p>
        </p:txBody>
      </p:sp>
      <p:sp>
        <p:nvSpPr>
          <p:cNvPr id="210" name="Shape 21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0" name="Shape 2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/>
              <a:t>Marlana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es-HN"/>
              <a:t>Right now, 24” filter in Honduras, specs not based off of any data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Determining optimal velocity provides crucial design variable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	eg. force on lever arm in certain amount of distance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1" name="Shape 22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9" name="Shape 22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Alena-  Update, cleaning efficiency testing, methods  </a:t>
            </a:r>
          </a:p>
        </p:txBody>
      </p:sp>
      <p:sp>
        <p:nvSpPr>
          <p:cNvPr id="230" name="Shape 23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" name="Shape 2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8" name="Shape 23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6" name="Shape 2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7" name="Shape 24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6" name="Shape 2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7" name="Shape 25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0.jpg"/><Relationship Id="rId3" Type="http://schemas.openxmlformats.org/officeDocument/2006/relationships/image" Target="../media/image06.jpg"/><Relationship Id="rId6" Type="http://schemas.openxmlformats.org/officeDocument/2006/relationships/image" Target="../media/image05.png"/><Relationship Id="rId5" Type="http://schemas.openxmlformats.org/officeDocument/2006/relationships/image" Target="../media/image0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image" Target="../media/image04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.xml"/><Relationship Id="rId3" Type="http://schemas.openxmlformats.org/officeDocument/2006/relationships/slideLayout" Target="../slideLayouts/slideLayout1.xml"/><Relationship Id="rId9" Type="http://schemas.openxmlformats.org/officeDocument/2006/relationships/slideLayout" Target="../slideLayouts/slideLayout7.xml"/><Relationship Id="rId6" Type="http://schemas.openxmlformats.org/officeDocument/2006/relationships/slideLayout" Target="../slideLayouts/slideLayout4.xml"/><Relationship Id="rId5" Type="http://schemas.openxmlformats.org/officeDocument/2006/relationships/slideLayout" Target="../slideLayouts/slideLayout3.xml"/><Relationship Id="rId8" Type="http://schemas.openxmlformats.org/officeDocument/2006/relationships/slideLayout" Target="../slideLayouts/slideLayout6.xml"/><Relationship Id="rId7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 amt="28000"/>
          </a:blip>
          <a:stretch>
            <a:fillRect b="-4998" l="0" r="0" t="-4999"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3" Type="http://schemas.openxmlformats.org/officeDocument/2006/relationships/comments" Target="../comments/commen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openxmlformats.org/officeDocument/2006/relationships/image" Target="../media/image23.png"/><Relationship Id="rId5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24.jp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3" Type="http://schemas.openxmlformats.org/officeDocument/2006/relationships/image" Target="../media/image26.jp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8.jpg"/><Relationship Id="rId3" Type="http://schemas.openxmlformats.org/officeDocument/2006/relationships/image" Target="../media/image07.jp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9.jp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Relationship Id="rId3" Type="http://schemas.openxmlformats.org/officeDocument/2006/relationships/image" Target="../media/image10.jpg"/><Relationship Id="rId5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0.jp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youtube.com/v/pdrXHYk-Jl8" TargetMode="External"/><Relationship Id="rId5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Relationship Id="rId3" Type="http://schemas.openxmlformats.org/officeDocument/2006/relationships/image" Target="../media/image13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idx="1" type="subTitle"/>
          </p:nvPr>
        </p:nvSpPr>
        <p:spPr>
          <a:xfrm>
            <a:off x="4625400" y="3817325"/>
            <a:ext cx="4518599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457200" lvl="0" marL="13716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b="1" lang="es-HN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Marlana Hinkley</a:t>
            </a:r>
          </a:p>
          <a:p>
            <a:pPr indent="0" lvl="0" marL="13716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b="1" lang="es-HN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Alena Hutchinson</a:t>
            </a:r>
          </a:p>
          <a:p>
            <a:pPr indent="0" lvl="0" marL="0" marR="0" rtl="0" algn="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b="1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Ethan Keller</a:t>
            </a:r>
          </a:p>
          <a:p>
            <a:pPr indent="0" lvl="0" marL="0" marR="0" rtl="0" algn="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b="1" lang="es-HN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Alicia Peters</a:t>
            </a:r>
          </a:p>
        </p:txBody>
      </p:sp>
      <p:sp>
        <p:nvSpPr>
          <p:cNvPr id="69" name="Shape 69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Foam Filtration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0" name="Shape 260"/>
          <p:cNvSpPr txBox="1"/>
          <p:nvPr/>
        </p:nvSpPr>
        <p:spPr>
          <a:xfrm>
            <a:off x="0" y="1498350"/>
            <a:ext cx="6058500" cy="706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3000">
                <a:latin typeface="Calibri"/>
                <a:ea typeface="Calibri"/>
                <a:cs typeface="Calibri"/>
                <a:sym typeface="Calibri"/>
              </a:rPr>
              <a:t>BACKWASH RESULTS</a:t>
            </a:r>
          </a:p>
        </p:txBody>
      </p:sp>
      <p:pic>
        <p:nvPicPr>
          <p:cNvPr id="261" name="Shape 2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662" y="2331899"/>
            <a:ext cx="7450676" cy="401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sz="4400">
                <a:latin typeface="Calibri"/>
                <a:ea typeface="Calibri"/>
                <a:cs typeface="Calibri"/>
                <a:sym typeface="Calibri"/>
              </a:rPr>
              <a:t>Filtration Thoughts</a:t>
            </a:r>
          </a:p>
        </p:txBody>
      </p:sp>
      <p:pic>
        <p:nvPicPr>
          <p:cNvPr id="268" name="Shape 2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91703"/>
            <a:ext cx="9144001" cy="5266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What’s Next</a:t>
            </a:r>
          </a:p>
        </p:txBody>
      </p:sp>
      <p:sp>
        <p:nvSpPr>
          <p:cNvPr id="275" name="Shape 27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Continue to learn more: Develop a set of governing equations to guide the foam filter design</a:t>
            </a:r>
          </a:p>
          <a:p>
            <a:pPr lvl="1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Replicate experiments</a:t>
            </a:r>
          </a:p>
          <a:p>
            <a:pPr lvl="1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Vary PACl doses, OM concentrations</a:t>
            </a:r>
          </a:p>
          <a:p>
            <a:pPr lvl="1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 effect of stratification on filtration and cleaning efficiency</a:t>
            </a:r>
          </a:p>
          <a:p>
            <a:pPr indent="0" lvl="0" marL="0" rtl="0">
              <a:lnSpc>
                <a:spcPct val="138000"/>
              </a:lnSpc>
              <a:spcBef>
                <a:spcPts val="0"/>
              </a:spcBef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/>
          <p:nvPr>
            <p:ph type="title"/>
          </p:nvPr>
        </p:nvSpPr>
        <p:spPr>
          <a:xfrm>
            <a:off x="2819400" y="91674"/>
            <a:ext cx="6096000" cy="1279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EPA P3 Phase 2 Competition</a:t>
            </a:r>
          </a:p>
        </p:txBody>
      </p:sp>
      <p:pic>
        <p:nvPicPr>
          <p:cNvPr id="282" name="Shape 2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3650" y="1498475"/>
            <a:ext cx="1730350" cy="116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Shape 2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97975"/>
            <a:ext cx="5383875" cy="416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Shape 2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8926" y="2482212"/>
            <a:ext cx="4935671" cy="371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EPA P3 Award Phase </a:t>
            </a: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II</a:t>
            </a:r>
          </a:p>
        </p:txBody>
      </p:sp>
      <p:pic>
        <p:nvPicPr>
          <p:cNvPr id="291" name="Shape 2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8500" y="1688625"/>
            <a:ext cx="7447000" cy="496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 amt="60000"/>
          </a:blip>
          <a:stretch>
            <a:fillRect b="0" l="-5999" r="-5998" t="0"/>
          </a:stretch>
        </a:blip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Questions???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Why Foam?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99950" y="1653925"/>
            <a:ext cx="3180599" cy="15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92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water wasted</a:t>
            </a: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space needed</a:t>
            </a:r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expensive</a:t>
            </a: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5257500" y="1716825"/>
            <a:ext cx="3657900" cy="4120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would be most 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beneficial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for:</a:t>
            </a:r>
          </a:p>
          <a:p>
            <a:pPr indent="-342900" lvl="0" marL="3429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Smaller sized villages</a:t>
            </a:r>
          </a:p>
          <a:p>
            <a:pPr indent="-342900" lvl="0" marL="3429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Emergency situations</a:t>
            </a:r>
          </a:p>
          <a:p>
            <a:pPr indent="-342900" lvl="0" marL="3429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Temporary situations</a:t>
            </a: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 b="34816" l="0" r="15297" t="11767"/>
          <a:stretch/>
        </p:blipFill>
        <p:spPr>
          <a:xfrm>
            <a:off x="642812" y="3281462"/>
            <a:ext cx="3294875" cy="325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Large Filter Status</a:t>
            </a:r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5707275" y="1595300"/>
            <a:ext cx="3350999" cy="48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93700" lvl="0" marL="4572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 IS CONSTRUCTION MONTH!</a:t>
            </a:r>
          </a:p>
          <a:p>
            <a:pPr indent="-3937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Waiting for the rains...</a:t>
            </a:r>
          </a:p>
          <a:p>
            <a:pPr indent="-3937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Backwash lever arm re-design?</a:t>
            </a:r>
          </a:p>
          <a:p>
            <a:pPr indent="-3937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Counterweight?</a:t>
            </a:r>
          </a:p>
          <a:p>
            <a:pPr indent="-3937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Pulley system?</a:t>
            </a:r>
          </a:p>
          <a:p>
            <a:pPr indent="0" lvl="0" marL="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Shape 86"/>
          <p:cNvGrpSpPr/>
          <p:nvPr/>
        </p:nvGrpSpPr>
        <p:grpSpPr>
          <a:xfrm>
            <a:off x="13456155" y="6344059"/>
            <a:ext cx="12334011" cy="7232904"/>
            <a:chOff x="787967" y="913783"/>
            <a:chExt cx="7629600" cy="5085000"/>
          </a:xfrm>
        </p:grpSpPr>
        <p:pic>
          <p:nvPicPr>
            <p:cNvPr id="87" name="Shape 8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7967" y="913783"/>
              <a:ext cx="7629600" cy="50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" name="Shape 88"/>
            <p:cNvSpPr txBox="1"/>
            <p:nvPr/>
          </p:nvSpPr>
          <p:spPr>
            <a:xfrm>
              <a:off x="3985125" y="1029350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Coagulant stock tank</a:t>
              </a:r>
            </a:p>
          </p:txBody>
        </p:sp>
        <p:sp>
          <p:nvSpPr>
            <p:cNvPr id="89" name="Shape 89"/>
            <p:cNvSpPr txBox="1"/>
            <p:nvPr/>
          </p:nvSpPr>
          <p:spPr>
            <a:xfrm>
              <a:off x="1118600" y="2022875"/>
              <a:ext cx="11750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Constant head tank</a:t>
              </a:r>
            </a:p>
          </p:txBody>
        </p:sp>
        <p:sp>
          <p:nvSpPr>
            <p:cNvPr id="90" name="Shape 90"/>
            <p:cNvSpPr txBox="1"/>
            <p:nvPr/>
          </p:nvSpPr>
          <p:spPr>
            <a:xfrm>
              <a:off x="2670801" y="2306275"/>
              <a:ext cx="940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Drop tube</a:t>
              </a:r>
            </a:p>
          </p:txBody>
        </p:sp>
        <p:sp>
          <p:nvSpPr>
            <p:cNvPr id="91" name="Shape 91"/>
            <p:cNvSpPr txBox="1"/>
            <p:nvPr/>
          </p:nvSpPr>
          <p:spPr>
            <a:xfrm>
              <a:off x="3867225" y="1966975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CDC lever arm</a:t>
              </a:r>
            </a:p>
          </p:txBody>
        </p:sp>
        <p:sp>
          <p:nvSpPr>
            <p:cNvPr id="92" name="Shape 92"/>
            <p:cNvSpPr txBox="1"/>
            <p:nvPr/>
          </p:nvSpPr>
          <p:spPr>
            <a:xfrm>
              <a:off x="4178515" y="3796248"/>
              <a:ext cx="1047299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Filtration drum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(foam inside)</a:t>
              </a:r>
            </a:p>
          </p:txBody>
        </p:sp>
        <p:sp>
          <p:nvSpPr>
            <p:cNvPr id="93" name="Shape 93"/>
            <p:cNvSpPr txBox="1"/>
            <p:nvPr/>
          </p:nvSpPr>
          <p:spPr>
            <a:xfrm>
              <a:off x="4803201" y="231067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LFOM 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(contains float)</a:t>
              </a:r>
            </a:p>
          </p:txBody>
        </p:sp>
        <p:sp>
          <p:nvSpPr>
            <p:cNvPr id="94" name="Shape 94"/>
            <p:cNvSpPr txBox="1"/>
            <p:nvPr/>
          </p:nvSpPr>
          <p:spPr>
            <a:xfrm>
              <a:off x="1136921" y="4113308"/>
              <a:ext cx="1284299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Influent water pipe</a:t>
              </a:r>
            </a:p>
          </p:txBody>
        </p:sp>
        <p:sp>
          <p:nvSpPr>
            <p:cNvPr id="95" name="Shape 95"/>
            <p:cNvSpPr txBox="1"/>
            <p:nvPr/>
          </p:nvSpPr>
          <p:spPr>
            <a:xfrm>
              <a:off x="3356774" y="5519566"/>
              <a:ext cx="12035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Side backwash drain</a:t>
              </a:r>
            </a:p>
          </p:txBody>
        </p:sp>
        <p:sp>
          <p:nvSpPr>
            <p:cNvPr id="96" name="Shape 96"/>
            <p:cNvSpPr txBox="1"/>
            <p:nvPr/>
          </p:nvSpPr>
          <p:spPr>
            <a:xfrm>
              <a:off x="6717375" y="5511800"/>
              <a:ext cx="1405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Effluent water pipe</a:t>
              </a:r>
            </a:p>
          </p:txBody>
        </p:sp>
        <p:sp>
          <p:nvSpPr>
            <p:cNvPr id="97" name="Shape 97"/>
            <p:cNvSpPr txBox="1"/>
            <p:nvPr/>
          </p:nvSpPr>
          <p:spPr>
            <a:xfrm>
              <a:off x="5845067" y="3014161"/>
              <a:ext cx="1236000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Effluent control valve</a:t>
              </a:r>
            </a:p>
          </p:txBody>
        </p:sp>
        <p:sp>
          <p:nvSpPr>
            <p:cNvPr id="98" name="Shape 98"/>
            <p:cNvSpPr txBox="1"/>
            <p:nvPr/>
          </p:nvSpPr>
          <p:spPr>
            <a:xfrm>
              <a:off x="1744148" y="5594476"/>
              <a:ext cx="1082100" cy="282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Dosing tubes</a:t>
              </a:r>
            </a:p>
          </p:txBody>
        </p:sp>
        <p:sp>
          <p:nvSpPr>
            <p:cNvPr id="99" name="Shape 99"/>
            <p:cNvSpPr txBox="1"/>
            <p:nvPr/>
          </p:nvSpPr>
          <p:spPr>
            <a:xfrm>
              <a:off x="4231766" y="4258757"/>
              <a:ext cx="940800" cy="1229100"/>
            </a:xfrm>
            <a:prstGeom prst="rect">
              <a:avLst/>
            </a:prstGeom>
            <a:solidFill>
              <a:srgbClr val="D8D8D8"/>
            </a:solidFill>
            <a:ln cap="flat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Stratification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1”   10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30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60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60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90 ppi</a:t>
              </a:r>
            </a:p>
          </p:txBody>
        </p:sp>
        <p:sp>
          <p:nvSpPr>
            <p:cNvPr id="100" name="Shape 100"/>
            <p:cNvSpPr txBox="1"/>
            <p:nvPr/>
          </p:nvSpPr>
          <p:spPr>
            <a:xfrm>
              <a:off x="6418477" y="371374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Rigid backwash  lever arm</a:t>
              </a:r>
            </a:p>
          </p:txBody>
        </p:sp>
        <p:cxnSp>
          <p:nvCxnSpPr>
            <p:cNvPr id="101" name="Shape 101"/>
            <p:cNvCxnSpPr>
              <a:stCxn id="96" idx="1"/>
            </p:cNvCxnSpPr>
            <p:nvPr/>
          </p:nvCxnSpPr>
          <p:spPr>
            <a:xfrm flipH="1">
              <a:off x="6120075" y="5642600"/>
              <a:ext cx="597300" cy="1308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02" name="Shape 102"/>
            <p:cNvCxnSpPr>
              <a:stCxn id="98" idx="0"/>
            </p:cNvCxnSpPr>
            <p:nvPr/>
          </p:nvCxnSpPr>
          <p:spPr>
            <a:xfrm flipH="1" rot="10800000">
              <a:off x="2285198" y="5031376"/>
              <a:ext cx="212400" cy="5631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03" name="Shape 103"/>
            <p:cNvCxnSpPr>
              <a:stCxn id="95" idx="0"/>
            </p:cNvCxnSpPr>
            <p:nvPr/>
          </p:nvCxnSpPr>
          <p:spPr>
            <a:xfrm rot="10800000">
              <a:off x="3703874" y="4366966"/>
              <a:ext cx="254700" cy="11526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04" name="Shape 104"/>
            <p:cNvCxnSpPr>
              <a:stCxn id="100" idx="2"/>
            </p:cNvCxnSpPr>
            <p:nvPr/>
          </p:nvCxnSpPr>
          <p:spPr>
            <a:xfrm flipH="1">
              <a:off x="6864727" y="4148444"/>
              <a:ext cx="141300" cy="413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05" name="Shape 105"/>
            <p:cNvCxnSpPr/>
            <p:nvPr/>
          </p:nvCxnSpPr>
          <p:spPr>
            <a:xfrm>
              <a:off x="1697891" y="2429412"/>
              <a:ext cx="333599" cy="297899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06" name="Shape 106"/>
            <p:cNvCxnSpPr>
              <a:stCxn id="94" idx="0"/>
            </p:cNvCxnSpPr>
            <p:nvPr/>
          </p:nvCxnSpPr>
          <p:spPr>
            <a:xfrm flipH="1" rot="10800000">
              <a:off x="1779071" y="3759908"/>
              <a:ext cx="258900" cy="3534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07" name="Shape 107"/>
            <p:cNvCxnSpPr>
              <a:stCxn id="88" idx="2"/>
            </p:cNvCxnSpPr>
            <p:nvPr/>
          </p:nvCxnSpPr>
          <p:spPr>
            <a:xfrm flipH="1">
              <a:off x="3491475" y="1443049"/>
              <a:ext cx="934200" cy="238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08" name="Shape 108"/>
            <p:cNvCxnSpPr/>
            <p:nvPr/>
          </p:nvCxnSpPr>
          <p:spPr>
            <a:xfrm>
              <a:off x="3042375" y="2526130"/>
              <a:ext cx="292200" cy="434699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09" name="Shape 109"/>
            <p:cNvCxnSpPr>
              <a:stCxn id="91" idx="2"/>
            </p:cNvCxnSpPr>
            <p:nvPr/>
          </p:nvCxnSpPr>
          <p:spPr>
            <a:xfrm flipH="1">
              <a:off x="3867375" y="2380674"/>
              <a:ext cx="440400" cy="362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10" name="Shape 110"/>
            <p:cNvCxnSpPr>
              <a:stCxn id="93" idx="2"/>
            </p:cNvCxnSpPr>
            <p:nvPr/>
          </p:nvCxnSpPr>
          <p:spPr>
            <a:xfrm flipH="1">
              <a:off x="4503351" y="2745374"/>
              <a:ext cx="887400" cy="299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11" name="Shape 111"/>
            <p:cNvCxnSpPr>
              <a:stCxn id="97" idx="2"/>
            </p:cNvCxnSpPr>
            <p:nvPr/>
          </p:nvCxnSpPr>
          <p:spPr>
            <a:xfrm flipH="1">
              <a:off x="5486867" y="3444961"/>
              <a:ext cx="976200" cy="1561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sp>
          <p:nvSpPr>
            <p:cNvPr id="112" name="Shape 112"/>
            <p:cNvSpPr txBox="1"/>
            <p:nvPr/>
          </p:nvSpPr>
          <p:spPr>
            <a:xfrm>
              <a:off x="1103600" y="1057201"/>
              <a:ext cx="1483500" cy="311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Calibration </a:t>
              </a:r>
              <a:r>
                <a:rPr lang="es-HN" sz="1800"/>
                <a:t>c</a:t>
              </a: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olumn</a:t>
              </a:r>
            </a:p>
          </p:txBody>
        </p:sp>
        <p:cxnSp>
          <p:nvCxnSpPr>
            <p:cNvPr id="113" name="Shape 113"/>
            <p:cNvCxnSpPr>
              <a:stCxn id="112" idx="2"/>
            </p:cNvCxnSpPr>
            <p:nvPr/>
          </p:nvCxnSpPr>
          <p:spPr>
            <a:xfrm>
              <a:off x="1845350" y="1368601"/>
              <a:ext cx="741600" cy="205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</p:grpSp>
      <p:grpSp>
        <p:nvGrpSpPr>
          <p:cNvPr id="114" name="Shape 114"/>
          <p:cNvGrpSpPr/>
          <p:nvPr/>
        </p:nvGrpSpPr>
        <p:grpSpPr>
          <a:xfrm>
            <a:off x="13608555" y="6496459"/>
            <a:ext cx="12334011" cy="7232904"/>
            <a:chOff x="787967" y="913783"/>
            <a:chExt cx="7629600" cy="5085000"/>
          </a:xfrm>
        </p:grpSpPr>
        <p:pic>
          <p:nvPicPr>
            <p:cNvPr id="115" name="Shape 1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7967" y="913783"/>
              <a:ext cx="7629600" cy="50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Shape 116"/>
            <p:cNvSpPr txBox="1"/>
            <p:nvPr/>
          </p:nvSpPr>
          <p:spPr>
            <a:xfrm>
              <a:off x="3985125" y="1029350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Coagulant stock tank</a:t>
              </a:r>
            </a:p>
          </p:txBody>
        </p:sp>
        <p:sp>
          <p:nvSpPr>
            <p:cNvPr id="117" name="Shape 117"/>
            <p:cNvSpPr txBox="1"/>
            <p:nvPr/>
          </p:nvSpPr>
          <p:spPr>
            <a:xfrm>
              <a:off x="1118600" y="2022875"/>
              <a:ext cx="11750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Constant head tank</a:t>
              </a:r>
            </a:p>
          </p:txBody>
        </p:sp>
        <p:sp>
          <p:nvSpPr>
            <p:cNvPr id="118" name="Shape 118"/>
            <p:cNvSpPr txBox="1"/>
            <p:nvPr/>
          </p:nvSpPr>
          <p:spPr>
            <a:xfrm>
              <a:off x="2670801" y="2306275"/>
              <a:ext cx="940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Drop tube</a:t>
              </a:r>
            </a:p>
          </p:txBody>
        </p:sp>
        <p:sp>
          <p:nvSpPr>
            <p:cNvPr id="119" name="Shape 119"/>
            <p:cNvSpPr txBox="1"/>
            <p:nvPr/>
          </p:nvSpPr>
          <p:spPr>
            <a:xfrm>
              <a:off x="3867225" y="1966975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CDC lever arm</a:t>
              </a:r>
            </a:p>
          </p:txBody>
        </p:sp>
        <p:sp>
          <p:nvSpPr>
            <p:cNvPr id="120" name="Shape 120"/>
            <p:cNvSpPr txBox="1"/>
            <p:nvPr/>
          </p:nvSpPr>
          <p:spPr>
            <a:xfrm>
              <a:off x="4178515" y="3796248"/>
              <a:ext cx="1047299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Filtration drum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(foam inside)</a:t>
              </a:r>
            </a:p>
          </p:txBody>
        </p:sp>
        <p:sp>
          <p:nvSpPr>
            <p:cNvPr id="121" name="Shape 121"/>
            <p:cNvSpPr txBox="1"/>
            <p:nvPr/>
          </p:nvSpPr>
          <p:spPr>
            <a:xfrm>
              <a:off x="4803201" y="231067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LFOM 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(contains float)</a:t>
              </a:r>
            </a:p>
          </p:txBody>
        </p:sp>
        <p:sp>
          <p:nvSpPr>
            <p:cNvPr id="122" name="Shape 122"/>
            <p:cNvSpPr txBox="1"/>
            <p:nvPr/>
          </p:nvSpPr>
          <p:spPr>
            <a:xfrm>
              <a:off x="1136921" y="4113308"/>
              <a:ext cx="1284299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Influent water pipe</a:t>
              </a:r>
            </a:p>
          </p:txBody>
        </p:sp>
        <p:sp>
          <p:nvSpPr>
            <p:cNvPr id="123" name="Shape 123"/>
            <p:cNvSpPr txBox="1"/>
            <p:nvPr/>
          </p:nvSpPr>
          <p:spPr>
            <a:xfrm>
              <a:off x="3356774" y="5519566"/>
              <a:ext cx="12035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Side backwash drain</a:t>
              </a:r>
            </a:p>
          </p:txBody>
        </p:sp>
        <p:sp>
          <p:nvSpPr>
            <p:cNvPr id="124" name="Shape 124"/>
            <p:cNvSpPr txBox="1"/>
            <p:nvPr/>
          </p:nvSpPr>
          <p:spPr>
            <a:xfrm>
              <a:off x="6717375" y="5511800"/>
              <a:ext cx="1405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Effluent water pipe</a:t>
              </a:r>
            </a:p>
          </p:txBody>
        </p:sp>
        <p:sp>
          <p:nvSpPr>
            <p:cNvPr id="125" name="Shape 125"/>
            <p:cNvSpPr txBox="1"/>
            <p:nvPr/>
          </p:nvSpPr>
          <p:spPr>
            <a:xfrm>
              <a:off x="5845067" y="3014161"/>
              <a:ext cx="1236000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Effluent control valve</a:t>
              </a:r>
            </a:p>
          </p:txBody>
        </p:sp>
        <p:sp>
          <p:nvSpPr>
            <p:cNvPr id="126" name="Shape 126"/>
            <p:cNvSpPr txBox="1"/>
            <p:nvPr/>
          </p:nvSpPr>
          <p:spPr>
            <a:xfrm>
              <a:off x="1744148" y="5594476"/>
              <a:ext cx="1082100" cy="282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Dosing tubes</a:t>
              </a:r>
            </a:p>
          </p:txBody>
        </p:sp>
        <p:sp>
          <p:nvSpPr>
            <p:cNvPr id="127" name="Shape 127"/>
            <p:cNvSpPr txBox="1"/>
            <p:nvPr/>
          </p:nvSpPr>
          <p:spPr>
            <a:xfrm>
              <a:off x="4231766" y="4258757"/>
              <a:ext cx="940800" cy="1229100"/>
            </a:xfrm>
            <a:prstGeom prst="rect">
              <a:avLst/>
            </a:prstGeom>
            <a:solidFill>
              <a:srgbClr val="D8D8D8"/>
            </a:solidFill>
            <a:ln cap="flat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Stratification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1”   10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30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60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60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90 ppi</a:t>
              </a:r>
            </a:p>
          </p:txBody>
        </p:sp>
        <p:sp>
          <p:nvSpPr>
            <p:cNvPr id="128" name="Shape 128"/>
            <p:cNvSpPr txBox="1"/>
            <p:nvPr/>
          </p:nvSpPr>
          <p:spPr>
            <a:xfrm>
              <a:off x="6418477" y="371374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Rigid backwash  lever arm</a:t>
              </a:r>
            </a:p>
          </p:txBody>
        </p:sp>
        <p:cxnSp>
          <p:nvCxnSpPr>
            <p:cNvPr id="129" name="Shape 129"/>
            <p:cNvCxnSpPr>
              <a:stCxn id="124" idx="1"/>
            </p:cNvCxnSpPr>
            <p:nvPr/>
          </p:nvCxnSpPr>
          <p:spPr>
            <a:xfrm flipH="1">
              <a:off x="6120075" y="5642600"/>
              <a:ext cx="597300" cy="1308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0" name="Shape 130"/>
            <p:cNvCxnSpPr>
              <a:stCxn id="126" idx="0"/>
            </p:cNvCxnSpPr>
            <p:nvPr/>
          </p:nvCxnSpPr>
          <p:spPr>
            <a:xfrm flipH="1" rot="10800000">
              <a:off x="2285198" y="5031376"/>
              <a:ext cx="212400" cy="5631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1" name="Shape 131"/>
            <p:cNvCxnSpPr>
              <a:stCxn id="123" idx="0"/>
            </p:cNvCxnSpPr>
            <p:nvPr/>
          </p:nvCxnSpPr>
          <p:spPr>
            <a:xfrm rot="10800000">
              <a:off x="3703874" y="4366966"/>
              <a:ext cx="254700" cy="11526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2" name="Shape 132"/>
            <p:cNvCxnSpPr>
              <a:stCxn id="128" idx="2"/>
            </p:cNvCxnSpPr>
            <p:nvPr/>
          </p:nvCxnSpPr>
          <p:spPr>
            <a:xfrm flipH="1">
              <a:off x="6864727" y="4148444"/>
              <a:ext cx="141300" cy="413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3" name="Shape 133"/>
            <p:cNvCxnSpPr/>
            <p:nvPr/>
          </p:nvCxnSpPr>
          <p:spPr>
            <a:xfrm>
              <a:off x="1697891" y="2429412"/>
              <a:ext cx="333599" cy="297899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4" name="Shape 134"/>
            <p:cNvCxnSpPr>
              <a:stCxn id="122" idx="0"/>
            </p:cNvCxnSpPr>
            <p:nvPr/>
          </p:nvCxnSpPr>
          <p:spPr>
            <a:xfrm flipH="1" rot="10800000">
              <a:off x="1779071" y="3759908"/>
              <a:ext cx="258900" cy="3534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5" name="Shape 135"/>
            <p:cNvCxnSpPr>
              <a:stCxn id="116" idx="2"/>
            </p:cNvCxnSpPr>
            <p:nvPr/>
          </p:nvCxnSpPr>
          <p:spPr>
            <a:xfrm flipH="1">
              <a:off x="3491475" y="1443049"/>
              <a:ext cx="934200" cy="238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6" name="Shape 136"/>
            <p:cNvCxnSpPr/>
            <p:nvPr/>
          </p:nvCxnSpPr>
          <p:spPr>
            <a:xfrm>
              <a:off x="3042375" y="2526130"/>
              <a:ext cx="292200" cy="434699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7" name="Shape 137"/>
            <p:cNvCxnSpPr>
              <a:stCxn id="119" idx="2"/>
            </p:cNvCxnSpPr>
            <p:nvPr/>
          </p:nvCxnSpPr>
          <p:spPr>
            <a:xfrm flipH="1">
              <a:off x="3867375" y="2380674"/>
              <a:ext cx="440400" cy="362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8" name="Shape 138"/>
            <p:cNvCxnSpPr>
              <a:stCxn id="121" idx="2"/>
            </p:cNvCxnSpPr>
            <p:nvPr/>
          </p:nvCxnSpPr>
          <p:spPr>
            <a:xfrm flipH="1">
              <a:off x="4503351" y="2745374"/>
              <a:ext cx="887400" cy="299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39" name="Shape 139"/>
            <p:cNvCxnSpPr>
              <a:stCxn id="125" idx="2"/>
            </p:cNvCxnSpPr>
            <p:nvPr/>
          </p:nvCxnSpPr>
          <p:spPr>
            <a:xfrm flipH="1">
              <a:off x="5486867" y="3444961"/>
              <a:ext cx="976200" cy="1561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sp>
          <p:nvSpPr>
            <p:cNvPr id="140" name="Shape 140"/>
            <p:cNvSpPr txBox="1"/>
            <p:nvPr/>
          </p:nvSpPr>
          <p:spPr>
            <a:xfrm>
              <a:off x="1103600" y="1057201"/>
              <a:ext cx="1483500" cy="311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Calibration </a:t>
              </a:r>
              <a:r>
                <a:rPr lang="es-HN" sz="1800"/>
                <a:t>c</a:t>
              </a: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olumn</a:t>
              </a:r>
            </a:p>
          </p:txBody>
        </p:sp>
        <p:cxnSp>
          <p:nvCxnSpPr>
            <p:cNvPr id="141" name="Shape 141"/>
            <p:cNvCxnSpPr>
              <a:stCxn id="140" idx="2"/>
            </p:cNvCxnSpPr>
            <p:nvPr/>
          </p:nvCxnSpPr>
          <p:spPr>
            <a:xfrm>
              <a:off x="1845350" y="1368601"/>
              <a:ext cx="741600" cy="205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</p:grpSp>
      <p:grpSp>
        <p:nvGrpSpPr>
          <p:cNvPr id="142" name="Shape 142"/>
          <p:cNvGrpSpPr/>
          <p:nvPr/>
        </p:nvGrpSpPr>
        <p:grpSpPr>
          <a:xfrm>
            <a:off x="13760955" y="6648859"/>
            <a:ext cx="12334011" cy="7232904"/>
            <a:chOff x="787967" y="913783"/>
            <a:chExt cx="7629600" cy="5085000"/>
          </a:xfrm>
        </p:grpSpPr>
        <p:pic>
          <p:nvPicPr>
            <p:cNvPr id="143" name="Shape 1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7967" y="913783"/>
              <a:ext cx="7629600" cy="50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Shape 144"/>
            <p:cNvSpPr txBox="1"/>
            <p:nvPr/>
          </p:nvSpPr>
          <p:spPr>
            <a:xfrm>
              <a:off x="3985125" y="1029350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Coagulant stock tank</a:t>
              </a:r>
            </a:p>
          </p:txBody>
        </p:sp>
        <p:sp>
          <p:nvSpPr>
            <p:cNvPr id="145" name="Shape 145"/>
            <p:cNvSpPr txBox="1"/>
            <p:nvPr/>
          </p:nvSpPr>
          <p:spPr>
            <a:xfrm>
              <a:off x="1118600" y="2022875"/>
              <a:ext cx="11750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Constant head tank</a:t>
              </a:r>
            </a:p>
          </p:txBody>
        </p:sp>
        <p:sp>
          <p:nvSpPr>
            <p:cNvPr id="146" name="Shape 146"/>
            <p:cNvSpPr txBox="1"/>
            <p:nvPr/>
          </p:nvSpPr>
          <p:spPr>
            <a:xfrm>
              <a:off x="2670801" y="2306275"/>
              <a:ext cx="940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Drop tube</a:t>
              </a:r>
            </a:p>
          </p:txBody>
        </p:sp>
        <p:sp>
          <p:nvSpPr>
            <p:cNvPr id="147" name="Shape 147"/>
            <p:cNvSpPr txBox="1"/>
            <p:nvPr/>
          </p:nvSpPr>
          <p:spPr>
            <a:xfrm>
              <a:off x="3867225" y="1966975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CDC lever arm</a:t>
              </a:r>
            </a:p>
          </p:txBody>
        </p:sp>
        <p:sp>
          <p:nvSpPr>
            <p:cNvPr id="148" name="Shape 148"/>
            <p:cNvSpPr txBox="1"/>
            <p:nvPr/>
          </p:nvSpPr>
          <p:spPr>
            <a:xfrm>
              <a:off x="4178515" y="3796248"/>
              <a:ext cx="1047299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Filtration drum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(foam inside)</a:t>
              </a:r>
            </a:p>
          </p:txBody>
        </p:sp>
        <p:sp>
          <p:nvSpPr>
            <p:cNvPr id="149" name="Shape 149"/>
            <p:cNvSpPr txBox="1"/>
            <p:nvPr/>
          </p:nvSpPr>
          <p:spPr>
            <a:xfrm>
              <a:off x="4803201" y="231067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LFOM 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(contains float)</a:t>
              </a:r>
            </a:p>
          </p:txBody>
        </p:sp>
        <p:sp>
          <p:nvSpPr>
            <p:cNvPr id="150" name="Shape 150"/>
            <p:cNvSpPr txBox="1"/>
            <p:nvPr/>
          </p:nvSpPr>
          <p:spPr>
            <a:xfrm>
              <a:off x="1136921" y="4113308"/>
              <a:ext cx="1284299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Influent water pipe</a:t>
              </a:r>
            </a:p>
          </p:txBody>
        </p:sp>
        <p:sp>
          <p:nvSpPr>
            <p:cNvPr id="151" name="Shape 151"/>
            <p:cNvSpPr txBox="1"/>
            <p:nvPr/>
          </p:nvSpPr>
          <p:spPr>
            <a:xfrm>
              <a:off x="3356774" y="5519566"/>
              <a:ext cx="12035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Side backwash drain</a:t>
              </a:r>
            </a:p>
          </p:txBody>
        </p:sp>
        <p:sp>
          <p:nvSpPr>
            <p:cNvPr id="152" name="Shape 152"/>
            <p:cNvSpPr txBox="1"/>
            <p:nvPr/>
          </p:nvSpPr>
          <p:spPr>
            <a:xfrm>
              <a:off x="6717375" y="5511800"/>
              <a:ext cx="1405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Effluent water pipe</a:t>
              </a:r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5845067" y="3014161"/>
              <a:ext cx="1236000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Effluent control valve</a:t>
              </a:r>
            </a:p>
          </p:txBody>
        </p:sp>
        <p:sp>
          <p:nvSpPr>
            <p:cNvPr id="154" name="Shape 154"/>
            <p:cNvSpPr txBox="1"/>
            <p:nvPr/>
          </p:nvSpPr>
          <p:spPr>
            <a:xfrm>
              <a:off x="1744148" y="5594476"/>
              <a:ext cx="1082100" cy="282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Dosing tubes</a:t>
              </a:r>
            </a:p>
          </p:txBody>
        </p:sp>
        <p:sp>
          <p:nvSpPr>
            <p:cNvPr id="155" name="Shape 155"/>
            <p:cNvSpPr txBox="1"/>
            <p:nvPr/>
          </p:nvSpPr>
          <p:spPr>
            <a:xfrm>
              <a:off x="4231766" y="4258757"/>
              <a:ext cx="940800" cy="1229100"/>
            </a:xfrm>
            <a:prstGeom prst="rect">
              <a:avLst/>
            </a:prstGeom>
            <a:solidFill>
              <a:srgbClr val="D8D8D8"/>
            </a:solidFill>
            <a:ln cap="flat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Stratification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1”   10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30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60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60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90 ppi</a:t>
              </a:r>
            </a:p>
          </p:txBody>
        </p:sp>
        <p:sp>
          <p:nvSpPr>
            <p:cNvPr id="156" name="Shape 156"/>
            <p:cNvSpPr txBox="1"/>
            <p:nvPr/>
          </p:nvSpPr>
          <p:spPr>
            <a:xfrm>
              <a:off x="6418477" y="371374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Rigid backwash  lever arm</a:t>
              </a:r>
            </a:p>
          </p:txBody>
        </p:sp>
        <p:cxnSp>
          <p:nvCxnSpPr>
            <p:cNvPr id="157" name="Shape 157"/>
            <p:cNvCxnSpPr>
              <a:stCxn id="152" idx="1"/>
            </p:cNvCxnSpPr>
            <p:nvPr/>
          </p:nvCxnSpPr>
          <p:spPr>
            <a:xfrm flipH="1">
              <a:off x="6120075" y="5642600"/>
              <a:ext cx="597300" cy="1308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58" name="Shape 158"/>
            <p:cNvCxnSpPr>
              <a:stCxn id="154" idx="0"/>
            </p:cNvCxnSpPr>
            <p:nvPr/>
          </p:nvCxnSpPr>
          <p:spPr>
            <a:xfrm flipH="1" rot="10800000">
              <a:off x="2285198" y="5031376"/>
              <a:ext cx="212400" cy="5631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59" name="Shape 159"/>
            <p:cNvCxnSpPr>
              <a:stCxn id="151" idx="0"/>
            </p:cNvCxnSpPr>
            <p:nvPr/>
          </p:nvCxnSpPr>
          <p:spPr>
            <a:xfrm rot="10800000">
              <a:off x="3703874" y="4366966"/>
              <a:ext cx="254700" cy="11526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60" name="Shape 160"/>
            <p:cNvCxnSpPr>
              <a:stCxn id="156" idx="2"/>
            </p:cNvCxnSpPr>
            <p:nvPr/>
          </p:nvCxnSpPr>
          <p:spPr>
            <a:xfrm flipH="1">
              <a:off x="6864727" y="4148444"/>
              <a:ext cx="141300" cy="413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61" name="Shape 161"/>
            <p:cNvCxnSpPr/>
            <p:nvPr/>
          </p:nvCxnSpPr>
          <p:spPr>
            <a:xfrm>
              <a:off x="1697891" y="2429412"/>
              <a:ext cx="333599" cy="297899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62" name="Shape 162"/>
            <p:cNvCxnSpPr>
              <a:stCxn id="150" idx="0"/>
            </p:cNvCxnSpPr>
            <p:nvPr/>
          </p:nvCxnSpPr>
          <p:spPr>
            <a:xfrm flipH="1" rot="10800000">
              <a:off x="1779071" y="3759908"/>
              <a:ext cx="258900" cy="3534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63" name="Shape 163"/>
            <p:cNvCxnSpPr>
              <a:stCxn id="144" idx="2"/>
            </p:cNvCxnSpPr>
            <p:nvPr/>
          </p:nvCxnSpPr>
          <p:spPr>
            <a:xfrm flipH="1">
              <a:off x="3491475" y="1443049"/>
              <a:ext cx="934200" cy="238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64" name="Shape 164"/>
            <p:cNvCxnSpPr/>
            <p:nvPr/>
          </p:nvCxnSpPr>
          <p:spPr>
            <a:xfrm>
              <a:off x="3042375" y="2526130"/>
              <a:ext cx="292200" cy="434699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65" name="Shape 165"/>
            <p:cNvCxnSpPr>
              <a:stCxn id="147" idx="2"/>
            </p:cNvCxnSpPr>
            <p:nvPr/>
          </p:nvCxnSpPr>
          <p:spPr>
            <a:xfrm flipH="1">
              <a:off x="3867375" y="2380674"/>
              <a:ext cx="440400" cy="362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66" name="Shape 166"/>
            <p:cNvCxnSpPr>
              <a:stCxn id="149" idx="2"/>
            </p:cNvCxnSpPr>
            <p:nvPr/>
          </p:nvCxnSpPr>
          <p:spPr>
            <a:xfrm flipH="1">
              <a:off x="4503351" y="2745374"/>
              <a:ext cx="887400" cy="299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67" name="Shape 167"/>
            <p:cNvCxnSpPr>
              <a:stCxn id="153" idx="2"/>
            </p:cNvCxnSpPr>
            <p:nvPr/>
          </p:nvCxnSpPr>
          <p:spPr>
            <a:xfrm flipH="1">
              <a:off x="5486867" y="3444961"/>
              <a:ext cx="976200" cy="1561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sp>
          <p:nvSpPr>
            <p:cNvPr id="168" name="Shape 168"/>
            <p:cNvSpPr txBox="1"/>
            <p:nvPr/>
          </p:nvSpPr>
          <p:spPr>
            <a:xfrm>
              <a:off x="1103600" y="1057201"/>
              <a:ext cx="1483500" cy="311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Calibration </a:t>
              </a:r>
              <a:r>
                <a:rPr lang="es-HN" sz="1800"/>
                <a:t>c</a:t>
              </a: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olumn</a:t>
              </a:r>
            </a:p>
          </p:txBody>
        </p:sp>
        <p:cxnSp>
          <p:nvCxnSpPr>
            <p:cNvPr id="169" name="Shape 169"/>
            <p:cNvCxnSpPr>
              <a:stCxn id="168" idx="2"/>
            </p:cNvCxnSpPr>
            <p:nvPr/>
          </p:nvCxnSpPr>
          <p:spPr>
            <a:xfrm>
              <a:off x="1845350" y="1368601"/>
              <a:ext cx="741600" cy="205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</p:grpSp>
      <p:grpSp>
        <p:nvGrpSpPr>
          <p:cNvPr id="170" name="Shape 170"/>
          <p:cNvGrpSpPr/>
          <p:nvPr/>
        </p:nvGrpSpPr>
        <p:grpSpPr>
          <a:xfrm>
            <a:off x="13913355" y="6801259"/>
            <a:ext cx="12334011" cy="7232904"/>
            <a:chOff x="787967" y="913783"/>
            <a:chExt cx="7629600" cy="5085000"/>
          </a:xfrm>
        </p:grpSpPr>
        <p:pic>
          <p:nvPicPr>
            <p:cNvPr id="171" name="Shape 17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87967" y="913783"/>
              <a:ext cx="7629600" cy="50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Shape 172"/>
            <p:cNvSpPr txBox="1"/>
            <p:nvPr/>
          </p:nvSpPr>
          <p:spPr>
            <a:xfrm>
              <a:off x="3985125" y="1029350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Coagulant stock tank</a:t>
              </a:r>
            </a:p>
          </p:txBody>
        </p:sp>
        <p:sp>
          <p:nvSpPr>
            <p:cNvPr id="173" name="Shape 173"/>
            <p:cNvSpPr txBox="1"/>
            <p:nvPr/>
          </p:nvSpPr>
          <p:spPr>
            <a:xfrm>
              <a:off x="1118600" y="2022875"/>
              <a:ext cx="11750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Constant head tank</a:t>
              </a:r>
            </a:p>
          </p:txBody>
        </p:sp>
        <p:sp>
          <p:nvSpPr>
            <p:cNvPr id="174" name="Shape 174"/>
            <p:cNvSpPr txBox="1"/>
            <p:nvPr/>
          </p:nvSpPr>
          <p:spPr>
            <a:xfrm>
              <a:off x="2670801" y="2306275"/>
              <a:ext cx="940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Drop tube</a:t>
              </a:r>
            </a:p>
          </p:txBody>
        </p:sp>
        <p:sp>
          <p:nvSpPr>
            <p:cNvPr id="175" name="Shape 175"/>
            <p:cNvSpPr txBox="1"/>
            <p:nvPr/>
          </p:nvSpPr>
          <p:spPr>
            <a:xfrm>
              <a:off x="3867225" y="1966975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CDC lever arm</a:t>
              </a:r>
            </a:p>
          </p:txBody>
        </p:sp>
        <p:sp>
          <p:nvSpPr>
            <p:cNvPr id="176" name="Shape 176"/>
            <p:cNvSpPr txBox="1"/>
            <p:nvPr/>
          </p:nvSpPr>
          <p:spPr>
            <a:xfrm>
              <a:off x="4178515" y="3796248"/>
              <a:ext cx="1047299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Filtration drum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(foam inside)</a:t>
              </a:r>
            </a:p>
          </p:txBody>
        </p:sp>
        <p:sp>
          <p:nvSpPr>
            <p:cNvPr id="177" name="Shape 177"/>
            <p:cNvSpPr txBox="1"/>
            <p:nvPr/>
          </p:nvSpPr>
          <p:spPr>
            <a:xfrm>
              <a:off x="4803201" y="231067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LFOM 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(contains float)</a:t>
              </a:r>
            </a:p>
          </p:txBody>
        </p:sp>
        <p:sp>
          <p:nvSpPr>
            <p:cNvPr id="178" name="Shape 178"/>
            <p:cNvSpPr txBox="1"/>
            <p:nvPr/>
          </p:nvSpPr>
          <p:spPr>
            <a:xfrm>
              <a:off x="1136921" y="4113308"/>
              <a:ext cx="1284299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Influent water pipe</a:t>
              </a:r>
            </a:p>
          </p:txBody>
        </p:sp>
        <p:sp>
          <p:nvSpPr>
            <p:cNvPr id="179" name="Shape 179"/>
            <p:cNvSpPr txBox="1"/>
            <p:nvPr/>
          </p:nvSpPr>
          <p:spPr>
            <a:xfrm>
              <a:off x="3356774" y="5519566"/>
              <a:ext cx="12035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Side backwash drain</a:t>
              </a:r>
            </a:p>
          </p:txBody>
        </p:sp>
        <p:sp>
          <p:nvSpPr>
            <p:cNvPr id="180" name="Shape 180"/>
            <p:cNvSpPr txBox="1"/>
            <p:nvPr/>
          </p:nvSpPr>
          <p:spPr>
            <a:xfrm>
              <a:off x="6717375" y="5511800"/>
              <a:ext cx="1405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Effluent water pipe</a:t>
              </a:r>
            </a:p>
          </p:txBody>
        </p:sp>
        <p:sp>
          <p:nvSpPr>
            <p:cNvPr id="181" name="Shape 181"/>
            <p:cNvSpPr txBox="1"/>
            <p:nvPr/>
          </p:nvSpPr>
          <p:spPr>
            <a:xfrm>
              <a:off x="5845067" y="3014161"/>
              <a:ext cx="1236000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Effluent control valve</a:t>
              </a:r>
            </a:p>
          </p:txBody>
        </p:sp>
        <p:sp>
          <p:nvSpPr>
            <p:cNvPr id="182" name="Shape 182"/>
            <p:cNvSpPr txBox="1"/>
            <p:nvPr/>
          </p:nvSpPr>
          <p:spPr>
            <a:xfrm>
              <a:off x="1744148" y="5594476"/>
              <a:ext cx="1082100" cy="282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Dosing tubes</a:t>
              </a:r>
            </a:p>
          </p:txBody>
        </p:sp>
        <p:sp>
          <p:nvSpPr>
            <p:cNvPr id="183" name="Shape 183"/>
            <p:cNvSpPr txBox="1"/>
            <p:nvPr/>
          </p:nvSpPr>
          <p:spPr>
            <a:xfrm>
              <a:off x="4231766" y="4258757"/>
              <a:ext cx="940800" cy="1229100"/>
            </a:xfrm>
            <a:prstGeom prst="rect">
              <a:avLst/>
            </a:prstGeom>
            <a:solidFill>
              <a:srgbClr val="D8D8D8"/>
            </a:solidFill>
            <a:ln cap="flat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Stratification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1”   10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30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60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60 ppi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4”   90 ppi</a:t>
              </a:r>
            </a:p>
          </p:txBody>
        </p:sp>
        <p:sp>
          <p:nvSpPr>
            <p:cNvPr id="184" name="Shape 184"/>
            <p:cNvSpPr txBox="1"/>
            <p:nvPr/>
          </p:nvSpPr>
          <p:spPr>
            <a:xfrm>
              <a:off x="6418477" y="371374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Rigid backwash  lever arm</a:t>
              </a:r>
            </a:p>
          </p:txBody>
        </p:sp>
        <p:cxnSp>
          <p:nvCxnSpPr>
            <p:cNvPr id="185" name="Shape 185"/>
            <p:cNvCxnSpPr>
              <a:stCxn id="180" idx="1"/>
            </p:cNvCxnSpPr>
            <p:nvPr/>
          </p:nvCxnSpPr>
          <p:spPr>
            <a:xfrm flipH="1">
              <a:off x="6120075" y="5642600"/>
              <a:ext cx="597300" cy="1308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86" name="Shape 186"/>
            <p:cNvCxnSpPr>
              <a:stCxn id="182" idx="0"/>
            </p:cNvCxnSpPr>
            <p:nvPr/>
          </p:nvCxnSpPr>
          <p:spPr>
            <a:xfrm flipH="1" rot="10800000">
              <a:off x="2285198" y="5031376"/>
              <a:ext cx="212400" cy="5631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87" name="Shape 187"/>
            <p:cNvCxnSpPr>
              <a:stCxn id="179" idx="0"/>
            </p:cNvCxnSpPr>
            <p:nvPr/>
          </p:nvCxnSpPr>
          <p:spPr>
            <a:xfrm rot="10800000">
              <a:off x="3703874" y="4366966"/>
              <a:ext cx="254700" cy="11526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88" name="Shape 188"/>
            <p:cNvCxnSpPr>
              <a:stCxn id="184" idx="2"/>
            </p:cNvCxnSpPr>
            <p:nvPr/>
          </p:nvCxnSpPr>
          <p:spPr>
            <a:xfrm flipH="1">
              <a:off x="6864727" y="4148444"/>
              <a:ext cx="141300" cy="413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89" name="Shape 189"/>
            <p:cNvCxnSpPr/>
            <p:nvPr/>
          </p:nvCxnSpPr>
          <p:spPr>
            <a:xfrm>
              <a:off x="1697891" y="2429412"/>
              <a:ext cx="333599" cy="297899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90" name="Shape 190"/>
            <p:cNvCxnSpPr>
              <a:stCxn id="178" idx="0"/>
            </p:cNvCxnSpPr>
            <p:nvPr/>
          </p:nvCxnSpPr>
          <p:spPr>
            <a:xfrm flipH="1" rot="10800000">
              <a:off x="1779071" y="3759908"/>
              <a:ext cx="258900" cy="3534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91" name="Shape 191"/>
            <p:cNvCxnSpPr>
              <a:stCxn id="172" idx="2"/>
            </p:cNvCxnSpPr>
            <p:nvPr/>
          </p:nvCxnSpPr>
          <p:spPr>
            <a:xfrm flipH="1">
              <a:off x="3491475" y="1443049"/>
              <a:ext cx="934200" cy="238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92" name="Shape 192"/>
            <p:cNvCxnSpPr/>
            <p:nvPr/>
          </p:nvCxnSpPr>
          <p:spPr>
            <a:xfrm>
              <a:off x="3042375" y="2526130"/>
              <a:ext cx="292200" cy="434699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93" name="Shape 193"/>
            <p:cNvCxnSpPr>
              <a:stCxn id="175" idx="2"/>
            </p:cNvCxnSpPr>
            <p:nvPr/>
          </p:nvCxnSpPr>
          <p:spPr>
            <a:xfrm flipH="1">
              <a:off x="3867375" y="2380674"/>
              <a:ext cx="440400" cy="362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94" name="Shape 194"/>
            <p:cNvCxnSpPr>
              <a:stCxn id="177" idx="2"/>
            </p:cNvCxnSpPr>
            <p:nvPr/>
          </p:nvCxnSpPr>
          <p:spPr>
            <a:xfrm flipH="1">
              <a:off x="4503351" y="2745374"/>
              <a:ext cx="887400" cy="2997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95" name="Shape 195"/>
            <p:cNvCxnSpPr>
              <a:stCxn id="181" idx="2"/>
            </p:cNvCxnSpPr>
            <p:nvPr/>
          </p:nvCxnSpPr>
          <p:spPr>
            <a:xfrm flipH="1">
              <a:off x="5486867" y="3444961"/>
              <a:ext cx="976200" cy="1561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sp>
          <p:nvSpPr>
            <p:cNvPr id="196" name="Shape 196"/>
            <p:cNvSpPr txBox="1"/>
            <p:nvPr/>
          </p:nvSpPr>
          <p:spPr>
            <a:xfrm>
              <a:off x="1103600" y="1057201"/>
              <a:ext cx="1483500" cy="311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Calibration </a:t>
              </a:r>
              <a:r>
                <a:rPr lang="es-HN" sz="1800"/>
                <a:t>c</a:t>
              </a:r>
              <a:r>
                <a:rPr b="0" baseline="0" i="0" lang="es-HN" sz="1800" u="none" cap="none" strike="noStrike">
                  <a:solidFill>
                    <a:srgbClr val="000000"/>
                  </a:solidFill>
                </a:rPr>
                <a:t>olumn</a:t>
              </a:r>
            </a:p>
          </p:txBody>
        </p:sp>
        <p:cxnSp>
          <p:nvCxnSpPr>
            <p:cNvPr id="197" name="Shape 197"/>
            <p:cNvCxnSpPr>
              <a:stCxn id="196" idx="2"/>
            </p:cNvCxnSpPr>
            <p:nvPr/>
          </p:nvCxnSpPr>
          <p:spPr>
            <a:xfrm>
              <a:off x="1845350" y="1368601"/>
              <a:ext cx="741600" cy="205200"/>
            </a:xfrm>
            <a:prstGeom prst="straightConnector1">
              <a:avLst/>
            </a:prstGeom>
            <a:noFill/>
            <a:ln cap="flat" w="25400">
              <a:solidFill>
                <a:srgbClr val="FFFFFF"/>
              </a:solidFill>
              <a:prstDash val="solid"/>
              <a:round/>
              <a:headEnd len="med" w="med" type="none"/>
              <a:tailEnd len="lg" w="lg" type="stealth"/>
            </a:ln>
          </p:spPr>
        </p:cxnSp>
      </p:grpSp>
      <p:pic>
        <p:nvPicPr>
          <p:cNvPr id="198" name="Shape 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725" y="2356950"/>
            <a:ext cx="5204525" cy="346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Small Filter</a:t>
            </a:r>
          </a:p>
        </p:txBody>
      </p:sp>
      <p:sp>
        <p:nvSpPr>
          <p:cNvPr id="205" name="Shape 205"/>
          <p:cNvSpPr txBox="1"/>
          <p:nvPr>
            <p:ph idx="1" type="body"/>
          </p:nvPr>
        </p:nvSpPr>
        <p:spPr>
          <a:xfrm>
            <a:off x="5251600" y="1950400"/>
            <a:ext cx="4038599" cy="4775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06400" lvl="0" marL="457200" marR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93333"/>
              <a:buFont typeface="Calibri"/>
              <a:buChar char="➢"/>
            </a:pPr>
            <a:r>
              <a:rPr b="1"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</a:t>
            </a: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collect data on efficiency of backwash system</a:t>
            </a:r>
          </a:p>
          <a:p>
            <a:pPr indent="-419100" lvl="0" marL="457200" marR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</a:t>
            </a: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replicates large scale filter</a:t>
            </a:r>
          </a:p>
          <a:p>
            <a:pPr indent="-4191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Benefit</a:t>
            </a: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easy to operate and SEE backwash</a:t>
            </a:r>
          </a:p>
        </p:txBody>
      </p:sp>
      <p:pic>
        <p:nvPicPr>
          <p:cNvPr id="206" name="Shape 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24" y="1950411"/>
            <a:ext cx="4898574" cy="435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  <a:p>
            <a:pPr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3" name="Shape 213"/>
          <p:cNvSpPr txBox="1"/>
          <p:nvPr>
            <p:ph idx="1" type="body"/>
          </p:nvPr>
        </p:nvSpPr>
        <p:spPr>
          <a:xfrm>
            <a:off x="0" y="2200550"/>
            <a:ext cx="4038599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064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Determine empirical relationship between backwash pore velocity and filter cleaning efficiency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create backwash system easily operated by one person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4" name="Shape 214"/>
          <p:cNvSpPr txBox="1"/>
          <p:nvPr/>
        </p:nvSpPr>
        <p:spPr>
          <a:xfrm>
            <a:off x="122600" y="1568400"/>
            <a:ext cx="6058500" cy="706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3000">
                <a:latin typeface="Calibri"/>
                <a:ea typeface="Calibri"/>
                <a:cs typeface="Calibri"/>
                <a:sym typeface="Calibri"/>
              </a:rPr>
              <a:t>WHY?</a:t>
            </a:r>
          </a:p>
        </p:txBody>
      </p:sp>
      <p:pic>
        <p:nvPicPr>
          <p:cNvPr id="215" name="Shape 2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3499" y="1498400"/>
            <a:ext cx="2056601" cy="274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Shape 2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8087" y="2914374"/>
            <a:ext cx="2163224" cy="2884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9650" y="4115873"/>
            <a:ext cx="2056601" cy="2742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</p:txBody>
      </p:sp>
      <p:sp>
        <p:nvSpPr>
          <p:cNvPr id="224" name="Shape 224"/>
          <p:cNvSpPr txBox="1"/>
          <p:nvPr>
            <p:ph idx="1" type="body"/>
          </p:nvPr>
        </p:nvSpPr>
        <p:spPr>
          <a:xfrm>
            <a:off x="105950" y="2072625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06400" lvl="0" marL="457200" marR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Forward Filtration: 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Clog filter with clay and PACl solution </a:t>
            </a:r>
          </a:p>
          <a:p>
            <a:pPr indent="-406400" lvl="0" marL="4572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Backwash: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Use gate valve to control pore velocity </a:t>
            </a:r>
          </a:p>
          <a:p>
            <a:pPr indent="-406400" lvl="0" marL="4572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Collect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effluent turbidity data 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Shape 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4475" y="2198350"/>
            <a:ext cx="4827125" cy="37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Shape 226"/>
          <p:cNvSpPr txBox="1"/>
          <p:nvPr/>
        </p:nvSpPr>
        <p:spPr>
          <a:xfrm>
            <a:off x="105950" y="1431575"/>
            <a:ext cx="6058500" cy="706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3000">
                <a:latin typeface="Calibri"/>
                <a:ea typeface="Calibri"/>
                <a:cs typeface="Calibri"/>
                <a:sym typeface="Calibri"/>
              </a:rPr>
              <a:t>METHODS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0" y="1462275"/>
            <a:ext cx="5249399" cy="921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FORWARD FILTRATION VIDEO!</a:t>
            </a:r>
          </a:p>
        </p:txBody>
      </p:sp>
      <p:sp>
        <p:nvSpPr>
          <p:cNvPr id="234" name="Shape 234">
            <a:hlinkClick r:id="rId4"/>
          </p:cNvPr>
          <p:cNvSpPr/>
          <p:nvPr/>
        </p:nvSpPr>
        <p:spPr>
          <a:xfrm>
            <a:off x="2286000" y="2697850"/>
            <a:ext cx="4572000" cy="34290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Cleaning Efficiency</a:t>
            </a:r>
          </a:p>
        </p:txBody>
      </p:sp>
      <p:pic>
        <p:nvPicPr>
          <p:cNvPr id="241" name="Shape 241"/>
          <p:cNvPicPr preferRelativeResize="0"/>
          <p:nvPr/>
        </p:nvPicPr>
        <p:blipFill rotWithShape="1">
          <a:blip r:embed="rId3">
            <a:alphaModFix/>
          </a:blip>
          <a:srcRect b="0" l="1978" r="1969" t="2391"/>
          <a:stretch/>
        </p:blipFill>
        <p:spPr>
          <a:xfrm>
            <a:off x="4661950" y="3005600"/>
            <a:ext cx="4392099" cy="260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Shape 242"/>
          <p:cNvPicPr preferRelativeResize="0"/>
          <p:nvPr/>
        </p:nvPicPr>
        <p:blipFill rotWithShape="1">
          <a:blip r:embed="rId4">
            <a:alphaModFix/>
          </a:blip>
          <a:srcRect b="3007" l="1446" r="1446" t="3016"/>
          <a:stretch/>
        </p:blipFill>
        <p:spPr>
          <a:xfrm>
            <a:off x="74450" y="3042825"/>
            <a:ext cx="4392099" cy="251242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Shape 243"/>
          <p:cNvSpPr txBox="1"/>
          <p:nvPr/>
        </p:nvSpPr>
        <p:spPr>
          <a:xfrm>
            <a:off x="219550" y="1520750"/>
            <a:ext cx="4522799" cy="833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Forward Filtration Results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Cleaning Efficiency</a:t>
            </a:r>
          </a:p>
        </p:txBody>
      </p:sp>
      <p:sp>
        <p:nvSpPr>
          <p:cNvPr id="250" name="Shape 250"/>
          <p:cNvSpPr txBox="1"/>
          <p:nvPr/>
        </p:nvSpPr>
        <p:spPr>
          <a:xfrm>
            <a:off x="0" y="1476875"/>
            <a:ext cx="5483400" cy="599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 DATA ANALYSIS</a:t>
            </a:r>
          </a:p>
        </p:txBody>
      </p:sp>
      <p:pic>
        <p:nvPicPr>
          <p:cNvPr id="251" name="Shape 2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5875" y="2076275"/>
            <a:ext cx="4391049" cy="222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Shape 2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6950" y="4400850"/>
            <a:ext cx="3950774" cy="238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Shape 2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6550" y="2076275"/>
            <a:ext cx="4251465" cy="222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