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lana Hinkle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idx="1">
    <p:pos x="6000" y="0"/>
    <p:text>I don't really want this slide. I feel like since Ethan worked more closely with the design, he should have it. Also, this slide might just be redundant, since we covered this in our mid-semester symposium.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05658911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Ethan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10</a:t>
            </a:fld>
            <a:endParaRPr lang="es-H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Ethan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create system to backwash well with one person, with reasonable amount of energy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spikes in velocity, followed by spikes in turbidity 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next step is determining how much mass is removed at each velocity, finding point of diminishing returns, same concept as NTU flattening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72" name="Shape 27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11</a:t>
            </a:fld>
            <a:endParaRPr lang="es-H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Ethan</a:t>
            </a:r>
          </a:p>
        </p:txBody>
      </p:sp>
      <p:sp>
        <p:nvSpPr>
          <p:cNvPr id="279" name="Shape 27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12</a:t>
            </a:fld>
            <a:endParaRPr lang="es-H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Alena - Update with future research directions for next semester. </a:t>
            </a:r>
          </a:p>
        </p:txBody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94" name="Shape 2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Ali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14</a:t>
            </a:fld>
            <a:endParaRPr lang="es-HN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Ali - 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Talk about that we received an honorable mention,  waiting on review from judges and will also add this to our report. 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1" name="Shape 3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 _ bring foam in for the presentation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better understanding of backwash to improve performance (effect of pore velocity on cleaning efficiency)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replicates large scale filter in achieving 6 cm/s forward filtration velocity and high backwash velocities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downside: lots of valves/tubing</a:t>
            </a:r>
          </a:p>
        </p:txBody>
      </p:sp>
      <p:sp>
        <p:nvSpPr>
          <p:cNvPr id="210" name="Shape 21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0" name="Shape 2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/>
              <a:t>Marlana</a:t>
            </a:r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endParaRPr/>
          </a:p>
          <a:p>
            <a:pPr rtl="0">
              <a:spcBef>
                <a:spcPts val="0"/>
              </a:spcBef>
              <a:buNone/>
            </a:pPr>
            <a:r>
              <a:rPr lang="es-HN"/>
              <a:t>Right now, 24” filter in Honduras, specs not based off of any data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Determining optimal velocity provides crucial design variable</a:t>
            </a:r>
          </a:p>
          <a:p>
            <a:pPr rtl="0">
              <a:spcBef>
                <a:spcPts val="0"/>
              </a:spcBef>
              <a:buNone/>
            </a:pPr>
            <a:r>
              <a:rPr lang="es-HN"/>
              <a:t>	eg. force on lever arm in certain amount of distance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1" name="Shape 22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5</a:t>
            </a:fld>
            <a:endParaRPr lang="es-H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s-H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Alena-  Update, cleaning efficiency testing, methods  </a:t>
            </a:r>
          </a:p>
        </p:txBody>
      </p:sp>
      <p:sp>
        <p:nvSpPr>
          <p:cNvPr id="230" name="Shape 23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s-HN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7</a:t>
            </a:fld>
            <a:endParaRPr lang="es-H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4" name="Shape 2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8</a:t>
            </a:fld>
            <a:endParaRPr lang="es-H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/>
              <a:t>Alena</a:t>
            </a:r>
          </a:p>
        </p:txBody>
      </p:sp>
      <p:sp>
        <p:nvSpPr>
          <p:cNvPr id="254" name="Shape 25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9</a:t>
            </a:fld>
            <a:endParaRPr lang="es-H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9">
            <a:alphaModFix amt="28000"/>
          </a:blip>
          <a:stretch>
            <a:fillRect t="-4999" b="-4998"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  <a:endParaRPr lang="es-HN"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drXHYk-Jl8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hM3msy4Q8Q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subTitle" idx="1"/>
          </p:nvPr>
        </p:nvSpPr>
        <p:spPr>
          <a:xfrm>
            <a:off x="4625400" y="3817325"/>
            <a:ext cx="4518599" cy="2057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1371600" marR="0" lvl="0" indent="4572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 dirty="0" err="1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Marlana</a:t>
            </a:r>
            <a:r>
              <a:rPr lang="es-HN" sz="2800" b="1" i="0" u="none" strike="noStrike" cap="none" baseline="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i="0" u="none" strike="noStrike" cap="none" baseline="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Hinkley</a:t>
            </a:r>
            <a:endParaRPr lang="es-HN" sz="2800" b="1" i="0" u="none" strike="noStrike" cap="none" baseline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0" indent="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es-HN" sz="28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Alena</a:t>
            </a:r>
            <a:r>
              <a:rPr lang="es-HN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Hutchinson</a:t>
            </a: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i="0" u="none" strike="noStrike" cap="none" baseline="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Ethan</a:t>
            </a:r>
            <a:r>
              <a:rPr lang="es-HN" sz="2800" b="1" i="0" u="none" strike="noStrike" cap="none" baseline="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HN" sz="2800" b="1" i="0" u="none" strike="noStrike" cap="none" baseline="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Keller</a:t>
            </a:r>
            <a:endParaRPr lang="es-HN" sz="2800" b="1" i="0" u="none" strike="noStrike" cap="none" baseline="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Noto Symbol"/>
              <a:buNone/>
            </a:pPr>
            <a:r>
              <a:rPr lang="es-HN" sz="2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Alicia </a:t>
            </a:r>
            <a:r>
              <a:rPr lang="es-HN" sz="2800" b="1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Peters</a:t>
            </a:r>
            <a:endParaRPr lang="es-HN" sz="28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5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Foam Filtration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Cleaning Efficiency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0" y="1476875"/>
            <a:ext cx="5483400" cy="599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DATA ANALYSIS</a:t>
            </a:r>
          </a:p>
        </p:txBody>
      </p:sp>
      <p:pic>
        <p:nvPicPr>
          <p:cNvPr id="258" name="Shape 2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15875" y="2076275"/>
            <a:ext cx="4391049" cy="222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Shape 2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6950" y="4400850"/>
            <a:ext cx="3950774" cy="238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Shape 2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550" y="2076275"/>
            <a:ext cx="4251465" cy="222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7" name="Shape 267"/>
          <p:cNvSpPr txBox="1"/>
          <p:nvPr/>
        </p:nvSpPr>
        <p:spPr>
          <a:xfrm>
            <a:off x="0" y="1498350"/>
            <a:ext cx="6058500" cy="70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000" b="1">
                <a:latin typeface="Calibri"/>
                <a:ea typeface="Calibri"/>
                <a:cs typeface="Calibri"/>
                <a:sym typeface="Calibri"/>
              </a:rPr>
              <a:t>BACKWASH RESULTS</a:t>
            </a:r>
          </a:p>
        </p:txBody>
      </p:sp>
      <p:pic>
        <p:nvPicPr>
          <p:cNvPr id="268" name="Shape 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6662" y="2331899"/>
            <a:ext cx="7450676" cy="401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4400">
                <a:latin typeface="Calibri"/>
                <a:ea typeface="Calibri"/>
                <a:cs typeface="Calibri"/>
                <a:sym typeface="Calibri"/>
              </a:rPr>
              <a:t>Filtration Thoughts</a:t>
            </a:r>
          </a:p>
        </p:txBody>
      </p:sp>
      <p:pic>
        <p:nvPicPr>
          <p:cNvPr id="275" name="Shape 2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591703"/>
            <a:ext cx="9144001" cy="52662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What’s Next</a:t>
            </a:r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Continue to learn more: Develop a set of governing equations to guide the foam filter design</a:t>
            </a:r>
          </a:p>
          <a:p>
            <a:pPr marR="0" lvl="1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Replicate experiments</a:t>
            </a:r>
          </a:p>
          <a:p>
            <a:pPr marR="0" lvl="1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Vary PACl doses, OM concentrations</a:t>
            </a:r>
          </a:p>
          <a:p>
            <a:pPr marR="0" lvl="1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effect of stratification on filtration and cleaning efficiency</a:t>
            </a:r>
          </a:p>
          <a:p>
            <a:pPr marL="0" lvl="0" indent="0" rtl="0">
              <a:lnSpc>
                <a:spcPct val="138000"/>
              </a:lnSpc>
              <a:spcBef>
                <a:spcPts val="0"/>
              </a:spcBef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2819400" y="91674"/>
            <a:ext cx="6096000" cy="1279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EPA P3 Phase II Competition</a:t>
            </a:r>
          </a:p>
        </p:txBody>
      </p:sp>
      <p:pic>
        <p:nvPicPr>
          <p:cNvPr id="289" name="Shape 2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13650" y="1498475"/>
            <a:ext cx="1730350" cy="116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Shape 2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97975"/>
            <a:ext cx="5383875" cy="416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Shape 2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8926" y="2482212"/>
            <a:ext cx="4935671" cy="371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EPA P3 Award Phase </a:t>
            </a: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II</a:t>
            </a:r>
          </a:p>
        </p:txBody>
      </p:sp>
      <p:pic>
        <p:nvPicPr>
          <p:cNvPr id="298" name="Shape 2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8500" y="1688625"/>
            <a:ext cx="7447000" cy="496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PA P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656361"/>
            <a:ext cx="754380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 amt="60000"/>
          </a:blip>
          <a:stretch>
            <a:fillRect l="-5999" r="-5998"/>
          </a:stretch>
        </a:blip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Questions???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Why Foam?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99950" y="1653925"/>
            <a:ext cx="3180599" cy="1529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water wasted</a:t>
            </a:r>
          </a:p>
          <a:p>
            <a:pPr marL="34290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space needed</a:t>
            </a:r>
          </a:p>
          <a:p>
            <a:pPr marL="342900" marR="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s-HN" sz="2400" b="1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Less expensive</a:t>
            </a: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5257500" y="1716825"/>
            <a:ext cx="3657900" cy="4120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would be most </a:t>
            </a:r>
          </a:p>
          <a:p>
            <a:pPr lvl="0" rtl="0">
              <a:spcBef>
                <a:spcPts val="0"/>
              </a:spcBef>
              <a:buNone/>
            </a:pPr>
            <a:r>
              <a:rPr lang="es-HN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beneficial</a:t>
            </a: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for:</a:t>
            </a:r>
          </a:p>
          <a:p>
            <a:pPr marL="342900" lvl="0" indent="-3429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Smaller sized villages</a:t>
            </a:r>
          </a:p>
          <a:p>
            <a:pPr marL="342900" lvl="0" indent="-3429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situations</a:t>
            </a:r>
          </a:p>
          <a:p>
            <a:pPr marL="342900" lvl="0" indent="-3429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Temporary situations</a:t>
            </a:r>
          </a:p>
        </p:txBody>
      </p:sp>
      <p:pic>
        <p:nvPicPr>
          <p:cNvPr id="78" name="Shape 78"/>
          <p:cNvPicPr preferRelativeResize="0"/>
          <p:nvPr/>
        </p:nvPicPr>
        <p:blipFill rotWithShape="1">
          <a:blip r:embed="rId3">
            <a:alphaModFix/>
          </a:blip>
          <a:srcRect t="11767" r="15297" b="34816"/>
          <a:stretch/>
        </p:blipFill>
        <p:spPr>
          <a:xfrm>
            <a:off x="642812" y="3281462"/>
            <a:ext cx="3294875" cy="3250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0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Large Filter Status</a:t>
            </a:r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5707275" y="1595300"/>
            <a:ext cx="3350999" cy="4826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lvl="0" indent="-3937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 IS CONSTRUCTION MONTH!</a:t>
            </a:r>
          </a:p>
          <a:p>
            <a:pPr marL="457200" marR="0" lvl="0" indent="-3937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Waiting for the rains...</a:t>
            </a:r>
          </a:p>
          <a:p>
            <a:pPr marL="457200" marR="0" lvl="0" indent="-3937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Backwash lever arm re-design?</a:t>
            </a:r>
          </a:p>
          <a:p>
            <a:pPr marL="914400" marR="0" lvl="1" indent="-3937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Counterweight?</a:t>
            </a:r>
          </a:p>
          <a:p>
            <a:pPr marL="914400" marR="0" lvl="1" indent="-39370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600">
                <a:latin typeface="Calibri"/>
                <a:ea typeface="Calibri"/>
                <a:cs typeface="Calibri"/>
                <a:sym typeface="Calibri"/>
              </a:rPr>
              <a:t>Pulley system?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1000"/>
              </a:spcAft>
              <a:buNone/>
            </a:pP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6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Shape 86"/>
          <p:cNvGrpSpPr/>
          <p:nvPr/>
        </p:nvGrpSpPr>
        <p:grpSpPr>
          <a:xfrm>
            <a:off x="13456155" y="6344059"/>
            <a:ext cx="12334011" cy="7232904"/>
            <a:chOff x="787967" y="913783"/>
            <a:chExt cx="7629600" cy="5085000"/>
          </a:xfrm>
        </p:grpSpPr>
        <p:pic>
          <p:nvPicPr>
            <p:cNvPr id="87" name="Shape 8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Shape 88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89" name="Shape 89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90" name="Shape 90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91" name="Shape 91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92" name="Shape 92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Filtration drum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93" name="Shape 93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LFOM 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94" name="Shape 94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95" name="Shape 95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96" name="Shape 96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97" name="Shape 97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98" name="Shape 98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99" name="Shape 99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Stratification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1”   10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30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00" name="Shape 100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01" name="Shape 101"/>
            <p:cNvCxnSpPr>
              <a:stCxn id="96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2" name="Shape 102"/>
            <p:cNvCxnSpPr>
              <a:stCxn id="98" idx="0"/>
            </p:cNvCxnSpPr>
            <p:nvPr/>
          </p:nvCxnSpPr>
          <p:spPr>
            <a:xfrm rot="10800000" flipH="1">
              <a:off x="2285198" y="5031376"/>
              <a:ext cx="212400" cy="5631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3" name="Shape 103"/>
            <p:cNvCxnSpPr>
              <a:stCxn id="95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4" name="Shape 104"/>
            <p:cNvCxnSpPr>
              <a:stCxn id="100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5" name="Shape 105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6" name="Shape 106"/>
            <p:cNvCxnSpPr>
              <a:stCxn id="94" idx="0"/>
            </p:cNvCxnSpPr>
            <p:nvPr/>
          </p:nvCxnSpPr>
          <p:spPr>
            <a:xfrm rot="10800000" flipH="1">
              <a:off x="1779071" y="3759908"/>
              <a:ext cx="258900" cy="3534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7" name="Shape 107"/>
            <p:cNvCxnSpPr>
              <a:stCxn id="88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8" name="Shape 108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09" name="Shape 109"/>
            <p:cNvCxnSpPr>
              <a:stCxn id="91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10" name="Shape 110"/>
            <p:cNvCxnSpPr>
              <a:stCxn id="93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11" name="Shape 111"/>
            <p:cNvCxnSpPr>
              <a:stCxn id="97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112" name="Shape 112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13" name="Shape 113"/>
            <p:cNvCxnSpPr>
              <a:stCxn id="112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grpSp>
        <p:nvGrpSpPr>
          <p:cNvPr id="114" name="Shape 114"/>
          <p:cNvGrpSpPr/>
          <p:nvPr/>
        </p:nvGrpSpPr>
        <p:grpSpPr>
          <a:xfrm>
            <a:off x="13608555" y="6496459"/>
            <a:ext cx="12334011" cy="7232904"/>
            <a:chOff x="787967" y="913783"/>
            <a:chExt cx="7629600" cy="5085000"/>
          </a:xfrm>
        </p:grpSpPr>
        <p:pic>
          <p:nvPicPr>
            <p:cNvPr id="115" name="Shape 1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Shape 116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117" name="Shape 117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118" name="Shape 118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119" name="Shape 119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120" name="Shape 120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Filtration drum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121" name="Shape 121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LFOM 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122" name="Shape 122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123" name="Shape 123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124" name="Shape 124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125" name="Shape 125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127" name="Shape 127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Stratification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1”   10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30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28" name="Shape 128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29" name="Shape 129"/>
            <p:cNvCxnSpPr>
              <a:stCxn id="124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0" name="Shape 130"/>
            <p:cNvCxnSpPr>
              <a:stCxn id="126" idx="0"/>
            </p:cNvCxnSpPr>
            <p:nvPr/>
          </p:nvCxnSpPr>
          <p:spPr>
            <a:xfrm rot="10800000" flipH="1">
              <a:off x="2285198" y="5031376"/>
              <a:ext cx="212400" cy="5631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1" name="Shape 131"/>
            <p:cNvCxnSpPr>
              <a:stCxn id="123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2" name="Shape 132"/>
            <p:cNvCxnSpPr>
              <a:stCxn id="128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3" name="Shape 133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4" name="Shape 134"/>
            <p:cNvCxnSpPr>
              <a:stCxn id="122" idx="0"/>
            </p:cNvCxnSpPr>
            <p:nvPr/>
          </p:nvCxnSpPr>
          <p:spPr>
            <a:xfrm rot="10800000" flipH="1">
              <a:off x="1779071" y="3759908"/>
              <a:ext cx="258900" cy="3534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5" name="Shape 135"/>
            <p:cNvCxnSpPr>
              <a:stCxn id="116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6" name="Shape 136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7" name="Shape 137"/>
            <p:cNvCxnSpPr>
              <a:stCxn id="119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8" name="Shape 138"/>
            <p:cNvCxnSpPr>
              <a:stCxn id="121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39" name="Shape 139"/>
            <p:cNvCxnSpPr>
              <a:stCxn id="125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140" name="Shape 140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41" name="Shape 141"/>
            <p:cNvCxnSpPr>
              <a:stCxn id="140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grpSp>
        <p:nvGrpSpPr>
          <p:cNvPr id="142" name="Shape 142"/>
          <p:cNvGrpSpPr/>
          <p:nvPr/>
        </p:nvGrpSpPr>
        <p:grpSpPr>
          <a:xfrm>
            <a:off x="13760955" y="6648859"/>
            <a:ext cx="12334011" cy="7232904"/>
            <a:chOff x="787967" y="913783"/>
            <a:chExt cx="7629600" cy="5085000"/>
          </a:xfrm>
        </p:grpSpPr>
        <p:pic>
          <p:nvPicPr>
            <p:cNvPr id="143" name="Shape 14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Shape 144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145" name="Shape 145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146" name="Shape 146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147" name="Shape 147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148" name="Shape 148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Filtration drum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149" name="Shape 149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LFOM 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150" name="Shape 150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151" name="Shape 151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152" name="Shape 152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153" name="Shape 153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154" name="Shape 154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155" name="Shape 155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Stratification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1”   10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30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56" name="Shape 156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57" name="Shape 157"/>
            <p:cNvCxnSpPr>
              <a:stCxn id="152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58" name="Shape 158"/>
            <p:cNvCxnSpPr>
              <a:stCxn id="154" idx="0"/>
            </p:cNvCxnSpPr>
            <p:nvPr/>
          </p:nvCxnSpPr>
          <p:spPr>
            <a:xfrm rot="10800000" flipH="1">
              <a:off x="2285198" y="5031376"/>
              <a:ext cx="212400" cy="5631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59" name="Shape 159"/>
            <p:cNvCxnSpPr>
              <a:stCxn id="151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0" name="Shape 160"/>
            <p:cNvCxnSpPr>
              <a:stCxn id="156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1" name="Shape 161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2" name="Shape 162"/>
            <p:cNvCxnSpPr>
              <a:stCxn id="150" idx="0"/>
            </p:cNvCxnSpPr>
            <p:nvPr/>
          </p:nvCxnSpPr>
          <p:spPr>
            <a:xfrm rot="10800000" flipH="1">
              <a:off x="1779071" y="3759908"/>
              <a:ext cx="258900" cy="3534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3" name="Shape 163"/>
            <p:cNvCxnSpPr>
              <a:stCxn id="144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4" name="Shape 164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5" name="Shape 165"/>
            <p:cNvCxnSpPr>
              <a:stCxn id="147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6" name="Shape 166"/>
            <p:cNvCxnSpPr>
              <a:stCxn id="149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67" name="Shape 167"/>
            <p:cNvCxnSpPr>
              <a:stCxn id="153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168" name="Shape 168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69" name="Shape 169"/>
            <p:cNvCxnSpPr>
              <a:stCxn id="168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grpSp>
        <p:nvGrpSpPr>
          <p:cNvPr id="170" name="Shape 170"/>
          <p:cNvGrpSpPr/>
          <p:nvPr/>
        </p:nvGrpSpPr>
        <p:grpSpPr>
          <a:xfrm>
            <a:off x="13913355" y="6801259"/>
            <a:ext cx="12334011" cy="7232904"/>
            <a:chOff x="787967" y="913783"/>
            <a:chExt cx="7629600" cy="5085000"/>
          </a:xfrm>
        </p:grpSpPr>
        <p:pic>
          <p:nvPicPr>
            <p:cNvPr id="171" name="Shape 17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7967" y="913783"/>
              <a:ext cx="7629600" cy="5085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Shape 172"/>
            <p:cNvSpPr txBox="1"/>
            <p:nvPr/>
          </p:nvSpPr>
          <p:spPr>
            <a:xfrm>
              <a:off x="3985125" y="1029350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Coagulant stock tank</a:t>
              </a:r>
            </a:p>
          </p:txBody>
        </p:sp>
        <p:sp>
          <p:nvSpPr>
            <p:cNvPr id="173" name="Shape 173"/>
            <p:cNvSpPr txBox="1"/>
            <p:nvPr/>
          </p:nvSpPr>
          <p:spPr>
            <a:xfrm>
              <a:off x="1118600" y="2022875"/>
              <a:ext cx="11750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Constant head tank</a:t>
              </a:r>
            </a:p>
          </p:txBody>
        </p:sp>
        <p:sp>
          <p:nvSpPr>
            <p:cNvPr id="174" name="Shape 174"/>
            <p:cNvSpPr txBox="1"/>
            <p:nvPr/>
          </p:nvSpPr>
          <p:spPr>
            <a:xfrm>
              <a:off x="2670801" y="2306275"/>
              <a:ext cx="940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Drop tube</a:t>
              </a:r>
            </a:p>
          </p:txBody>
        </p:sp>
        <p:sp>
          <p:nvSpPr>
            <p:cNvPr id="175" name="Shape 175"/>
            <p:cNvSpPr txBox="1"/>
            <p:nvPr/>
          </p:nvSpPr>
          <p:spPr>
            <a:xfrm>
              <a:off x="3867225" y="1966975"/>
              <a:ext cx="881100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CDC lever arm</a:t>
              </a:r>
            </a:p>
          </p:txBody>
        </p:sp>
        <p:sp>
          <p:nvSpPr>
            <p:cNvPr id="176" name="Shape 176"/>
            <p:cNvSpPr txBox="1"/>
            <p:nvPr/>
          </p:nvSpPr>
          <p:spPr>
            <a:xfrm>
              <a:off x="4178515" y="3796248"/>
              <a:ext cx="1047299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Filtration drum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(foam inside)</a:t>
              </a:r>
            </a:p>
          </p:txBody>
        </p:sp>
        <p:sp>
          <p:nvSpPr>
            <p:cNvPr id="177" name="Shape 177"/>
            <p:cNvSpPr txBox="1"/>
            <p:nvPr/>
          </p:nvSpPr>
          <p:spPr>
            <a:xfrm>
              <a:off x="4803201" y="231067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LFOM 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(contains float)</a:t>
              </a:r>
            </a:p>
          </p:txBody>
        </p:sp>
        <p:sp>
          <p:nvSpPr>
            <p:cNvPr id="178" name="Shape 178"/>
            <p:cNvSpPr txBox="1"/>
            <p:nvPr/>
          </p:nvSpPr>
          <p:spPr>
            <a:xfrm>
              <a:off x="1136921" y="4113308"/>
              <a:ext cx="1284299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Influent water pipe</a:t>
              </a:r>
            </a:p>
          </p:txBody>
        </p:sp>
        <p:sp>
          <p:nvSpPr>
            <p:cNvPr id="179" name="Shape 179"/>
            <p:cNvSpPr txBox="1"/>
            <p:nvPr/>
          </p:nvSpPr>
          <p:spPr>
            <a:xfrm>
              <a:off x="3356774" y="5519566"/>
              <a:ext cx="1203599" cy="413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Side backwash drain</a:t>
              </a:r>
            </a:p>
          </p:txBody>
        </p:sp>
        <p:sp>
          <p:nvSpPr>
            <p:cNvPr id="180" name="Shape 180"/>
            <p:cNvSpPr txBox="1"/>
            <p:nvPr/>
          </p:nvSpPr>
          <p:spPr>
            <a:xfrm>
              <a:off x="6717375" y="5511800"/>
              <a:ext cx="1405800" cy="261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water pipe</a:t>
              </a:r>
            </a:p>
          </p:txBody>
        </p:sp>
        <p:sp>
          <p:nvSpPr>
            <p:cNvPr id="181" name="Shape 181"/>
            <p:cNvSpPr txBox="1"/>
            <p:nvPr/>
          </p:nvSpPr>
          <p:spPr>
            <a:xfrm>
              <a:off x="5845067" y="3014161"/>
              <a:ext cx="1236000" cy="430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Effluent control valve</a:t>
              </a:r>
            </a:p>
          </p:txBody>
        </p:sp>
        <p:sp>
          <p:nvSpPr>
            <p:cNvPr id="182" name="Shape 182"/>
            <p:cNvSpPr txBox="1"/>
            <p:nvPr/>
          </p:nvSpPr>
          <p:spPr>
            <a:xfrm>
              <a:off x="1744148" y="5594476"/>
              <a:ext cx="1082100" cy="282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Dosing tubes</a:t>
              </a:r>
            </a:p>
          </p:txBody>
        </p:sp>
        <p:sp>
          <p:nvSpPr>
            <p:cNvPr id="183" name="Shape 183"/>
            <p:cNvSpPr txBox="1"/>
            <p:nvPr/>
          </p:nvSpPr>
          <p:spPr>
            <a:xfrm>
              <a:off x="4231766" y="4258757"/>
              <a:ext cx="940800" cy="1229100"/>
            </a:xfrm>
            <a:prstGeom prst="rect">
              <a:avLst/>
            </a:prstGeom>
            <a:solidFill>
              <a:srgbClr val="D8D8D8"/>
            </a:solidFill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Stratification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1”   10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30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60 ppi</a:t>
              </a:r>
            </a:p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4”   90 ppi</a:t>
              </a:r>
            </a:p>
          </p:txBody>
        </p:sp>
        <p:sp>
          <p:nvSpPr>
            <p:cNvPr id="184" name="Shape 184"/>
            <p:cNvSpPr txBox="1"/>
            <p:nvPr/>
          </p:nvSpPr>
          <p:spPr>
            <a:xfrm>
              <a:off x="6418477" y="3713744"/>
              <a:ext cx="1175099" cy="4346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Rigid backwash  lever arm</a:t>
              </a:r>
            </a:p>
          </p:txBody>
        </p:sp>
        <p:cxnSp>
          <p:nvCxnSpPr>
            <p:cNvPr id="185" name="Shape 185"/>
            <p:cNvCxnSpPr>
              <a:stCxn id="180" idx="1"/>
            </p:cNvCxnSpPr>
            <p:nvPr/>
          </p:nvCxnSpPr>
          <p:spPr>
            <a:xfrm flipH="1">
              <a:off x="6120075" y="5642600"/>
              <a:ext cx="597300" cy="1308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86" name="Shape 186"/>
            <p:cNvCxnSpPr>
              <a:stCxn id="182" idx="0"/>
            </p:cNvCxnSpPr>
            <p:nvPr/>
          </p:nvCxnSpPr>
          <p:spPr>
            <a:xfrm rot="10800000" flipH="1">
              <a:off x="2285198" y="5031376"/>
              <a:ext cx="212400" cy="5631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87" name="Shape 187"/>
            <p:cNvCxnSpPr>
              <a:stCxn id="179" idx="0"/>
            </p:cNvCxnSpPr>
            <p:nvPr/>
          </p:nvCxnSpPr>
          <p:spPr>
            <a:xfrm rot="10800000">
              <a:off x="3703874" y="4366966"/>
              <a:ext cx="254700" cy="11526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88" name="Shape 188"/>
            <p:cNvCxnSpPr>
              <a:stCxn id="184" idx="2"/>
            </p:cNvCxnSpPr>
            <p:nvPr/>
          </p:nvCxnSpPr>
          <p:spPr>
            <a:xfrm flipH="1">
              <a:off x="6864727" y="4148444"/>
              <a:ext cx="141300" cy="413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89" name="Shape 189"/>
            <p:cNvCxnSpPr/>
            <p:nvPr/>
          </p:nvCxnSpPr>
          <p:spPr>
            <a:xfrm>
              <a:off x="1697891" y="2429412"/>
              <a:ext cx="333599" cy="2978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0" name="Shape 190"/>
            <p:cNvCxnSpPr>
              <a:stCxn id="178" idx="0"/>
            </p:cNvCxnSpPr>
            <p:nvPr/>
          </p:nvCxnSpPr>
          <p:spPr>
            <a:xfrm rot="10800000" flipH="1">
              <a:off x="1779071" y="3759908"/>
              <a:ext cx="258900" cy="3534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1" name="Shape 191"/>
            <p:cNvCxnSpPr>
              <a:stCxn id="172" idx="2"/>
            </p:cNvCxnSpPr>
            <p:nvPr/>
          </p:nvCxnSpPr>
          <p:spPr>
            <a:xfrm flipH="1">
              <a:off x="3491475" y="1443049"/>
              <a:ext cx="934200" cy="238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2" name="Shape 192"/>
            <p:cNvCxnSpPr/>
            <p:nvPr/>
          </p:nvCxnSpPr>
          <p:spPr>
            <a:xfrm>
              <a:off x="3042375" y="2526130"/>
              <a:ext cx="292200" cy="434699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3" name="Shape 193"/>
            <p:cNvCxnSpPr>
              <a:stCxn id="175" idx="2"/>
            </p:cNvCxnSpPr>
            <p:nvPr/>
          </p:nvCxnSpPr>
          <p:spPr>
            <a:xfrm flipH="1">
              <a:off x="3867375" y="2380674"/>
              <a:ext cx="440400" cy="362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4" name="Shape 194"/>
            <p:cNvCxnSpPr>
              <a:stCxn id="177" idx="2"/>
            </p:cNvCxnSpPr>
            <p:nvPr/>
          </p:nvCxnSpPr>
          <p:spPr>
            <a:xfrm flipH="1">
              <a:off x="4503351" y="2745374"/>
              <a:ext cx="887400" cy="2997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cxnSp>
          <p:nvCxnSpPr>
            <p:cNvPr id="195" name="Shape 195"/>
            <p:cNvCxnSpPr>
              <a:stCxn id="181" idx="2"/>
            </p:cNvCxnSpPr>
            <p:nvPr/>
          </p:nvCxnSpPr>
          <p:spPr>
            <a:xfrm flipH="1">
              <a:off x="5486867" y="3444961"/>
              <a:ext cx="976200" cy="1561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sp>
          <p:nvSpPr>
            <p:cNvPr id="196" name="Shape 196"/>
            <p:cNvSpPr txBox="1"/>
            <p:nvPr/>
          </p:nvSpPr>
          <p:spPr>
            <a:xfrm>
              <a:off x="1103600" y="1057201"/>
              <a:ext cx="1483500" cy="3113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SzPct val="25000"/>
                <a:buNone/>
              </a:pP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Calibration </a:t>
              </a:r>
              <a:r>
                <a:rPr lang="es-HN" sz="1800"/>
                <a:t>c</a:t>
              </a:r>
              <a:r>
                <a:rPr lang="es-HN" sz="1800" b="0" i="0" u="none" strike="noStrike" cap="none" baseline="0">
                  <a:solidFill>
                    <a:srgbClr val="000000"/>
                  </a:solidFill>
                </a:rPr>
                <a:t>olumn</a:t>
              </a:r>
            </a:p>
          </p:txBody>
        </p:sp>
        <p:cxnSp>
          <p:nvCxnSpPr>
            <p:cNvPr id="197" name="Shape 197"/>
            <p:cNvCxnSpPr>
              <a:stCxn id="196" idx="2"/>
            </p:cNvCxnSpPr>
            <p:nvPr/>
          </p:nvCxnSpPr>
          <p:spPr>
            <a:xfrm>
              <a:off x="1845350" y="1368601"/>
              <a:ext cx="741600" cy="205200"/>
            </a:xfrm>
            <a:prstGeom prst="straightConnector1">
              <a:avLst/>
            </a:prstGeom>
            <a:noFill/>
            <a:ln w="25400" cap="flat">
              <a:solidFill>
                <a:srgbClr val="FFFFFF"/>
              </a:solidFill>
              <a:prstDash val="solid"/>
              <a:round/>
              <a:headEnd type="none" w="med" len="med"/>
              <a:tailEnd type="stealth" w="lg" len="lg"/>
            </a:ln>
          </p:spPr>
        </p:cxnSp>
      </p:grpSp>
      <p:pic>
        <p:nvPicPr>
          <p:cNvPr id="198" name="Shape 19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725" y="2356950"/>
            <a:ext cx="5204525" cy="346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Small Filter</a:t>
            </a:r>
          </a:p>
        </p:txBody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5251600" y="1950400"/>
            <a:ext cx="4038599" cy="47750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93333"/>
              <a:buFont typeface="Calibri"/>
              <a:buChar char="➢"/>
            </a:pPr>
            <a:r>
              <a:rPr lang="es-HN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collect data on efficiency of backwash system</a:t>
            </a:r>
          </a:p>
          <a:p>
            <a:pPr marL="457200" marR="0" lvl="0" indent="-41910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Function</a:t>
            </a: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replicates large scale filter</a:t>
            </a: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Benefit</a:t>
            </a: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easy to operate and SEE backwash</a:t>
            </a:r>
          </a:p>
        </p:txBody>
      </p:sp>
      <p:pic>
        <p:nvPicPr>
          <p:cNvPr id="206" name="Shape 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824" y="1950411"/>
            <a:ext cx="4898574" cy="435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  <a:p>
            <a:pPr algn="l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body" idx="1"/>
          </p:nvPr>
        </p:nvSpPr>
        <p:spPr>
          <a:xfrm>
            <a:off x="0" y="2200550"/>
            <a:ext cx="4038599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06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Determine empirical relationship between backwash pore velocity and filter cleaning efficiency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6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create backwash system easily operated by one person</a:t>
            </a:r>
          </a:p>
          <a:p>
            <a:pPr marL="0" lvl="0" indent="0" rtl="0">
              <a:spcBef>
                <a:spcPts val="0"/>
              </a:spcBef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4" name="Shape 214"/>
          <p:cNvSpPr txBox="1"/>
          <p:nvPr/>
        </p:nvSpPr>
        <p:spPr>
          <a:xfrm>
            <a:off x="122600" y="1568400"/>
            <a:ext cx="6058500" cy="70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000" b="1">
                <a:latin typeface="Calibri"/>
                <a:ea typeface="Calibri"/>
                <a:cs typeface="Calibri"/>
                <a:sym typeface="Calibri"/>
              </a:rPr>
              <a:t>WHY?</a:t>
            </a:r>
          </a:p>
        </p:txBody>
      </p:sp>
      <p:pic>
        <p:nvPicPr>
          <p:cNvPr id="215" name="Shape 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3499" y="1498400"/>
            <a:ext cx="2056601" cy="274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Shape 2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8087" y="2914374"/>
            <a:ext cx="2163224" cy="2884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99650" y="4115873"/>
            <a:ext cx="2056601" cy="2742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</p:txBody>
      </p:sp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105950" y="2072625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06400" algn="l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Forward Filtration: 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Clog filter with clay and PACl solution </a:t>
            </a:r>
          </a:p>
          <a:p>
            <a:pPr marL="457200" lvl="0" indent="-4064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Backwash: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 gate valve to control pore velocity </a:t>
            </a:r>
          </a:p>
          <a:p>
            <a:pPr marL="457200" lvl="0" indent="-4064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Collect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effluent turbidity data</a:t>
            </a:r>
          </a:p>
          <a:p>
            <a:pPr marL="457200" lvl="0" indent="-4064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Compare </a:t>
            </a:r>
            <a:r>
              <a:rPr lang="es-HN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data between pore sizes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Shape 2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4475" y="2198350"/>
            <a:ext cx="4827125" cy="3739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Shape 226"/>
          <p:cNvSpPr txBox="1"/>
          <p:nvPr/>
        </p:nvSpPr>
        <p:spPr>
          <a:xfrm>
            <a:off x="105950" y="1431575"/>
            <a:ext cx="6058500" cy="70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000" b="1">
                <a:latin typeface="Calibri"/>
                <a:ea typeface="Calibri"/>
                <a:cs typeface="Calibri"/>
                <a:sym typeface="Calibri"/>
              </a:rPr>
              <a:t>METHODS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828800" y="3276600"/>
            <a:ext cx="5249399" cy="921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FORWARD FILTRATION VIDEO!</a:t>
            </a:r>
            <a:endParaRPr lang="es-HN" sz="3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Cleaning Efficiency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41" name="Shape 241"/>
          <p:cNvSpPr txBox="1">
            <a:spLocks noGrp="1"/>
          </p:cNvSpPr>
          <p:nvPr>
            <p:ph type="body" idx="1"/>
          </p:nvPr>
        </p:nvSpPr>
        <p:spPr>
          <a:xfrm>
            <a:off x="2590800" y="3505200"/>
            <a:ext cx="4038599" cy="648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s-HN" sz="3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BACKWASH VIDEO!</a:t>
            </a:r>
            <a:endParaRPr lang="es-HN" sz="3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Pore Velocity vs.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s-HN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Cleaning Efficiency</a:t>
            </a:r>
          </a:p>
        </p:txBody>
      </p:sp>
      <p:pic>
        <p:nvPicPr>
          <p:cNvPr id="248" name="Shape 248"/>
          <p:cNvPicPr preferRelativeResize="0"/>
          <p:nvPr/>
        </p:nvPicPr>
        <p:blipFill rotWithShape="1">
          <a:blip r:embed="rId3">
            <a:alphaModFix/>
          </a:blip>
          <a:srcRect l="1978" t="2391" r="1969"/>
          <a:stretch/>
        </p:blipFill>
        <p:spPr>
          <a:xfrm>
            <a:off x="4661950" y="3005600"/>
            <a:ext cx="4392099" cy="260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/>
          <p:cNvPicPr preferRelativeResize="0"/>
          <p:nvPr/>
        </p:nvPicPr>
        <p:blipFill rotWithShape="1">
          <a:blip r:embed="rId4">
            <a:alphaModFix/>
          </a:blip>
          <a:srcRect l="1446" t="3016" r="1446" b="3007"/>
          <a:stretch/>
        </p:blipFill>
        <p:spPr>
          <a:xfrm>
            <a:off x="74450" y="3042825"/>
            <a:ext cx="4392099" cy="251242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 txBox="1"/>
          <p:nvPr/>
        </p:nvSpPr>
        <p:spPr>
          <a:xfrm>
            <a:off x="219550" y="1520750"/>
            <a:ext cx="5359199" cy="83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FORWARD FILTRATION RESULTS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678</Words>
  <Application>Microsoft Office PowerPoint</Application>
  <PresentationFormat>On-screen Show (4:3)</PresentationFormat>
  <Paragraphs>183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AguaClara English</vt:lpstr>
      <vt:lpstr>Foam Filtration</vt:lpstr>
      <vt:lpstr>Why Foam?</vt:lpstr>
      <vt:lpstr>Large Filter Status</vt:lpstr>
      <vt:lpstr>Small Filter</vt:lpstr>
      <vt:lpstr>Pore Velocity vs. Cleaning Efficiency </vt:lpstr>
      <vt:lpstr>Pore Velocity vs. Cleaning Efficiency</vt:lpstr>
      <vt:lpstr>Pore Velocity vs. Cleaning Efficiency</vt:lpstr>
      <vt:lpstr>Pore Velocity vs. Cleaning Efficiency </vt:lpstr>
      <vt:lpstr>Pore Velocity vs.  Cleaning Efficiency</vt:lpstr>
      <vt:lpstr>Pore Velocity vs.  Cleaning Efficiency</vt:lpstr>
      <vt:lpstr>Pore Velocity vs. Cleaning Efficiency </vt:lpstr>
      <vt:lpstr>Filtration Thoughts</vt:lpstr>
      <vt:lpstr>What’s Next</vt:lpstr>
      <vt:lpstr>EPA P3 Phase II Competition</vt:lpstr>
      <vt:lpstr>EPA P3 Award Phase II</vt:lpstr>
      <vt:lpstr>Questions???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Foam Filtration</dc:title>
  <dc:creator>Marlana</dc:creator>
  <cp:lastModifiedBy>Marlana</cp:lastModifiedBy>
  <cp:revision>1</cp:revision>
  <dcterms:modified xsi:type="dcterms:W3CDTF">2015-05-15T15:09:00Z</dcterms:modified>
</cp:coreProperties>
</file>