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2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9" r:id="rId1"/>
  </p:sldMasterIdLst>
  <p:notesMasterIdLst>
    <p:notesMasterId r:id="rId13"/>
  </p:notesMasterIdLst>
  <p:handoutMasterIdLst>
    <p:handoutMasterId r:id="rId14"/>
  </p:handoutMasterIdLst>
  <p:sldIdLst>
    <p:sldId id="475" r:id="rId2"/>
    <p:sldId id="477" r:id="rId3"/>
    <p:sldId id="476" r:id="rId4"/>
    <p:sldId id="479" r:id="rId5"/>
    <p:sldId id="484" r:id="rId6"/>
    <p:sldId id="480" r:id="rId7"/>
    <p:sldId id="481" r:id="rId8"/>
    <p:sldId id="486" r:id="rId9"/>
    <p:sldId id="482" r:id="rId10"/>
    <p:sldId id="483" r:id="rId11"/>
    <p:sldId id="485" r:id="rId12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:p14="http://schemas.microsoft.com/office/powerpoint/2010/main" xmlns="" xmlns:p="http://schemas.openxmlformats.org/presentationml/2006/main" xmlns:r="http://schemas.openxmlformats.org/officeDocument/2006/relationships" xmlns:a="http://schemas.openxmlformats.org/drawingml/2006/main" val="0"/>
    </p:ext>
    <p:ext uri="{D31A062A-798A-4329-ABDD-BBA856620510}">
      <p14:defaultImageDpi xmlns:p14="http://schemas.microsoft.com/office/powerpoint/2010/main" xmlns="" xmlns:p="http://schemas.openxmlformats.org/presentationml/2006/main" xmlns:r="http://schemas.openxmlformats.org/officeDocument/2006/relationships" xmlns:a="http://schemas.openxmlformats.org/drawingml/2006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73096" autoAdjust="0"/>
  </p:normalViewPr>
  <p:slideViewPr>
    <p:cSldViewPr>
      <p:cViewPr varScale="1">
        <p:scale>
          <a:sx n="92" d="100"/>
          <a:sy n="92" d="100"/>
        </p:scale>
        <p:origin x="-1360" y="-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handoutMaster" Target="handoutMasters/handout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xmlns:p="http://schemas.openxmlformats.org/presentationml/2006/main" xmlns:r="http://schemas.openxmlformats.org/officeDocument/2006/relationships" xmlns:a="http://schemas.openxmlformats.org/drawingml/2006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xmlns:p="http://schemas.openxmlformats.org/presentationml/2006/main" xmlns:r="http://schemas.openxmlformats.org/officeDocument/2006/relationships" xmlns:a="http://schemas.openxmlformats.org/drawingml/2006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audio" Target="file:///C:\Documents%20and%20Settings\AguaClara\Local%20Settings\Temporary%20Internet%20Files\Content.IE5\22RM8TLU\MS910219879%5b1%5d.wav" TargetMode="External"/><Relationship Id="rId2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eg"/><Relationship Id="rId3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7.jpeg"/><Relationship Id="rId5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9.jpeg"/><Relationship Id="rId5" Type="http://schemas.openxmlformats.org/officeDocument/2006/relationships/image" Target="../media/image10.jpeg"/><Relationship Id="rId6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2.jpeg"/><Relationship Id="rId5" Type="http://schemas.openxmlformats.org/officeDocument/2006/relationships/image" Target="../media/image13.jpeg"/><Relationship Id="rId6" Type="http://schemas.openxmlformats.org/officeDocument/2006/relationships/image" Target="../media/image14.jpeg"/><Relationship Id="rId7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png"/><Relationship Id="rId5" Type="http://schemas.openxmlformats.org/officeDocument/2006/relationships/image" Target="../media/image16.jpeg"/><Relationship Id="rId6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895600" y="5410200"/>
            <a:ext cx="3962400" cy="1600200"/>
          </a:xfrm>
        </p:spPr>
        <p:txBody>
          <a:bodyPr/>
          <a:lstStyle/>
          <a:p>
            <a:r>
              <a:rPr lang="en-US" sz="2800" b="1" dirty="0" smtClean="0"/>
              <a:t>Leah </a:t>
            </a:r>
            <a:r>
              <a:rPr lang="en-US" sz="2800" b="1" dirty="0" err="1" smtClean="0"/>
              <a:t>Meyerholtz</a:t>
            </a:r>
            <a:endParaRPr lang="en-US" sz="2800" b="1" dirty="0" smtClean="0"/>
          </a:p>
          <a:p>
            <a:r>
              <a:rPr lang="en-US" sz="2800" b="1" dirty="0" smtClean="0"/>
              <a:t>Michelle </a:t>
            </a:r>
            <a:r>
              <a:rPr lang="en-US" sz="2800" b="1" dirty="0" err="1" smtClean="0"/>
              <a:t>Gostic</a:t>
            </a:r>
            <a:endParaRPr lang="en-US" sz="2800" b="1" dirty="0" smtClean="0"/>
          </a:p>
          <a:p>
            <a:r>
              <a:rPr lang="en-US" sz="2800" b="1" dirty="0" smtClean="0"/>
              <a:t>Sarah Levine</a:t>
            </a:r>
            <a:endParaRPr lang="en-US" sz="2800" b="1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Foam Filtration</a:t>
            </a:r>
            <a:br>
              <a:rPr lang="en-US" dirty="0" smtClean="0"/>
            </a:br>
            <a:r>
              <a:rPr lang="en-US" sz="3600" dirty="0" smtClean="0"/>
              <a:t>Summer 2012</a:t>
            </a:r>
            <a:endParaRPr lang="en-US" sz="3600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MS910219879[1]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686800" y="6400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4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Calculations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676400"/>
            <a:ext cx="3874715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81231" y="3429000"/>
            <a:ext cx="5262769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14800" y="1600200"/>
            <a:ext cx="308810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60008" y="2209800"/>
            <a:ext cx="2983992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Analysis (200NTU)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20137" y="1981200"/>
            <a:ext cx="4823863" cy="3545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057400"/>
            <a:ext cx="4419600" cy="344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81200" y="5486400"/>
            <a:ext cx="211141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 smtClean="0"/>
              <a:t>Ultimate goal: Design a system to provide clean water in emergency situations</a:t>
            </a:r>
          </a:p>
          <a:p>
            <a:pPr lvl="1"/>
            <a:r>
              <a:rPr lang="en-US" sz="3600" dirty="0" smtClean="0"/>
              <a:t>Portable, small, efficient, operator-friendly, electricity-free </a:t>
            </a:r>
          </a:p>
          <a:p>
            <a:pPr lvl="1"/>
            <a:r>
              <a:rPr lang="en-US" sz="3600" dirty="0" smtClean="0"/>
              <a:t>Not ideal for use at municipal scale</a:t>
            </a:r>
          </a:p>
          <a:p>
            <a:pPr>
              <a:buNone/>
            </a:pPr>
            <a:endParaRPr lang="en-US" dirty="0" smtClean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Apparatus 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Content Placeholder 10" descr="DSC_0090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1041041" y="1600200"/>
            <a:ext cx="6833317" cy="4525963"/>
          </a:xfrm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Goals For Summer 2012 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001000" cy="4525963"/>
          </a:xfrm>
        </p:spPr>
        <p:txBody>
          <a:bodyPr/>
          <a:lstStyle/>
          <a:p>
            <a:r>
              <a:rPr lang="en-US" sz="3000" dirty="0" smtClean="0"/>
              <a:t>Determine particle removal capability and longevity of filter components </a:t>
            </a:r>
          </a:p>
          <a:p>
            <a:pPr>
              <a:buNone/>
            </a:pPr>
            <a:endParaRPr lang="en-US" sz="3000" dirty="0" smtClean="0"/>
          </a:p>
          <a:p>
            <a:r>
              <a:rPr lang="en-US" sz="3000" dirty="0" smtClean="0"/>
              <a:t>Determine effectiveness of plunger cleaning method/length of filter cycle </a:t>
            </a:r>
          </a:p>
          <a:p>
            <a:pPr>
              <a:buNone/>
            </a:pPr>
            <a:endParaRPr lang="en-US" sz="3000" dirty="0" smtClean="0"/>
          </a:p>
          <a:p>
            <a:r>
              <a:rPr lang="en-US" sz="3000" dirty="0" smtClean="0"/>
              <a:t>Find a way to run the filter without use of electricity 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Progress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886200" cy="5334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Original apparatus: 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7" name="Content Placeholder 8"/>
          <p:cNvSpPr>
            <a:spLocks noGrp="1"/>
          </p:cNvSpPr>
          <p:nvPr>
            <p:ph sz="half" idx="1"/>
          </p:nvPr>
        </p:nvSpPr>
        <p:spPr>
          <a:xfrm>
            <a:off x="4419600" y="1600200"/>
            <a:ext cx="3886200" cy="45259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Modified apparatus: 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8" name="Picture 7" descr="DSC_006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80753" y="2133600"/>
            <a:ext cx="2624447" cy="3962400"/>
          </a:xfrm>
          <a:prstGeom prst="rect">
            <a:avLst/>
          </a:prstGeom>
        </p:spPr>
      </p:pic>
      <p:pic>
        <p:nvPicPr>
          <p:cNvPr id="10" name="Picture 9" descr="DSC_008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90754" y="2133600"/>
            <a:ext cx="2624446" cy="39624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0" y="3124200"/>
            <a:ext cx="2667000" cy="3276600"/>
          </a:xfrm>
        </p:spPr>
        <p:txBody>
          <a:bodyPr/>
          <a:lstStyle/>
          <a:p>
            <a:pPr lvl="1"/>
            <a:r>
              <a:rPr lang="en-US" sz="1800" dirty="0" smtClean="0"/>
              <a:t>Run multiple day tests at 500 NTU, 200 NTU, 100 NTU and 50 NTU.  </a:t>
            </a:r>
          </a:p>
          <a:p>
            <a:pPr lvl="1"/>
            <a:r>
              <a:rPr lang="en-US" sz="1800" dirty="0" smtClean="0"/>
              <a:t>Measure head loss and turbidity to assess performance and to determine when filter needs cleaned</a:t>
            </a:r>
          </a:p>
          <a:p>
            <a:pPr lvl="1">
              <a:buNone/>
            </a:pPr>
            <a:endParaRPr lang="en-US" sz="1800" dirty="0"/>
          </a:p>
        </p:txBody>
      </p:sp>
      <p:pic>
        <p:nvPicPr>
          <p:cNvPr id="8" name="Content Placeholder 7" descr="DSC_0095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152400" y="914400"/>
            <a:ext cx="1371600" cy="2070847"/>
          </a:xfrm>
        </p:spPr>
      </p:pic>
      <p:pic>
        <p:nvPicPr>
          <p:cNvPr id="10" name="Picture 9" descr="DSC_009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00200" y="914400"/>
            <a:ext cx="1362694" cy="2057400"/>
          </a:xfrm>
          <a:prstGeom prst="rect">
            <a:avLst/>
          </a:prstGeom>
        </p:spPr>
      </p:pic>
      <p:pic>
        <p:nvPicPr>
          <p:cNvPr id="12" name="Picture 11" descr="DSC_010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124200" y="2335480"/>
            <a:ext cx="5943600" cy="393667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Content Placeholder 11" descr="DSC_0100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2720787" y="1600200"/>
            <a:ext cx="3451413" cy="2286000"/>
          </a:xfrm>
        </p:spPr>
      </p:pic>
      <p:pic>
        <p:nvPicPr>
          <p:cNvPr id="13" name="Picture 12" descr="DSC_009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2400" y="1905000"/>
            <a:ext cx="2438400" cy="3681506"/>
          </a:xfrm>
          <a:prstGeom prst="rect">
            <a:avLst/>
          </a:prstGeom>
        </p:spPr>
      </p:pic>
      <p:pic>
        <p:nvPicPr>
          <p:cNvPr id="14" name="Picture 13" descr="DSC_009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43200" y="4038600"/>
            <a:ext cx="3429000" cy="2271156"/>
          </a:xfrm>
          <a:prstGeom prst="rect">
            <a:avLst/>
          </a:prstGeom>
        </p:spPr>
      </p:pic>
      <p:pic>
        <p:nvPicPr>
          <p:cNvPr id="15" name="Picture 14" descr="DSC_009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24600" y="2667000"/>
            <a:ext cx="2646081" cy="17526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Cleaning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Content Placeholder 10" descr="DSC_0102.JPG"/>
          <p:cNvPicPr>
            <a:picLocks noGrp="1" noChangeAspect="1"/>
          </p:cNvPicPr>
          <p:nvPr>
            <p:ph sz="half" idx="1"/>
          </p:nvPr>
        </p:nvPicPr>
        <p:blipFill>
          <a:blip r:embed="rId5" cstate="print"/>
          <a:stretch>
            <a:fillRect/>
          </a:stretch>
        </p:blipFill>
        <p:spPr>
          <a:xfrm rot="5400000">
            <a:off x="-416374" y="2321374"/>
            <a:ext cx="4722905" cy="3128158"/>
          </a:xfrm>
        </p:spPr>
      </p:pic>
      <p:pic>
        <p:nvPicPr>
          <p:cNvPr id="17" name="Picture 16" descr="DSC_009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77129" y="2209800"/>
            <a:ext cx="5062071" cy="33528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Calculations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599" y="1676400"/>
            <a:ext cx="8580863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11244</TotalTime>
  <Words>134</Words>
  <Application>Microsoft Macintosh PowerPoint</Application>
  <PresentationFormat>On-screen Show (4:3)</PresentationFormat>
  <Paragraphs>28</Paragraphs>
  <Slides>11</Slides>
  <Notes>2</Notes>
  <HiddenSlides>0</HiddenSlides>
  <MMClips>1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1_AguaClara the road</vt:lpstr>
      <vt:lpstr>Foam Filtration Summer 2012</vt:lpstr>
      <vt:lpstr>Overview</vt:lpstr>
      <vt:lpstr>Apparatus </vt:lpstr>
      <vt:lpstr>Our Goals For Summer 2012 </vt:lpstr>
      <vt:lpstr>Current Progress</vt:lpstr>
      <vt:lpstr>Experiment</vt:lpstr>
      <vt:lpstr>Experiment</vt:lpstr>
      <vt:lpstr>Cleaning</vt:lpstr>
      <vt:lpstr>Calculations</vt:lpstr>
      <vt:lpstr>Calculations</vt:lpstr>
      <vt:lpstr>Data Analysis (200NTU)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Sarah Levine</cp:lastModifiedBy>
  <cp:revision>258</cp:revision>
  <dcterms:created xsi:type="dcterms:W3CDTF">2012-07-19T17:47:04Z</dcterms:created>
  <dcterms:modified xsi:type="dcterms:W3CDTF">2012-07-19T17:48:10Z</dcterms:modified>
</cp:coreProperties>
</file>