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475" r:id="rId2"/>
    <p:sldId id="478" r:id="rId3"/>
    <p:sldId id="479" r:id="rId4"/>
    <p:sldId id="480" r:id="rId5"/>
    <p:sldId id="481" r:id="rId6"/>
    <p:sldId id="485" r:id="rId7"/>
    <p:sldId id="482" r:id="rId8"/>
    <p:sldId id="483" r:id="rId9"/>
    <p:sldId id="484" r:id="rId10"/>
    <p:sldId id="477" r:id="rId11"/>
    <p:sldId id="476" r:id="rId12"/>
    <p:sldId id="488" r:id="rId13"/>
    <p:sldId id="486" r:id="rId14"/>
    <p:sldId id="487" r:id="rId15"/>
    <p:sldId id="489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18" autoAdjust="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</p:spPr>
        <p:txBody>
          <a:bodyPr lIns="96661" tIns="48331" rIns="96661" bIns="48331">
            <a:prstTxWarp prst="textNoShape">
              <a:avLst/>
            </a:prstTxWarp>
            <a:normAutofit/>
          </a:bodyPr>
          <a:lstStyle/>
          <a:p>
            <a:pPr defTabSz="965200"/>
            <a:r>
              <a:rPr lang="en-US" smtClean="0">
                <a:latin typeface="Arial" pitchFamily="84" charset="0"/>
              </a:rPr>
              <a:t>pC* is the log removal of the system.  When varying the influent turbidity, it is often more straightforward to compare effluent turbidities than compare pc* values.  Theoretically, when two filters are put in series, the pC*s of the two filters should be additive for the entire system.  We are hoping to achieve a pC* of approximately 1.5 - 1.6 so that we can reduce turbidity from 100 to EPA approved 3</a:t>
            </a: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>
            <a:prstTxWarp prst="textNoShape">
              <a:avLst/>
            </a:prstTxWarp>
          </a:bodyPr>
          <a:lstStyle/>
          <a:p>
            <a:pPr algn="r" defTabSz="966788"/>
            <a:fld id="{D63297B6-F4F6-4CEA-8470-DFEB5054327A}" type="slidenum">
              <a:rPr lang="en-US" sz="1300">
                <a:latin typeface="Arial" pitchFamily="84" charset="0"/>
              </a:rPr>
              <a:pPr algn="r" defTabSz="966788"/>
              <a:t>6</a:t>
            </a:fld>
            <a:endParaRPr lang="en-US" sz="1300">
              <a:latin typeface="Arial" pitchFamily="8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laceholder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Placeholder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ceholder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Placeholder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5" descr="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 userDrawn="1"/>
        </p:nvPicPr>
        <p:blipFill>
          <a:blip r:embed="rId1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09800" y="5157788"/>
            <a:ext cx="6019800" cy="1143000"/>
          </a:xfrm>
        </p:spPr>
        <p:txBody>
          <a:bodyPr/>
          <a:lstStyle/>
          <a:p>
            <a:pPr algn="ctr"/>
            <a:r>
              <a:rPr lang="en-US" dirty="0" smtClean="0"/>
              <a:t>Katie Edwards, Walker </a:t>
            </a:r>
            <a:r>
              <a:rPr lang="en-US" dirty="0" err="1" smtClean="0"/>
              <a:t>Grimshaw</a:t>
            </a:r>
            <a:r>
              <a:rPr lang="en-US" dirty="0" smtClean="0"/>
              <a:t>, Bradshaw Irish, Kelly McBride, </a:t>
            </a:r>
            <a:r>
              <a:rPr lang="en-US" dirty="0"/>
              <a:t>a</a:t>
            </a:r>
            <a:r>
              <a:rPr lang="en-US" dirty="0" smtClean="0"/>
              <a:t>nd Nadia </a:t>
            </a:r>
            <a:r>
              <a:rPr lang="en-US" dirty="0" err="1" smtClean="0"/>
              <a:t>Shebaro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 Teach-In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Operation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2271598" y="1536476"/>
            <a:ext cx="5046663" cy="4230687"/>
            <a:chOff x="4419600" y="1712913"/>
            <a:chExt cx="5046663" cy="4230687"/>
          </a:xfrm>
        </p:grpSpPr>
        <p:sp>
          <p:nvSpPr>
            <p:cNvPr id="6" name="Rectangle 5"/>
            <p:cNvSpPr/>
            <p:nvPr/>
          </p:nvSpPr>
          <p:spPr>
            <a:xfrm>
              <a:off x="5175250" y="2733675"/>
              <a:ext cx="838200" cy="3187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175250" y="2906713"/>
              <a:ext cx="838200" cy="3036887"/>
            </a:xfrm>
            <a:prstGeom prst="rect">
              <a:avLst/>
            </a:prstGeom>
            <a:gradFill flip="none" rotWithShape="1">
              <a:gsLst>
                <a:gs pos="73000">
                  <a:srgbClr val="7A5128"/>
                </a:gs>
                <a:gs pos="50000">
                  <a:srgbClr val="774F27">
                    <a:shade val="67500"/>
                    <a:satMod val="115000"/>
                  </a:srgbClr>
                </a:gs>
                <a:gs pos="100000">
                  <a:srgbClr val="774F27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rgbClr val="3926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75250" y="3281363"/>
              <a:ext cx="838200" cy="2662237"/>
            </a:xfrm>
            <a:prstGeom prst="rect">
              <a:avLst/>
            </a:prstGeom>
            <a:blipFill dpi="0" rotWithShape="1">
              <a:blip r:embed="rId4" cstate="print">
                <a:alphaModFix amt="44000"/>
              </a:blip>
              <a:srcRect/>
              <a:tile tx="0" ty="0" sx="100000" sy="100000" flip="none" algn="tl"/>
            </a:blip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23050" y="3163888"/>
              <a:ext cx="838200" cy="19780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grpSp>
          <p:nvGrpSpPr>
            <p:cNvPr id="12" name="Group 6"/>
            <p:cNvGrpSpPr>
              <a:grpSpLocks/>
            </p:cNvGrpSpPr>
            <p:nvPr/>
          </p:nvGrpSpPr>
          <p:grpSpPr bwMode="auto">
            <a:xfrm>
              <a:off x="6623050" y="3160713"/>
              <a:ext cx="838200" cy="1981200"/>
              <a:chOff x="8839200" y="2381665"/>
              <a:chExt cx="838200" cy="178987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8839200" y="3582082"/>
                <a:ext cx="838200" cy="58945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2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839200" y="2381665"/>
                <a:ext cx="838200" cy="1200417"/>
              </a:xfrm>
              <a:prstGeom prst="rect">
                <a:avLst/>
              </a:prstGeom>
              <a:gradFill flip="none" rotWithShape="1">
                <a:gsLst>
                  <a:gs pos="4000">
                    <a:schemeClr val="tx2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2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6623050" y="3697288"/>
              <a:ext cx="838200" cy="1455737"/>
            </a:xfrm>
            <a:prstGeom prst="rect">
              <a:avLst/>
            </a:prstGeom>
            <a:blipFill dpi="0" rotWithShape="1">
              <a:blip r:embed="rId5" cstate="print">
                <a:alphaModFix amt="38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cxnSp>
          <p:nvCxnSpPr>
            <p:cNvPr id="16" name="Elbow Connector 15"/>
            <p:cNvCxnSpPr>
              <a:stCxn id="15" idx="2"/>
            </p:cNvCxnSpPr>
            <p:nvPr/>
          </p:nvCxnSpPr>
          <p:spPr>
            <a:xfrm rot="5400000" flipH="1" flipV="1">
              <a:off x="6242844" y="3706019"/>
              <a:ext cx="2246312" cy="647700"/>
            </a:xfrm>
            <a:prstGeom prst="bentConnector3">
              <a:avLst>
                <a:gd name="adj1" fmla="val -10177"/>
              </a:avLst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7"/>
            <p:cNvGrpSpPr>
              <a:grpSpLocks/>
            </p:cNvGrpSpPr>
            <p:nvPr/>
          </p:nvGrpSpPr>
          <p:grpSpPr bwMode="auto">
            <a:xfrm>
              <a:off x="5594350" y="2901950"/>
              <a:ext cx="1447800" cy="3041650"/>
              <a:chOff x="4152903" y="1955780"/>
              <a:chExt cx="1447797" cy="3035948"/>
            </a:xfrm>
          </p:grpSpPr>
          <p:cxnSp>
            <p:nvCxnSpPr>
              <p:cNvPr id="18" name="Elbow Connector 17"/>
              <p:cNvCxnSpPr>
                <a:stCxn id="8" idx="2"/>
              </p:cNvCxnSpPr>
              <p:nvPr/>
            </p:nvCxnSpPr>
            <p:spPr>
              <a:xfrm rot="5400000" flipH="1" flipV="1">
                <a:off x="2996878" y="3111805"/>
                <a:ext cx="3035948" cy="723899"/>
              </a:xfrm>
              <a:prstGeom prst="bentConnector3">
                <a:avLst>
                  <a:gd name="adj1" fmla="val -7530"/>
                </a:avLst>
              </a:prstGeom>
              <a:ln>
                <a:solidFill>
                  <a:srgbClr val="774F2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Elbow Connector 80"/>
              <p:cNvCxnSpPr>
                <a:endCxn id="11" idx="0"/>
              </p:cNvCxnSpPr>
              <p:nvPr/>
            </p:nvCxnSpPr>
            <p:spPr>
              <a:xfrm>
                <a:off x="4876802" y="1955780"/>
                <a:ext cx="723899" cy="259862"/>
              </a:xfrm>
              <a:prstGeom prst="bentConnector2">
                <a:avLst/>
              </a:prstGeom>
              <a:ln>
                <a:solidFill>
                  <a:srgbClr val="774F2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Elbow Connector 90"/>
            <p:cNvCxnSpPr>
              <a:cxnSpLocks noChangeShapeType="1"/>
              <a:endCxn id="7" idx="0"/>
            </p:cNvCxnSpPr>
            <p:nvPr/>
          </p:nvCxnSpPr>
          <p:spPr bwMode="auto">
            <a:xfrm flipH="1">
              <a:off x="5594350" y="2474913"/>
              <a:ext cx="3175" cy="431800"/>
            </a:xfrm>
            <a:prstGeom prst="straightConnector1">
              <a:avLst/>
            </a:prstGeom>
            <a:noFill/>
            <a:ln w="25400">
              <a:solidFill>
                <a:srgbClr val="392613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</p:cxnSp>
        <p:sp>
          <p:nvSpPr>
            <p:cNvPr id="21" name="TextBox 23"/>
            <p:cNvSpPr txBox="1">
              <a:spLocks noChangeArrowheads="1"/>
            </p:cNvSpPr>
            <p:nvPr/>
          </p:nvSpPr>
          <p:spPr bwMode="auto">
            <a:xfrm>
              <a:off x="4648200" y="1712913"/>
              <a:ext cx="1025525" cy="915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455613"/>
              <a:r>
                <a:rPr lang="en-US" sz="1800" b="1" dirty="0">
                  <a:latin typeface="Calibri" charset="0"/>
                </a:rPr>
                <a:t>From </a:t>
              </a:r>
            </a:p>
            <a:p>
              <a:pPr algn="ctr" defTabSz="455613"/>
              <a:r>
                <a:rPr lang="en-US" sz="1800" b="1" dirty="0">
                  <a:latin typeface="Calibri" charset="0"/>
                </a:rPr>
                <a:t>Entrance</a:t>
              </a:r>
            </a:p>
            <a:p>
              <a:pPr algn="ctr" defTabSz="455613"/>
              <a:r>
                <a:rPr lang="en-US" sz="1800" b="1" dirty="0">
                  <a:latin typeface="Calibri" charset="0"/>
                </a:rPr>
                <a:t>Tank</a:t>
              </a:r>
            </a:p>
          </p:txBody>
        </p:sp>
        <p:sp>
          <p:nvSpPr>
            <p:cNvPr id="22" name="TextBox 25"/>
            <p:cNvSpPr txBox="1">
              <a:spLocks noChangeArrowheads="1"/>
            </p:cNvSpPr>
            <p:nvPr/>
          </p:nvSpPr>
          <p:spPr bwMode="auto">
            <a:xfrm>
              <a:off x="7613650" y="2551113"/>
              <a:ext cx="1852613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defTabSz="455613"/>
              <a:r>
                <a:rPr lang="en-US" sz="1700" b="1">
                  <a:latin typeface="Calibri" charset="0"/>
                </a:rPr>
                <a:t>Clean</a:t>
              </a:r>
            </a:p>
            <a:p>
              <a:pPr algn="ctr" defTabSz="455613"/>
              <a:r>
                <a:rPr lang="en-US" sz="1700" b="1">
                  <a:latin typeface="Calibri" charset="0"/>
                </a:rPr>
                <a:t>Water</a:t>
              </a:r>
            </a:p>
          </p:txBody>
        </p:sp>
        <p:sp>
          <p:nvSpPr>
            <p:cNvPr id="23" name="Right Arrow 22"/>
            <p:cNvSpPr>
              <a:spLocks noChangeArrowheads="1"/>
            </p:cNvSpPr>
            <p:nvPr/>
          </p:nvSpPr>
          <p:spPr bwMode="auto">
            <a:xfrm rot="5400000">
              <a:off x="5334794" y="2489994"/>
              <a:ext cx="476250" cy="103188"/>
            </a:xfrm>
            <a:prstGeom prst="rightArrow">
              <a:avLst>
                <a:gd name="adj1" fmla="val 50000"/>
                <a:gd name="adj2" fmla="val 49807"/>
              </a:avLst>
            </a:prstGeom>
            <a:solidFill>
              <a:srgbClr val="392613"/>
            </a:solidFill>
            <a:ln w="9525">
              <a:solidFill>
                <a:srgbClr val="392613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>
              <a:prstTxWarp prst="textNoShape">
                <a:avLst/>
              </a:prstTxWarp>
            </a:bodyPr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Right Arrow 23"/>
            <p:cNvSpPr>
              <a:spLocks noChangeArrowheads="1"/>
            </p:cNvSpPr>
            <p:nvPr/>
          </p:nvSpPr>
          <p:spPr bwMode="auto">
            <a:xfrm rot="-5400000">
              <a:off x="6080125" y="3856038"/>
              <a:ext cx="476250" cy="101600"/>
            </a:xfrm>
            <a:prstGeom prst="rightArrow">
              <a:avLst>
                <a:gd name="adj1" fmla="val 50000"/>
                <a:gd name="adj2" fmla="val 50586"/>
              </a:avLst>
            </a:prstGeom>
            <a:solidFill>
              <a:srgbClr val="774F27"/>
            </a:solidFill>
            <a:ln w="9525">
              <a:solidFill>
                <a:srgbClr val="774F27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eaVert" anchor="ctr">
              <a:prstTxWarp prst="textNoShape">
                <a:avLst/>
              </a:prstTxWarp>
            </a:bodyPr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Right Arrow 24"/>
            <p:cNvSpPr>
              <a:spLocks noChangeArrowheads="1"/>
            </p:cNvSpPr>
            <p:nvPr/>
          </p:nvSpPr>
          <p:spPr bwMode="auto">
            <a:xfrm>
              <a:off x="7689850" y="2855913"/>
              <a:ext cx="476250" cy="101600"/>
            </a:xfrm>
            <a:prstGeom prst="rightArrow">
              <a:avLst>
                <a:gd name="adj1" fmla="val 50000"/>
                <a:gd name="adj2" fmla="val 50586"/>
              </a:avLst>
            </a:prstGeom>
            <a:solidFill>
              <a:srgbClr val="558ED5"/>
            </a:solidFill>
            <a:ln w="9525">
              <a:solidFill>
                <a:srgbClr val="558ED5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5060950" y="2817813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5899150" y="2817813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5518150" y="4037013"/>
              <a:ext cx="22098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6356350" y="4037013"/>
              <a:ext cx="22098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623050" y="5141913"/>
              <a:ext cx="8382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64"/>
            <p:cNvSpPr txBox="1">
              <a:spLocks noChangeArrowheads="1"/>
            </p:cNvSpPr>
            <p:nvPr/>
          </p:nvSpPr>
          <p:spPr bwMode="auto">
            <a:xfrm>
              <a:off x="5867400" y="4038600"/>
              <a:ext cx="23622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defTabSz="455613"/>
              <a:r>
                <a:rPr lang="en-US" sz="1700" b="1">
                  <a:solidFill>
                    <a:srgbClr val="FF8000"/>
                  </a:solidFill>
                  <a:latin typeface="Calibri" charset="0"/>
                </a:rPr>
                <a:t>Finishing </a:t>
              </a:r>
            </a:p>
            <a:p>
              <a:pPr algn="ctr" defTabSz="455613"/>
              <a:r>
                <a:rPr lang="en-US" sz="1700" b="1">
                  <a:solidFill>
                    <a:srgbClr val="FF8000"/>
                  </a:solidFill>
                  <a:latin typeface="Calibri" charset="0"/>
                </a:rPr>
                <a:t>Filter</a:t>
              </a:r>
              <a:endParaRPr lang="en-US" sz="1700" b="1">
                <a:latin typeface="Calibri" charset="0"/>
              </a:endParaRPr>
            </a:p>
          </p:txBody>
        </p:sp>
        <p:sp>
          <p:nvSpPr>
            <p:cNvPr id="32" name="TextBox 41"/>
            <p:cNvSpPr txBox="1">
              <a:spLocks noChangeArrowheads="1"/>
            </p:cNvSpPr>
            <p:nvPr/>
          </p:nvSpPr>
          <p:spPr bwMode="auto">
            <a:xfrm>
              <a:off x="4419600" y="4038600"/>
              <a:ext cx="23622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defTabSz="455613"/>
              <a:r>
                <a:rPr lang="en-US" sz="1700" b="1">
                  <a:solidFill>
                    <a:srgbClr val="FF8000"/>
                  </a:solidFill>
                  <a:latin typeface="Calibri" charset="0"/>
                </a:rPr>
                <a:t>Roughing </a:t>
              </a:r>
            </a:p>
            <a:p>
              <a:pPr algn="ctr" defTabSz="455613"/>
              <a:r>
                <a:rPr lang="en-US" sz="1700" b="1">
                  <a:solidFill>
                    <a:srgbClr val="FF8000"/>
                  </a:solidFill>
                  <a:latin typeface="Calibri" charset="0"/>
                </a:rPr>
                <a:t>Filter</a:t>
              </a:r>
              <a:endParaRPr lang="en-US" sz="1700" b="1">
                <a:latin typeface="Calibri" charset="0"/>
              </a:endParaRPr>
            </a:p>
          </p:txBody>
        </p:sp>
      </p:grpSp>
      <p:sp>
        <p:nvSpPr>
          <p:cNvPr id="3" name="Oval 2"/>
          <p:cNvSpPr/>
          <p:nvPr/>
        </p:nvSpPr>
        <p:spPr bwMode="auto">
          <a:xfrm>
            <a:off x="3272517" y="2210369"/>
            <a:ext cx="304800" cy="304007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00052 0.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A5802"/>
                                      </p:to>
                                    </p:animClr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A580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8334 L 0.00052 0.53635 L 0.08264 0.53635 L 0.07917 0.04445 L 0.16302 0.04445 L 0.16302 0.09445 " pathEditMode="relative" rAng="0" ptsTypes="AAAA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25" y="-1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02 0.09445 L 0.16719 0.3888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472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9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62 0.37454 L 0.16962 0.41968 L 0.23924 0.41968 L 0.23733 0.05556 L 0.28385 0.05556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2" y="-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3" grpId="4" animBg="1"/>
      <p:bldP spid="3" grpId="5" animBg="1"/>
      <p:bldP spid="3" grpId="6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Filter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5" name="Group 54"/>
          <p:cNvGrpSpPr/>
          <p:nvPr/>
        </p:nvGrpSpPr>
        <p:grpSpPr>
          <a:xfrm>
            <a:off x="1371600" y="2432047"/>
            <a:ext cx="1866902" cy="3270251"/>
            <a:chOff x="4063546" y="2328861"/>
            <a:chExt cx="1866902" cy="3270251"/>
          </a:xfrm>
        </p:grpSpPr>
        <p:sp>
          <p:nvSpPr>
            <p:cNvPr id="36" name="Rectangle 35"/>
            <p:cNvSpPr/>
            <p:nvPr/>
          </p:nvSpPr>
          <p:spPr>
            <a:xfrm>
              <a:off x="4063546" y="2359023"/>
              <a:ext cx="838200" cy="3187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063546" y="2532061"/>
              <a:ext cx="838200" cy="3036887"/>
            </a:xfrm>
            <a:prstGeom prst="rect">
              <a:avLst/>
            </a:prstGeom>
            <a:gradFill flip="none" rotWithShape="1">
              <a:gsLst>
                <a:gs pos="73000">
                  <a:srgbClr val="7A5128"/>
                </a:gs>
                <a:gs pos="50000">
                  <a:srgbClr val="774F27">
                    <a:shade val="67500"/>
                    <a:satMod val="115000"/>
                  </a:srgbClr>
                </a:gs>
                <a:gs pos="100000">
                  <a:srgbClr val="774F27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rgbClr val="3926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063546" y="2906711"/>
              <a:ext cx="838200" cy="2662237"/>
            </a:xfrm>
            <a:prstGeom prst="rect">
              <a:avLst/>
            </a:prstGeom>
            <a:blipFill dpi="0" rotWithShape="1">
              <a:blip r:embed="rId4" cstate="print">
                <a:alphaModFix amt="44000"/>
              </a:blip>
              <a:srcRect/>
              <a:tile tx="0" ty="0" sx="100000" sy="100000" flip="none" algn="tl"/>
            </a:blip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 rot="5400000">
              <a:off x="3949246" y="2443161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4787446" y="2443161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/>
            <p:nvPr/>
          </p:nvCxnSpPr>
          <p:spPr bwMode="auto">
            <a:xfrm rot="5400000" flipH="1" flipV="1">
              <a:off x="3323771" y="3716336"/>
              <a:ext cx="3041650" cy="723901"/>
            </a:xfrm>
            <a:prstGeom prst="bentConnector3">
              <a:avLst>
                <a:gd name="adj1" fmla="val -7530"/>
              </a:avLst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lbow Connector 80"/>
            <p:cNvCxnSpPr/>
            <p:nvPr/>
          </p:nvCxnSpPr>
          <p:spPr bwMode="auto">
            <a:xfrm>
              <a:off x="5206547" y="2557461"/>
              <a:ext cx="723901" cy="260350"/>
            </a:xfrm>
            <a:prstGeom prst="bentConnector2">
              <a:avLst/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3790950" y="2539994"/>
            <a:ext cx="1866902" cy="3270251"/>
            <a:chOff x="4063546" y="2328861"/>
            <a:chExt cx="1866902" cy="3270251"/>
          </a:xfrm>
        </p:grpSpPr>
        <p:sp>
          <p:nvSpPr>
            <p:cNvPr id="57" name="Rectangle 56"/>
            <p:cNvSpPr/>
            <p:nvPr/>
          </p:nvSpPr>
          <p:spPr>
            <a:xfrm>
              <a:off x="4063546" y="2359023"/>
              <a:ext cx="838200" cy="3187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063546" y="2532061"/>
              <a:ext cx="838200" cy="3036887"/>
            </a:xfrm>
            <a:prstGeom prst="rect">
              <a:avLst/>
            </a:prstGeom>
            <a:gradFill flip="none" rotWithShape="1">
              <a:gsLst>
                <a:gs pos="73000">
                  <a:srgbClr val="7A5128"/>
                </a:gs>
                <a:gs pos="50000">
                  <a:srgbClr val="774F27">
                    <a:shade val="67500"/>
                    <a:satMod val="115000"/>
                  </a:srgbClr>
                </a:gs>
                <a:gs pos="100000">
                  <a:srgbClr val="774F27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rgbClr val="3926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063546" y="4445003"/>
              <a:ext cx="838200" cy="1123945"/>
            </a:xfrm>
            <a:prstGeom prst="rect">
              <a:avLst/>
            </a:prstGeom>
            <a:blipFill dpi="0" rotWithShape="1">
              <a:blip r:embed="rId4" cstate="print">
                <a:alphaModFix amt="44000"/>
              </a:blip>
              <a:srcRect/>
              <a:tile tx="0" ty="0" sx="100000" sy="100000" flip="none" algn="tl"/>
            </a:blip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cxnSp>
          <p:nvCxnSpPr>
            <p:cNvPr id="61" name="Straight Connector 60"/>
            <p:cNvCxnSpPr/>
            <p:nvPr/>
          </p:nvCxnSpPr>
          <p:spPr>
            <a:xfrm rot="5400000">
              <a:off x="3949246" y="2443161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4787446" y="2443161"/>
              <a:ext cx="2286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/>
            <p:cNvCxnSpPr/>
            <p:nvPr/>
          </p:nvCxnSpPr>
          <p:spPr bwMode="auto">
            <a:xfrm rot="5400000" flipH="1" flipV="1">
              <a:off x="3323771" y="3716336"/>
              <a:ext cx="3041650" cy="723901"/>
            </a:xfrm>
            <a:prstGeom prst="bentConnector3">
              <a:avLst>
                <a:gd name="adj1" fmla="val -7530"/>
              </a:avLst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80"/>
            <p:cNvCxnSpPr/>
            <p:nvPr/>
          </p:nvCxnSpPr>
          <p:spPr bwMode="auto">
            <a:xfrm>
              <a:off x="5206547" y="2557461"/>
              <a:ext cx="723901" cy="260350"/>
            </a:xfrm>
            <a:prstGeom prst="bentConnector2">
              <a:avLst/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6172200" y="2519358"/>
            <a:ext cx="838200" cy="318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172200" y="4341015"/>
            <a:ext cx="838200" cy="1388268"/>
          </a:xfrm>
          <a:prstGeom prst="rect">
            <a:avLst/>
          </a:prstGeom>
          <a:gradFill flip="none" rotWithShape="1">
            <a:gsLst>
              <a:gs pos="73000">
                <a:srgbClr val="7A5128"/>
              </a:gs>
              <a:gs pos="50000">
                <a:srgbClr val="774F27">
                  <a:shade val="67500"/>
                  <a:satMod val="115000"/>
                </a:srgbClr>
              </a:gs>
              <a:gs pos="100000">
                <a:srgbClr val="774F27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392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172200" y="4675975"/>
            <a:ext cx="838200" cy="1053308"/>
          </a:xfrm>
          <a:prstGeom prst="rect">
            <a:avLst/>
          </a:prstGeom>
          <a:blipFill dpi="0" rotWithShape="1">
            <a:blip r:embed="rId4" cstate="print">
              <a:alphaModFix amt="44000"/>
            </a:blip>
            <a:srcRect/>
            <a:tile tx="0" ty="0" sx="100000" sy="100000" flip="none" algn="tl"/>
          </a:blip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6172200" y="2489196"/>
            <a:ext cx="0" cy="31829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010400" y="2489196"/>
            <a:ext cx="0" cy="32702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42"/>
          <p:cNvCxnSpPr/>
          <p:nvPr/>
        </p:nvCxnSpPr>
        <p:spPr bwMode="auto">
          <a:xfrm>
            <a:off x="6591299" y="5759447"/>
            <a:ext cx="3176" cy="344488"/>
          </a:xfrm>
          <a:prstGeom prst="straightConnector1">
            <a:avLst/>
          </a:prstGeom>
          <a:ln>
            <a:solidFill>
              <a:srgbClr val="774F2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80"/>
          <p:cNvCxnSpPr/>
          <p:nvPr/>
        </p:nvCxnSpPr>
        <p:spPr bwMode="auto">
          <a:xfrm>
            <a:off x="7315201" y="4415625"/>
            <a:ext cx="723901" cy="260350"/>
          </a:xfrm>
          <a:prstGeom prst="bentConnector2">
            <a:avLst/>
          </a:prstGeom>
          <a:ln>
            <a:solidFill>
              <a:srgbClr val="774F2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42"/>
          <p:cNvCxnSpPr/>
          <p:nvPr/>
        </p:nvCxnSpPr>
        <p:spPr bwMode="auto">
          <a:xfrm>
            <a:off x="6594475" y="6103935"/>
            <a:ext cx="720726" cy="0"/>
          </a:xfrm>
          <a:prstGeom prst="straightConnector1">
            <a:avLst/>
          </a:prstGeom>
          <a:ln>
            <a:solidFill>
              <a:srgbClr val="774F2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42"/>
          <p:cNvCxnSpPr/>
          <p:nvPr/>
        </p:nvCxnSpPr>
        <p:spPr bwMode="auto">
          <a:xfrm flipV="1">
            <a:off x="7315201" y="4398164"/>
            <a:ext cx="0" cy="1685927"/>
          </a:xfrm>
          <a:prstGeom prst="straightConnector1">
            <a:avLst/>
          </a:prstGeom>
          <a:ln>
            <a:solidFill>
              <a:srgbClr val="774F2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202871" y="1868349"/>
            <a:ext cx="201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Step 1</a:t>
            </a:r>
            <a:endParaRPr lang="en-US" sz="2400" dirty="0">
              <a:latin typeface="+mj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562349" y="1868350"/>
            <a:ext cx="201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Step 2</a:t>
            </a:r>
            <a:endParaRPr lang="en-US" sz="2400" dirty="0">
              <a:latin typeface="+mj-l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945187" y="1868350"/>
            <a:ext cx="201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Step 3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CEE Graduate Student Research Symposium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EPA P3 Competition Phase 2 Grant Proposal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600" y="2743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7469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Prototype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esting with foam</a:t>
            </a:r>
          </a:p>
          <a:p>
            <a:pPr lvl="1"/>
            <a:r>
              <a:rPr lang="en-US" dirty="0" smtClean="0"/>
              <a:t>Try high turbidity influent</a:t>
            </a:r>
          </a:p>
          <a:p>
            <a:pPr lvl="1"/>
            <a:r>
              <a:rPr lang="en-US" dirty="0" smtClean="0"/>
              <a:t>Test cleaning device</a:t>
            </a:r>
          </a:p>
          <a:p>
            <a:pPr lvl="1"/>
            <a:r>
              <a:rPr lang="en-US" dirty="0" smtClean="0"/>
              <a:t>Improve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rototype pictur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1676400"/>
            <a:ext cx="3735069" cy="456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52112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 Competition</a:t>
            </a:r>
          </a:p>
          <a:p>
            <a:pPr lvl="1"/>
            <a:r>
              <a:rPr lang="en-US" dirty="0" smtClean="0"/>
              <a:t>Travel to Washington D.C. to present poster</a:t>
            </a:r>
          </a:p>
          <a:p>
            <a:pPr lvl="1"/>
            <a:r>
              <a:rPr lang="en-US" dirty="0" smtClean="0"/>
              <a:t>Judges evaluate our proposed Phase II research</a:t>
            </a:r>
          </a:p>
          <a:p>
            <a:pPr lvl="1"/>
            <a:r>
              <a:rPr lang="en-US" dirty="0" smtClean="0"/>
              <a:t>Win $$$!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napshot 2012-03-26 15-17-56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0200" y="3810000"/>
            <a:ext cx="5638800" cy="236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4249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5" name="Picture 4" descr="confused-with-questio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0950" y="1517650"/>
            <a:ext cx="4102100" cy="38227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Foam Filtration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1752600"/>
            <a:ext cx="4724400" cy="4876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Serves smaller scale communities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Easily scalable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Readily available materials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Simple to operate and maintain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Ideal for water kiosks, emergency situations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Nadia\Pictures\simple design schemat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7013"/>
            <a:ext cx="4114800" cy="275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9891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Water</a:t>
            </a:r>
            <a:r>
              <a:rPr lang="en-US" dirty="0" smtClean="0"/>
              <a:t> Kiosks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1828800"/>
            <a:ext cx="4495800" cy="47244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Community water supply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Serve smaller scale communities in India and Africa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Cheap but susceptible to failure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Current technologies require materials which are difficult to replace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1080" y="2362200"/>
            <a:ext cx="409575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726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Emergency Water Treatment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648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World Health Organization: 15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liters per person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 day, turbidity &lt; 5 NTU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Diarrheal diseases cause 40% of deaths in refugee camps, 80%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children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&lt; 2 years old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Estimated 1,220 drinking water systems affected by Katrina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Inability to clean emergency systems following South Asian earthquake in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2005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5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Foam as Filtration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389120"/>
            <a:ext cx="4343400" cy="23164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Pores per inch (ppi): the number of pores within a linear inch of foam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Higher ppi foam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has more,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smaller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pores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505200" cy="4038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solids loading capacity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porosity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Lightweight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Depth filtration vs. surface filtration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Easy cleaning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mechanism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19328" y="1554480"/>
            <a:ext cx="4002024" cy="27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33704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pC*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475" y="2438400"/>
            <a:ext cx="5470525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72259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 of Coagulant</a:t>
            </a:r>
          </a:p>
        </p:txBody>
      </p:sp>
      <p:sp>
        <p:nvSpPr>
          <p:cNvPr id="16386" name="Content Placeholder 9"/>
          <p:cNvSpPr>
            <a:spLocks noGrp="1"/>
          </p:cNvSpPr>
          <p:nvPr>
            <p:ph idx="1"/>
          </p:nvPr>
        </p:nvSpPr>
        <p:spPr>
          <a:xfrm>
            <a:off x="533400" y="1614488"/>
            <a:ext cx="8229600" cy="4343400"/>
          </a:xfrm>
        </p:spPr>
        <p:txBody>
          <a:bodyPr/>
          <a:lstStyle/>
          <a:p>
            <a:pPr eaLnBrk="1" hangingPunct="1"/>
            <a:r>
              <a:rPr lang="en-US" sz="2400" smtClean="0"/>
              <a:t>Coagulant is necessary for adequate filtration</a:t>
            </a:r>
          </a:p>
          <a:p>
            <a:pPr eaLnBrk="1" hangingPunct="1"/>
            <a:r>
              <a:rPr lang="en-US" sz="2400" smtClean="0"/>
              <a:t>Thus, point of use systems would not be feasible</a:t>
            </a:r>
          </a:p>
          <a:p>
            <a:pPr eaLnBrk="1" hangingPunct="1"/>
            <a:r>
              <a:rPr lang="en-US" sz="2400" smtClean="0"/>
              <a:t>Focus has shifted to an emergency use or kiosk system</a:t>
            </a:r>
            <a:endParaRPr lang="en-US" smtClean="0"/>
          </a:p>
        </p:txBody>
      </p:sp>
      <p:pic>
        <p:nvPicPr>
          <p:cNvPr id="1638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3200400"/>
            <a:ext cx="426720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9568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Filter Performance</a:t>
            </a:r>
          </a:p>
        </p:txBody>
      </p:sp>
      <p:sp>
        <p:nvSpPr>
          <p:cNvPr id="21507" name="Content Placeholder 9"/>
          <p:cNvSpPr>
            <a:spLocks noGrp="1"/>
          </p:cNvSpPr>
          <p:nvPr>
            <p:ph idx="4294967295"/>
          </p:nvPr>
        </p:nvSpPr>
        <p:spPr>
          <a:xfrm>
            <a:off x="304800" y="5334000"/>
            <a:ext cx="4572000" cy="990600"/>
          </a:xfrm>
        </p:spPr>
        <p:txBody>
          <a:bodyPr/>
          <a:lstStyle/>
          <a:p>
            <a:pPr eaLnBrk="1" hangingPunct="1"/>
            <a:r>
              <a:rPr lang="en-US" sz="2400" smtClean="0"/>
              <a:t>30 ppi foam, varying depths</a:t>
            </a:r>
            <a:endParaRPr lang="en-US" smtClean="0"/>
          </a:p>
        </p:txBody>
      </p:sp>
      <p:pic>
        <p:nvPicPr>
          <p:cNvPr id="21508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Content Placeholder 9"/>
          <p:cNvSpPr>
            <a:spLocks/>
          </p:cNvSpPr>
          <p:nvPr/>
        </p:nvSpPr>
        <p:spPr bwMode="auto">
          <a:xfrm>
            <a:off x="5181600" y="5334000"/>
            <a:ext cx="457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Wingdings" charset="2"/>
              <a:buChar char="Ø"/>
            </a:pPr>
            <a:r>
              <a:rPr lang="en-US">
                <a:latin typeface="Candara" charset="0"/>
              </a:rPr>
              <a:t>90 ppi foam,  15 inches</a:t>
            </a:r>
            <a:endParaRPr lang="en-US" sz="3200">
              <a:latin typeface="Candara" charset="0"/>
            </a:endParaRPr>
          </a:p>
        </p:txBody>
      </p:sp>
      <p:pic>
        <p:nvPicPr>
          <p:cNvPr id="21512" name="Picture 1032" descr="30ppi performance metr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909763"/>
            <a:ext cx="3867150" cy="3038475"/>
          </a:xfrm>
          <a:prstGeom prst="rect">
            <a:avLst/>
          </a:prstGeom>
          <a:noFill/>
        </p:spPr>
      </p:pic>
      <p:pic>
        <p:nvPicPr>
          <p:cNvPr id="21513" name="Picture 1033" descr="90 ppi performance update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1878013"/>
            <a:ext cx="4114800" cy="34559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7852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Depth Filtration in Series</a:t>
            </a:r>
          </a:p>
        </p:txBody>
      </p:sp>
      <p:sp>
        <p:nvSpPr>
          <p:cNvPr id="17410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Filtration Theory</a:t>
            </a:r>
          </a:p>
          <a:p>
            <a:pPr lvl="1"/>
            <a:r>
              <a:rPr lang="en-US" sz="1600" dirty="0" smtClean="0"/>
              <a:t>Performance of filters in series is additive </a:t>
            </a:r>
          </a:p>
          <a:p>
            <a:pPr eaLnBrk="1" hangingPunct="1"/>
            <a:endParaRPr lang="en-US" sz="1800" dirty="0" smtClean="0"/>
          </a:p>
          <a:p>
            <a:pPr eaLnBrk="1" hangingPunct="1"/>
            <a:r>
              <a:rPr lang="en-US" dirty="0" smtClean="0"/>
              <a:t>Roughing Filter</a:t>
            </a:r>
          </a:p>
          <a:p>
            <a:pPr lvl="1"/>
            <a:r>
              <a:rPr lang="en-US" sz="1600" dirty="0" smtClean="0"/>
              <a:t>30 </a:t>
            </a:r>
            <a:r>
              <a:rPr lang="en-US" sz="1600" dirty="0" err="1" smtClean="0"/>
              <a:t>ppi</a:t>
            </a:r>
            <a:r>
              <a:rPr lang="en-US" sz="1600" dirty="0" smtClean="0"/>
              <a:t> foam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Finishing Filter</a:t>
            </a:r>
          </a:p>
          <a:p>
            <a:pPr lvl="1"/>
            <a:r>
              <a:rPr lang="en-US" sz="1600" dirty="0" smtClean="0"/>
              <a:t>90 </a:t>
            </a:r>
            <a:r>
              <a:rPr lang="en-US" sz="1600" dirty="0" err="1" smtClean="0"/>
              <a:t>ppi</a:t>
            </a:r>
            <a:r>
              <a:rPr lang="en-US" sz="1600" dirty="0" smtClean="0"/>
              <a:t> foam</a:t>
            </a:r>
            <a:endParaRPr lang="en-US" dirty="0" smtClean="0"/>
          </a:p>
        </p:txBody>
      </p:sp>
      <p:pic>
        <p:nvPicPr>
          <p:cNvPr id="17412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175250" y="2733675"/>
            <a:ext cx="838200" cy="318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75250" y="2906713"/>
            <a:ext cx="838200" cy="3036887"/>
          </a:xfrm>
          <a:prstGeom prst="rect">
            <a:avLst/>
          </a:prstGeom>
          <a:gradFill flip="none" rotWithShape="1">
            <a:gsLst>
              <a:gs pos="73000">
                <a:srgbClr val="7A5128"/>
              </a:gs>
              <a:gs pos="50000">
                <a:srgbClr val="774F27">
                  <a:shade val="67500"/>
                  <a:satMod val="115000"/>
                </a:srgbClr>
              </a:gs>
              <a:gs pos="100000">
                <a:srgbClr val="774F27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392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75250" y="3281363"/>
            <a:ext cx="838200" cy="2662237"/>
          </a:xfrm>
          <a:prstGeom prst="rect">
            <a:avLst/>
          </a:prstGeom>
          <a:blipFill dpi="0" rotWithShape="1">
            <a:blip r:embed="rId5" cstate="print">
              <a:alphaModFix amt="44000"/>
            </a:blip>
            <a:srcRect/>
            <a:tile tx="0" ty="0" sx="100000" sy="100000" flip="none" algn="tl"/>
          </a:blip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23050" y="3163888"/>
            <a:ext cx="838200" cy="197802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grpSp>
        <p:nvGrpSpPr>
          <p:cNvPr id="17418" name="Group 6"/>
          <p:cNvGrpSpPr>
            <a:grpSpLocks/>
          </p:cNvGrpSpPr>
          <p:nvPr/>
        </p:nvGrpSpPr>
        <p:grpSpPr bwMode="auto">
          <a:xfrm>
            <a:off x="6623050" y="3160713"/>
            <a:ext cx="838200" cy="1981200"/>
            <a:chOff x="8839200" y="2381665"/>
            <a:chExt cx="838200" cy="1789870"/>
          </a:xfrm>
        </p:grpSpPr>
        <p:sp>
          <p:nvSpPr>
            <p:cNvPr id="8" name="Rectangle 7"/>
            <p:cNvSpPr/>
            <p:nvPr/>
          </p:nvSpPr>
          <p:spPr>
            <a:xfrm>
              <a:off x="8839200" y="3582082"/>
              <a:ext cx="838200" cy="58945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839200" y="2381665"/>
              <a:ext cx="838200" cy="1200417"/>
            </a:xfrm>
            <a:prstGeom prst="rect">
              <a:avLst/>
            </a:prstGeom>
            <a:gradFill flip="none" rotWithShape="1">
              <a:gsLst>
                <a:gs pos="4000">
                  <a:schemeClr val="tx2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623050" y="3697288"/>
            <a:ext cx="838200" cy="1455737"/>
          </a:xfrm>
          <a:prstGeom prst="rect">
            <a:avLst/>
          </a:prstGeom>
          <a:blipFill dpi="0" rotWithShape="1">
            <a:blip r:embed="rId6" cstate="print">
              <a:alphaModFix amt="38000"/>
            </a:blip>
            <a:srcRect/>
            <a:tile tx="0" ty="0" sx="100000" sy="100000" flip="none" algn="tl"/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17" name="Elbow Connector 16"/>
          <p:cNvCxnSpPr>
            <a:stCxn id="10" idx="2"/>
          </p:cNvCxnSpPr>
          <p:nvPr/>
        </p:nvCxnSpPr>
        <p:spPr>
          <a:xfrm rot="5400000" flipH="1" flipV="1">
            <a:off x="6242844" y="3706019"/>
            <a:ext cx="2246312" cy="647700"/>
          </a:xfrm>
          <a:prstGeom prst="bentConnector3">
            <a:avLst>
              <a:gd name="adj1" fmla="val -1017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423" name="Group 17"/>
          <p:cNvGrpSpPr>
            <a:grpSpLocks/>
          </p:cNvGrpSpPr>
          <p:nvPr/>
        </p:nvGrpSpPr>
        <p:grpSpPr bwMode="auto">
          <a:xfrm>
            <a:off x="5594350" y="2901950"/>
            <a:ext cx="1447800" cy="3041650"/>
            <a:chOff x="4152903" y="1955780"/>
            <a:chExt cx="1447797" cy="3035948"/>
          </a:xfrm>
        </p:grpSpPr>
        <p:cxnSp>
          <p:nvCxnSpPr>
            <p:cNvPr id="19" name="Elbow Connector 18"/>
            <p:cNvCxnSpPr>
              <a:stCxn id="5" idx="2"/>
            </p:cNvCxnSpPr>
            <p:nvPr/>
          </p:nvCxnSpPr>
          <p:spPr>
            <a:xfrm rot="5400000" flipH="1" flipV="1">
              <a:off x="2996878" y="3111805"/>
              <a:ext cx="3035948" cy="723899"/>
            </a:xfrm>
            <a:prstGeom prst="bentConnector3">
              <a:avLst>
                <a:gd name="adj1" fmla="val -7530"/>
              </a:avLst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80"/>
            <p:cNvCxnSpPr>
              <a:endCxn id="6" idx="0"/>
            </p:cNvCxnSpPr>
            <p:nvPr/>
          </p:nvCxnSpPr>
          <p:spPr>
            <a:xfrm>
              <a:off x="4876802" y="1955780"/>
              <a:ext cx="723899" cy="259862"/>
            </a:xfrm>
            <a:prstGeom prst="bentConnector2">
              <a:avLst/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Elbow Connector 90"/>
          <p:cNvCxnSpPr>
            <a:cxnSpLocks noChangeShapeType="1"/>
            <a:endCxn id="4" idx="0"/>
          </p:cNvCxnSpPr>
          <p:nvPr/>
        </p:nvCxnSpPr>
        <p:spPr bwMode="auto">
          <a:xfrm flipH="1">
            <a:off x="5594350" y="2474913"/>
            <a:ext cx="3175" cy="431800"/>
          </a:xfrm>
          <a:prstGeom prst="straightConnector1">
            <a:avLst/>
          </a:prstGeom>
          <a:noFill/>
          <a:ln w="25400">
            <a:solidFill>
              <a:srgbClr val="392613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7427" name="TextBox 23"/>
          <p:cNvSpPr txBox="1">
            <a:spLocks noChangeArrowheads="1"/>
          </p:cNvSpPr>
          <p:nvPr/>
        </p:nvSpPr>
        <p:spPr bwMode="auto">
          <a:xfrm>
            <a:off x="4648200" y="1712913"/>
            <a:ext cx="10255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5613"/>
            <a:r>
              <a:rPr lang="en-US" sz="1800" b="1" dirty="0">
                <a:latin typeface="Calibri" charset="0"/>
              </a:rPr>
              <a:t>From </a:t>
            </a:r>
          </a:p>
          <a:p>
            <a:pPr algn="ctr" defTabSz="455613"/>
            <a:r>
              <a:rPr lang="en-US" sz="1800" b="1" dirty="0">
                <a:latin typeface="Calibri" charset="0"/>
              </a:rPr>
              <a:t>Entrance</a:t>
            </a:r>
          </a:p>
          <a:p>
            <a:pPr algn="ctr" defTabSz="455613"/>
            <a:r>
              <a:rPr lang="en-US" sz="1800" b="1" dirty="0">
                <a:latin typeface="Calibri" charset="0"/>
              </a:rPr>
              <a:t>Tank</a:t>
            </a:r>
          </a:p>
        </p:txBody>
      </p:sp>
      <p:sp>
        <p:nvSpPr>
          <p:cNvPr id="17428" name="TextBox 25"/>
          <p:cNvSpPr txBox="1">
            <a:spLocks noChangeArrowheads="1"/>
          </p:cNvSpPr>
          <p:nvPr/>
        </p:nvSpPr>
        <p:spPr bwMode="auto">
          <a:xfrm>
            <a:off x="7613650" y="2551113"/>
            <a:ext cx="18526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5613"/>
            <a:r>
              <a:rPr lang="en-US" sz="1700" b="1">
                <a:latin typeface="Calibri" charset="0"/>
              </a:rPr>
              <a:t>Clean</a:t>
            </a:r>
          </a:p>
          <a:p>
            <a:pPr algn="ctr" defTabSz="455613"/>
            <a:r>
              <a:rPr lang="en-US" sz="1700" b="1">
                <a:latin typeface="Calibri" charset="0"/>
              </a:rPr>
              <a:t>Water</a:t>
            </a:r>
          </a:p>
        </p:txBody>
      </p:sp>
      <p:sp>
        <p:nvSpPr>
          <p:cNvPr id="43" name="Right Arrow 42"/>
          <p:cNvSpPr>
            <a:spLocks noChangeArrowheads="1"/>
          </p:cNvSpPr>
          <p:nvPr/>
        </p:nvSpPr>
        <p:spPr bwMode="auto">
          <a:xfrm rot="5400000">
            <a:off x="5334794" y="2489994"/>
            <a:ext cx="476250" cy="103188"/>
          </a:xfrm>
          <a:prstGeom prst="rightArrow">
            <a:avLst>
              <a:gd name="adj1" fmla="val 50000"/>
              <a:gd name="adj2" fmla="val 49807"/>
            </a:avLst>
          </a:prstGeom>
          <a:solidFill>
            <a:srgbClr val="392613"/>
          </a:solidFill>
          <a:ln w="9525">
            <a:solidFill>
              <a:srgbClr val="392613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rot="10800000" vert="eaVert" anchor="ctr">
            <a:prstTxWarp prst="textNoShape">
              <a:avLst/>
            </a:prstTxWarp>
          </a:bodyPr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44" name="Right Arrow 43"/>
          <p:cNvSpPr>
            <a:spLocks noChangeArrowheads="1"/>
          </p:cNvSpPr>
          <p:nvPr/>
        </p:nvSpPr>
        <p:spPr bwMode="auto">
          <a:xfrm rot="-5400000">
            <a:off x="6080125" y="3856038"/>
            <a:ext cx="476250" cy="101600"/>
          </a:xfrm>
          <a:prstGeom prst="rightArrow">
            <a:avLst>
              <a:gd name="adj1" fmla="val 50000"/>
              <a:gd name="adj2" fmla="val 50586"/>
            </a:avLst>
          </a:prstGeom>
          <a:solidFill>
            <a:srgbClr val="774F27"/>
          </a:solidFill>
          <a:ln w="9525">
            <a:solidFill>
              <a:srgbClr val="774F27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vert="eaVert" anchor="ctr">
            <a:prstTxWarp prst="textNoShape">
              <a:avLst/>
            </a:prstTxWarp>
          </a:bodyPr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45" name="Right Arrow 44"/>
          <p:cNvSpPr>
            <a:spLocks noChangeArrowheads="1"/>
          </p:cNvSpPr>
          <p:nvPr/>
        </p:nvSpPr>
        <p:spPr bwMode="auto">
          <a:xfrm>
            <a:off x="7689850" y="2855913"/>
            <a:ext cx="476250" cy="101600"/>
          </a:xfrm>
          <a:prstGeom prst="rightArrow">
            <a:avLst>
              <a:gd name="adj1" fmla="val 50000"/>
              <a:gd name="adj2" fmla="val 50586"/>
            </a:avLst>
          </a:prstGeom>
          <a:solidFill>
            <a:srgbClr val="558ED5"/>
          </a:solidFill>
          <a:ln w="9525">
            <a:solidFill>
              <a:srgbClr val="558ED5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 defTabSz="91425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rot="5400000">
            <a:off x="5060950" y="2817813"/>
            <a:ext cx="228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5899150" y="2817813"/>
            <a:ext cx="228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5518150" y="4037013"/>
            <a:ext cx="2209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>
            <a:off x="6356350" y="4037013"/>
            <a:ext cx="2209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6623050" y="5141913"/>
            <a:ext cx="838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38" name="TextBox 64"/>
          <p:cNvSpPr txBox="1">
            <a:spLocks noChangeArrowheads="1"/>
          </p:cNvSpPr>
          <p:nvPr/>
        </p:nvSpPr>
        <p:spPr bwMode="auto">
          <a:xfrm>
            <a:off x="5867400" y="4038600"/>
            <a:ext cx="2362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5613"/>
            <a:r>
              <a:rPr lang="en-US" sz="1700" b="1">
                <a:solidFill>
                  <a:srgbClr val="FF8000"/>
                </a:solidFill>
                <a:latin typeface="Calibri" charset="0"/>
              </a:rPr>
              <a:t>Finishing </a:t>
            </a:r>
          </a:p>
          <a:p>
            <a:pPr algn="ctr" defTabSz="455613"/>
            <a:r>
              <a:rPr lang="en-US" sz="1700" b="1">
                <a:solidFill>
                  <a:srgbClr val="FF8000"/>
                </a:solidFill>
                <a:latin typeface="Calibri" charset="0"/>
              </a:rPr>
              <a:t>Filter</a:t>
            </a:r>
            <a:endParaRPr lang="en-US" sz="1700" b="1">
              <a:latin typeface="Calibri" charset="0"/>
            </a:endParaRPr>
          </a:p>
        </p:txBody>
      </p:sp>
      <p:sp>
        <p:nvSpPr>
          <p:cNvPr id="17429" name="TextBox 41"/>
          <p:cNvSpPr txBox="1">
            <a:spLocks noChangeArrowheads="1"/>
          </p:cNvSpPr>
          <p:nvPr/>
        </p:nvSpPr>
        <p:spPr bwMode="auto">
          <a:xfrm>
            <a:off x="4419600" y="4038600"/>
            <a:ext cx="2362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5613"/>
            <a:r>
              <a:rPr lang="en-US" sz="1700" b="1">
                <a:solidFill>
                  <a:srgbClr val="FF8000"/>
                </a:solidFill>
                <a:latin typeface="Calibri" charset="0"/>
              </a:rPr>
              <a:t>Roughing </a:t>
            </a:r>
          </a:p>
          <a:p>
            <a:pPr algn="ctr" defTabSz="455613"/>
            <a:r>
              <a:rPr lang="en-US" sz="1700" b="1">
                <a:solidFill>
                  <a:srgbClr val="FF8000"/>
                </a:solidFill>
                <a:latin typeface="Calibri" charset="0"/>
              </a:rPr>
              <a:t>Filter</a:t>
            </a:r>
            <a:endParaRPr lang="en-US" sz="1700" b="1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6342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3330</TotalTime>
  <Words>400</Words>
  <Application>Microsoft Office PowerPoint</Application>
  <PresentationFormat>On-screen Show (4:3)</PresentationFormat>
  <Paragraphs>84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1_AguaClara the road</vt:lpstr>
      <vt:lpstr>Foam Filtration Teach-In</vt:lpstr>
      <vt:lpstr>Foam Filtration</vt:lpstr>
      <vt:lpstr>Water Kiosks</vt:lpstr>
      <vt:lpstr>Emergency Water Treatment</vt:lpstr>
      <vt:lpstr>Foam as Filtration Media</vt:lpstr>
      <vt:lpstr>pC*</vt:lpstr>
      <vt:lpstr>Use of Coagulant</vt:lpstr>
      <vt:lpstr>Filter Performance</vt:lpstr>
      <vt:lpstr>Depth Filtration in Series</vt:lpstr>
      <vt:lpstr>Filter Operation</vt:lpstr>
      <vt:lpstr>Cleaning the Filter</vt:lpstr>
      <vt:lpstr>Current Work</vt:lpstr>
      <vt:lpstr>Future Work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aguaclara</cp:lastModifiedBy>
  <cp:revision>262</cp:revision>
  <dcterms:created xsi:type="dcterms:W3CDTF">2008-08-26T14:48:34Z</dcterms:created>
  <dcterms:modified xsi:type="dcterms:W3CDTF">2012-03-27T17:05:50Z</dcterms:modified>
</cp:coreProperties>
</file>