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475" r:id="rId2"/>
    <p:sldId id="493" r:id="rId3"/>
    <p:sldId id="494" r:id="rId4"/>
    <p:sldId id="495" r:id="rId5"/>
    <p:sldId id="481" r:id="rId6"/>
    <p:sldId id="482" r:id="rId7"/>
    <p:sldId id="490" r:id="rId8"/>
    <p:sldId id="491" r:id="rId9"/>
    <p:sldId id="492" r:id="rId10"/>
    <p:sldId id="483" r:id="rId11"/>
    <p:sldId id="484" r:id="rId12"/>
    <p:sldId id="486" r:id="rId13"/>
    <p:sldId id="487" r:id="rId14"/>
    <p:sldId id="488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B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3" autoAdjust="0"/>
  </p:normalViewPr>
  <p:slideViewPr>
    <p:cSldViewPr>
      <p:cViewPr varScale="1">
        <p:scale>
          <a:sx n="94" d="100"/>
          <a:sy n="94" d="100"/>
        </p:scale>
        <p:origin x="-4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 sure to note that we do still have to clean the foam!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21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70172-D50E-468A-AF89-427AE95BCAB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4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352800" y="4419600"/>
            <a:ext cx="3962400" cy="1752600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Brad Irish</a:t>
            </a:r>
          </a:p>
          <a:p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Anna Lee</a:t>
            </a:r>
          </a:p>
          <a:p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Rachel </a:t>
            </a:r>
            <a:r>
              <a:rPr lang="en-US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Philipson</a:t>
            </a: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 18, 2011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Foam Filtration Teach-In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Roughing Filter</a:t>
            </a:r>
            <a:endParaRPr lang="en-US" dirty="0"/>
          </a:p>
        </p:txBody>
      </p:sp>
      <p:pic>
        <p:nvPicPr>
          <p:cNvPr id="4" name="Picture 3" descr="roughing fil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2362200"/>
            <a:ext cx="3506863" cy="28289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8863" y="2057400"/>
            <a:ext cx="40369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>
                <a:latin typeface="+mn-lt"/>
              </a:rPr>
              <a:t>Allow </a:t>
            </a:r>
            <a:r>
              <a:rPr lang="en-US" sz="2800" dirty="0" smtClean="0">
                <a:latin typeface="+mn-lt"/>
              </a:rPr>
              <a:t>deep penetration of filter media (prevents clogging</a:t>
            </a:r>
            <a:r>
              <a:rPr lang="en-US" sz="2800" dirty="0" smtClean="0">
                <a:latin typeface="+mn-lt"/>
              </a:rPr>
              <a:t>)</a:t>
            </a:r>
            <a:endParaRPr lang="en-US" sz="2800" dirty="0" smtClean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>
                <a:latin typeface="+mn-lt"/>
              </a:rPr>
              <a:t>Initially treats highly turbid </a:t>
            </a:r>
            <a:r>
              <a:rPr lang="en-US" sz="2800" dirty="0" smtClean="0">
                <a:latin typeface="+mn-lt"/>
              </a:rPr>
              <a:t>water</a:t>
            </a:r>
            <a:endParaRPr lang="en-US" sz="2800" dirty="0" smtClean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>
                <a:latin typeface="+mn-lt"/>
              </a:rPr>
              <a:t>Large pores prevent excessive </a:t>
            </a:r>
            <a:r>
              <a:rPr lang="en-US" sz="2800" dirty="0" smtClean="0">
                <a:latin typeface="+mn-lt"/>
              </a:rPr>
              <a:t>head loss</a:t>
            </a:r>
            <a:endParaRPr lang="en-US" sz="2800" dirty="0" smtClean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721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Experimental Apparatus</a:t>
            </a:r>
            <a:endParaRPr lang="en-US" dirty="0"/>
          </a:p>
        </p:txBody>
      </p:sp>
      <p:pic>
        <p:nvPicPr>
          <p:cNvPr id="4" name="Content Placeholder 3" descr="Mechanism Schemati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grpSp>
        <p:nvGrpSpPr>
          <p:cNvPr id="9" name="Group 8"/>
          <p:cNvGrpSpPr/>
          <p:nvPr/>
        </p:nvGrpSpPr>
        <p:grpSpPr>
          <a:xfrm>
            <a:off x="1676400" y="1752600"/>
            <a:ext cx="4267200" cy="838200"/>
            <a:chOff x="1676400" y="1752600"/>
            <a:chExt cx="4267200" cy="838200"/>
          </a:xfrm>
        </p:grpSpPr>
        <p:sp>
          <p:nvSpPr>
            <p:cNvPr id="5" name="Flowchart: Magnetic Disk 4"/>
            <p:cNvSpPr/>
            <p:nvPr/>
          </p:nvSpPr>
          <p:spPr bwMode="auto">
            <a:xfrm>
              <a:off x="1676400" y="1752600"/>
              <a:ext cx="762000" cy="838200"/>
            </a:xfrm>
            <a:prstGeom prst="flowChartMagneticDisk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 bwMode="auto">
            <a:xfrm>
              <a:off x="2438400" y="2171700"/>
              <a:ext cx="35052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  <p:sp>
          <p:nvSpPr>
            <p:cNvPr id="8" name="TextBox 7"/>
            <p:cNvSpPr txBox="1"/>
            <p:nvPr/>
          </p:nvSpPr>
          <p:spPr>
            <a:xfrm>
              <a:off x="1676400" y="2057400"/>
              <a:ext cx="762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 smtClean="0"/>
                <a:t>PACl</a:t>
              </a:r>
              <a:r>
                <a:rPr lang="en-US" sz="1100" b="1" dirty="0" smtClean="0"/>
                <a:t> Stock</a:t>
              </a:r>
              <a:endParaRPr lang="en-US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671049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 </a:t>
            </a:r>
            <a:r>
              <a:rPr lang="en-US" dirty="0" err="1" smtClean="0"/>
              <a:t>ppi</a:t>
            </a:r>
            <a:r>
              <a:rPr lang="en-US" dirty="0" smtClean="0"/>
              <a:t> Performance Trial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70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Quantify </a:t>
            </a:r>
            <a:r>
              <a:rPr lang="en-US" sz="2800" dirty="0"/>
              <a:t>30 </a:t>
            </a:r>
            <a:r>
              <a:rPr lang="en-US" sz="2800" dirty="0" err="1"/>
              <a:t>ppi</a:t>
            </a:r>
            <a:r>
              <a:rPr lang="en-US" sz="2800" dirty="0"/>
              <a:t> foam performance</a:t>
            </a:r>
          </a:p>
          <a:p>
            <a:pPr lvl="1"/>
            <a:r>
              <a:rPr lang="en-US" sz="2400" dirty="0"/>
              <a:t>Varying Influent Turbidity</a:t>
            </a:r>
          </a:p>
          <a:p>
            <a:pPr lvl="1"/>
            <a:r>
              <a:rPr lang="en-US" sz="2400" dirty="0"/>
              <a:t>Varying Depth</a:t>
            </a:r>
          </a:p>
          <a:p>
            <a:pPr lvl="1"/>
            <a:r>
              <a:rPr lang="en-US" sz="2400" dirty="0"/>
              <a:t>Head </a:t>
            </a:r>
            <a:r>
              <a:rPr lang="en-US" sz="2400" dirty="0" smtClean="0"/>
              <a:t>Loss</a:t>
            </a:r>
          </a:p>
          <a:p>
            <a:r>
              <a:rPr lang="en-US" sz="2800" dirty="0" smtClean="0"/>
              <a:t>Begin design of roughing filter</a:t>
            </a:r>
          </a:p>
          <a:p>
            <a:pPr lvl="1"/>
            <a:r>
              <a:rPr lang="en-US" sz="2400" dirty="0" smtClean="0"/>
              <a:t>Dimensions!</a:t>
            </a:r>
          </a:p>
          <a:p>
            <a:r>
              <a:rPr lang="en-US" sz="2800" dirty="0" smtClean="0"/>
              <a:t>Backwash/cleaning method</a:t>
            </a:r>
          </a:p>
          <a:p>
            <a:pPr lvl="1"/>
            <a:r>
              <a:rPr lang="en-US" sz="2400" dirty="0" smtClean="0"/>
              <a:t>Compressor with lever</a:t>
            </a:r>
          </a:p>
          <a:p>
            <a:r>
              <a:rPr lang="en-US" sz="2800" dirty="0" smtClean="0"/>
              <a:t>Emergency System Design</a:t>
            </a:r>
          </a:p>
          <a:p>
            <a:pPr lvl="1"/>
            <a:r>
              <a:rPr lang="en-US" sz="2400" dirty="0" smtClean="0"/>
              <a:t>EPA P3 Phase 2 this April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0237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62200" y="1676400"/>
            <a:ext cx="3962400" cy="486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28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r>
              <a:rPr lang="en-US" dirty="0" smtClean="0"/>
              <a:t>Foam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500" b="0" dirty="0" smtClean="0"/>
              <a:t>Non-conventional filtration media </a:t>
            </a:r>
            <a:endParaRPr lang="en-US" sz="35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3886200" cy="47244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More porous</a:t>
            </a:r>
          </a:p>
          <a:p>
            <a:pPr lvl="1"/>
            <a:r>
              <a:rPr lang="en-US" b="1" dirty="0" smtClean="0"/>
              <a:t>Filtration velocities </a:t>
            </a:r>
            <a:r>
              <a:rPr lang="en-US" dirty="0" smtClean="0"/>
              <a:t>through foam can be </a:t>
            </a:r>
            <a:r>
              <a:rPr lang="en-US" b="1" dirty="0" smtClean="0"/>
              <a:t>3x</a:t>
            </a:r>
            <a:r>
              <a:rPr lang="en-US" dirty="0" smtClean="0"/>
              <a:t> larger than sand </a:t>
            </a:r>
          </a:p>
          <a:p>
            <a:r>
              <a:rPr lang="en-US" b="1" dirty="0" smtClean="0"/>
              <a:t>Surface area </a:t>
            </a:r>
            <a:r>
              <a:rPr lang="en-US" dirty="0" smtClean="0"/>
              <a:t> </a:t>
            </a:r>
            <a:r>
              <a:rPr lang="en-US" b="1" dirty="0" smtClean="0"/>
              <a:t>3x</a:t>
            </a:r>
            <a:r>
              <a:rPr lang="en-US" dirty="0" smtClean="0"/>
              <a:t> as smaller than conventional sand filter</a:t>
            </a:r>
          </a:p>
          <a:p>
            <a:r>
              <a:rPr lang="en-US" b="1" dirty="0" smtClean="0"/>
              <a:t>Lighter</a:t>
            </a:r>
            <a:r>
              <a:rPr lang="en-US" dirty="0" smtClean="0"/>
              <a:t> and</a:t>
            </a:r>
            <a:r>
              <a:rPr lang="en-US" b="1" dirty="0" smtClean="0"/>
              <a:t> easier </a:t>
            </a:r>
            <a:r>
              <a:rPr lang="en-US" dirty="0" smtClean="0"/>
              <a:t>to transport than sand</a:t>
            </a:r>
          </a:p>
          <a:p>
            <a:r>
              <a:rPr lang="en-US" dirty="0" smtClean="0"/>
              <a:t>Less ripening time</a:t>
            </a:r>
          </a:p>
          <a:p>
            <a:r>
              <a:rPr lang="en-US" b="1" dirty="0" smtClean="0"/>
              <a:t>No backwash </a:t>
            </a:r>
            <a:r>
              <a:rPr lang="en-US" dirty="0" smtClean="0"/>
              <a:t>required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209800"/>
            <a:ext cx="4038600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6356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Of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Ruled out for AguaClara plants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Operational problems</a:t>
            </a:r>
          </a:p>
          <a:p>
            <a:r>
              <a:rPr lang="en-US" dirty="0" smtClean="0"/>
              <a:t>Foam can successfully filter water- want to find a use for this technology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POU </a:t>
            </a:r>
            <a:r>
              <a:rPr lang="en-US" sz="3200" dirty="0"/>
              <a:t>design </a:t>
            </a:r>
            <a:r>
              <a:rPr lang="en-US" sz="3200" dirty="0" smtClean="0"/>
              <a:t>constraints</a:t>
            </a:r>
          </a:p>
          <a:p>
            <a:pPr marL="742950" lvl="2" indent="-342900"/>
            <a:r>
              <a:rPr lang="en-US" dirty="0" smtClean="0"/>
              <a:t>No </a:t>
            </a:r>
            <a:r>
              <a:rPr lang="en-US" dirty="0"/>
              <a:t>moving </a:t>
            </a:r>
            <a:r>
              <a:rPr lang="en-US" dirty="0" smtClean="0"/>
              <a:t>parts </a:t>
            </a:r>
          </a:p>
          <a:p>
            <a:pPr marL="742950" lvl="2" indent="-342900"/>
            <a:r>
              <a:rPr lang="en-US" dirty="0" smtClean="0"/>
              <a:t>Minimize cost</a:t>
            </a:r>
          </a:p>
          <a:p>
            <a:pPr marL="742950" lvl="2" indent="-342900"/>
            <a:r>
              <a:rPr lang="en-US" dirty="0" smtClean="0"/>
              <a:t>Small size</a:t>
            </a:r>
          </a:p>
          <a:p>
            <a:pPr marL="742950" lvl="2" indent="-342900"/>
            <a:r>
              <a:rPr lang="en-US" dirty="0" smtClean="0"/>
              <a:t>Ease of use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 descr="http://www.treehugger.com/lifestraw-family-system-water-filter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820160"/>
            <a:ext cx="4229100" cy="27471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409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Point-of-Use Foam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4495800" cy="5334000"/>
          </a:xfrm>
        </p:spPr>
        <p:txBody>
          <a:bodyPr>
            <a:noAutofit/>
          </a:bodyPr>
          <a:lstStyle/>
          <a:p>
            <a:pPr fontAlgn="base"/>
            <a:r>
              <a:rPr lang="en-US" sz="2800" dirty="0" smtClean="0"/>
              <a:t>Finding a place in the POU filter Market </a:t>
            </a:r>
          </a:p>
          <a:p>
            <a:pPr lvl="1"/>
            <a:r>
              <a:rPr lang="en-US" dirty="0" smtClean="0"/>
              <a:t>Spring </a:t>
            </a:r>
            <a:r>
              <a:rPr lang="en-US" dirty="0"/>
              <a:t>2011 calculations proved that </a:t>
            </a:r>
            <a:r>
              <a:rPr lang="en-US" dirty="0" smtClean="0"/>
              <a:t>small size is impossible without </a:t>
            </a:r>
            <a:r>
              <a:rPr lang="en-US" b="1" dirty="0" smtClean="0"/>
              <a:t>moving </a:t>
            </a:r>
            <a:r>
              <a:rPr lang="en-US" b="1" dirty="0"/>
              <a:t>parts</a:t>
            </a:r>
          </a:p>
          <a:p>
            <a:pPr lvl="1"/>
            <a:r>
              <a:rPr lang="en-US" dirty="0" smtClean="0"/>
              <a:t>Can foam filter water without the addition of </a:t>
            </a:r>
            <a:r>
              <a:rPr lang="en-US" b="1" dirty="0" smtClean="0"/>
              <a:t>coagulant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1828800"/>
            <a:ext cx="3505200" cy="43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728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pic>
        <p:nvPicPr>
          <p:cNvPr id="4" name="Content Placeholder 3" descr="Mechanism Schemat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538073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Filter Performance without Coagulant</a:t>
            </a:r>
            <a:endParaRPr lang="en-US" sz="4000" dirty="0"/>
          </a:p>
        </p:txBody>
      </p:sp>
      <p:pic>
        <p:nvPicPr>
          <p:cNvPr id="7" name="Picture 6" descr="influent.vs.effluent.90ppi.noAl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0761" y="1981200"/>
            <a:ext cx="4241239" cy="3352800"/>
          </a:xfrm>
          <a:prstGeom prst="rect">
            <a:avLst/>
          </a:prstGeom>
        </p:spPr>
      </p:pic>
      <p:pic>
        <p:nvPicPr>
          <p:cNvPr id="9" name="Picture 8" descr="pC 90 ppi 1mms no alu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09685" y="2027059"/>
            <a:ext cx="4277115" cy="330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603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Systems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1644908"/>
            <a:ext cx="4191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Easily portable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Larger than POU but smaller than a municipal system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Using AguaClara dose controller for </a:t>
            </a:r>
            <a:r>
              <a:rPr lang="en-US" sz="2200" dirty="0" err="1" smtClean="0">
                <a:latin typeface="+mn-lt"/>
              </a:rPr>
              <a:t>PACl</a:t>
            </a:r>
            <a:endParaRPr lang="en-US" sz="2200" dirty="0" smtClean="0">
              <a:latin typeface="+mn-lt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Foam Emergency Filter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Lightweight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Durable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Roughing Filter and Finishing Filter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+mn-lt"/>
              </a:rPr>
              <a:t>With a velocity of 6mm/s, can treat 1.7 L/s or enough water for 50 people every minute.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3981324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2" r="14379"/>
          <a:stretch/>
        </p:blipFill>
        <p:spPr>
          <a:xfrm>
            <a:off x="177026" y="1676400"/>
            <a:ext cx="1519084" cy="2362200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110" y="2057400"/>
            <a:ext cx="251381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2899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133600" y="4556760"/>
            <a:ext cx="2667000" cy="1188720"/>
          </a:xfrm>
          <a:prstGeom prst="rect">
            <a:avLst/>
          </a:prstGeom>
          <a:solidFill>
            <a:srgbClr val="AFB240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the Filter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133600" y="3383280"/>
            <a:ext cx="2667000" cy="118872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133600" y="2971800"/>
            <a:ext cx="266700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762000" y="3787140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+mn-lt"/>
              </a:rPr>
              <a:t>Roughing Filter</a:t>
            </a:r>
            <a:endParaRPr lang="en-US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762000" y="4960620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+mn-lt"/>
              </a:rPr>
              <a:t>Finishing Filter</a:t>
            </a:r>
            <a:endParaRPr lang="en-US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762000" y="3025877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+mn-lt"/>
              </a:rPr>
              <a:t>Fluid Layer</a:t>
            </a:r>
            <a:endParaRPr lang="en-US" dirty="0"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407" y="5172014"/>
            <a:ext cx="697879" cy="5943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62400"/>
            <a:ext cx="697879" cy="5943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>
            <a:off x="5419119" y="5766374"/>
            <a:ext cx="45719" cy="6400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133600" y="3383280"/>
            <a:ext cx="2672807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133600" y="2209800"/>
            <a:ext cx="2667000" cy="3505200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flipV="1">
            <a:off x="3393803" y="1645920"/>
            <a:ext cx="152400" cy="17830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5000" y="2209800"/>
            <a:ext cx="3048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n-lt"/>
              </a:rPr>
              <a:t>Normal Operation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Top valve closed, bottom valve open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Water flows through roughing filter then finishing filter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2133600" y="4267200"/>
            <a:ext cx="266700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Cleaning the Filter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133600" y="4876800"/>
            <a:ext cx="2667000" cy="4572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806246" y="4914900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+mn-lt"/>
              </a:rPr>
              <a:t>Roughing Filter</a:t>
            </a:r>
            <a:endParaRPr lang="en-US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786581" y="5278694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+mn-lt"/>
              </a:rPr>
              <a:t>Finishing Filter</a:t>
            </a:r>
            <a:endParaRPr lang="en-US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789039" y="4343400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+mn-lt"/>
              </a:rPr>
              <a:t>Fluid Layer</a:t>
            </a:r>
            <a:endParaRPr lang="en-US" dirty="0"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407" y="5172014"/>
            <a:ext cx="697879" cy="5943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62400"/>
            <a:ext cx="697879" cy="5943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5441801" y="4572000"/>
            <a:ext cx="45719" cy="6400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133600" y="5257800"/>
            <a:ext cx="2667000" cy="457200"/>
          </a:xfrm>
          <a:prstGeom prst="rect">
            <a:avLst/>
          </a:prstGeom>
          <a:solidFill>
            <a:srgbClr val="AFB240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133600" y="4831080"/>
            <a:ext cx="2672807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 flipV="1">
            <a:off x="3393803" y="2225040"/>
            <a:ext cx="152400" cy="265176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133600" y="2209800"/>
            <a:ext cx="2667000" cy="3505200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3734" y="1828800"/>
            <a:ext cx="3429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n-lt"/>
              </a:rPr>
              <a:t>Cleaning the Filter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Lower valve closed,  upper valve open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Cleaning lever compresses foam, releasing clay into water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Both valves closed and filter refilled before releasing cleaning lever and letting foam expand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86859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3613</TotalTime>
  <Words>326</Words>
  <Application>Microsoft Office PowerPoint</Application>
  <PresentationFormat>On-screen Show (4:3)</PresentationFormat>
  <Paragraphs>76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1_AguaClara the road</vt:lpstr>
      <vt:lpstr>Foam Filtration Teach-In</vt:lpstr>
      <vt:lpstr>Foam Non-conventional filtration media </vt:lpstr>
      <vt:lpstr>Point Of Use</vt:lpstr>
      <vt:lpstr>Point-of-Use Foam Filter</vt:lpstr>
      <vt:lpstr>Experimental Setup</vt:lpstr>
      <vt:lpstr>Filter Performance without Coagulant</vt:lpstr>
      <vt:lpstr>Emergency Systems</vt:lpstr>
      <vt:lpstr>Cleaning the Filter</vt:lpstr>
      <vt:lpstr>Cleaning the Filter</vt:lpstr>
      <vt:lpstr>Roughing Filter</vt:lpstr>
      <vt:lpstr>Updated Experimental Apparatus</vt:lpstr>
      <vt:lpstr>30 ppi Performance Trial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265</cp:revision>
  <dcterms:created xsi:type="dcterms:W3CDTF">2008-08-26T14:48:34Z</dcterms:created>
  <dcterms:modified xsi:type="dcterms:W3CDTF">2011-10-18T01:44:09Z</dcterms:modified>
</cp:coreProperties>
</file>