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475" r:id="rId2"/>
    <p:sldId id="478" r:id="rId3"/>
    <p:sldId id="479" r:id="rId4"/>
    <p:sldId id="480" r:id="rId5"/>
    <p:sldId id="477" r:id="rId6"/>
    <p:sldId id="476" r:id="rId7"/>
    <p:sldId id="481" r:id="rId8"/>
    <p:sldId id="482" r:id="rId9"/>
    <p:sldId id="483" r:id="rId10"/>
    <p:sldId id="485" r:id="rId11"/>
    <p:sldId id="486" r:id="rId12"/>
    <p:sldId id="491" r:id="rId13"/>
    <p:sldId id="492" r:id="rId14"/>
    <p:sldId id="487" r:id="rId15"/>
    <p:sldId id="488" r:id="rId16"/>
    <p:sldId id="489" r:id="rId17"/>
    <p:sldId id="484" r:id="rId18"/>
    <p:sldId id="490" r:id="rId1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096" autoAdjust="0"/>
  </p:normalViewPr>
  <p:slideViewPr>
    <p:cSldViewPr>
      <p:cViewPr varScale="1">
        <p:scale>
          <a:sx n="76" d="100"/>
          <a:sy n="76" d="100"/>
        </p:scale>
        <p:origin x="-9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981200" y="5791200"/>
            <a:ext cx="4724400" cy="1066800"/>
          </a:xfrm>
        </p:spPr>
        <p:txBody>
          <a:bodyPr/>
          <a:lstStyle/>
          <a:p>
            <a:r>
              <a:rPr lang="en-US" sz="2800" b="1" dirty="0" smtClean="0"/>
              <a:t>Leah </a:t>
            </a:r>
            <a:r>
              <a:rPr lang="en-US" sz="2800" b="1" dirty="0" err="1" smtClean="0"/>
              <a:t>Meyerholtz</a:t>
            </a:r>
            <a:r>
              <a:rPr lang="en-US" sz="2800" b="1" dirty="0" smtClean="0"/>
              <a:t>, Michelle </a:t>
            </a:r>
            <a:r>
              <a:rPr lang="en-US" sz="2800" b="1" dirty="0" err="1" smtClean="0"/>
              <a:t>Gostic</a:t>
            </a:r>
            <a:r>
              <a:rPr lang="en-US" sz="2800" b="1" dirty="0" smtClean="0"/>
              <a:t>, Sarah Levine</a:t>
            </a:r>
            <a:endParaRPr lang="en-US" sz="2800" b="1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828800" y="990600"/>
            <a:ext cx="7772400" cy="1470025"/>
          </a:xfrm>
        </p:spPr>
        <p:txBody>
          <a:bodyPr/>
          <a:lstStyle/>
          <a:p>
            <a:r>
              <a:rPr lang="en-US" dirty="0" smtClean="0"/>
              <a:t>Foam Filtration Final Presentation 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/>
              <a:t>Goal 1: </a:t>
            </a:r>
            <a:r>
              <a:rPr lang="en-US" sz="3000" b="0" dirty="0" smtClean="0"/>
              <a:t>Determine particle removal capability and longevity of filter components </a:t>
            </a:r>
            <a:endParaRPr lang="en-US" sz="30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ll 450NTU Head Los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6323" y="1752600"/>
            <a:ext cx="4727677" cy="3810000"/>
          </a:xfrm>
          <a:prstGeom prst="rect">
            <a:avLst/>
          </a:prstGeom>
        </p:spPr>
      </p:pic>
      <p:pic>
        <p:nvPicPr>
          <p:cNvPr id="12" name="Picture 11" descr="All 450NTU Turbidity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057400"/>
            <a:ext cx="4624603" cy="35311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43200" y="5562600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Turbidity and Head Loss data for Three </a:t>
            </a:r>
            <a:r>
              <a:rPr lang="en-US" dirty="0" smtClean="0"/>
              <a:t>450NTU </a:t>
            </a:r>
            <a:r>
              <a:rPr lang="en-US" dirty="0" smtClean="0"/>
              <a:t>Tests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609600"/>
            <a:ext cx="8458200" cy="762000"/>
          </a:xfrm>
        </p:spPr>
        <p:txBody>
          <a:bodyPr/>
          <a:lstStyle/>
          <a:p>
            <a:pPr lvl="0"/>
            <a:r>
              <a:rPr lang="en-US" sz="3000" dirty="0" smtClean="0">
                <a:latin typeface="Candara (Headings)"/>
              </a:rPr>
              <a:t>Goal 2: </a:t>
            </a:r>
            <a:r>
              <a:rPr lang="en-US" sz="3000" b="0" dirty="0" smtClean="0">
                <a:latin typeface="Candara (Headings)"/>
              </a:rPr>
              <a:t>Determine effectiveness of plunger cleaning method/length of filter cycle </a:t>
            </a:r>
            <a:r>
              <a:rPr lang="en-US" b="0" dirty="0" smtClean="0">
                <a:solidFill>
                  <a:schemeClr val="tx1"/>
                </a:solidFill>
              </a:rPr>
              <a:t/>
            </a:r>
            <a:br>
              <a:rPr lang="en-US" b="0" dirty="0" smtClean="0">
                <a:solidFill>
                  <a:schemeClr val="tx1"/>
                </a:solidFill>
              </a:rPr>
            </a:b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r>
              <a:rPr lang="en-US" dirty="0" smtClean="0"/>
              <a:t>See above graphs. Head loss is different for each influent turbidity</a:t>
            </a:r>
          </a:p>
          <a:p>
            <a:r>
              <a:rPr lang="en-US" dirty="0" smtClean="0"/>
              <a:t>Particle penetration is also different, so the filter columns look different at each influent turbidity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However, clean bed head loss returns to normal after cleaning, indicating that the plunger cleaning method works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WaterDrag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0" y="3505200"/>
            <a:ext cx="3276600" cy="14478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>
                <a:latin typeface="Candara (Headings)"/>
              </a:rPr>
              <a:t>Goal 2: </a:t>
            </a:r>
            <a:r>
              <a:rPr lang="en-US" sz="3000" b="0" dirty="0" smtClean="0">
                <a:latin typeface="Candara (Headings)"/>
              </a:rPr>
              <a:t>Determine effectiveness of plunger cleaning method/length of filter cycle</a:t>
            </a:r>
            <a:endParaRPr lang="en-US" sz="30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leaning Cycle Turbidity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5400" y="1524000"/>
            <a:ext cx="6517896" cy="4572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67000" y="61722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Turbidity Data for an Alternative Cleaning Method Test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>
                <a:latin typeface="Candara (Headings)"/>
              </a:rPr>
              <a:t>Goal 2: </a:t>
            </a:r>
            <a:r>
              <a:rPr lang="en-US" sz="3000" b="0" dirty="0" smtClean="0">
                <a:latin typeface="Candara (Headings)"/>
              </a:rPr>
              <a:t>Determine effectiveness of plunger cleaning method/length of filter cycle</a:t>
            </a:r>
            <a:endParaRPr lang="en-US" sz="30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590800" y="57912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Head Loss Data for an Alternative Cleaning Method Test</a:t>
            </a:r>
            <a:endParaRPr lang="en-US" dirty="0"/>
          </a:p>
        </p:txBody>
      </p:sp>
      <p:pic>
        <p:nvPicPr>
          <p:cNvPr id="7" name="Picture 6" descr="Cleaning Cycle Head Los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9200" y="1600200"/>
            <a:ext cx="6629400" cy="42672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>
                <a:latin typeface="Candara (Headings)"/>
              </a:rPr>
              <a:t>Goal 2: </a:t>
            </a:r>
            <a:r>
              <a:rPr lang="en-US" sz="3000" b="0" dirty="0" smtClean="0">
                <a:latin typeface="Candara (Headings)"/>
              </a:rPr>
              <a:t>Determine effectiveness of plunger cleaning method/length of filter cycle</a:t>
            </a:r>
            <a:endParaRPr lang="en-US" sz="3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We tried this test because minimizing plunging helps the </a:t>
            </a:r>
            <a:r>
              <a:rPr lang="en-US" dirty="0" smtClean="0"/>
              <a:t>foam </a:t>
            </a:r>
            <a:r>
              <a:rPr lang="en-US" dirty="0" smtClean="0"/>
              <a:t>retain its structure</a:t>
            </a:r>
          </a:p>
          <a:p>
            <a:r>
              <a:rPr lang="en-US" dirty="0" smtClean="0"/>
              <a:t>Fewer particles get shoved into the foam’s pores, so it lasts longer</a:t>
            </a:r>
          </a:p>
          <a:p>
            <a:endParaRPr lang="en-US" dirty="0" smtClean="0"/>
          </a:p>
          <a:p>
            <a:r>
              <a:rPr lang="en-US" dirty="0" smtClean="0"/>
              <a:t>Cleaning when roughing filter effluent turbidity reaches about 5% of influent turbidity might help determine a physical indicator for cleaning (e.g., consisten</a:t>
            </a:r>
            <a:r>
              <a:rPr lang="en-US" dirty="0" smtClean="0"/>
              <a:t>t head loss).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Conclusions!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Effective at a large range of turbidities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Plunger cleaning method appears to be effective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B</a:t>
            </a:r>
            <a:r>
              <a:rPr lang="en-US" dirty="0" smtClean="0"/>
              <a:t>ut we don’t know how to determine when to clean the filter without te</a:t>
            </a:r>
            <a:r>
              <a:rPr lang="en-US" dirty="0" smtClean="0"/>
              <a:t>chnology</a:t>
            </a:r>
          </a:p>
          <a:p>
            <a:endParaRPr lang="en-US" dirty="0" smtClean="0"/>
          </a:p>
          <a:p>
            <a:r>
              <a:rPr lang="en-US" dirty="0" smtClean="0"/>
              <a:t>Run time can be extended by cleaning roughing filter at 5% of influent turbidity</a:t>
            </a:r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Run more tests using</a:t>
            </a:r>
          </a:p>
          <a:p>
            <a:pPr>
              <a:buNone/>
            </a:pPr>
            <a:r>
              <a:rPr lang="en-US" dirty="0" smtClean="0"/>
              <a:t>a</a:t>
            </a:r>
            <a:r>
              <a:rPr lang="en-US" dirty="0" smtClean="0"/>
              <a:t>lternate cleaning method at</a:t>
            </a:r>
          </a:p>
          <a:p>
            <a:pPr>
              <a:buNone/>
            </a:pPr>
            <a:r>
              <a:rPr lang="en-US" dirty="0" smtClean="0"/>
              <a:t>d</a:t>
            </a:r>
            <a:r>
              <a:rPr lang="en-US" dirty="0" smtClean="0"/>
              <a:t>ifferent turbidities</a:t>
            </a:r>
          </a:p>
          <a:p>
            <a:r>
              <a:rPr lang="en-US" dirty="0" smtClean="0"/>
              <a:t>Identify a visual cue for the</a:t>
            </a:r>
          </a:p>
          <a:p>
            <a:pPr>
              <a:buNone/>
            </a:pPr>
            <a:r>
              <a:rPr lang="en-US" dirty="0" smtClean="0"/>
              <a:t>end of a filter cycle</a:t>
            </a:r>
          </a:p>
          <a:p>
            <a:r>
              <a:rPr lang="en-US" dirty="0" smtClean="0"/>
              <a:t>Determine the effectiveness of an external cleaning cycle (reuse foam!?)</a:t>
            </a:r>
          </a:p>
          <a:p>
            <a:r>
              <a:rPr lang="en-US" dirty="0" smtClean="0"/>
              <a:t>Find a way to run the filter without electricity</a:t>
            </a:r>
          </a:p>
          <a:p>
            <a:r>
              <a:rPr lang="en-US" dirty="0" smtClean="0"/>
              <a:t>More tests will determine the lifespan of the foam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Riding Off Into the Sunse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3000" y="1524000"/>
            <a:ext cx="4033590" cy="25908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[UNHCR]     Stafford, D.M. </a:t>
            </a:r>
            <a:r>
              <a:rPr lang="en-US" sz="2000" dirty="0" smtClean="0"/>
              <a:t>(1992). Water manual for refugee situations. Program and Technical Support, United Nations High commissioner for Refugees (UNHCR), 1-84</a:t>
            </a:r>
          </a:p>
          <a:p>
            <a:pPr>
              <a:buNone/>
            </a:pPr>
            <a:r>
              <a:rPr lang="en-US" sz="2000" dirty="0" smtClean="0"/>
              <a:t>[Toole and Waldman] Toole M, Waldman R. THE PUBLIC HEALTH AS- PECTS OF COMPLEX EMERGENCIES AND REFUGEE SIT- UATIONS. Annual Review Of Public Health [serial online]. April 1997;18(1):283. Available from: Academic Search Alumni Edition, Ipswich, MA. Accessed February 23, 2012.</a:t>
            </a:r>
          </a:p>
          <a:p>
            <a:pPr>
              <a:buNone/>
            </a:pPr>
            <a:r>
              <a:rPr lang="en-US" sz="2000" dirty="0" smtClean="0"/>
              <a:t>[</a:t>
            </a:r>
            <a:r>
              <a:rPr lang="en-US" sz="2000" dirty="0" err="1" smtClean="0"/>
              <a:t>Doocy</a:t>
            </a:r>
            <a:r>
              <a:rPr lang="en-US" sz="2000" dirty="0" smtClean="0"/>
              <a:t> and Burnham] </a:t>
            </a:r>
            <a:r>
              <a:rPr lang="en-US" sz="2000" dirty="0" err="1" smtClean="0"/>
              <a:t>Doocy</a:t>
            </a:r>
            <a:r>
              <a:rPr lang="en-US" sz="2000" dirty="0" smtClean="0"/>
              <a:t> S, Burnham G. Point-of-use water treatment and </a:t>
            </a:r>
            <a:r>
              <a:rPr lang="en-US" sz="2000" dirty="0" err="1" smtClean="0"/>
              <a:t>diarrhoea</a:t>
            </a:r>
            <a:r>
              <a:rPr lang="en-US" sz="2000" dirty="0" smtClean="0"/>
              <a:t> reduction in the emergency context: an effectiveness trial in Liberia. Tropical Medicine &amp; International Health [serial online]. October 2006;11(10):1542-1552. Available from: Academic Search Alumni Edition, Ipswich, MA. Accessed February 23, 2012.</a:t>
            </a:r>
          </a:p>
          <a:p>
            <a:pPr>
              <a:buNone/>
            </a:pPr>
            <a:endParaRPr lang="en-US" sz="2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4294967295"/>
          </p:nvPr>
        </p:nvSpPr>
        <p:spPr>
          <a:xfrm>
            <a:off x="8001000" y="1600201"/>
            <a:ext cx="11430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¿ </a:t>
            </a:r>
            <a:r>
              <a:rPr lang="en-US" dirty="0" err="1" smtClean="0"/>
              <a:t>Preguntas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Bush confused a litt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7800" y="1524000"/>
            <a:ext cx="5981700" cy="48768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886200" cy="533400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Original apparatus: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half" idx="1"/>
          </p:nvPr>
        </p:nvSpPr>
        <p:spPr>
          <a:xfrm>
            <a:off x="4419600" y="1600200"/>
            <a:ext cx="3886200" cy="4525963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Modified apparatus: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8" name="Picture 7" descr="DSC_00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3000" y="2133600"/>
            <a:ext cx="2624447" cy="3962400"/>
          </a:xfrm>
          <a:prstGeom prst="rect">
            <a:avLst/>
          </a:prstGeom>
        </p:spPr>
      </p:pic>
      <p:pic>
        <p:nvPicPr>
          <p:cNvPr id="10" name="Picture 9" descr="DSC_008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05400" y="2133600"/>
            <a:ext cx="2624446" cy="39624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4294967295"/>
          </p:nvPr>
        </p:nvSpPr>
        <p:spPr>
          <a:xfrm>
            <a:off x="5105400" y="1600200"/>
            <a:ext cx="4038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" name="TextBox 63"/>
          <p:cNvSpPr txBox="1"/>
          <p:nvPr/>
        </p:nvSpPr>
        <p:spPr>
          <a:xfrm>
            <a:off x="4114800" y="1740694"/>
            <a:ext cx="2362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54"/>
            <a:r>
              <a:rPr lang="en-US" sz="1700" b="1" dirty="0" smtClean="0"/>
              <a:t>Finishing Filter</a:t>
            </a:r>
            <a:endParaRPr lang="en-US" sz="1700" b="1" dirty="0"/>
          </a:p>
          <a:p>
            <a:pPr algn="ctr" defTabSz="457054"/>
            <a:r>
              <a:rPr lang="en-US" sz="1700" b="1" dirty="0"/>
              <a:t>(90 ppi foam)</a:t>
            </a:r>
          </a:p>
        </p:txBody>
      </p:sp>
      <p:sp>
        <p:nvSpPr>
          <p:cNvPr id="65" name="Rectangle 64"/>
          <p:cNvSpPr/>
          <p:nvPr/>
        </p:nvSpPr>
        <p:spPr>
          <a:xfrm>
            <a:off x="3581400" y="2723034"/>
            <a:ext cx="838200" cy="3187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581400" y="2895797"/>
            <a:ext cx="838200" cy="3035948"/>
          </a:xfrm>
          <a:prstGeom prst="rect">
            <a:avLst/>
          </a:prstGeom>
          <a:gradFill flip="none" rotWithShape="1">
            <a:gsLst>
              <a:gs pos="73000">
                <a:srgbClr val="7A5128"/>
              </a:gs>
              <a:gs pos="50000">
                <a:srgbClr val="774F27">
                  <a:shade val="67500"/>
                  <a:satMod val="115000"/>
                </a:srgbClr>
              </a:gs>
              <a:gs pos="100000">
                <a:srgbClr val="774F27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39261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581400" y="3270647"/>
            <a:ext cx="838200" cy="2661098"/>
          </a:xfrm>
          <a:prstGeom prst="rect">
            <a:avLst/>
          </a:prstGeom>
          <a:blipFill dpi="0" rotWithShape="1">
            <a:blip r:embed="rId4" cstate="print">
              <a:alphaModFix amt="44000"/>
            </a:blip>
            <a:srcRect/>
            <a:tile tx="0" ty="0" sx="100000" sy="100000" flip="none" algn="tl"/>
          </a:blip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181600" y="3120728"/>
            <a:ext cx="838200" cy="197871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5181600" y="3118247"/>
            <a:ext cx="838200" cy="1981200"/>
            <a:chOff x="8839200" y="2381665"/>
            <a:chExt cx="838200" cy="1789870"/>
          </a:xfrm>
        </p:grpSpPr>
        <p:sp>
          <p:nvSpPr>
            <p:cNvPr id="70" name="Rectangle 69"/>
            <p:cNvSpPr/>
            <p:nvPr/>
          </p:nvSpPr>
          <p:spPr>
            <a:xfrm>
              <a:off x="8839200" y="3581400"/>
              <a:ext cx="838200" cy="59013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8839200" y="2381665"/>
              <a:ext cx="838200" cy="1199735"/>
            </a:xfrm>
            <a:prstGeom prst="rect">
              <a:avLst/>
            </a:prstGeom>
            <a:gradFill flip="none" rotWithShape="1">
              <a:gsLst>
                <a:gs pos="4000">
                  <a:schemeClr val="tx2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162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2" name="Rectangle 71"/>
          <p:cNvSpPr/>
          <p:nvPr/>
        </p:nvSpPr>
        <p:spPr>
          <a:xfrm>
            <a:off x="5181600" y="3654479"/>
            <a:ext cx="838200" cy="1456420"/>
          </a:xfrm>
          <a:prstGeom prst="rect">
            <a:avLst/>
          </a:prstGeom>
          <a:blipFill dpi="0" rotWithShape="1">
            <a:blip r:embed="rId5" cstate="print">
              <a:alphaModFix amt="38000"/>
            </a:blip>
            <a:srcRect/>
            <a:tile tx="0" ty="0" sx="100000" sy="100000" flip="none" algn="tl"/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905000" y="1998982"/>
            <a:ext cx="1524000" cy="1081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1905000" y="2170319"/>
            <a:ext cx="1524000" cy="930020"/>
          </a:xfrm>
          <a:prstGeom prst="rect">
            <a:avLst/>
          </a:prstGeom>
          <a:solidFill>
            <a:srgbClr val="7A51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6400800" y="3120728"/>
            <a:ext cx="1066800" cy="2971800"/>
            <a:chOff x="762000" y="2793062"/>
            <a:chExt cx="2362200" cy="1586822"/>
          </a:xfrm>
        </p:grpSpPr>
        <p:sp>
          <p:nvSpPr>
            <p:cNvPr id="76" name="Rectangle 75"/>
            <p:cNvSpPr/>
            <p:nvPr/>
          </p:nvSpPr>
          <p:spPr>
            <a:xfrm>
              <a:off x="762000" y="2793062"/>
              <a:ext cx="2362200" cy="15868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762000" y="3031599"/>
              <a:ext cx="2362200" cy="134828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8" name="Straight Connector 77"/>
            <p:cNvCxnSpPr/>
            <p:nvPr/>
          </p:nvCxnSpPr>
          <p:spPr>
            <a:xfrm>
              <a:off x="762000" y="2972862"/>
              <a:ext cx="0" cy="1407022"/>
            </a:xfrm>
            <a:prstGeom prst="line">
              <a:avLst/>
            </a:prstGeom>
            <a:ln w="3175">
              <a:noFill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9" name="Elbow Connector 78"/>
          <p:cNvCxnSpPr>
            <a:stCxn id="72" idx="2"/>
          </p:cNvCxnSpPr>
          <p:nvPr/>
        </p:nvCxnSpPr>
        <p:spPr>
          <a:xfrm rot="5400000" flipH="1" flipV="1">
            <a:off x="4801458" y="3663957"/>
            <a:ext cx="2246184" cy="647700"/>
          </a:xfrm>
          <a:prstGeom prst="bentConnector3">
            <a:avLst>
              <a:gd name="adj1" fmla="val -10177"/>
            </a:avLst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0" name="Group 79"/>
          <p:cNvGrpSpPr/>
          <p:nvPr/>
        </p:nvGrpSpPr>
        <p:grpSpPr>
          <a:xfrm>
            <a:off x="4000500" y="3721891"/>
            <a:ext cx="1600200" cy="2221709"/>
            <a:chOff x="4000500" y="2816409"/>
            <a:chExt cx="1600200" cy="3113356"/>
          </a:xfrm>
        </p:grpSpPr>
        <p:cxnSp>
          <p:nvCxnSpPr>
            <p:cNvPr id="81" name="Elbow Connector 80"/>
            <p:cNvCxnSpPr>
              <a:stCxn id="67" idx="2"/>
            </p:cNvCxnSpPr>
            <p:nvPr/>
          </p:nvCxnSpPr>
          <p:spPr>
            <a:xfrm rot="5400000" flipH="1" flipV="1">
              <a:off x="2729572" y="4087337"/>
              <a:ext cx="3113356" cy="571500"/>
            </a:xfrm>
            <a:prstGeom prst="bentConnector3">
              <a:avLst>
                <a:gd name="adj1" fmla="val -7331"/>
              </a:avLst>
            </a:prstGeom>
            <a:ln>
              <a:solidFill>
                <a:srgbClr val="774F2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Elbow Connector 80"/>
            <p:cNvCxnSpPr>
              <a:endCxn id="68" idx="0"/>
            </p:cNvCxnSpPr>
            <p:nvPr/>
          </p:nvCxnSpPr>
          <p:spPr>
            <a:xfrm>
              <a:off x="4572000" y="2816409"/>
              <a:ext cx="1028700" cy="306794"/>
            </a:xfrm>
            <a:prstGeom prst="bentConnector2">
              <a:avLst/>
            </a:prstGeom>
            <a:ln>
              <a:solidFill>
                <a:srgbClr val="774F2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3" name="Elbow Connector 82"/>
          <p:cNvCxnSpPr/>
          <p:nvPr/>
        </p:nvCxnSpPr>
        <p:spPr>
          <a:xfrm>
            <a:off x="6248400" y="2864715"/>
            <a:ext cx="381000" cy="240934"/>
          </a:xfrm>
          <a:prstGeom prst="bentConnector2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90"/>
          <p:cNvCxnSpPr>
            <a:endCxn id="66" idx="0"/>
          </p:cNvCxnSpPr>
          <p:nvPr/>
        </p:nvCxnSpPr>
        <p:spPr>
          <a:xfrm>
            <a:off x="3276600" y="2247854"/>
            <a:ext cx="723900" cy="647943"/>
          </a:xfrm>
          <a:prstGeom prst="bentConnector2">
            <a:avLst/>
          </a:prstGeom>
          <a:ln>
            <a:solidFill>
              <a:srgbClr val="39261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57200" y="14478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54"/>
            <a:r>
              <a:rPr lang="en-US" b="1" dirty="0" smtClean="0"/>
              <a:t>Entrance Tank</a:t>
            </a:r>
            <a:endParaRPr lang="en-US" b="1" dirty="0"/>
          </a:p>
        </p:txBody>
      </p:sp>
      <p:sp>
        <p:nvSpPr>
          <p:cNvPr id="86" name="TextBox 85"/>
          <p:cNvSpPr txBox="1"/>
          <p:nvPr/>
        </p:nvSpPr>
        <p:spPr>
          <a:xfrm>
            <a:off x="4800600" y="5592887"/>
            <a:ext cx="185234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54"/>
            <a:r>
              <a:rPr lang="en-US" sz="1700" b="1" dirty="0" smtClean="0"/>
              <a:t>Clean Water Reservoir</a:t>
            </a:r>
            <a:endParaRPr lang="en-US" sz="1700" b="1" dirty="0"/>
          </a:p>
        </p:txBody>
      </p:sp>
      <p:cxnSp>
        <p:nvCxnSpPr>
          <p:cNvPr id="87" name="Straight Connector 86"/>
          <p:cNvCxnSpPr>
            <a:endCxn id="85" idx="2"/>
          </p:cNvCxnSpPr>
          <p:nvPr/>
        </p:nvCxnSpPr>
        <p:spPr>
          <a:xfrm rot="10800000">
            <a:off x="1447801" y="1817133"/>
            <a:ext cx="1066829" cy="4629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H="1">
            <a:off x="6248400" y="5722433"/>
            <a:ext cx="304800" cy="3136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1295400" y="5861447"/>
            <a:ext cx="2362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54"/>
            <a:r>
              <a:rPr lang="en-US" sz="1700" b="1" dirty="0" smtClean="0"/>
              <a:t>Roughing Filter</a:t>
            </a:r>
          </a:p>
          <a:p>
            <a:pPr algn="ctr" defTabSz="457054"/>
            <a:r>
              <a:rPr lang="en-US" sz="1700" b="1" dirty="0" smtClean="0"/>
              <a:t>(30 ppi foam)</a:t>
            </a:r>
          </a:p>
        </p:txBody>
      </p:sp>
      <p:sp>
        <p:nvSpPr>
          <p:cNvPr id="90" name="Right Arrow 89"/>
          <p:cNvSpPr/>
          <p:nvPr/>
        </p:nvSpPr>
        <p:spPr>
          <a:xfrm>
            <a:off x="3429000" y="2203847"/>
            <a:ext cx="476250" cy="102809"/>
          </a:xfrm>
          <a:prstGeom prst="rightArrow">
            <a:avLst/>
          </a:prstGeom>
          <a:solidFill>
            <a:srgbClr val="392613"/>
          </a:solidFill>
          <a:ln>
            <a:solidFill>
              <a:srgbClr val="39261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1" name="Right Arrow 90"/>
          <p:cNvSpPr/>
          <p:nvPr/>
        </p:nvSpPr>
        <p:spPr>
          <a:xfrm rot="16200000">
            <a:off x="4333877" y="3889771"/>
            <a:ext cx="476250" cy="152401"/>
          </a:xfrm>
          <a:prstGeom prst="rightArrow">
            <a:avLst/>
          </a:prstGeom>
          <a:solidFill>
            <a:srgbClr val="774F27"/>
          </a:solidFill>
          <a:ln>
            <a:solidFill>
              <a:srgbClr val="774F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2" name="Right Arrow 91"/>
          <p:cNvSpPr/>
          <p:nvPr/>
        </p:nvSpPr>
        <p:spPr>
          <a:xfrm rot="16200000">
            <a:off x="6010275" y="3784844"/>
            <a:ext cx="476250" cy="102809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 flipH="1" flipV="1">
            <a:off x="5181600" y="2316778"/>
            <a:ext cx="419100" cy="10300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3200400" y="5861447"/>
            <a:ext cx="708816" cy="2598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Bent Arrow 94"/>
          <p:cNvSpPr/>
          <p:nvPr/>
        </p:nvSpPr>
        <p:spPr>
          <a:xfrm rot="16200000" flipH="1">
            <a:off x="2528626" y="1928384"/>
            <a:ext cx="1074915" cy="505037"/>
          </a:xfrm>
          <a:prstGeom prst="bentArrow">
            <a:avLst>
              <a:gd name="adj1" fmla="val 22648"/>
              <a:gd name="adj2" fmla="val 25000"/>
              <a:gd name="adj3" fmla="val 25000"/>
              <a:gd name="adj4" fmla="val 43750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256192" y="1528227"/>
            <a:ext cx="1163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54"/>
            <a:r>
              <a:rPr lang="en-US" sz="1400" b="1" dirty="0" smtClean="0">
                <a:solidFill>
                  <a:schemeClr val="accent2"/>
                </a:solidFill>
              </a:rPr>
              <a:t>Coagulant</a:t>
            </a:r>
          </a:p>
          <a:p>
            <a:pPr algn="ctr" defTabSz="457054"/>
            <a:r>
              <a:rPr lang="en-US" sz="1400" b="1" dirty="0" smtClean="0">
                <a:solidFill>
                  <a:schemeClr val="accent2"/>
                </a:solidFill>
              </a:rPr>
              <a:t>(</a:t>
            </a:r>
            <a:r>
              <a:rPr lang="en-US" sz="1400" b="1" dirty="0" err="1" smtClean="0">
                <a:solidFill>
                  <a:schemeClr val="accent2"/>
                </a:solidFill>
              </a:rPr>
              <a:t>PACl</a:t>
            </a:r>
            <a:r>
              <a:rPr lang="en-US" sz="1400" b="1" dirty="0" smtClean="0">
                <a:solidFill>
                  <a:schemeClr val="accent2"/>
                </a:solidFill>
              </a:rPr>
              <a:t>)</a:t>
            </a:r>
            <a:endParaRPr lang="en-US" sz="1400" b="1" dirty="0">
              <a:solidFill>
                <a:schemeClr val="accent2"/>
              </a:solidFill>
            </a:endParaRPr>
          </a:p>
        </p:txBody>
      </p:sp>
      <p:sp>
        <p:nvSpPr>
          <p:cNvPr id="97" name="Down Arrow 96"/>
          <p:cNvSpPr/>
          <p:nvPr/>
        </p:nvSpPr>
        <p:spPr>
          <a:xfrm>
            <a:off x="7056418" y="2454362"/>
            <a:ext cx="228600" cy="1377447"/>
          </a:xfrm>
          <a:prstGeom prst="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/>
          <p:cNvSpPr txBox="1"/>
          <p:nvPr/>
        </p:nvSpPr>
        <p:spPr>
          <a:xfrm>
            <a:off x="6616545" y="1985427"/>
            <a:ext cx="1079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054"/>
            <a:r>
              <a:rPr lang="en-US" sz="1400" b="1" dirty="0" smtClean="0">
                <a:solidFill>
                  <a:schemeClr val="accent2"/>
                </a:solidFill>
              </a:rPr>
              <a:t>Disinfectant</a:t>
            </a:r>
          </a:p>
          <a:p>
            <a:pPr algn="ctr" defTabSz="457054"/>
            <a:r>
              <a:rPr lang="en-US" sz="1400" b="1" dirty="0" smtClean="0">
                <a:solidFill>
                  <a:schemeClr val="accent2"/>
                </a:solidFill>
              </a:rPr>
              <a:t>(Chlorine)</a:t>
            </a:r>
            <a:endParaRPr lang="en-US" sz="1400" b="1" dirty="0">
              <a:solidFill>
                <a:schemeClr val="accent2"/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 rot="5400000">
            <a:off x="6324600" y="3270647"/>
            <a:ext cx="609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rot="5400000">
            <a:off x="3467100" y="2806429"/>
            <a:ext cx="228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4305300" y="2806429"/>
            <a:ext cx="228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rot="5400000">
            <a:off x="4076700" y="3994547"/>
            <a:ext cx="2209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5400000">
            <a:off x="4914900" y="3994547"/>
            <a:ext cx="2209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>
            <a:off x="4914900" y="4604147"/>
            <a:ext cx="297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5400000">
            <a:off x="5981700" y="4604147"/>
            <a:ext cx="297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6400800" y="6090047"/>
            <a:ext cx="1066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5181600" y="5099447"/>
            <a:ext cx="838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5400000">
            <a:off x="1333500" y="2546747"/>
            <a:ext cx="1143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5400000">
            <a:off x="2857500" y="2546747"/>
            <a:ext cx="1143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1905000" y="3118247"/>
            <a:ext cx="152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rot="10800000">
            <a:off x="4953000" y="3651647"/>
            <a:ext cx="152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10800000">
            <a:off x="4953000" y="5099446"/>
            <a:ext cx="152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 rot="5400000">
            <a:off x="4382294" y="4380706"/>
            <a:ext cx="1447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4572000" y="4261246"/>
            <a:ext cx="685800" cy="223126"/>
          </a:xfrm>
          <a:prstGeom prst="rect">
            <a:avLst/>
          </a:prstGeom>
          <a:noFill/>
        </p:spPr>
        <p:txBody>
          <a:bodyPr wrap="square" lIns="38088" tIns="19044" rIns="38088" bIns="19044" rtlCol="0">
            <a:spAutoFit/>
          </a:bodyPr>
          <a:lstStyle/>
          <a:p>
            <a:pPr defTabSz="457054"/>
            <a:r>
              <a:rPr lang="en-US" sz="1200" b="1" dirty="0" smtClean="0">
                <a:solidFill>
                  <a:prstClr val="black"/>
                </a:solidFill>
                <a:cs typeface="Arial"/>
              </a:rPr>
              <a:t> 38cm</a:t>
            </a:r>
            <a:endParaRPr lang="en-US" sz="1200" b="1" dirty="0">
              <a:solidFill>
                <a:prstClr val="black"/>
              </a:solidFill>
              <a:cs typeface="Arial"/>
            </a:endParaRPr>
          </a:p>
        </p:txBody>
      </p:sp>
      <p:cxnSp>
        <p:nvCxnSpPr>
          <p:cNvPr id="115" name="Straight Connector 114"/>
          <p:cNvCxnSpPr/>
          <p:nvPr/>
        </p:nvCxnSpPr>
        <p:spPr>
          <a:xfrm rot="10800000">
            <a:off x="3352800" y="3270647"/>
            <a:ext cx="152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 rot="10800000">
            <a:off x="3352800" y="5937647"/>
            <a:ext cx="152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 rot="5400000">
            <a:off x="2096294" y="4603353"/>
            <a:ext cx="2667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2971800" y="4489847"/>
            <a:ext cx="685800" cy="223126"/>
          </a:xfrm>
          <a:prstGeom prst="rect">
            <a:avLst/>
          </a:prstGeom>
          <a:noFill/>
        </p:spPr>
        <p:txBody>
          <a:bodyPr wrap="square" lIns="38088" tIns="19044" rIns="38088" bIns="19044" rtlCol="0">
            <a:spAutoFit/>
          </a:bodyPr>
          <a:lstStyle/>
          <a:p>
            <a:pPr defTabSz="457054"/>
            <a:r>
              <a:rPr lang="en-US" sz="1200" b="1" dirty="0" smtClean="0">
                <a:solidFill>
                  <a:prstClr val="black"/>
                </a:solidFill>
                <a:cs typeface="Arial"/>
              </a:rPr>
              <a:t>75cm</a:t>
            </a:r>
            <a:endParaRPr lang="en-US" sz="1200" b="1" dirty="0">
              <a:solidFill>
                <a:prstClr val="black"/>
              </a:solidFill>
              <a:cs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Useful?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Demand for emergency filtration systems since 1994 Rwanda Crisis (85 – 90% deaths caused by diarrhea) [Toole and Waldman; </a:t>
            </a:r>
            <a:r>
              <a:rPr lang="en-US" dirty="0" err="1" smtClean="0"/>
              <a:t>Doocy</a:t>
            </a:r>
            <a:r>
              <a:rPr lang="en-US" dirty="0" smtClean="0"/>
              <a:t> and Burnham]</a:t>
            </a:r>
          </a:p>
          <a:p>
            <a:r>
              <a:rPr lang="en-US" dirty="0" smtClean="0"/>
              <a:t>Providing clean water source is the best way to prevent waterborne disease and dehydration (</a:t>
            </a:r>
            <a:r>
              <a:rPr lang="en-US" dirty="0" err="1" smtClean="0"/>
              <a:t>obvi</a:t>
            </a:r>
            <a:r>
              <a:rPr lang="en-US" dirty="0" smtClean="0"/>
              <a:t>)</a:t>
            </a:r>
          </a:p>
          <a:p>
            <a:r>
              <a:rPr lang="en-US" dirty="0" smtClean="0"/>
              <a:t>15 liters/day per person [UNHCR]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4294967295"/>
          </p:nvPr>
        </p:nvSpPr>
        <p:spPr>
          <a:xfrm>
            <a:off x="8763000" y="1600201"/>
            <a:ext cx="381000" cy="685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Still </a:t>
            </a:r>
            <a:r>
              <a:rPr lang="en-US" dirty="0" err="1" smtClean="0"/>
              <a:t>Recappin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5"/>
          <p:cNvGrpSpPr/>
          <p:nvPr/>
        </p:nvGrpSpPr>
        <p:grpSpPr>
          <a:xfrm>
            <a:off x="914400" y="1676400"/>
            <a:ext cx="7391400" cy="4572000"/>
            <a:chOff x="1295400" y="1676400"/>
            <a:chExt cx="6096000" cy="3660577"/>
          </a:xfrm>
        </p:grpSpPr>
        <p:sp>
          <p:nvSpPr>
            <p:cNvPr id="7" name="TextBox 6"/>
            <p:cNvSpPr txBox="1"/>
            <p:nvPr/>
          </p:nvSpPr>
          <p:spPr>
            <a:xfrm>
              <a:off x="1447800" y="4267200"/>
              <a:ext cx="10279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054"/>
              <a:r>
                <a:rPr lang="en-US" sz="1400" b="1" dirty="0" smtClean="0"/>
                <a:t>Water Tank</a:t>
              </a:r>
              <a:endParaRPr lang="en-US" sz="14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1400" y="5029200"/>
              <a:ext cx="1600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054"/>
              <a:r>
                <a:rPr lang="en-US" sz="1400" b="1" dirty="0" smtClean="0"/>
                <a:t>Roughing Filter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76800" y="4419600"/>
              <a:ext cx="1600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054"/>
              <a:r>
                <a:rPr lang="en-US" sz="1400" b="1" dirty="0" smtClean="0"/>
                <a:t>Finishing Filter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33600" y="4953000"/>
              <a:ext cx="1600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Submersible Pump</a:t>
              </a:r>
              <a:endParaRPr lang="en-US" sz="14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124200" y="1676400"/>
              <a:ext cx="1447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Turbidimeter</a:t>
              </a:r>
              <a:endParaRPr lang="en-US" sz="1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267200" y="1905000"/>
              <a:ext cx="1447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Turbidimeter</a:t>
              </a:r>
              <a:endParaRPr lang="en-US" sz="14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562600" y="1828800"/>
              <a:ext cx="13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Turbidimeter</a:t>
              </a:r>
              <a:endParaRPr lang="en-US" sz="14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95400" y="2209800"/>
              <a:ext cx="1371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Coagulant Feed</a:t>
              </a:r>
              <a:endParaRPr lang="en-US" sz="14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600200" y="3505200"/>
              <a:ext cx="990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Clay Feed</a:t>
              </a:r>
              <a:endParaRPr lang="en-US" sz="1400" b="1" dirty="0"/>
            </a:p>
          </p:txBody>
        </p:sp>
        <p:grpSp>
          <p:nvGrpSpPr>
            <p:cNvPr id="18" name="Group 313"/>
            <p:cNvGrpSpPr/>
            <p:nvPr/>
          </p:nvGrpSpPr>
          <p:grpSpPr>
            <a:xfrm>
              <a:off x="1752600" y="1981201"/>
              <a:ext cx="5105400" cy="2971800"/>
              <a:chOff x="762000" y="1828800"/>
              <a:chExt cx="6019800" cy="3428999"/>
            </a:xfrm>
          </p:grpSpPr>
          <p:grpSp>
            <p:nvGrpSpPr>
              <p:cNvPr id="20" name="Group 42"/>
              <p:cNvGrpSpPr/>
              <p:nvPr/>
            </p:nvGrpSpPr>
            <p:grpSpPr>
              <a:xfrm>
                <a:off x="1676400" y="4114800"/>
                <a:ext cx="1179871" cy="902368"/>
                <a:chOff x="1905000" y="1066800"/>
                <a:chExt cx="1524000" cy="1143000"/>
              </a:xfrm>
            </p:grpSpPr>
            <p:sp>
              <p:nvSpPr>
                <p:cNvPr id="89" name="Rectangle 88"/>
                <p:cNvSpPr/>
                <p:nvPr/>
              </p:nvSpPr>
              <p:spPr>
                <a:xfrm>
                  <a:off x="1905000" y="1261872"/>
                  <a:ext cx="1524000" cy="930020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90" name="Straight Connector 89"/>
                <p:cNvCxnSpPr/>
                <p:nvPr/>
              </p:nvCxnSpPr>
              <p:spPr>
                <a:xfrm rot="5400000">
                  <a:off x="1333500" y="1638300"/>
                  <a:ext cx="1143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5400000">
                  <a:off x="2857500" y="1638300"/>
                  <a:ext cx="1143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>
                  <a:off x="1905000" y="2209800"/>
                  <a:ext cx="152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Rounded Rectangle 20"/>
              <p:cNvSpPr/>
              <p:nvPr/>
            </p:nvSpPr>
            <p:spPr>
              <a:xfrm>
                <a:off x="2148348" y="4836694"/>
                <a:ext cx="353961" cy="180474"/>
              </a:xfrm>
              <a:prstGeom prst="round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2" name="Group 18"/>
              <p:cNvGrpSpPr/>
              <p:nvPr/>
            </p:nvGrpSpPr>
            <p:grpSpPr>
              <a:xfrm>
                <a:off x="3888663" y="2707681"/>
                <a:ext cx="1120876" cy="2400605"/>
                <a:chOff x="4152903" y="1955780"/>
                <a:chExt cx="1447797" cy="3035948"/>
              </a:xfrm>
            </p:grpSpPr>
            <p:cxnSp>
              <p:nvCxnSpPr>
                <p:cNvPr id="87" name="Elbow Connector 86"/>
                <p:cNvCxnSpPr>
                  <a:stCxn id="27" idx="2"/>
                </p:cNvCxnSpPr>
                <p:nvPr/>
              </p:nvCxnSpPr>
              <p:spPr>
                <a:xfrm rot="5400000" flipH="1" flipV="1">
                  <a:off x="2996879" y="3111804"/>
                  <a:ext cx="3035948" cy="723900"/>
                </a:xfrm>
                <a:prstGeom prst="bentConnector3">
                  <a:avLst>
                    <a:gd name="adj1" fmla="val -7530"/>
                  </a:avLst>
                </a:prstGeom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Elbow Connector 80"/>
                <p:cNvCxnSpPr>
                  <a:endCxn id="79" idx="0"/>
                </p:cNvCxnSpPr>
                <p:nvPr/>
              </p:nvCxnSpPr>
              <p:spPr>
                <a:xfrm>
                  <a:off x="4876800" y="1955782"/>
                  <a:ext cx="723900" cy="260417"/>
                </a:xfrm>
                <a:prstGeom prst="bentConnector2">
                  <a:avLst/>
                </a:prstGeom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Right Arrow 22"/>
              <p:cNvSpPr/>
              <p:nvPr/>
            </p:nvSpPr>
            <p:spPr>
              <a:xfrm rot="16200000">
                <a:off x="4261102" y="3460833"/>
                <a:ext cx="375987" cy="79594"/>
              </a:xfrm>
              <a:prstGeom prst="rightArrow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rgbClr val="774F27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4" name="Elbow Connector 23"/>
              <p:cNvCxnSpPr>
                <a:stCxn id="81" idx="2"/>
              </p:cNvCxnSpPr>
              <p:nvPr/>
            </p:nvCxnSpPr>
            <p:spPr>
              <a:xfrm rot="5400000" flipH="1" flipV="1">
                <a:off x="4373607" y="3347414"/>
                <a:ext cx="1773303" cy="501445"/>
              </a:xfrm>
              <a:prstGeom prst="bentConnector3">
                <a:avLst>
                  <a:gd name="adj1" fmla="val -10177"/>
                </a:avLst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ight Arrow 24"/>
              <p:cNvSpPr/>
              <p:nvPr/>
            </p:nvSpPr>
            <p:spPr>
              <a:xfrm rot="16200000">
                <a:off x="5322987" y="3438688"/>
                <a:ext cx="375987" cy="79594"/>
              </a:xfrm>
              <a:prstGeom prst="rightArrow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3564194" y="2711485"/>
                <a:ext cx="648929" cy="2396801"/>
              </a:xfrm>
              <a:prstGeom prst="rect">
                <a:avLst/>
              </a:prstGeom>
              <a:gradFill flip="none" rotWithShape="1">
                <a:gsLst>
                  <a:gs pos="73000">
                    <a:srgbClr val="7A5128"/>
                  </a:gs>
                  <a:gs pos="50000">
                    <a:srgbClr val="774F27">
                      <a:shade val="67500"/>
                      <a:satMod val="115000"/>
                    </a:srgbClr>
                  </a:gs>
                  <a:gs pos="100000">
                    <a:srgbClr val="774F27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392613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564194" y="3007419"/>
                <a:ext cx="648929" cy="2100867"/>
              </a:xfrm>
              <a:prstGeom prst="rect">
                <a:avLst/>
              </a:prstGeom>
              <a:blipFill dpi="0" rotWithShape="1">
                <a:blip r:embed="rId4" cstate="print">
                  <a:alphaModFix amt="44000"/>
                </a:blip>
                <a:srcRect/>
                <a:tile tx="0" ty="0" sx="100000" sy="100000" flip="none" algn="tl"/>
              </a:blip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 rot="5400000">
                <a:off x="3473957" y="2640932"/>
                <a:ext cx="18047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4122886" y="2640932"/>
                <a:ext cx="18047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oup 44"/>
              <p:cNvGrpSpPr/>
              <p:nvPr/>
            </p:nvGrpSpPr>
            <p:grpSpPr>
              <a:xfrm>
                <a:off x="4685071" y="2731169"/>
                <a:ext cx="648929" cy="1753621"/>
                <a:chOff x="5181600" y="1981200"/>
                <a:chExt cx="838200" cy="2221252"/>
              </a:xfrm>
            </p:grpSpPr>
            <p:sp>
              <p:nvSpPr>
                <p:cNvPr id="79" name="Rectangle 78"/>
                <p:cNvSpPr/>
                <p:nvPr/>
              </p:nvSpPr>
              <p:spPr>
                <a:xfrm>
                  <a:off x="5181600" y="2212281"/>
                  <a:ext cx="838200" cy="1978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80" name="Group 7"/>
                <p:cNvGrpSpPr/>
                <p:nvPr/>
              </p:nvGrpSpPr>
              <p:grpSpPr>
                <a:xfrm>
                  <a:off x="5181600" y="2209800"/>
                  <a:ext cx="838200" cy="1981200"/>
                  <a:chOff x="8839200" y="2381665"/>
                  <a:chExt cx="838200" cy="1789870"/>
                </a:xfrm>
              </p:grpSpPr>
              <p:sp>
                <p:nvSpPr>
                  <p:cNvPr id="85" name="Rectangle 84"/>
                  <p:cNvSpPr/>
                  <p:nvPr/>
                </p:nvSpPr>
                <p:spPr>
                  <a:xfrm>
                    <a:off x="8839200" y="3581400"/>
                    <a:ext cx="838200" cy="59013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6" name="Rectangle 85"/>
                  <p:cNvSpPr/>
                  <p:nvPr/>
                </p:nvSpPr>
                <p:spPr>
                  <a:xfrm>
                    <a:off x="8839200" y="2381665"/>
                    <a:ext cx="838200" cy="1199735"/>
                  </a:xfrm>
                  <a:prstGeom prst="rect">
                    <a:avLst/>
                  </a:prstGeom>
                  <a:gradFill flip="none" rotWithShape="1">
                    <a:gsLst>
                      <a:gs pos="4000">
                        <a:schemeClr val="tx2"/>
                      </a:gs>
                      <a:gs pos="30000">
                        <a:srgbClr val="D49E6C"/>
                      </a:gs>
                      <a:gs pos="70000">
                        <a:srgbClr val="A65528"/>
                      </a:gs>
                      <a:gs pos="100000">
                        <a:srgbClr val="663012"/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81" name="Rectangle 80"/>
                <p:cNvSpPr/>
                <p:nvPr/>
              </p:nvSpPr>
              <p:spPr>
                <a:xfrm>
                  <a:off x="5181600" y="2746032"/>
                  <a:ext cx="838200" cy="1456420"/>
                </a:xfrm>
                <a:prstGeom prst="rect">
                  <a:avLst/>
                </a:prstGeom>
                <a:blipFill dpi="0" rotWithShape="1">
                  <a:blip r:embed="rId5" cstate="print">
                    <a:alphaModFix amt="38000"/>
                  </a:blip>
                  <a:srcRect/>
                  <a:tile tx="0" ty="0" sx="100000" sy="100000" flip="none" algn="tl"/>
                </a:blip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82" name="Straight Connector 81"/>
                <p:cNvCxnSpPr/>
                <p:nvPr/>
              </p:nvCxnSpPr>
              <p:spPr>
                <a:xfrm rot="5400000">
                  <a:off x="4076700" y="3086100"/>
                  <a:ext cx="2209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 rot="5400000">
                  <a:off x="4914900" y="3086100"/>
                  <a:ext cx="22098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>
                  <a:off x="5181600" y="4191000"/>
                  <a:ext cx="8382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Elbow Connector 90"/>
              <p:cNvCxnSpPr/>
              <p:nvPr/>
            </p:nvCxnSpPr>
            <p:spPr>
              <a:xfrm>
                <a:off x="3328219" y="2249905"/>
                <a:ext cx="560439" cy="511534"/>
              </a:xfrm>
              <a:prstGeom prst="bentConnector2">
                <a:avLst/>
              </a:prstGeom>
              <a:ln>
                <a:solidFill>
                  <a:srgbClr val="392613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Right Arrow 31"/>
              <p:cNvSpPr/>
              <p:nvPr/>
            </p:nvSpPr>
            <p:spPr>
              <a:xfrm>
                <a:off x="2915265" y="2189747"/>
                <a:ext cx="368710" cy="120316"/>
              </a:xfrm>
              <a:prstGeom prst="rightArrow">
                <a:avLst/>
              </a:prstGeom>
              <a:solidFill>
                <a:srgbClr val="392613"/>
              </a:solidFill>
              <a:ln>
                <a:solidFill>
                  <a:srgbClr val="392613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3" name="Straight Connector 32"/>
              <p:cNvCxnSpPr/>
              <p:nvPr/>
            </p:nvCxnSpPr>
            <p:spPr>
              <a:xfrm rot="5400000">
                <a:off x="3473957" y="2673160"/>
                <a:ext cx="18047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rot="5400000" flipH="1" flipV="1">
                <a:off x="1151086" y="3663616"/>
                <a:ext cx="2466473" cy="0"/>
              </a:xfrm>
              <a:prstGeom prst="line">
                <a:avLst/>
              </a:prstGeom>
              <a:ln w="28575" cap="flat" cmpd="sng">
                <a:solidFill>
                  <a:schemeClr val="bg2">
                    <a:lumMod val="10000"/>
                  </a:schemeClr>
                </a:solidFill>
                <a:headEnd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77"/>
              <p:cNvCxnSpPr/>
              <p:nvPr/>
            </p:nvCxnSpPr>
            <p:spPr>
              <a:xfrm>
                <a:off x="2384323" y="2249905"/>
                <a:ext cx="943897" cy="1254"/>
              </a:xfrm>
              <a:prstGeom prst="curvedConnector3">
                <a:avLst>
                  <a:gd name="adj1" fmla="val 50000"/>
                </a:avLst>
              </a:prstGeom>
              <a:ln w="28575" cap="rnd">
                <a:solidFill>
                  <a:schemeClr val="bg2">
                    <a:lumMod val="10000"/>
                  </a:schemeClr>
                </a:solidFill>
                <a:headEnd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rot="5400000" flipH="1" flipV="1">
                <a:off x="2294086" y="2340142"/>
                <a:ext cx="180474" cy="0"/>
              </a:xfrm>
              <a:prstGeom prst="line">
                <a:avLst/>
              </a:prstGeom>
              <a:ln w="28575">
                <a:solidFill>
                  <a:schemeClr val="bg2">
                    <a:lumMod val="10000"/>
                  </a:schemeClr>
                </a:solidFill>
                <a:headEnd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Rectangle 36"/>
              <p:cNvSpPr/>
              <p:nvPr/>
            </p:nvSpPr>
            <p:spPr>
              <a:xfrm>
                <a:off x="2974258" y="1828800"/>
                <a:ext cx="353961" cy="24063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8" name="Straight Connector 37"/>
              <p:cNvCxnSpPr>
                <a:stCxn id="37" idx="1"/>
              </p:cNvCxnSpPr>
              <p:nvPr/>
            </p:nvCxnSpPr>
            <p:spPr>
              <a:xfrm rot="10800000">
                <a:off x="2679290" y="1949116"/>
                <a:ext cx="294968" cy="0"/>
              </a:xfrm>
              <a:prstGeom prst="line">
                <a:avLst/>
              </a:prstGeom>
              <a:ln w="254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Rectangle 38"/>
              <p:cNvSpPr/>
              <p:nvPr/>
            </p:nvSpPr>
            <p:spPr>
              <a:xfrm>
                <a:off x="4572000" y="2057400"/>
                <a:ext cx="430161" cy="24063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 rot="5400000">
                <a:off x="2528896" y="2099511"/>
                <a:ext cx="300789" cy="0"/>
              </a:xfrm>
              <a:prstGeom prst="line">
                <a:avLst/>
              </a:prstGeom>
              <a:ln w="254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5400000" flipH="1" flipV="1">
                <a:off x="3472792" y="2099511"/>
                <a:ext cx="300789" cy="0"/>
              </a:xfrm>
              <a:prstGeom prst="line">
                <a:avLst/>
              </a:prstGeom>
              <a:ln w="254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10800000">
                <a:off x="3328219" y="1949116"/>
                <a:ext cx="294968" cy="0"/>
              </a:xfrm>
              <a:prstGeom prst="line">
                <a:avLst/>
              </a:prstGeom>
              <a:ln w="254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5400000">
                <a:off x="4298702" y="2580774"/>
                <a:ext cx="300789" cy="0"/>
              </a:xfrm>
              <a:prstGeom prst="line">
                <a:avLst/>
              </a:prstGeom>
              <a:ln w="254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5400000" flipH="1" flipV="1">
                <a:off x="5300428" y="2520616"/>
                <a:ext cx="421105" cy="0"/>
              </a:xfrm>
              <a:prstGeom prst="line">
                <a:avLst/>
              </a:prstGeom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5510981" y="2550695"/>
                <a:ext cx="1061884" cy="0"/>
              </a:xfrm>
              <a:prstGeom prst="line">
                <a:avLst/>
              </a:prstGeom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5638800" y="2133600"/>
                <a:ext cx="176981" cy="0"/>
              </a:xfrm>
              <a:prstGeom prst="line">
                <a:avLst/>
              </a:prstGeom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145"/>
              <p:cNvCxnSpPr/>
              <p:nvPr/>
            </p:nvCxnSpPr>
            <p:spPr>
              <a:xfrm rot="5400000" flipH="1" flipV="1">
                <a:off x="6166184" y="2292016"/>
                <a:ext cx="469232" cy="1588"/>
              </a:xfrm>
              <a:prstGeom prst="curvedConnector3">
                <a:avLst>
                  <a:gd name="adj1" fmla="val 50000"/>
                </a:avLst>
              </a:prstGeom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10800000">
                <a:off x="6172200" y="2057400"/>
                <a:ext cx="235974" cy="0"/>
              </a:xfrm>
              <a:prstGeom prst="line">
                <a:avLst/>
              </a:prstGeom>
              <a:ln w="254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ight Arrow 48"/>
              <p:cNvSpPr/>
              <p:nvPr/>
            </p:nvSpPr>
            <p:spPr>
              <a:xfrm>
                <a:off x="6336890" y="2490537"/>
                <a:ext cx="368710" cy="120316"/>
              </a:xfrm>
              <a:prstGeom prst="rightArrow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Right Arrow 49"/>
              <p:cNvSpPr/>
              <p:nvPr/>
            </p:nvSpPr>
            <p:spPr>
              <a:xfrm rot="16200000">
                <a:off x="2174936" y="5048411"/>
                <a:ext cx="300789" cy="117988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774F27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762000" y="3124200"/>
                <a:ext cx="685800" cy="457200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2" name="Straight Connector 51"/>
              <p:cNvCxnSpPr>
                <a:stCxn id="51" idx="3"/>
                <a:endCxn id="51" idx="3"/>
              </p:cNvCxnSpPr>
              <p:nvPr/>
            </p:nvCxnSpPr>
            <p:spPr>
              <a:xfrm>
                <a:off x="1447800" y="33528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52"/>
              <p:cNvSpPr/>
              <p:nvPr/>
            </p:nvSpPr>
            <p:spPr>
              <a:xfrm>
                <a:off x="1905000" y="3200400"/>
                <a:ext cx="304800" cy="3048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4" name="Straight Connector 53"/>
              <p:cNvCxnSpPr>
                <a:stCxn id="53" idx="6"/>
                <a:endCxn id="53" idx="6"/>
              </p:cNvCxnSpPr>
              <p:nvPr/>
            </p:nvCxnSpPr>
            <p:spPr>
              <a:xfrm>
                <a:off x="2209800" y="33528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>
                <a:stCxn id="53" idx="6"/>
                <a:endCxn id="53" idx="6"/>
              </p:cNvCxnSpPr>
              <p:nvPr/>
            </p:nvCxnSpPr>
            <p:spPr>
              <a:xfrm>
                <a:off x="2209800" y="33528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>
                <a:stCxn id="53" idx="6"/>
                <a:endCxn id="53" idx="6"/>
              </p:cNvCxnSpPr>
              <p:nvPr/>
            </p:nvCxnSpPr>
            <p:spPr>
              <a:xfrm>
                <a:off x="2209800" y="33528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>
                <a:stCxn id="53" idx="6"/>
                <a:endCxn id="53" idx="6"/>
              </p:cNvCxnSpPr>
              <p:nvPr/>
            </p:nvCxnSpPr>
            <p:spPr>
              <a:xfrm>
                <a:off x="2209800" y="33528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>
                <a:stCxn id="53" idx="6"/>
                <a:endCxn id="53" idx="6"/>
              </p:cNvCxnSpPr>
              <p:nvPr/>
            </p:nvCxnSpPr>
            <p:spPr>
              <a:xfrm>
                <a:off x="2209800" y="33528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>
                <a:stCxn id="51" idx="3"/>
                <a:endCxn id="53" idx="2"/>
              </p:cNvCxnSpPr>
              <p:nvPr/>
            </p:nvCxnSpPr>
            <p:spPr>
              <a:xfrm>
                <a:off x="1447800" y="3352800"/>
                <a:ext cx="457200" cy="0"/>
              </a:xfrm>
              <a:prstGeom prst="line">
                <a:avLst/>
              </a:prstGeom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>
                <a:stCxn id="53" idx="6"/>
              </p:cNvCxnSpPr>
              <p:nvPr/>
            </p:nvCxnSpPr>
            <p:spPr>
              <a:xfrm>
                <a:off x="2209800" y="3352800"/>
                <a:ext cx="152400" cy="0"/>
              </a:xfrm>
              <a:prstGeom prst="line">
                <a:avLst/>
              </a:prstGeom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Rectangle 60"/>
              <p:cNvSpPr/>
              <p:nvPr/>
            </p:nvSpPr>
            <p:spPr>
              <a:xfrm>
                <a:off x="762000" y="2438400"/>
                <a:ext cx="685800" cy="4572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2" name="Straight Connector 61"/>
              <p:cNvCxnSpPr>
                <a:stCxn id="61" idx="3"/>
                <a:endCxn id="61" idx="3"/>
              </p:cNvCxnSpPr>
              <p:nvPr/>
            </p:nvCxnSpPr>
            <p:spPr>
              <a:xfrm>
                <a:off x="1447800" y="26670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Oval 62"/>
              <p:cNvSpPr/>
              <p:nvPr/>
            </p:nvSpPr>
            <p:spPr>
              <a:xfrm>
                <a:off x="1905000" y="2514600"/>
                <a:ext cx="304800" cy="3048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4" name="Straight Connector 63"/>
              <p:cNvCxnSpPr>
                <a:stCxn id="63" idx="6"/>
                <a:endCxn id="63" idx="6"/>
              </p:cNvCxnSpPr>
              <p:nvPr/>
            </p:nvCxnSpPr>
            <p:spPr>
              <a:xfrm>
                <a:off x="2209800" y="26670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>
                <a:stCxn id="63" idx="6"/>
                <a:endCxn id="63" idx="6"/>
              </p:cNvCxnSpPr>
              <p:nvPr/>
            </p:nvCxnSpPr>
            <p:spPr>
              <a:xfrm>
                <a:off x="2209800" y="26670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>
                <a:stCxn id="63" idx="6"/>
                <a:endCxn id="63" idx="6"/>
              </p:cNvCxnSpPr>
              <p:nvPr/>
            </p:nvCxnSpPr>
            <p:spPr>
              <a:xfrm>
                <a:off x="2209800" y="26670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>
                <a:stCxn id="63" idx="6"/>
                <a:endCxn id="63" idx="6"/>
              </p:cNvCxnSpPr>
              <p:nvPr/>
            </p:nvCxnSpPr>
            <p:spPr>
              <a:xfrm>
                <a:off x="2209800" y="26670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>
                <a:stCxn id="63" idx="6"/>
                <a:endCxn id="63" idx="6"/>
              </p:cNvCxnSpPr>
              <p:nvPr/>
            </p:nvCxnSpPr>
            <p:spPr>
              <a:xfrm>
                <a:off x="2209800" y="2667000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>
                <a:stCxn id="61" idx="3"/>
                <a:endCxn id="63" idx="2"/>
              </p:cNvCxnSpPr>
              <p:nvPr/>
            </p:nvCxnSpPr>
            <p:spPr>
              <a:xfrm>
                <a:off x="1447800" y="2667000"/>
                <a:ext cx="4572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>
                <a:stCxn id="63" idx="6"/>
              </p:cNvCxnSpPr>
              <p:nvPr/>
            </p:nvCxnSpPr>
            <p:spPr>
              <a:xfrm>
                <a:off x="2209800" y="2667000"/>
                <a:ext cx="1524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Oval 70"/>
              <p:cNvSpPr/>
              <p:nvPr/>
            </p:nvSpPr>
            <p:spPr>
              <a:xfrm>
                <a:off x="5334000" y="2057400"/>
                <a:ext cx="304800" cy="3048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4267200" y="2286000"/>
                <a:ext cx="304800" cy="3048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2514600" y="1828800"/>
                <a:ext cx="304800" cy="3048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4" name="Straight Connector 73"/>
              <p:cNvCxnSpPr/>
              <p:nvPr/>
            </p:nvCxnSpPr>
            <p:spPr>
              <a:xfrm rot="10800000">
                <a:off x="4419600" y="2133600"/>
                <a:ext cx="228600" cy="0"/>
              </a:xfrm>
              <a:prstGeom prst="line">
                <a:avLst/>
              </a:prstGeom>
              <a:ln w="254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>
                <a:stCxn id="72" idx="0"/>
              </p:cNvCxnSpPr>
              <p:nvPr/>
            </p:nvCxnSpPr>
            <p:spPr>
              <a:xfrm rot="5400000" flipH="1" flipV="1">
                <a:off x="4343400" y="2209800"/>
                <a:ext cx="152400" cy="0"/>
              </a:xfrm>
              <a:prstGeom prst="line">
                <a:avLst/>
              </a:prstGeom>
              <a:ln w="254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rot="5400000" flipH="1" flipV="1">
                <a:off x="4724400" y="2514600"/>
                <a:ext cx="457200" cy="0"/>
              </a:xfrm>
              <a:prstGeom prst="line">
                <a:avLst/>
              </a:prstGeom>
              <a:ln w="25400">
                <a:solidFill>
                  <a:schemeClr val="bg2">
                    <a:lumMod val="1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Rectangle 76"/>
              <p:cNvSpPr/>
              <p:nvPr/>
            </p:nvSpPr>
            <p:spPr>
              <a:xfrm>
                <a:off x="5791200" y="1981200"/>
                <a:ext cx="381000" cy="24063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6477000" y="3124200"/>
                <a:ext cx="304800" cy="3048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6096000" y="3429000"/>
              <a:ext cx="1295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Solenoid Valve</a:t>
              </a:r>
              <a:endParaRPr lang="en-US" sz="1400" b="1" dirty="0"/>
            </a:p>
          </p:txBody>
        </p:sp>
      </p:grp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5"/>
          <p:cNvSpPr txBox="1">
            <a:spLocks/>
          </p:cNvSpPr>
          <p:nvPr/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Our Goals For Summer 2012 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ontent Placeholder 8"/>
          <p:cNvSpPr txBox="1">
            <a:spLocks/>
          </p:cNvSpPr>
          <p:nvPr/>
        </p:nvSpPr>
        <p:spPr bwMode="auto">
          <a:xfrm>
            <a:off x="457200" y="1676400"/>
            <a:ext cx="8001000" cy="444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Determine particle removal capability and longevity of filter components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3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Determine effectiveness of plunger cleaning method/length of filter cycle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/>
              <a:t>Goal 1: </a:t>
            </a:r>
            <a:r>
              <a:rPr lang="en-US" sz="3000" b="0" dirty="0" smtClean="0"/>
              <a:t>Determine particle removal capability and longevity of filter components </a:t>
            </a:r>
            <a:endParaRPr lang="en-US" sz="3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4294967295"/>
          </p:nvPr>
        </p:nvSpPr>
        <p:spPr>
          <a:xfrm>
            <a:off x="8382000" y="1600201"/>
            <a:ext cx="762000" cy="38099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Performance Chart!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905000"/>
            <a:ext cx="9144000" cy="439252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/>
              <a:t>Goal 1: </a:t>
            </a:r>
            <a:r>
              <a:rPr lang="en-US" sz="3000" b="0" dirty="0" smtClean="0"/>
              <a:t>Determine particle removal capability and longevity of filter components </a:t>
            </a:r>
            <a:endParaRPr lang="en-US" sz="3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So basically, </a:t>
            </a:r>
            <a:r>
              <a:rPr lang="en-US" dirty="0" err="1" smtClean="0"/>
              <a:t>pC</a:t>
            </a:r>
            <a:r>
              <a:rPr lang="en-US" dirty="0" smtClean="0"/>
              <a:t>* stays way above the goal of  about 1.6…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2800" dirty="0" smtClean="0"/>
              <a:t>Btw, </a:t>
            </a:r>
            <a:r>
              <a:rPr lang="en-US" sz="2800" dirty="0" err="1" smtClean="0"/>
              <a:t>pC</a:t>
            </a:r>
            <a:r>
              <a:rPr lang="en-US" sz="2800" dirty="0" smtClean="0"/>
              <a:t>* = -log(effluent turbidity/influent </a:t>
            </a:r>
            <a:r>
              <a:rPr lang="en-US" sz="2800" dirty="0" err="1" smtClean="0"/>
              <a:t>turbidty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2971800"/>
            <a:ext cx="19716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/>
              <a:t>Goal 1: </a:t>
            </a:r>
            <a:r>
              <a:rPr lang="en-US" sz="3000" b="0" dirty="0" smtClean="0"/>
              <a:t>Determine particle removal capability and longevity of filter components </a:t>
            </a:r>
            <a:endParaRPr lang="en-US" sz="30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100ntu graph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28800"/>
            <a:ext cx="4425538" cy="3962400"/>
          </a:xfrm>
          <a:prstGeom prst="rect">
            <a:avLst/>
          </a:prstGeom>
        </p:spPr>
      </p:pic>
      <p:pic>
        <p:nvPicPr>
          <p:cNvPr id="10" name="Picture 9" descr="100ntu graph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43400" y="1752600"/>
            <a:ext cx="4751459" cy="40350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43200" y="57150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Turbidity and Head Loss data for Three 100NTU Tests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4020</TotalTime>
  <Words>663</Words>
  <Application>Microsoft Office PowerPoint</Application>
  <PresentationFormat>On-screen Show (4:3)</PresentationFormat>
  <Paragraphs>97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1_AguaClara the road</vt:lpstr>
      <vt:lpstr>Foam Filtration Final Presentation </vt:lpstr>
      <vt:lpstr>Recap</vt:lpstr>
      <vt:lpstr>Recap</vt:lpstr>
      <vt:lpstr>Useful?</vt:lpstr>
      <vt:lpstr>Still Recappin’</vt:lpstr>
      <vt:lpstr> </vt:lpstr>
      <vt:lpstr>Goal 1: Determine particle removal capability and longevity of filter components </vt:lpstr>
      <vt:lpstr>Goal 1: Determine particle removal capability and longevity of filter components </vt:lpstr>
      <vt:lpstr>Goal 1: Determine particle removal capability and longevity of filter components </vt:lpstr>
      <vt:lpstr>Goal 1: Determine particle removal capability and longevity of filter components </vt:lpstr>
      <vt:lpstr>Goal 2: Determine effectiveness of plunger cleaning method/length of filter cycle  </vt:lpstr>
      <vt:lpstr>Goal 2: Determine effectiveness of plunger cleaning method/length of filter cycle</vt:lpstr>
      <vt:lpstr>Goal 2: Determine effectiveness of plunger cleaning method/length of filter cycle</vt:lpstr>
      <vt:lpstr>Goal 2: Determine effectiveness of plunger cleaning method/length of filter cycle</vt:lpstr>
      <vt:lpstr>Conclusions!</vt:lpstr>
      <vt:lpstr>Future Work</vt:lpstr>
      <vt:lpstr>References</vt:lpstr>
      <vt:lpstr>¿ Preguntas?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aguaclara</cp:lastModifiedBy>
  <cp:revision>258</cp:revision>
  <dcterms:created xsi:type="dcterms:W3CDTF">2008-08-26T14:48:34Z</dcterms:created>
  <dcterms:modified xsi:type="dcterms:W3CDTF">2012-08-02T16:51:32Z</dcterms:modified>
</cp:coreProperties>
</file>