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2"/>
  </p:notesMasterIdLst>
  <p:handoutMasterIdLst>
    <p:handoutMasterId r:id="rId13"/>
  </p:handoutMasterIdLst>
  <p:sldIdLst>
    <p:sldId id="475" r:id="rId2"/>
    <p:sldId id="477" r:id="rId3"/>
    <p:sldId id="476" r:id="rId4"/>
    <p:sldId id="478" r:id="rId5"/>
    <p:sldId id="479" r:id="rId6"/>
    <p:sldId id="484" r:id="rId7"/>
    <p:sldId id="481" r:id="rId8"/>
    <p:sldId id="480" r:id="rId9"/>
    <p:sldId id="482" r:id="rId10"/>
    <p:sldId id="483" r:id="rId11"/>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99" autoAdjust="0"/>
  </p:normalViewPr>
  <p:slideViewPr>
    <p:cSldViewPr>
      <p:cViewPr>
        <p:scale>
          <a:sx n="84" d="100"/>
          <a:sy n="84" d="100"/>
        </p:scale>
        <p:origin x="-72" y="-3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 schematic</a:t>
            </a:r>
          </a:p>
          <a:p>
            <a:endParaRPr lang="en-US" dirty="0" smtClean="0"/>
          </a:p>
          <a:p>
            <a:r>
              <a:rPr lang="en-US" dirty="0" smtClean="0"/>
              <a:t>Originally,</a:t>
            </a:r>
            <a:r>
              <a:rPr lang="en-US" baseline="0" dirty="0" smtClean="0"/>
              <a:t> there was a pump that delivered water to the LFOM. Pump was removed. Now system runs without electricity.</a:t>
            </a:r>
          </a:p>
          <a:p>
            <a:r>
              <a:rPr lang="en-US" baseline="0" dirty="0" smtClean="0"/>
              <a:t>We raised the reservoir tank, so now the water is delivered to the through gravity. </a:t>
            </a:r>
          </a:p>
          <a:p>
            <a:r>
              <a:rPr lang="en-US" baseline="0" dirty="0" smtClean="0"/>
              <a:t>Added a </a:t>
            </a:r>
            <a:r>
              <a:rPr lang="en-US" baseline="0" dirty="0" err="1" smtClean="0"/>
              <a:t>cdc</a:t>
            </a:r>
            <a:r>
              <a:rPr lang="en-US" baseline="0" dirty="0" smtClean="0"/>
              <a:t> for coagulant and chlorine. (talk about what we added)</a:t>
            </a:r>
          </a:p>
          <a:p>
            <a:endParaRPr lang="en-US" baseline="0" dirty="0" smtClean="0"/>
          </a:p>
          <a:p>
            <a:r>
              <a:rPr lang="en-US" baseline="0" dirty="0" smtClean="0"/>
              <a:t>Point out the components of system (refresher from teach-in)</a:t>
            </a:r>
          </a:p>
          <a:p>
            <a:endParaRPr lang="en-US" baseline="0"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extLst>
      <p:ext uri="{BB962C8B-B14F-4D97-AF65-F5344CB8AC3E}">
        <p14:creationId xmlns:p14="http://schemas.microsoft.com/office/powerpoint/2010/main" val="3552946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tasks</a:t>
            </a:r>
            <a:r>
              <a:rPr lang="en-US" baseline="0" dirty="0" smtClean="0"/>
              <a:t> in the order in which we completed them</a:t>
            </a:r>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extLst>
      <p:ext uri="{BB962C8B-B14F-4D97-AF65-F5344CB8AC3E}">
        <p14:creationId xmlns:p14="http://schemas.microsoft.com/office/powerpoint/2010/main" val="1968043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Old set-up.</a:t>
            </a:r>
            <a:r>
              <a:rPr lang="en-US" baseline="0" dirty="0" smtClean="0"/>
              <a:t> Submersible pump delivered water to LFOM then to roughing filter. </a:t>
            </a:r>
          </a:p>
          <a:p>
            <a:endParaRPr lang="en-US" baseline="0" dirty="0" smtClean="0"/>
          </a:p>
          <a:p>
            <a:r>
              <a:rPr lang="en-US" baseline="0" dirty="0" smtClean="0"/>
              <a:t>Elevated tank so gravity delivers water to system.</a:t>
            </a:r>
          </a:p>
          <a:p>
            <a:endParaRPr lang="en-US" baseline="0" dirty="0" smtClean="0"/>
          </a:p>
          <a:p>
            <a:r>
              <a:rPr lang="en-US" baseline="0" dirty="0" smtClean="0"/>
              <a:t>LFOM had to be at a certain level to deliver constant flow to system. Valve to control flow of water to LFOM. </a:t>
            </a:r>
            <a:endParaRPr lang="en-US" baseline="0" dirty="0" smtClean="0"/>
          </a:p>
          <a:p>
            <a:r>
              <a:rPr lang="en-US" baseline="0" dirty="0" smtClean="0"/>
              <a:t>-Need to have LFOM to keep height of tank linear with flow rate</a:t>
            </a:r>
            <a:endParaRPr lang="en-US" baseline="0" dirty="0" smtClean="0"/>
          </a:p>
          <a:p>
            <a:endParaRPr lang="en-US" baseline="0" dirty="0" smtClean="0"/>
          </a:p>
          <a:p>
            <a:r>
              <a:rPr lang="en-US" baseline="0" dirty="0" smtClean="0"/>
              <a:t>~30 cm (~1 foot) to raise the tank.</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extLst>
      <p:ext uri="{BB962C8B-B14F-4D97-AF65-F5344CB8AC3E}">
        <p14:creationId xmlns:p14="http://schemas.microsoft.com/office/powerpoint/2010/main" val="3338856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“Almost Linear</a:t>
            </a:r>
            <a:r>
              <a:rPr lang="en-US" baseline="0" dirty="0" smtClean="0"/>
              <a:t> Flow Controller”</a:t>
            </a:r>
            <a:endParaRPr lang="en-US" dirty="0" smtClean="0"/>
          </a:p>
          <a:p>
            <a:r>
              <a:rPr lang="en-US" dirty="0" smtClean="0"/>
              <a:t>Based</a:t>
            </a:r>
            <a:r>
              <a:rPr lang="en-US" baseline="0" dirty="0" smtClean="0"/>
              <a:t> </a:t>
            </a:r>
            <a:r>
              <a:rPr lang="en-US" baseline="0" dirty="0" smtClean="0"/>
              <a:t>on design from presented in Sustainable Drinking Water. Created by </a:t>
            </a:r>
            <a:r>
              <a:rPr lang="en-US" baseline="0" dirty="0" err="1" smtClean="0"/>
              <a:t>AguaClara</a:t>
            </a:r>
            <a:r>
              <a:rPr lang="en-US" baseline="0" dirty="0" smtClean="0"/>
              <a:t> </a:t>
            </a:r>
            <a:r>
              <a:rPr lang="en-US" baseline="0" dirty="0" smtClean="0"/>
              <a:t>researchers</a:t>
            </a:r>
          </a:p>
          <a:p>
            <a:r>
              <a:rPr lang="en-US" baseline="0" dirty="0" smtClean="0"/>
              <a:t>-Need to use a straight tube so can neglect minor losses</a:t>
            </a:r>
          </a:p>
          <a:p>
            <a:r>
              <a:rPr lang="en-US" baseline="0" dirty="0" smtClean="0"/>
              <a:t>-Wanted to minimize amount of materials so we tried to use only the materials already on the system (like the frame)</a:t>
            </a:r>
            <a:endParaRPr lang="en-US" baseline="0" dirty="0" smtClean="0"/>
          </a:p>
          <a:p>
            <a:endParaRPr lang="en-US" baseline="0" dirty="0" smtClean="0"/>
          </a:p>
          <a:p>
            <a:r>
              <a:rPr lang="en-US" baseline="0" dirty="0" smtClean="0"/>
              <a:t>Used head loss and gravity to deliver a flow of chemical for a range of NTU’s (electricity free!). This is because certain turbidities can’t give round numbers. </a:t>
            </a:r>
          </a:p>
          <a:p>
            <a:endParaRPr lang="en-US" baseline="0" dirty="0" smtClean="0"/>
          </a:p>
          <a:p>
            <a:r>
              <a:rPr lang="en-US" baseline="0" dirty="0" smtClean="0"/>
              <a:t>Chemical is fed to dosing tank through gravity as well (not pictured). Flow to dosing tank must be larger than max dosing flow (maintain constant head).</a:t>
            </a:r>
          </a:p>
          <a:p>
            <a:endParaRPr lang="en-US" baseline="0" dirty="0" smtClean="0"/>
          </a:p>
          <a:p>
            <a:r>
              <a:rPr lang="en-US" baseline="0" dirty="0" smtClean="0"/>
              <a:t>Calibrating the system. Measure flow through maximum dose, adjust height of dosing tank according to result. </a:t>
            </a:r>
          </a:p>
          <a:p>
            <a:endParaRPr lang="en-US" baseline="0"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extLst>
      <p:ext uri="{BB962C8B-B14F-4D97-AF65-F5344CB8AC3E}">
        <p14:creationId xmlns:p14="http://schemas.microsoft.com/office/powerpoint/2010/main" val="2649197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Put</a:t>
            </a:r>
            <a:r>
              <a:rPr lang="en-US" baseline="0" dirty="0" smtClean="0"/>
              <a:t> on top of finishing filter (effluent from roughing filter). We noticed effluent from roughing filter gets cloudy around 20 NTU</a:t>
            </a:r>
            <a:r>
              <a:rPr lang="en-US" baseline="0" dirty="0" smtClean="0"/>
              <a:t>.</a:t>
            </a:r>
          </a:p>
          <a:p>
            <a:endParaRPr lang="en-US" baseline="0" dirty="0" smtClean="0"/>
          </a:p>
          <a:p>
            <a:r>
              <a:rPr lang="en-US" baseline="0" dirty="0" err="1" smtClean="0"/>
              <a:t>Secchi</a:t>
            </a:r>
            <a:r>
              <a:rPr lang="en-US" baseline="0" dirty="0" smtClean="0"/>
              <a:t> disk used in bodies of </a:t>
            </a:r>
            <a:r>
              <a:rPr lang="en-US" baseline="0" dirty="0" err="1" smtClean="0"/>
              <a:t>water</a:t>
            </a:r>
            <a:r>
              <a:rPr lang="en-US" baseline="0" dirty="0" err="1" smtClean="0">
                <a:sym typeface="Wingdings" pitchFamily="2" charset="2"/>
              </a:rPr>
              <a:t>attempt</a:t>
            </a:r>
            <a:r>
              <a:rPr lang="en-US" baseline="0" dirty="0" smtClean="0">
                <a:sym typeface="Wingdings" pitchFamily="2" charset="2"/>
              </a:rPr>
              <a:t> to apply to filter system</a:t>
            </a:r>
            <a:endParaRPr lang="en-US" baseline="0" dirty="0" smtClean="0"/>
          </a:p>
          <a:p>
            <a:r>
              <a:rPr lang="en-US" baseline="0" dirty="0" smtClean="0"/>
              <a:t>Theory: When the </a:t>
            </a:r>
            <a:r>
              <a:rPr lang="en-US" baseline="0" dirty="0" err="1" smtClean="0"/>
              <a:t>secchi</a:t>
            </a:r>
            <a:r>
              <a:rPr lang="en-US" baseline="0" dirty="0" smtClean="0"/>
              <a:t> disk is not visible, clean the filter. </a:t>
            </a:r>
          </a:p>
          <a:p>
            <a:r>
              <a:rPr lang="en-US" baseline="0" dirty="0" smtClean="0"/>
              <a:t>Idea to calibration: make colors less harsh/ distinct. Use matte paint instead of glossy. </a:t>
            </a:r>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extLst>
      <p:ext uri="{BB962C8B-B14F-4D97-AF65-F5344CB8AC3E}">
        <p14:creationId xmlns:p14="http://schemas.microsoft.com/office/powerpoint/2010/main" val="2649197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Should</a:t>
            </a:r>
            <a:r>
              <a:rPr lang="en-US" baseline="0" dirty="0" smtClean="0"/>
              <a:t> be simple to use.</a:t>
            </a:r>
          </a:p>
          <a:p>
            <a:r>
              <a:rPr lang="en-US" baseline="0" dirty="0" smtClean="0"/>
              <a:t>It’s in Spanish!!!</a:t>
            </a:r>
          </a:p>
          <a:p>
            <a:endParaRPr lang="en-US" baseline="0" dirty="0" smtClean="0"/>
          </a:p>
          <a:p>
            <a:r>
              <a:rPr lang="en-US" baseline="0" dirty="0" smtClean="0"/>
              <a:t>Takes the operator through the task of initializing the system (by adding the foam), running the system (maintaining a constant LFOM height), and cleaning the system.</a:t>
            </a:r>
          </a:p>
          <a:p>
            <a:endParaRPr lang="en-US" baseline="0"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extLst>
      <p:ext uri="{BB962C8B-B14F-4D97-AF65-F5344CB8AC3E}">
        <p14:creationId xmlns:p14="http://schemas.microsoft.com/office/powerpoint/2010/main" val="2841894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essentially what our final system looks like…but</a:t>
            </a:r>
            <a:r>
              <a:rPr lang="en-US" baseline="0" dirty="0" smtClean="0"/>
              <a:t> the bend in the tank pipe isn’t there…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extLst>
      <p:ext uri="{BB962C8B-B14F-4D97-AF65-F5344CB8AC3E}">
        <p14:creationId xmlns:p14="http://schemas.microsoft.com/office/powerpoint/2010/main" val="3147861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Run more experiments with</a:t>
            </a:r>
            <a:r>
              <a:rPr lang="en-US" baseline="0" dirty="0" smtClean="0"/>
              <a:t> the </a:t>
            </a:r>
            <a:r>
              <a:rPr lang="en-US" baseline="0" dirty="0" err="1" smtClean="0"/>
              <a:t>secchi</a:t>
            </a:r>
            <a:r>
              <a:rPr lang="en-US" baseline="0" dirty="0" smtClean="0"/>
              <a:t> disk. Make use duller colors and matte paint.</a:t>
            </a:r>
          </a:p>
          <a:p>
            <a:r>
              <a:rPr lang="en-US" baseline="0" dirty="0" smtClean="0"/>
              <a:t>See if there’s a correlation between NTU’s and depth the disk disappears at.</a:t>
            </a:r>
          </a:p>
          <a:p>
            <a:endParaRPr lang="en-US" baseline="0" dirty="0" smtClean="0"/>
          </a:p>
          <a:p>
            <a:r>
              <a:rPr lang="en-US" dirty="0" smtClean="0"/>
              <a:t>Stacking two short filters as opposed to one long filter. The</a:t>
            </a:r>
            <a:r>
              <a:rPr lang="en-US" baseline="0" dirty="0" smtClean="0"/>
              <a:t> thing we noticed about the clay being visible in the top filter, but not the bottom one. Perform more experiments to see if stacking two filters is in fact more inefficient than having one long filter.</a:t>
            </a:r>
          </a:p>
          <a:p>
            <a:endParaRPr lang="en-US" baseline="0" dirty="0" smtClean="0"/>
          </a:p>
          <a:p>
            <a:r>
              <a:rPr lang="en-US" baseline="0" dirty="0" smtClean="0"/>
              <a:t>Is there a better method than the </a:t>
            </a:r>
            <a:r>
              <a:rPr lang="en-US" baseline="0" dirty="0" err="1" smtClean="0"/>
              <a:t>Secchi</a:t>
            </a:r>
            <a:r>
              <a:rPr lang="en-US" baseline="0" dirty="0" smtClean="0"/>
              <a:t> disk? For now we are going by time. Past foam filtration teams have found out that the roughing filter needs to be cleaned once every 4 hours at range of regular turbidities (highest being 120 NTU under normal conditions). The filter itself can last one month before being replaced.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extLst>
      <p:ext uri="{BB962C8B-B14F-4D97-AF65-F5344CB8AC3E}">
        <p14:creationId xmlns:p14="http://schemas.microsoft.com/office/powerpoint/2010/main" val="3444516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16.w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6.w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4.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r>
              <a:rPr lang="en-US" dirty="0" smtClean="0">
                <a:solidFill>
                  <a:schemeClr val="accent2">
                    <a:lumMod val="50000"/>
                  </a:schemeClr>
                </a:solidFill>
              </a:rPr>
              <a:t>Jenny Guan</a:t>
            </a:r>
          </a:p>
          <a:p>
            <a:r>
              <a:rPr lang="en-US" dirty="0" smtClean="0">
                <a:solidFill>
                  <a:schemeClr val="accent2">
                    <a:lumMod val="50000"/>
                  </a:schemeClr>
                </a:solidFill>
              </a:rPr>
              <a:t>Carrie Smith</a:t>
            </a:r>
            <a:endParaRPr lang="en-US" dirty="0">
              <a:solidFill>
                <a:schemeClr val="accent2">
                  <a:lumMod val="50000"/>
                </a:schemeClr>
              </a:solidFill>
            </a:endParaRPr>
          </a:p>
        </p:txBody>
      </p:sp>
      <p:sp>
        <p:nvSpPr>
          <p:cNvPr id="6" name="Title 5"/>
          <p:cNvSpPr>
            <a:spLocks noGrp="1"/>
          </p:cNvSpPr>
          <p:nvPr>
            <p:ph type="ctrTitle" sz="quarter"/>
          </p:nvPr>
        </p:nvSpPr>
        <p:spPr/>
        <p:txBody>
          <a:bodyPr/>
          <a:lstStyle/>
          <a:p>
            <a:r>
              <a:rPr lang="en-US" dirty="0" smtClean="0"/>
              <a:t>Foam Filtration</a:t>
            </a:r>
            <a:endParaRPr lang="en-US"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Questions?</a:t>
            </a:r>
            <a:endParaRPr lang="en-US" dirty="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4099" name="Picture 3" descr="C:\Users\cs882\AppData\Local\Microsoft\Windows\Temporary Internet Files\Content.IE5\D2QRL07O\MC90038417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1800" y="1676400"/>
            <a:ext cx="3581400" cy="4252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753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Introduction</a:t>
            </a:r>
            <a:endParaRPr lang="en-US" dirty="0"/>
          </a:p>
        </p:txBody>
      </p:sp>
      <p:sp>
        <p:nvSpPr>
          <p:cNvPr id="10" name="Content Placeholder 9"/>
          <p:cNvSpPr>
            <a:spLocks noGrp="1"/>
          </p:cNvSpPr>
          <p:nvPr>
            <p:ph idx="1"/>
          </p:nvPr>
        </p:nvSpPr>
        <p:spPr/>
        <p:txBody>
          <a:bodyPr/>
          <a:lstStyle/>
          <a:p>
            <a:r>
              <a:rPr lang="en-US" dirty="0" smtClean="0"/>
              <a:t>Filter water using polyurethane foam</a:t>
            </a:r>
          </a:p>
          <a:p>
            <a:r>
              <a:rPr lang="en-US" dirty="0" smtClean="0"/>
              <a:t>Designed for municipal use</a:t>
            </a:r>
          </a:p>
          <a:p>
            <a:endParaRPr lang="en-US" dirty="0" smtClean="0"/>
          </a:p>
          <a:p>
            <a:endParaRPr lang="en-US" dirty="0" smtClean="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4600" y="3095817"/>
            <a:ext cx="4419600" cy="3204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Methods</a:t>
            </a:r>
            <a:endParaRPr lang="en-US" dirty="0"/>
          </a:p>
        </p:txBody>
      </p:sp>
      <p:sp>
        <p:nvSpPr>
          <p:cNvPr id="7" name="Content Placeholder 6"/>
          <p:cNvSpPr>
            <a:spLocks noGrp="1"/>
          </p:cNvSpPr>
          <p:nvPr>
            <p:ph sz="half" idx="1"/>
          </p:nvPr>
        </p:nvSpPr>
        <p:spPr/>
        <p:txBody>
          <a:bodyPr/>
          <a:lstStyle/>
          <a:p>
            <a:r>
              <a:rPr lang="en-US" dirty="0" smtClean="0"/>
              <a:t>Run without electricity</a:t>
            </a:r>
          </a:p>
          <a:p>
            <a:r>
              <a:rPr lang="en-US" dirty="0" smtClean="0"/>
              <a:t>Chemical </a:t>
            </a:r>
            <a:r>
              <a:rPr lang="en-US" dirty="0" err="1" smtClean="0"/>
              <a:t>doser</a:t>
            </a:r>
            <a:endParaRPr lang="en-US" dirty="0" smtClean="0"/>
          </a:p>
          <a:p>
            <a:pPr lvl="1"/>
            <a:r>
              <a:rPr lang="en-US" dirty="0" smtClean="0"/>
              <a:t>Coagulant</a:t>
            </a:r>
          </a:p>
          <a:p>
            <a:pPr lvl="1"/>
            <a:r>
              <a:rPr lang="en-US" dirty="0" smtClean="0"/>
              <a:t>Chlorine</a:t>
            </a:r>
          </a:p>
          <a:p>
            <a:r>
              <a:rPr lang="en-US" dirty="0" smtClean="0"/>
              <a:t>Visual detection</a:t>
            </a:r>
          </a:p>
          <a:p>
            <a:r>
              <a:rPr lang="en-US" dirty="0" smtClean="0"/>
              <a:t>Operator’s Manual</a:t>
            </a:r>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1028" name="Picture 4" descr="C:\Users\cs882\AppData\Local\Microsoft\Windows\Temporary Internet Files\Content.IE5\3YY1GRE8\MC900230824[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0" y="1752600"/>
            <a:ext cx="3391440" cy="35814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Results</a:t>
            </a:r>
            <a:endParaRPr lang="en-US" dirty="0"/>
          </a:p>
        </p:txBody>
      </p:sp>
      <p:sp>
        <p:nvSpPr>
          <p:cNvPr id="7" name="Content Placeholder 6"/>
          <p:cNvSpPr>
            <a:spLocks noGrp="1"/>
          </p:cNvSpPr>
          <p:nvPr>
            <p:ph sz="half" idx="1"/>
          </p:nvPr>
        </p:nvSpPr>
        <p:spPr/>
        <p:txBody>
          <a:bodyPr/>
          <a:lstStyle/>
          <a:p>
            <a:r>
              <a:rPr lang="en-US" dirty="0" smtClean="0"/>
              <a:t>Removing the pump</a:t>
            </a:r>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1828800"/>
            <a:ext cx="2743200" cy="41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2362200"/>
            <a:ext cx="1551482"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0600" y="4525777"/>
            <a:ext cx="2679808" cy="1375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5055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Results</a:t>
            </a:r>
            <a:endParaRPr lang="en-US" dirty="0"/>
          </a:p>
        </p:txBody>
      </p:sp>
      <p:sp>
        <p:nvSpPr>
          <p:cNvPr id="7" name="Content Placeholder 6"/>
          <p:cNvSpPr>
            <a:spLocks noGrp="1"/>
          </p:cNvSpPr>
          <p:nvPr>
            <p:ph sz="half" idx="1"/>
          </p:nvPr>
        </p:nvSpPr>
        <p:spPr/>
        <p:txBody>
          <a:bodyPr/>
          <a:lstStyle/>
          <a:p>
            <a:r>
              <a:rPr lang="en-US" dirty="0" smtClean="0"/>
              <a:t>CDC</a:t>
            </a:r>
          </a:p>
          <a:p>
            <a:pPr lvl="1"/>
            <a:r>
              <a:rPr lang="en-US" dirty="0" smtClean="0"/>
              <a:t>Coagulant</a:t>
            </a:r>
          </a:p>
          <a:p>
            <a:pPr lvl="1"/>
            <a:r>
              <a:rPr lang="en-US" dirty="0" smtClean="0"/>
              <a:t>Chlorine</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grpSp>
        <p:nvGrpSpPr>
          <p:cNvPr id="9" name="Group 8"/>
          <p:cNvGrpSpPr/>
          <p:nvPr/>
        </p:nvGrpSpPr>
        <p:grpSpPr>
          <a:xfrm>
            <a:off x="4039600" y="1835688"/>
            <a:ext cx="3885200" cy="3193512"/>
            <a:chOff x="4038601" y="116476"/>
            <a:chExt cx="2380776" cy="1991437"/>
          </a:xfrm>
        </p:grpSpPr>
        <p:grpSp>
          <p:nvGrpSpPr>
            <p:cNvPr id="10" name="Group 9"/>
            <p:cNvGrpSpPr/>
            <p:nvPr/>
          </p:nvGrpSpPr>
          <p:grpSpPr>
            <a:xfrm>
              <a:off x="4038601" y="116476"/>
              <a:ext cx="2380776" cy="1991437"/>
              <a:chOff x="4038601" y="116476"/>
              <a:chExt cx="2380776" cy="1991437"/>
            </a:xfrm>
          </p:grpSpPr>
          <p:grpSp>
            <p:nvGrpSpPr>
              <p:cNvPr id="34" name="Group 33"/>
              <p:cNvGrpSpPr/>
              <p:nvPr/>
            </p:nvGrpSpPr>
            <p:grpSpPr>
              <a:xfrm>
                <a:off x="4038601" y="1676401"/>
                <a:ext cx="1963720" cy="431512"/>
                <a:chOff x="989732" y="990600"/>
                <a:chExt cx="1963720" cy="431512"/>
              </a:xfrm>
            </p:grpSpPr>
            <p:sp>
              <p:nvSpPr>
                <p:cNvPr id="38" name="Rectangle 37"/>
                <p:cNvSpPr/>
                <p:nvPr/>
              </p:nvSpPr>
              <p:spPr>
                <a:xfrm>
                  <a:off x="2819400" y="990600"/>
                  <a:ext cx="134051" cy="4315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989732" y="990600"/>
                  <a:ext cx="1963720" cy="1020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4761828" y="116476"/>
                <a:ext cx="1657549" cy="1662003"/>
                <a:chOff x="4761828" y="116476"/>
                <a:chExt cx="1657549" cy="1662003"/>
              </a:xfrm>
            </p:grpSpPr>
            <p:sp>
              <p:nvSpPr>
                <p:cNvPr id="25" name="Freeform 24"/>
                <p:cNvSpPr/>
                <p:nvPr/>
              </p:nvSpPr>
              <p:spPr>
                <a:xfrm rot="20155796">
                  <a:off x="4982320" y="1153492"/>
                  <a:ext cx="1005720" cy="361732"/>
                </a:xfrm>
                <a:custGeom>
                  <a:avLst/>
                  <a:gdLst>
                    <a:gd name="connsiteX0" fmla="*/ 1102936 w 1102936"/>
                    <a:gd name="connsiteY0" fmla="*/ 490194 h 697584"/>
                    <a:gd name="connsiteX1" fmla="*/ 1093509 w 1102936"/>
                    <a:gd name="connsiteY1" fmla="*/ 622169 h 697584"/>
                    <a:gd name="connsiteX2" fmla="*/ 1065229 w 1102936"/>
                    <a:gd name="connsiteY2" fmla="*/ 641023 h 697584"/>
                    <a:gd name="connsiteX3" fmla="*/ 1055802 w 1102936"/>
                    <a:gd name="connsiteY3" fmla="*/ 669303 h 697584"/>
                    <a:gd name="connsiteX4" fmla="*/ 1027521 w 1102936"/>
                    <a:gd name="connsiteY4" fmla="*/ 678730 h 697584"/>
                    <a:gd name="connsiteX5" fmla="*/ 989814 w 1102936"/>
                    <a:gd name="connsiteY5" fmla="*/ 697584 h 697584"/>
                    <a:gd name="connsiteX6" fmla="*/ 725864 w 1102936"/>
                    <a:gd name="connsiteY6" fmla="*/ 688157 h 697584"/>
                    <a:gd name="connsiteX7" fmla="*/ 669303 w 1102936"/>
                    <a:gd name="connsiteY7" fmla="*/ 669303 h 697584"/>
                    <a:gd name="connsiteX8" fmla="*/ 612742 w 1102936"/>
                    <a:gd name="connsiteY8" fmla="*/ 631596 h 697584"/>
                    <a:gd name="connsiteX9" fmla="*/ 575035 w 1102936"/>
                    <a:gd name="connsiteY9" fmla="*/ 575035 h 697584"/>
                    <a:gd name="connsiteX10" fmla="*/ 546754 w 1102936"/>
                    <a:gd name="connsiteY10" fmla="*/ 518474 h 697584"/>
                    <a:gd name="connsiteX11" fmla="*/ 537328 w 1102936"/>
                    <a:gd name="connsiteY11" fmla="*/ 452487 h 697584"/>
                    <a:gd name="connsiteX12" fmla="*/ 518474 w 1102936"/>
                    <a:gd name="connsiteY12" fmla="*/ 358219 h 697584"/>
                    <a:gd name="connsiteX13" fmla="*/ 499620 w 1102936"/>
                    <a:gd name="connsiteY13" fmla="*/ 254524 h 697584"/>
                    <a:gd name="connsiteX14" fmla="*/ 490194 w 1102936"/>
                    <a:gd name="connsiteY14" fmla="*/ 226244 h 697584"/>
                    <a:gd name="connsiteX15" fmla="*/ 461913 w 1102936"/>
                    <a:gd name="connsiteY15" fmla="*/ 131975 h 697584"/>
                    <a:gd name="connsiteX16" fmla="*/ 443060 w 1102936"/>
                    <a:gd name="connsiteY16" fmla="*/ 103695 h 697584"/>
                    <a:gd name="connsiteX17" fmla="*/ 414779 w 1102936"/>
                    <a:gd name="connsiteY17" fmla="*/ 47134 h 697584"/>
                    <a:gd name="connsiteX18" fmla="*/ 339365 w 1102936"/>
                    <a:gd name="connsiteY18" fmla="*/ 18854 h 697584"/>
                    <a:gd name="connsiteX19" fmla="*/ 273377 w 1102936"/>
                    <a:gd name="connsiteY19" fmla="*/ 0 h 697584"/>
                    <a:gd name="connsiteX20" fmla="*/ 56561 w 1102936"/>
                    <a:gd name="connsiteY20" fmla="*/ 9427 h 697584"/>
                    <a:gd name="connsiteX21" fmla="*/ 0 w 1102936"/>
                    <a:gd name="connsiteY21" fmla="*/ 28281 h 69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2936" h="697584">
                      <a:moveTo>
                        <a:pt x="1102936" y="490194"/>
                      </a:moveTo>
                      <a:cubicBezTo>
                        <a:pt x="1099794" y="534186"/>
                        <a:pt x="1104206" y="579382"/>
                        <a:pt x="1093509" y="622169"/>
                      </a:cubicBezTo>
                      <a:cubicBezTo>
                        <a:pt x="1090761" y="633160"/>
                        <a:pt x="1072307" y="632176"/>
                        <a:pt x="1065229" y="641023"/>
                      </a:cubicBezTo>
                      <a:cubicBezTo>
                        <a:pt x="1059022" y="648782"/>
                        <a:pt x="1062828" y="662277"/>
                        <a:pt x="1055802" y="669303"/>
                      </a:cubicBezTo>
                      <a:cubicBezTo>
                        <a:pt x="1048775" y="676329"/>
                        <a:pt x="1036654" y="674816"/>
                        <a:pt x="1027521" y="678730"/>
                      </a:cubicBezTo>
                      <a:cubicBezTo>
                        <a:pt x="1014605" y="684266"/>
                        <a:pt x="1002383" y="691299"/>
                        <a:pt x="989814" y="697584"/>
                      </a:cubicBezTo>
                      <a:cubicBezTo>
                        <a:pt x="901831" y="694442"/>
                        <a:pt x="813563" y="695895"/>
                        <a:pt x="725864" y="688157"/>
                      </a:cubicBezTo>
                      <a:cubicBezTo>
                        <a:pt x="706067" y="686410"/>
                        <a:pt x="688157" y="675588"/>
                        <a:pt x="669303" y="669303"/>
                      </a:cubicBezTo>
                      <a:cubicBezTo>
                        <a:pt x="647807" y="662137"/>
                        <a:pt x="612742" y="631596"/>
                        <a:pt x="612742" y="631596"/>
                      </a:cubicBezTo>
                      <a:cubicBezTo>
                        <a:pt x="600173" y="612742"/>
                        <a:pt x="582201" y="596531"/>
                        <a:pt x="575035" y="575035"/>
                      </a:cubicBezTo>
                      <a:cubicBezTo>
                        <a:pt x="562025" y="536007"/>
                        <a:pt x="571120" y="555023"/>
                        <a:pt x="546754" y="518474"/>
                      </a:cubicBezTo>
                      <a:cubicBezTo>
                        <a:pt x="543612" y="496478"/>
                        <a:pt x="541189" y="474368"/>
                        <a:pt x="537328" y="452487"/>
                      </a:cubicBezTo>
                      <a:cubicBezTo>
                        <a:pt x="531759" y="420930"/>
                        <a:pt x="523742" y="389828"/>
                        <a:pt x="518474" y="358219"/>
                      </a:cubicBezTo>
                      <a:cubicBezTo>
                        <a:pt x="514271" y="333000"/>
                        <a:pt x="506208" y="280879"/>
                        <a:pt x="499620" y="254524"/>
                      </a:cubicBezTo>
                      <a:cubicBezTo>
                        <a:pt x="497210" y="244884"/>
                        <a:pt x="492924" y="235798"/>
                        <a:pt x="490194" y="226244"/>
                      </a:cubicBezTo>
                      <a:cubicBezTo>
                        <a:pt x="461709" y="126543"/>
                        <a:pt x="506704" y="266345"/>
                        <a:pt x="461913" y="131975"/>
                      </a:cubicBezTo>
                      <a:cubicBezTo>
                        <a:pt x="458330" y="121227"/>
                        <a:pt x="448127" y="113828"/>
                        <a:pt x="443060" y="103695"/>
                      </a:cubicBezTo>
                      <a:cubicBezTo>
                        <a:pt x="427726" y="73028"/>
                        <a:pt x="441794" y="74149"/>
                        <a:pt x="414779" y="47134"/>
                      </a:cubicBezTo>
                      <a:cubicBezTo>
                        <a:pt x="389825" y="22180"/>
                        <a:pt x="374051" y="26562"/>
                        <a:pt x="339365" y="18854"/>
                      </a:cubicBezTo>
                      <a:cubicBezTo>
                        <a:pt x="303856" y="10963"/>
                        <a:pt x="304869" y="10497"/>
                        <a:pt x="273377" y="0"/>
                      </a:cubicBezTo>
                      <a:cubicBezTo>
                        <a:pt x="201105" y="3142"/>
                        <a:pt x="128517" y="1983"/>
                        <a:pt x="56561" y="9427"/>
                      </a:cubicBezTo>
                      <a:cubicBezTo>
                        <a:pt x="36793" y="11472"/>
                        <a:pt x="0" y="28281"/>
                        <a:pt x="0" y="28281"/>
                      </a:cubicBezTo>
                    </a:path>
                  </a:pathLst>
                </a:cu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876800" y="598432"/>
                  <a:ext cx="149759" cy="1180033"/>
                </a:xfrm>
                <a:prstGeom prst="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5" name="Oval 14"/>
                <p:cNvSpPr/>
                <p:nvPr/>
              </p:nvSpPr>
              <p:spPr>
                <a:xfrm>
                  <a:off x="4928819" y="1524000"/>
                  <a:ext cx="45719" cy="54955"/>
                </a:xfrm>
                <a:prstGeom prst="ellipse">
                  <a:avLst/>
                </a:prstGeom>
                <a:solidFill>
                  <a:schemeClr val="accent5">
                    <a:lumMod val="40000"/>
                    <a:lumOff val="60000"/>
                  </a:schemeClr>
                </a:solidFill>
                <a:ln>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6" name="Oval 15"/>
                <p:cNvSpPr/>
                <p:nvPr/>
              </p:nvSpPr>
              <p:spPr>
                <a:xfrm>
                  <a:off x="4928818" y="1370540"/>
                  <a:ext cx="45719" cy="54955"/>
                </a:xfrm>
                <a:prstGeom prst="ellipse">
                  <a:avLst/>
                </a:prstGeom>
                <a:solidFill>
                  <a:schemeClr val="accent5">
                    <a:lumMod val="40000"/>
                    <a:lumOff val="60000"/>
                  </a:schemeClr>
                </a:solidFill>
                <a:ln>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7" name="Oval 16"/>
                <p:cNvSpPr/>
                <p:nvPr/>
              </p:nvSpPr>
              <p:spPr>
                <a:xfrm flipV="1">
                  <a:off x="4929419" y="1219201"/>
                  <a:ext cx="45720" cy="54954"/>
                </a:xfrm>
                <a:prstGeom prst="ellipse">
                  <a:avLst/>
                </a:prstGeom>
                <a:solidFill>
                  <a:schemeClr val="accent5">
                    <a:lumMod val="40000"/>
                    <a:lumOff val="60000"/>
                  </a:schemeClr>
                </a:solidFill>
                <a:ln>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8" name="Rectangle 17"/>
                <p:cNvSpPr/>
                <p:nvPr/>
              </p:nvSpPr>
              <p:spPr>
                <a:xfrm>
                  <a:off x="4761828" y="1668476"/>
                  <a:ext cx="379701" cy="110003"/>
                </a:xfrm>
                <a:prstGeom prst="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9" name="Oval 18"/>
                <p:cNvSpPr/>
                <p:nvPr/>
              </p:nvSpPr>
              <p:spPr>
                <a:xfrm flipV="1">
                  <a:off x="4922983" y="1066800"/>
                  <a:ext cx="45720" cy="54954"/>
                </a:xfrm>
                <a:prstGeom prst="ellipse">
                  <a:avLst/>
                </a:prstGeom>
                <a:solidFill>
                  <a:schemeClr val="accent5">
                    <a:lumMod val="40000"/>
                    <a:lumOff val="60000"/>
                  </a:schemeClr>
                </a:solidFill>
                <a:ln>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0" name="Oval 19"/>
                <p:cNvSpPr/>
                <p:nvPr/>
              </p:nvSpPr>
              <p:spPr>
                <a:xfrm flipV="1">
                  <a:off x="4922983" y="914400"/>
                  <a:ext cx="45720" cy="54954"/>
                </a:xfrm>
                <a:prstGeom prst="ellipse">
                  <a:avLst/>
                </a:prstGeom>
                <a:solidFill>
                  <a:schemeClr val="accent5">
                    <a:lumMod val="40000"/>
                    <a:lumOff val="60000"/>
                  </a:schemeClr>
                </a:solidFill>
                <a:ln>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1" name="Oval 20"/>
                <p:cNvSpPr/>
                <p:nvPr/>
              </p:nvSpPr>
              <p:spPr>
                <a:xfrm flipV="1">
                  <a:off x="4922983" y="762000"/>
                  <a:ext cx="45720" cy="54954"/>
                </a:xfrm>
                <a:prstGeom prst="ellipse">
                  <a:avLst/>
                </a:prstGeom>
                <a:solidFill>
                  <a:schemeClr val="accent5">
                    <a:lumMod val="40000"/>
                    <a:lumOff val="60000"/>
                  </a:schemeClr>
                </a:solidFill>
                <a:ln>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2" name="Rectangle 21"/>
                <p:cNvSpPr/>
                <p:nvPr/>
              </p:nvSpPr>
              <p:spPr>
                <a:xfrm>
                  <a:off x="5819120" y="193898"/>
                  <a:ext cx="505480" cy="672195"/>
                </a:xfrm>
                <a:prstGeom prst="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3" name="Rectangle 22"/>
                <p:cNvSpPr/>
                <p:nvPr/>
              </p:nvSpPr>
              <p:spPr>
                <a:xfrm>
                  <a:off x="5819120" y="785324"/>
                  <a:ext cx="505480" cy="411333"/>
                </a:xfrm>
                <a:prstGeom prst="rect">
                  <a:avLst/>
                </a:prstGeom>
                <a:solidFill>
                  <a:schemeClr val="accent6">
                    <a:lumMod val="40000"/>
                    <a:lumOff val="60000"/>
                  </a:schemeClr>
                </a:solidFill>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100" dirty="0"/>
                </a:p>
              </p:txBody>
            </p:sp>
            <p:sp>
              <p:nvSpPr>
                <p:cNvPr id="24" name="Rounded Rectangle 23"/>
                <p:cNvSpPr/>
                <p:nvPr/>
              </p:nvSpPr>
              <p:spPr>
                <a:xfrm>
                  <a:off x="5724342" y="116476"/>
                  <a:ext cx="695035" cy="100829"/>
                </a:xfrm>
                <a:prstGeom prst="roundRect">
                  <a:avLst/>
                </a:prstGeom>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5827998" y="673471"/>
              <a:ext cx="496813" cy="223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825" y="4752975"/>
            <a:ext cx="5895975" cy="885825"/>
          </a:xfrm>
          <a:prstGeom prst="rect">
            <a:avLst/>
          </a:prstGeom>
        </p:spPr>
      </p:pic>
    </p:spTree>
    <p:extLst>
      <p:ext uri="{BB962C8B-B14F-4D97-AF65-F5344CB8AC3E}">
        <p14:creationId xmlns:p14="http://schemas.microsoft.com/office/powerpoint/2010/main" val="206618458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Results</a:t>
            </a:r>
            <a:endParaRPr lang="en-US" dirty="0"/>
          </a:p>
        </p:txBody>
      </p:sp>
      <p:sp>
        <p:nvSpPr>
          <p:cNvPr id="7" name="Content Placeholder 6"/>
          <p:cNvSpPr>
            <a:spLocks noGrp="1"/>
          </p:cNvSpPr>
          <p:nvPr>
            <p:ph sz="half" idx="1"/>
          </p:nvPr>
        </p:nvSpPr>
        <p:spPr/>
        <p:txBody>
          <a:bodyPr/>
          <a:lstStyle/>
          <a:p>
            <a:r>
              <a:rPr lang="en-US" dirty="0" smtClean="0"/>
              <a:t>Detection Methods</a:t>
            </a:r>
          </a:p>
          <a:p>
            <a:pPr lvl="1"/>
            <a:r>
              <a:rPr lang="en-US" dirty="0" err="1" smtClean="0"/>
              <a:t>Secchi</a:t>
            </a:r>
            <a:r>
              <a:rPr lang="en-US" dirty="0" smtClean="0"/>
              <a:t> </a:t>
            </a:r>
            <a:r>
              <a:rPr lang="en-US" dirty="0" smtClean="0"/>
              <a:t>Disk</a:t>
            </a:r>
          </a:p>
          <a:p>
            <a:pPr lvl="1"/>
            <a:endParaRPr lang="en-US" dirty="0" smtClean="0"/>
          </a:p>
          <a:p>
            <a:pPr lvl="1"/>
            <a:endParaRPr lang="en-US" dirty="0" smtClean="0"/>
          </a:p>
          <a:p>
            <a:pPr lvl="1"/>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3074" name="Picture 2" descr="N:\RESEARCH\Foam Filtration\Fall 2012\Final Everything\Secchi Disk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39894" y="1752600"/>
            <a:ext cx="1640269" cy="2197038"/>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58"/>
          <p:cNvGrpSpPr/>
          <p:nvPr/>
        </p:nvGrpSpPr>
        <p:grpSpPr>
          <a:xfrm>
            <a:off x="6600640" y="2763558"/>
            <a:ext cx="1769488" cy="3088657"/>
            <a:chOff x="1963955" y="3156656"/>
            <a:chExt cx="1769488" cy="3088657"/>
          </a:xfrm>
        </p:grpSpPr>
        <p:grpSp>
          <p:nvGrpSpPr>
            <p:cNvPr id="12" name="Group 11"/>
            <p:cNvGrpSpPr/>
            <p:nvPr/>
          </p:nvGrpSpPr>
          <p:grpSpPr>
            <a:xfrm>
              <a:off x="1963955" y="3797231"/>
              <a:ext cx="1769488" cy="2448082"/>
              <a:chOff x="4403008" y="2590800"/>
              <a:chExt cx="2010271" cy="3725938"/>
            </a:xfrm>
          </p:grpSpPr>
          <p:sp>
            <p:nvSpPr>
              <p:cNvPr id="32" name="Rounded Rectangle 31"/>
              <p:cNvSpPr/>
              <p:nvPr/>
            </p:nvSpPr>
            <p:spPr>
              <a:xfrm>
                <a:off x="4584361" y="3826676"/>
                <a:ext cx="834260" cy="2025704"/>
              </a:xfrm>
              <a:prstGeom prst="roundRect">
                <a:avLst/>
              </a:prstGeom>
              <a:solidFill>
                <a:schemeClr val="bg2">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grpSp>
            <p:nvGrpSpPr>
              <p:cNvPr id="34" name="Group 33"/>
              <p:cNvGrpSpPr/>
              <p:nvPr/>
            </p:nvGrpSpPr>
            <p:grpSpPr>
              <a:xfrm>
                <a:off x="4403008" y="2590800"/>
                <a:ext cx="2010271" cy="3725938"/>
                <a:chOff x="4403008" y="2590800"/>
                <a:chExt cx="2010271" cy="3725938"/>
              </a:xfrm>
            </p:grpSpPr>
            <p:sp>
              <p:nvSpPr>
                <p:cNvPr id="35" name="Rectangle 34"/>
                <p:cNvSpPr/>
                <p:nvPr/>
              </p:nvSpPr>
              <p:spPr>
                <a:xfrm>
                  <a:off x="4964586" y="5856565"/>
                  <a:ext cx="134051" cy="4601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4584360" y="2921000"/>
                  <a:ext cx="834260" cy="2945729"/>
                  <a:chOff x="4407449" y="3359012"/>
                  <a:chExt cx="1066800" cy="3708401"/>
                </a:xfrm>
              </p:grpSpPr>
              <p:sp>
                <p:nvSpPr>
                  <p:cNvPr id="50" name="Rounded Rectangle 49"/>
                  <p:cNvSpPr/>
                  <p:nvPr/>
                </p:nvSpPr>
                <p:spPr>
                  <a:xfrm>
                    <a:off x="4407449" y="3359012"/>
                    <a:ext cx="1066800" cy="3708401"/>
                  </a:xfrm>
                  <a:prstGeom prst="roundRect">
                    <a:avLst/>
                  </a:prstGeom>
                  <a:noFill/>
                  <a:ln w="190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1" name="Rounded Rectangle 50"/>
                  <p:cNvSpPr/>
                  <p:nvPr/>
                </p:nvSpPr>
                <p:spPr>
                  <a:xfrm>
                    <a:off x="4407449" y="5774262"/>
                    <a:ext cx="1066800" cy="1293151"/>
                  </a:xfrm>
                  <a:prstGeom prst="roundRect">
                    <a:avLst/>
                  </a:prstGeom>
                  <a:solidFill>
                    <a:schemeClr val="bg1">
                      <a:lumMod val="5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p:cNvSpPr/>
                <p:nvPr/>
              </p:nvSpPr>
              <p:spPr>
                <a:xfrm>
                  <a:off x="4403008" y="2590800"/>
                  <a:ext cx="134051" cy="31429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4403008" y="2590800"/>
                  <a:ext cx="438851" cy="1020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4707808" y="2590800"/>
                  <a:ext cx="134051" cy="4315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4964586" y="6214659"/>
                  <a:ext cx="1448693" cy="1020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4" name="Group 53"/>
            <p:cNvGrpSpPr/>
            <p:nvPr/>
          </p:nvGrpSpPr>
          <p:grpSpPr>
            <a:xfrm>
              <a:off x="2213085" y="5122331"/>
              <a:ext cx="633390" cy="171449"/>
              <a:chOff x="666044" y="3124199"/>
              <a:chExt cx="1356908" cy="304801"/>
            </a:xfrm>
          </p:grpSpPr>
          <p:sp>
            <p:nvSpPr>
              <p:cNvPr id="3" name="Oval 2"/>
              <p:cNvSpPr/>
              <p:nvPr/>
            </p:nvSpPr>
            <p:spPr bwMode="auto">
              <a:xfrm>
                <a:off x="685800" y="3124200"/>
                <a:ext cx="1337152" cy="304800"/>
              </a:xfrm>
              <a:prstGeom prst="ellipse">
                <a:avLst/>
              </a:prstGeom>
              <a:ln>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3" name="Teardrop 52"/>
              <p:cNvSpPr/>
              <p:nvPr/>
            </p:nvSpPr>
            <p:spPr bwMode="auto">
              <a:xfrm>
                <a:off x="666044" y="3200400"/>
                <a:ext cx="688332" cy="152400"/>
              </a:xfrm>
              <a:prstGeom prst="teardrop">
                <a:avLst/>
              </a:prstGeom>
              <a:solidFill>
                <a:schemeClr val="tx1"/>
              </a:solidFill>
              <a:ln>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5" name="Teardrop 54"/>
              <p:cNvSpPr/>
              <p:nvPr/>
            </p:nvSpPr>
            <p:spPr bwMode="auto">
              <a:xfrm rot="10800000">
                <a:off x="1354376" y="3124199"/>
                <a:ext cx="626824" cy="152401"/>
              </a:xfrm>
              <a:prstGeom prst="teardrop">
                <a:avLst/>
              </a:prstGeom>
              <a:solidFill>
                <a:schemeClr val="tx1"/>
              </a:solidFill>
              <a:ln>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57" name="Straight Connector 56"/>
            <p:cNvCxnSpPr>
              <a:stCxn id="3" idx="0"/>
            </p:cNvCxnSpPr>
            <p:nvPr/>
          </p:nvCxnSpPr>
          <p:spPr bwMode="auto">
            <a:xfrm flipH="1" flipV="1">
              <a:off x="2517266" y="3429000"/>
              <a:ext cx="17125" cy="1693332"/>
            </a:xfrm>
            <a:prstGeom prst="line">
              <a:avLst/>
            </a:prstGeom>
            <a:solidFill>
              <a:schemeClr val="accent1"/>
            </a:solidFill>
            <a:ln w="57150" cap="flat" cmpd="sng" algn="ctr">
              <a:solidFill>
                <a:schemeClr val="bg1">
                  <a:lumMod val="50000"/>
                </a:schemeClr>
              </a:solidFill>
              <a:prstDash val="solid"/>
              <a:round/>
              <a:headEnd type="none" w="lg" len="med"/>
              <a:tailEnd type="none" w="lg" len="med"/>
            </a:ln>
            <a:effectLst/>
          </p:spPr>
        </p:cxnSp>
        <p:sp>
          <p:nvSpPr>
            <p:cNvPr id="58" name="Rectangle 57"/>
            <p:cNvSpPr/>
            <p:nvPr/>
          </p:nvSpPr>
          <p:spPr bwMode="auto">
            <a:xfrm>
              <a:off x="2438149" y="3156656"/>
              <a:ext cx="138116" cy="533400"/>
            </a:xfrm>
            <a:prstGeom prst="rect">
              <a:avLst/>
            </a:prstGeom>
            <a:solidFill>
              <a:schemeClr val="bg2">
                <a:lumMod val="90000"/>
              </a:schemeClr>
            </a:solidFill>
            <a:ln>
              <a:solidFill>
                <a:schemeClr val="bg2">
                  <a:lumMod val="50000"/>
                </a:schemeClr>
              </a:solid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Tree>
    <p:extLst>
      <p:ext uri="{BB962C8B-B14F-4D97-AF65-F5344CB8AC3E}">
        <p14:creationId xmlns:p14="http://schemas.microsoft.com/office/powerpoint/2010/main" val="138398141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Results</a:t>
            </a:r>
            <a:endParaRPr lang="en-US" dirty="0"/>
          </a:p>
        </p:txBody>
      </p:sp>
      <p:sp>
        <p:nvSpPr>
          <p:cNvPr id="7" name="Content Placeholder 6"/>
          <p:cNvSpPr>
            <a:spLocks noGrp="1"/>
          </p:cNvSpPr>
          <p:nvPr>
            <p:ph sz="half" idx="1"/>
          </p:nvPr>
        </p:nvSpPr>
        <p:spPr/>
        <p:txBody>
          <a:bodyPr/>
          <a:lstStyle/>
          <a:p>
            <a:r>
              <a:rPr lang="en-US" dirty="0" smtClean="0"/>
              <a:t>Operator Manual</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1" y="1587108"/>
            <a:ext cx="3657600" cy="4661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994216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Conclusions</a:t>
            </a:r>
            <a:endParaRPr lang="en-US" dirty="0"/>
          </a:p>
        </p:txBody>
      </p:sp>
      <p:sp>
        <p:nvSpPr>
          <p:cNvPr id="7" name="Content Placeholder 6"/>
          <p:cNvSpPr>
            <a:spLocks noGrp="1"/>
          </p:cNvSpPr>
          <p:nvPr>
            <p:ph sz="half" idx="1"/>
          </p:nvPr>
        </p:nvSpPr>
        <p:spPr/>
        <p:txBody>
          <a:bodyPr/>
          <a:lstStyle/>
          <a:p>
            <a:r>
              <a:rPr lang="en-US" dirty="0" smtClean="0"/>
              <a:t>Ability to regulate chemicals in system</a:t>
            </a:r>
          </a:p>
          <a:p>
            <a:r>
              <a:rPr lang="en-US" dirty="0" smtClean="0"/>
              <a:t>Determine when to clean system accordingly</a:t>
            </a:r>
          </a:p>
          <a:p>
            <a:r>
              <a:rPr lang="en-US" dirty="0" smtClean="0"/>
              <a:t>Simple to use user manual</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8600" y="1752600"/>
            <a:ext cx="4526475" cy="3352800"/>
          </a:xfrm>
          <a:prstGeom prst="rect">
            <a:avLst/>
          </a:prstGeom>
        </p:spPr>
      </p:pic>
    </p:spTree>
    <p:extLst>
      <p:ext uri="{BB962C8B-B14F-4D97-AF65-F5344CB8AC3E}">
        <p14:creationId xmlns:p14="http://schemas.microsoft.com/office/powerpoint/2010/main" val="325820891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cs882\AppData\Local\Microsoft\Windows\Temporary Internet Files\Content.IE5\L1QHF9AM\MP90043314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286000"/>
            <a:ext cx="5029200" cy="33528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US" dirty="0" smtClean="0"/>
              <a:t>Future Work</a:t>
            </a:r>
            <a:endParaRPr lang="en-US" dirty="0"/>
          </a:p>
        </p:txBody>
      </p:sp>
      <p:sp>
        <p:nvSpPr>
          <p:cNvPr id="7" name="Content Placeholder 6"/>
          <p:cNvSpPr>
            <a:spLocks noGrp="1"/>
          </p:cNvSpPr>
          <p:nvPr>
            <p:ph sz="half" idx="1"/>
          </p:nvPr>
        </p:nvSpPr>
        <p:spPr/>
        <p:txBody>
          <a:bodyPr/>
          <a:lstStyle/>
          <a:p>
            <a:r>
              <a:rPr lang="en-US" dirty="0" smtClean="0"/>
              <a:t>Run more experiments with </a:t>
            </a:r>
            <a:r>
              <a:rPr lang="en-US" dirty="0" err="1" smtClean="0"/>
              <a:t>Secchi</a:t>
            </a:r>
            <a:r>
              <a:rPr lang="en-US" dirty="0" smtClean="0"/>
              <a:t> Disk</a:t>
            </a:r>
          </a:p>
          <a:p>
            <a:r>
              <a:rPr lang="en-US" dirty="0" smtClean="0"/>
              <a:t>Is stacking two filters efficient?</a:t>
            </a:r>
          </a:p>
          <a:p>
            <a:r>
              <a:rPr lang="en-US" dirty="0" smtClean="0"/>
              <a:t>Better visual </a:t>
            </a:r>
            <a:r>
              <a:rPr lang="en-US" dirty="0" smtClean="0"/>
              <a:t>indicators</a:t>
            </a:r>
          </a:p>
          <a:p>
            <a:pPr lvl="1"/>
            <a:r>
              <a:rPr lang="en-US" dirty="0" smtClean="0"/>
              <a:t>Other than </a:t>
            </a:r>
            <a:r>
              <a:rPr lang="en-US" dirty="0" err="1" smtClean="0"/>
              <a:t>Secchi</a:t>
            </a:r>
            <a:r>
              <a:rPr lang="en-US" dirty="0" smtClean="0"/>
              <a:t> Disk</a:t>
            </a:r>
            <a:endParaRPr lang="en-US" dirty="0"/>
          </a:p>
        </p:txBody>
      </p:sp>
      <p:pic>
        <p:nvPicPr>
          <p:cNvPr id="4"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123849326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2723</TotalTime>
  <Words>653</Words>
  <Application>Microsoft Office PowerPoint</Application>
  <PresentationFormat>On-screen Show (4:3)</PresentationFormat>
  <Paragraphs>85</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1_AguaClara the road</vt:lpstr>
      <vt:lpstr>Foam Filtration</vt:lpstr>
      <vt:lpstr>Introduction</vt:lpstr>
      <vt:lpstr>Methods</vt:lpstr>
      <vt:lpstr>Results</vt:lpstr>
      <vt:lpstr>Results</vt:lpstr>
      <vt:lpstr>Results</vt:lpstr>
      <vt:lpstr>Results</vt:lpstr>
      <vt:lpstr>Conclusions</vt:lpstr>
      <vt:lpstr>Future Work</vt:lpstr>
      <vt:lpstr>Questions?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ceeadmin</cp:lastModifiedBy>
  <cp:revision>264</cp:revision>
  <dcterms:created xsi:type="dcterms:W3CDTF">2008-08-26T14:48:34Z</dcterms:created>
  <dcterms:modified xsi:type="dcterms:W3CDTF">2012-12-08T18:45:16Z</dcterms:modified>
</cp:coreProperties>
</file>