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0"/>
  </p:notesMasterIdLst>
  <p:handoutMasterIdLst>
    <p:handoutMasterId r:id="rId21"/>
  </p:handoutMasterIdLst>
  <p:sldIdLst>
    <p:sldId id="475" r:id="rId2"/>
    <p:sldId id="484" r:id="rId3"/>
    <p:sldId id="485" r:id="rId4"/>
    <p:sldId id="486" r:id="rId5"/>
    <p:sldId id="487" r:id="rId6"/>
    <p:sldId id="488" r:id="rId7"/>
    <p:sldId id="489" r:id="rId8"/>
    <p:sldId id="477" r:id="rId9"/>
    <p:sldId id="478" r:id="rId10"/>
    <p:sldId id="479" r:id="rId11"/>
    <p:sldId id="480" r:id="rId12"/>
    <p:sldId id="481" r:id="rId13"/>
    <p:sldId id="482" r:id="rId14"/>
    <p:sldId id="483" r:id="rId15"/>
    <p:sldId id="490" r:id="rId16"/>
    <p:sldId id="491" r:id="rId17"/>
    <p:sldId id="492" r:id="rId18"/>
    <p:sldId id="493" r:id="rId19"/>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39" autoAdjust="0"/>
  </p:normalViewPr>
  <p:slideViewPr>
    <p:cSldViewPr>
      <p:cViewPr>
        <p:scale>
          <a:sx n="66" d="100"/>
          <a:sy n="66" d="100"/>
        </p:scale>
        <p:origin x="-1284" y="-426"/>
      </p:cViewPr>
      <p:guideLst>
        <p:guide orient="horz" pos="2160"/>
        <p:guide pos="2880"/>
      </p:guideLst>
    </p:cSldViewPr>
  </p:slideViewPr>
  <p:notesTextViewPr>
    <p:cViewPr>
      <p:scale>
        <a:sx n="75" d="100"/>
        <a:sy n="75"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note that we do still have to clean the foam!</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p14="http://schemas.microsoft.com/office/powerpoint/2010/main" val="176702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 Finishing filter 2 is in operation while finishing filter 1 is offline for cleaning. Valves B</a:t>
            </a:r>
            <a:r>
              <a:rPr lang="en-US" baseline="0" dirty="0" smtClean="0"/>
              <a:t> and F</a:t>
            </a:r>
            <a:r>
              <a:rPr lang="en-US" dirty="0" smtClean="0"/>
              <a:t> are open.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 Both finishing filters are in operation. Order of operation is Filter 2, Filter 1 and valves B</a:t>
            </a:r>
            <a:r>
              <a:rPr lang="en-US" baseline="0" dirty="0" smtClean="0"/>
              <a:t> </a:t>
            </a:r>
            <a:r>
              <a:rPr lang="en-US" dirty="0" smtClean="0"/>
              <a:t>C</a:t>
            </a:r>
            <a:r>
              <a:rPr lang="en-US" baseline="0" dirty="0" smtClean="0"/>
              <a:t> </a:t>
            </a:r>
            <a:r>
              <a:rPr lang="en-US" dirty="0" smtClean="0"/>
              <a:t>and G are open.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 Finishing filter 1 is in operation while finishing filter 2 is offline for cleaning. Valves A</a:t>
            </a:r>
            <a:r>
              <a:rPr lang="en-US" baseline="0" dirty="0" smtClean="0"/>
              <a:t> and E are open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fontAlgn="auto">
              <a:spcBef>
                <a:spcPts val="0"/>
              </a:spcBef>
              <a:spcAft>
                <a:spcPts val="0"/>
              </a:spcAft>
              <a:defRPr/>
            </a:pPr>
            <a:r>
              <a:rPr lang="en-US" sz="1300" dirty="0" smtClean="0">
                <a:latin typeface="+mn-lt"/>
              </a:rPr>
              <a:t>Additionally, log removal (</a:t>
            </a:r>
            <a:r>
              <a:rPr lang="en-US" sz="1300" dirty="0" err="1" smtClean="0">
                <a:latin typeface="+mn-lt"/>
              </a:rPr>
              <a:t>pC</a:t>
            </a:r>
            <a:r>
              <a:rPr lang="en-US" sz="1300" dirty="0" smtClean="0">
                <a:latin typeface="+mn-lt"/>
              </a:rPr>
              <a:t>*) is also a metric for determining filter performance; however, when influent turbidities are varied, it is more straightforward to compare effluent turbidity. Log removal is defined as the negative log of effluent turbidity divided by influent turbidity.</a:t>
            </a:r>
          </a:p>
          <a:p>
            <a:endParaRPr lang="en-US" dirty="0"/>
          </a:p>
        </p:txBody>
      </p:sp>
      <p:sp>
        <p:nvSpPr>
          <p:cNvPr id="4" name="Slide Number Placeholder 3"/>
          <p:cNvSpPr>
            <a:spLocks noGrp="1"/>
          </p:cNvSpPr>
          <p:nvPr>
            <p:ph type="sldNum" sz="quarter" idx="10"/>
          </p:nvPr>
        </p:nvSpPr>
        <p:spPr/>
        <p:txBody>
          <a:bodyPr/>
          <a:lstStyle/>
          <a:p>
            <a:fld id="{246838FD-6E7B-46D5-A308-C1FFF6DA0F3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fontAlgn="auto">
              <a:spcBef>
                <a:spcPts val="0"/>
              </a:spcBef>
              <a:spcAft>
                <a:spcPts val="0"/>
              </a:spcAft>
              <a:defRPr/>
            </a:pPr>
            <a:r>
              <a:rPr lang="en-US" sz="1300" dirty="0" smtClean="0">
                <a:latin typeface="+mn-lt"/>
              </a:rPr>
              <a:t>In order to continue our explore the idea of using foam with a larger pore size as a roughing filter, we decided to investigate the relationship between the depth of the foam </a:t>
            </a:r>
            <a:r>
              <a:rPr lang="en-US" sz="1300" dirty="0" err="1" smtClean="0">
                <a:latin typeface="+mn-lt"/>
              </a:rPr>
              <a:t>fitler</a:t>
            </a:r>
            <a:r>
              <a:rPr lang="en-US" sz="1300" dirty="0" smtClean="0">
                <a:latin typeface="+mn-lt"/>
              </a:rPr>
              <a:t> bed and its performance. The experimental apparatus is the same was previously described, however we varied the depth of foam. Bed depths of 5, 10 and 15 inches were chosen. This range will </a:t>
            </a:r>
            <a:r>
              <a:rPr lang="en-US" sz="1300" dirty="0" err="1" smtClean="0">
                <a:latin typeface="+mn-lt"/>
              </a:rPr>
              <a:t>accuratlely</a:t>
            </a:r>
            <a:r>
              <a:rPr lang="en-US" sz="1300" dirty="0" smtClean="0">
                <a:latin typeface="+mn-lt"/>
              </a:rPr>
              <a:t> capture the effect of filter bed depth on performance. This experimental trial will also give insight into the filter bed's capacity for capturing particles. Additionally, 30 </a:t>
            </a:r>
            <a:r>
              <a:rPr lang="en-US" sz="1300" dirty="0" err="1" smtClean="0">
                <a:latin typeface="+mn-lt"/>
              </a:rPr>
              <a:t>ppi</a:t>
            </a:r>
            <a:r>
              <a:rPr lang="en-US" sz="1300" dirty="0" smtClean="0">
                <a:latin typeface="+mn-lt"/>
              </a:rPr>
              <a:t> foam filtration performance was measured as a function of varying influent turbidity. The same experimental apparatus was also used for this trial, however the </a:t>
            </a:r>
            <a:r>
              <a:rPr lang="en-US" sz="1300" dirty="0" err="1" smtClean="0">
                <a:latin typeface="+mn-lt"/>
              </a:rPr>
              <a:t>PACl</a:t>
            </a:r>
            <a:r>
              <a:rPr lang="en-US" sz="1300" dirty="0" smtClean="0">
                <a:latin typeface="+mn-lt"/>
              </a:rPr>
              <a:t> dose was varied linearly to reflect the differences in influent turbidity.</a:t>
            </a:r>
          </a:p>
          <a:p>
            <a:endParaRPr lang="en-US" dirty="0" smtClean="0"/>
          </a:p>
          <a:p>
            <a:pPr defTabSz="966612" fontAlgn="auto">
              <a:spcBef>
                <a:spcPts val="0"/>
              </a:spcBef>
              <a:spcAft>
                <a:spcPts val="0"/>
              </a:spcAft>
              <a:defRPr/>
            </a:pPr>
            <a:r>
              <a:rPr lang="en-US" sz="1300" dirty="0" smtClean="0">
                <a:latin typeface="+mn-lt"/>
              </a:rPr>
              <a:t>Filter Performance of 30 </a:t>
            </a:r>
            <a:r>
              <a:rPr lang="en-US" sz="1300" dirty="0" err="1" smtClean="0">
                <a:latin typeface="+mn-lt"/>
              </a:rPr>
              <a:t>ppi</a:t>
            </a:r>
            <a:r>
              <a:rPr lang="en-US" sz="1300" dirty="0" smtClean="0">
                <a:latin typeface="+mn-lt"/>
              </a:rPr>
              <a:t> foam with an approach velocity of 6 mm/s, an alum feed, a 100 NTU influent and a 5, 10 and 15 inch filter bed depth.</a:t>
            </a:r>
          </a:p>
          <a:p>
            <a:endParaRPr lang="en-US" dirty="0" smtClean="0"/>
          </a:p>
          <a:p>
            <a:r>
              <a:rPr lang="en-US" sz="1300" dirty="0" smtClean="0">
                <a:latin typeface="+mn-lt"/>
              </a:rPr>
              <a:t>These results prove that filtration performance is directly related to the depth of the filter. Since the 15 inch foam depth can successfully filter 100 NTU water to 10 NTU, it is assumed that a filter bed of approximately 30 inches will be able to do the same, and thus the roughing filter will be able to provide acceptable influent turbidities for the finishing filter.</a:t>
            </a:r>
            <a:endParaRPr lang="en-US" dirty="0"/>
          </a:p>
        </p:txBody>
      </p:sp>
      <p:sp>
        <p:nvSpPr>
          <p:cNvPr id="4" name="Slide Number Placeholder 3"/>
          <p:cNvSpPr>
            <a:spLocks noGrp="1"/>
          </p:cNvSpPr>
          <p:nvPr>
            <p:ph type="sldNum" sz="quarter" idx="10"/>
          </p:nvPr>
        </p:nvSpPr>
        <p:spPr/>
        <p:txBody>
          <a:bodyPr/>
          <a:lstStyle/>
          <a:p>
            <a:fld id="{246838FD-6E7B-46D5-A308-C1FFF6DA0F3F}"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latin typeface="+mn-lt"/>
              </a:rPr>
              <a:t>Additionally, it should be noted that when the </a:t>
            </a:r>
            <a:r>
              <a:rPr lang="en-US" sz="1300" dirty="0" err="1" smtClean="0">
                <a:latin typeface="+mn-lt"/>
              </a:rPr>
              <a:t>pC</a:t>
            </a:r>
            <a:r>
              <a:rPr lang="en-US" sz="1300" dirty="0" smtClean="0">
                <a:latin typeface="+mn-lt"/>
              </a:rPr>
              <a:t>* data is normalized with the bed height, all three performance curves are the same. Thus, filtration performance varies linearly with filter bed depth, and based on the desired effluent turbidity, the bed height can be determined. This confirms</a:t>
            </a:r>
            <a:r>
              <a:rPr lang="en-US" sz="1300" baseline="0" dirty="0" smtClean="0">
                <a:latin typeface="+mn-lt"/>
              </a:rPr>
              <a:t> our hypothesis about the linear relationship between the filter performance and the filter bed depth. From this we can conclude that we can get pc* of 2.5 per meter of filter bed depth. </a:t>
            </a:r>
            <a:endParaRPr lang="en-US" dirty="0"/>
          </a:p>
        </p:txBody>
      </p:sp>
      <p:sp>
        <p:nvSpPr>
          <p:cNvPr id="4" name="Slide Number Placeholder 3"/>
          <p:cNvSpPr>
            <a:spLocks noGrp="1"/>
          </p:cNvSpPr>
          <p:nvPr>
            <p:ph type="sldNum" sz="quarter" idx="10"/>
          </p:nvPr>
        </p:nvSpPr>
        <p:spPr/>
        <p:txBody>
          <a:bodyPr/>
          <a:lstStyle/>
          <a:p>
            <a:fld id="{246838FD-6E7B-46D5-A308-C1FFF6DA0F3F}"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shows that </a:t>
            </a:r>
            <a:r>
              <a:rPr lang="en-US" dirty="0" err="1" smtClean="0"/>
              <a:t>pC</a:t>
            </a:r>
            <a:r>
              <a:rPr lang="en-US" dirty="0" smtClean="0"/>
              <a:t>* stays relatively constant with changing influent</a:t>
            </a:r>
            <a:r>
              <a:rPr lang="en-US" baseline="0" dirty="0" smtClean="0"/>
              <a:t> turbidity.</a:t>
            </a:r>
          </a:p>
          <a:p>
            <a:endParaRPr lang="en-US" baseline="0" dirty="0" smtClean="0"/>
          </a:p>
          <a:p>
            <a:endParaRPr lang="en-US" baseline="0" dirty="0" smtClean="0"/>
          </a:p>
          <a:p>
            <a:r>
              <a:rPr lang="en-US" baseline="0" dirty="0" smtClean="0"/>
              <a:t>The higher the influent turbidity, the lower the ripening time. You can see that the performance gets better faster for 100 </a:t>
            </a:r>
            <a:r>
              <a:rPr lang="en-US" baseline="0" dirty="0" err="1" smtClean="0"/>
              <a:t>ntu</a:t>
            </a:r>
            <a:r>
              <a:rPr lang="en-US" baseline="0" dirty="0" smtClean="0"/>
              <a:t> compared to lower </a:t>
            </a:r>
            <a:r>
              <a:rPr lang="en-US" baseline="0" dirty="0" err="1" smtClean="0"/>
              <a:t>ntu’s</a:t>
            </a:r>
            <a:endParaRPr lang="en-US" baseline="0" dirty="0" smtClean="0"/>
          </a:p>
          <a:p>
            <a:endParaRPr lang="en-US" baseline="0" dirty="0" smtClean="0"/>
          </a:p>
          <a:p>
            <a:r>
              <a:rPr lang="en-US" baseline="0" dirty="0" smtClean="0"/>
              <a:t>We hypothesized that with the lower NTU it would perform better longer which is demonstrated on the graph by its wide. </a:t>
            </a:r>
            <a:endParaRPr lang="en-US" dirty="0"/>
          </a:p>
        </p:txBody>
      </p:sp>
      <p:sp>
        <p:nvSpPr>
          <p:cNvPr id="4" name="Slide Number Placeholder 3"/>
          <p:cNvSpPr>
            <a:spLocks noGrp="1"/>
          </p:cNvSpPr>
          <p:nvPr>
            <p:ph type="sldNum" sz="quarter" idx="10"/>
          </p:nvPr>
        </p:nvSpPr>
        <p:spPr/>
        <p:txBody>
          <a:bodyPr/>
          <a:lstStyle/>
          <a:p>
            <a:fld id="{246838FD-6E7B-46D5-A308-C1FFF6DA0F3F}"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Preliminary schematic</a:t>
            </a:r>
          </a:p>
          <a:p>
            <a:endParaRPr lang="en-US" dirty="0" smtClean="0"/>
          </a:p>
          <a:p>
            <a:r>
              <a:rPr lang="en-US" dirty="0" smtClean="0"/>
              <a:t>-filter</a:t>
            </a:r>
            <a:r>
              <a:rPr lang="en-US" baseline="0" dirty="0" smtClean="0"/>
              <a:t> columns are made out of PVC of varying widths depending on the quantity of water required</a:t>
            </a:r>
          </a:p>
          <a:p>
            <a:r>
              <a:rPr lang="en-US" baseline="0" dirty="0" smtClean="0"/>
              <a:t>-will probably use 1.5 inch </a:t>
            </a:r>
            <a:r>
              <a:rPr lang="en-US" baseline="0" dirty="0" err="1" smtClean="0"/>
              <a:t>pvc</a:t>
            </a:r>
            <a:r>
              <a:rPr lang="en-US" baseline="0" dirty="0" smtClean="0"/>
              <a:t> pipes to connect the filters</a:t>
            </a:r>
          </a:p>
          <a:p>
            <a:r>
              <a:rPr lang="en-US" baseline="0" dirty="0" smtClean="0"/>
              <a:t>-note that 2 way valves are cheaper than 3 way valves</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Both finishing filters are in operation. Order of operation is Filter 1, Filter 2 and valves A,</a:t>
            </a:r>
            <a:r>
              <a:rPr lang="en-US" baseline="0" dirty="0" smtClean="0"/>
              <a:t> D and F </a:t>
            </a:r>
            <a:r>
              <a:rPr lang="en-US" dirty="0" smtClean="0"/>
              <a:t>are open.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191000" y="4495800"/>
            <a:ext cx="3962400" cy="1143000"/>
          </a:xfrm>
        </p:spPr>
        <p:txBody>
          <a:bodyPr/>
          <a:lstStyle/>
          <a:p>
            <a:r>
              <a:rPr lang="en-US" sz="2400" dirty="0" smtClean="0">
                <a:solidFill>
                  <a:schemeClr val="bg1"/>
                </a:solidFill>
                <a:effectLst>
                  <a:outerShdw blurRad="38100" dist="38100" dir="2700000" algn="tl">
                    <a:srgbClr val="000000">
                      <a:alpha val="43137"/>
                    </a:srgbClr>
                  </a:outerShdw>
                </a:effectLst>
              </a:rPr>
              <a:t>December 10, 2011</a:t>
            </a:r>
          </a:p>
          <a:p>
            <a:r>
              <a:rPr lang="en-US" sz="2400" dirty="0" smtClean="0">
                <a:solidFill>
                  <a:schemeClr val="bg1"/>
                </a:solidFill>
                <a:effectLst>
                  <a:outerShdw blurRad="38100" dist="38100" dir="2700000" algn="tl">
                    <a:srgbClr val="000000">
                      <a:alpha val="43137"/>
                    </a:srgbClr>
                  </a:outerShdw>
                </a:effectLst>
              </a:rPr>
              <a:t>Brad Irish</a:t>
            </a:r>
          </a:p>
          <a:p>
            <a:r>
              <a:rPr lang="en-US" sz="2400" dirty="0" smtClean="0">
                <a:solidFill>
                  <a:schemeClr val="bg1"/>
                </a:solidFill>
                <a:effectLst>
                  <a:outerShdw blurRad="38100" dist="38100" dir="2700000" algn="tl">
                    <a:srgbClr val="000000">
                      <a:alpha val="43137"/>
                    </a:srgbClr>
                  </a:outerShdw>
                </a:effectLst>
              </a:rPr>
              <a:t>Anna Lee</a:t>
            </a:r>
          </a:p>
          <a:p>
            <a:r>
              <a:rPr lang="en-US" sz="2400" dirty="0" smtClean="0">
                <a:solidFill>
                  <a:schemeClr val="bg1"/>
                </a:solidFill>
                <a:effectLst>
                  <a:outerShdw blurRad="38100" dist="38100" dir="2700000" algn="tl">
                    <a:srgbClr val="000000">
                      <a:alpha val="43137"/>
                    </a:srgbClr>
                  </a:outerShdw>
                </a:effectLst>
              </a:rPr>
              <a:t>Rachel </a:t>
            </a:r>
            <a:r>
              <a:rPr lang="en-US" sz="2400" dirty="0" err="1" smtClean="0">
                <a:solidFill>
                  <a:schemeClr val="bg1"/>
                </a:solidFill>
                <a:effectLst>
                  <a:outerShdw blurRad="38100" dist="38100" dir="2700000" algn="tl">
                    <a:srgbClr val="000000">
                      <a:alpha val="43137"/>
                    </a:srgbClr>
                  </a:outerShdw>
                </a:effectLst>
              </a:rPr>
              <a:t>Philipson</a:t>
            </a:r>
            <a:endParaRPr lang="en-US" sz="2400" dirty="0">
              <a:solidFill>
                <a:schemeClr val="bg1"/>
              </a:solidFill>
              <a:effectLst>
                <a:outerShdw blurRad="38100" dist="38100" dir="2700000" algn="tl">
                  <a:srgbClr val="000000">
                    <a:alpha val="43137"/>
                  </a:srgbClr>
                </a:outerShdw>
              </a:effectLst>
            </a:endParaRPr>
          </a:p>
        </p:txBody>
      </p:sp>
      <p:sp>
        <p:nvSpPr>
          <p:cNvPr id="6" name="Title 5"/>
          <p:cNvSpPr>
            <a:spLocks noGrp="1"/>
          </p:cNvSpPr>
          <p:nvPr>
            <p:ph type="ctrTitle" sz="quarter"/>
          </p:nvPr>
        </p:nvSpPr>
        <p:spPr/>
        <p:txBody>
          <a:bodyPr/>
          <a:lstStyle/>
          <a:p>
            <a:r>
              <a:rPr lang="en-US" dirty="0" smtClean="0"/>
              <a:t>Foam </a:t>
            </a:r>
            <a:r>
              <a:rPr lang="en-US" dirty="0" smtClean="0"/>
              <a:t>Filtration Final Presentation</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Filtration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63" name="Group 62"/>
          <p:cNvGrpSpPr/>
          <p:nvPr/>
        </p:nvGrpSpPr>
        <p:grpSpPr>
          <a:xfrm>
            <a:off x="228600" y="1600200"/>
            <a:ext cx="8749066" cy="4724400"/>
            <a:chOff x="430087" y="990600"/>
            <a:chExt cx="7778673" cy="4038600"/>
          </a:xfrm>
        </p:grpSpPr>
        <p:grpSp>
          <p:nvGrpSpPr>
            <p:cNvPr id="64" name="Group 107"/>
            <p:cNvGrpSpPr/>
            <p:nvPr/>
          </p:nvGrpSpPr>
          <p:grpSpPr>
            <a:xfrm>
              <a:off x="430087" y="990600"/>
              <a:ext cx="7778673" cy="4038600"/>
              <a:chOff x="304800" y="762000"/>
              <a:chExt cx="7778673" cy="4038600"/>
            </a:xfrm>
          </p:grpSpPr>
          <p:sp>
            <p:nvSpPr>
              <p:cNvPr id="71" name="Rectangle 70"/>
              <p:cNvSpPr/>
              <p:nvPr/>
            </p:nvSpPr>
            <p:spPr>
              <a:xfrm>
                <a:off x="59436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33528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143000" y="1295400"/>
                <a:ext cx="914400" cy="32004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143000" y="1066800"/>
                <a:ext cx="914400" cy="3733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3528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9436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p:cNvCxnSpPr/>
              <p:nvPr/>
            </p:nvCxnSpPr>
            <p:spPr>
              <a:xfrm>
                <a:off x="2057400" y="4724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534194" y="2743200"/>
                <a:ext cx="39616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514600" y="762000"/>
                <a:ext cx="3048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5372894" y="952500"/>
                <a:ext cx="3802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562600" y="1143000"/>
                <a:ext cx="381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667000" y="9906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895600" y="12192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267200" y="3427412"/>
                <a:ext cx="1676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a:off x="5029200" y="12954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038600" y="2286000"/>
                <a:ext cx="1981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105400" y="4038600"/>
                <a:ext cx="2209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flipH="1" flipV="1">
                <a:off x="5905500" y="2628900"/>
                <a:ext cx="2819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1000" y="1219200"/>
                <a:ext cx="7620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04800" y="892277"/>
                <a:ext cx="729992" cy="263100"/>
              </a:xfrm>
              <a:prstGeom prst="rect">
                <a:avLst/>
              </a:prstGeom>
              <a:noFill/>
            </p:spPr>
            <p:txBody>
              <a:bodyPr wrap="none" rtlCol="0">
                <a:spAutoFit/>
              </a:bodyPr>
              <a:lstStyle/>
              <a:p>
                <a:r>
                  <a:rPr lang="en-US" sz="1400" dirty="0" smtClean="0"/>
                  <a:t>Influent</a:t>
                </a:r>
                <a:endParaRPr lang="en-US" sz="1400" dirty="0"/>
              </a:p>
            </p:txBody>
          </p:sp>
          <p:grpSp>
            <p:nvGrpSpPr>
              <p:cNvPr id="91" name="Group 52"/>
              <p:cNvGrpSpPr/>
              <p:nvPr/>
            </p:nvGrpSpPr>
            <p:grpSpPr>
              <a:xfrm>
                <a:off x="2819400" y="914400"/>
                <a:ext cx="152400" cy="152400"/>
                <a:chOff x="4191000" y="5181600"/>
                <a:chExt cx="304800" cy="304800"/>
              </a:xfrm>
            </p:grpSpPr>
            <p:cxnSp>
              <p:nvCxnSpPr>
                <p:cNvPr id="117" name="Straight Connector 11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2" name="Group 53"/>
              <p:cNvGrpSpPr/>
              <p:nvPr/>
            </p:nvGrpSpPr>
            <p:grpSpPr>
              <a:xfrm>
                <a:off x="5486400" y="914400"/>
                <a:ext cx="152400" cy="152400"/>
                <a:chOff x="4191000" y="5181600"/>
                <a:chExt cx="304800" cy="304800"/>
              </a:xfrm>
            </p:grpSpPr>
            <p:cxnSp>
              <p:nvCxnSpPr>
                <p:cNvPr id="115" name="Straight Connector 114"/>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3" name="Group 56"/>
              <p:cNvGrpSpPr/>
              <p:nvPr/>
            </p:nvGrpSpPr>
            <p:grpSpPr>
              <a:xfrm>
                <a:off x="4800600" y="1143000"/>
                <a:ext cx="152400" cy="152400"/>
                <a:chOff x="4191000" y="5181600"/>
                <a:chExt cx="304800" cy="304800"/>
              </a:xfrm>
            </p:grpSpPr>
            <p:cxnSp>
              <p:nvCxnSpPr>
                <p:cNvPr id="113" name="Straight Connector 112"/>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4" name="Group 59"/>
              <p:cNvGrpSpPr/>
              <p:nvPr/>
            </p:nvGrpSpPr>
            <p:grpSpPr>
              <a:xfrm>
                <a:off x="5334000" y="1219200"/>
                <a:ext cx="152400" cy="152400"/>
                <a:chOff x="4191000" y="5181600"/>
                <a:chExt cx="304800" cy="304800"/>
              </a:xfrm>
            </p:grpSpPr>
            <p:cxnSp>
              <p:nvCxnSpPr>
                <p:cNvPr id="111" name="Straight Connector 110"/>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5" name="Group 62"/>
              <p:cNvGrpSpPr/>
              <p:nvPr/>
            </p:nvGrpSpPr>
            <p:grpSpPr>
              <a:xfrm>
                <a:off x="4800600" y="3352800"/>
                <a:ext cx="152400" cy="152400"/>
                <a:chOff x="4191000" y="5181600"/>
                <a:chExt cx="304800" cy="304800"/>
              </a:xfrm>
            </p:grpSpPr>
            <p:cxnSp>
              <p:nvCxnSpPr>
                <p:cNvPr id="109" name="Straight Connector 108"/>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6" name="Group 65"/>
              <p:cNvGrpSpPr/>
              <p:nvPr/>
            </p:nvGrpSpPr>
            <p:grpSpPr>
              <a:xfrm>
                <a:off x="5257800" y="3352800"/>
                <a:ext cx="152400" cy="152400"/>
                <a:chOff x="4191000" y="5181600"/>
                <a:chExt cx="304800" cy="304800"/>
              </a:xfrm>
            </p:grpSpPr>
            <p:cxnSp>
              <p:nvCxnSpPr>
                <p:cNvPr id="107" name="Straight Connector 10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p:cNvCxnSpPr/>
              <p:nvPr/>
            </p:nvCxnSpPr>
            <p:spPr>
              <a:xfrm rot="5400000" flipH="1" flipV="1">
                <a:off x="4799806" y="3733800"/>
                <a:ext cx="610394"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2672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1816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4153297" y="2247503"/>
                <a:ext cx="2057400"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0800000">
                <a:off x="4267200" y="12192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315200" y="1219200"/>
                <a:ext cx="5334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350630" y="892277"/>
                <a:ext cx="732843" cy="263100"/>
              </a:xfrm>
              <a:prstGeom prst="rect">
                <a:avLst/>
              </a:prstGeom>
              <a:noFill/>
            </p:spPr>
            <p:txBody>
              <a:bodyPr wrap="none" rtlCol="0">
                <a:spAutoFit/>
              </a:bodyPr>
              <a:lstStyle/>
              <a:p>
                <a:r>
                  <a:rPr lang="en-US" sz="1400" dirty="0" smtClean="0"/>
                  <a:t>Effluent</a:t>
                </a:r>
                <a:endParaRPr lang="en-US" sz="1400" dirty="0"/>
              </a:p>
            </p:txBody>
          </p:sp>
          <p:sp>
            <p:nvSpPr>
              <p:cNvPr id="104" name="TextBox 103"/>
              <p:cNvSpPr txBox="1"/>
              <p:nvPr/>
            </p:nvSpPr>
            <p:spPr>
              <a:xfrm>
                <a:off x="1117780" y="2590800"/>
                <a:ext cx="914806" cy="394649"/>
              </a:xfrm>
              <a:prstGeom prst="rect">
                <a:avLst/>
              </a:prstGeom>
              <a:noFill/>
            </p:spPr>
            <p:txBody>
              <a:bodyPr wrap="square" rtlCol="0">
                <a:spAutoFit/>
              </a:bodyPr>
              <a:lstStyle/>
              <a:p>
                <a:pPr algn="ctr"/>
                <a:r>
                  <a:rPr lang="en-US" sz="1200" dirty="0" smtClean="0"/>
                  <a:t>Roughing Filter</a:t>
                </a:r>
                <a:endParaRPr lang="en-US" sz="1200" dirty="0"/>
              </a:p>
            </p:txBody>
          </p:sp>
          <p:sp>
            <p:nvSpPr>
              <p:cNvPr id="105" name="TextBox 104"/>
              <p:cNvSpPr txBox="1"/>
              <p:nvPr/>
            </p:nvSpPr>
            <p:spPr>
              <a:xfrm>
                <a:off x="3429000" y="2057400"/>
                <a:ext cx="762000" cy="461665"/>
              </a:xfrm>
              <a:prstGeom prst="rect">
                <a:avLst/>
              </a:prstGeom>
              <a:noFill/>
            </p:spPr>
            <p:txBody>
              <a:bodyPr wrap="square" rtlCol="0">
                <a:spAutoFit/>
              </a:bodyPr>
              <a:lstStyle/>
              <a:p>
                <a:pPr algn="ctr"/>
                <a:r>
                  <a:rPr lang="en-US" sz="1200" dirty="0" smtClean="0"/>
                  <a:t>Finishing Filter 1</a:t>
                </a:r>
                <a:endParaRPr lang="en-US" sz="1200" dirty="0"/>
              </a:p>
            </p:txBody>
          </p:sp>
          <p:sp>
            <p:nvSpPr>
              <p:cNvPr id="106" name="TextBox 105"/>
              <p:cNvSpPr txBox="1"/>
              <p:nvPr/>
            </p:nvSpPr>
            <p:spPr>
              <a:xfrm>
                <a:off x="6019800" y="2057400"/>
                <a:ext cx="762000" cy="461665"/>
              </a:xfrm>
              <a:prstGeom prst="rect">
                <a:avLst/>
              </a:prstGeom>
              <a:noFill/>
            </p:spPr>
            <p:txBody>
              <a:bodyPr wrap="square" rtlCol="0">
                <a:spAutoFit/>
              </a:bodyPr>
              <a:lstStyle/>
              <a:p>
                <a:pPr algn="ctr"/>
                <a:r>
                  <a:rPr lang="en-US" sz="1200" dirty="0" smtClean="0"/>
                  <a:t>Finishing Filter 2</a:t>
                </a:r>
                <a:endParaRPr lang="en-US" sz="1200" dirty="0"/>
              </a:p>
            </p:txBody>
          </p:sp>
        </p:grpSp>
        <p:sp>
          <p:nvSpPr>
            <p:cNvPr id="65" name="TextBox 64"/>
            <p:cNvSpPr txBox="1"/>
            <p:nvPr/>
          </p:nvSpPr>
          <p:spPr>
            <a:xfrm>
              <a:off x="3048000" y="1109990"/>
              <a:ext cx="266420" cy="261610"/>
            </a:xfrm>
            <a:prstGeom prst="rect">
              <a:avLst/>
            </a:prstGeom>
            <a:noFill/>
          </p:spPr>
          <p:txBody>
            <a:bodyPr wrap="none" rtlCol="0">
              <a:spAutoFit/>
            </a:bodyPr>
            <a:lstStyle/>
            <a:p>
              <a:r>
                <a:rPr lang="en-US" sz="1100" dirty="0" smtClean="0"/>
                <a:t>A</a:t>
              </a:r>
              <a:endParaRPr lang="en-US" sz="1100" dirty="0"/>
            </a:p>
          </p:txBody>
        </p:sp>
        <p:sp>
          <p:nvSpPr>
            <p:cNvPr id="66" name="TextBox 65"/>
            <p:cNvSpPr txBox="1"/>
            <p:nvPr/>
          </p:nvSpPr>
          <p:spPr>
            <a:xfrm>
              <a:off x="5715000" y="1066800"/>
              <a:ext cx="261610" cy="261610"/>
            </a:xfrm>
            <a:prstGeom prst="rect">
              <a:avLst/>
            </a:prstGeom>
            <a:noFill/>
          </p:spPr>
          <p:txBody>
            <a:bodyPr wrap="none" rtlCol="0">
              <a:spAutoFit/>
            </a:bodyPr>
            <a:lstStyle/>
            <a:p>
              <a:r>
                <a:rPr lang="en-US" sz="1100" dirty="0" smtClean="0"/>
                <a:t>B</a:t>
              </a:r>
              <a:endParaRPr lang="en-US" sz="1100" dirty="0"/>
            </a:p>
          </p:txBody>
        </p:sp>
        <p:sp>
          <p:nvSpPr>
            <p:cNvPr id="67" name="TextBox 66"/>
            <p:cNvSpPr txBox="1"/>
            <p:nvPr/>
          </p:nvSpPr>
          <p:spPr>
            <a:xfrm>
              <a:off x="4757972" y="1219200"/>
              <a:ext cx="260008" cy="261610"/>
            </a:xfrm>
            <a:prstGeom prst="rect">
              <a:avLst/>
            </a:prstGeom>
            <a:noFill/>
          </p:spPr>
          <p:txBody>
            <a:bodyPr wrap="none" rtlCol="0">
              <a:spAutoFit/>
            </a:bodyPr>
            <a:lstStyle/>
            <a:p>
              <a:r>
                <a:rPr lang="en-US" sz="1100" dirty="0" smtClean="0"/>
                <a:t>C</a:t>
              </a:r>
              <a:endParaRPr lang="en-US" sz="1100" dirty="0"/>
            </a:p>
          </p:txBody>
        </p:sp>
        <p:sp>
          <p:nvSpPr>
            <p:cNvPr id="68" name="TextBox 67"/>
            <p:cNvSpPr txBox="1"/>
            <p:nvPr/>
          </p:nvSpPr>
          <p:spPr>
            <a:xfrm>
              <a:off x="5410200" y="1524000"/>
              <a:ext cx="271228" cy="261610"/>
            </a:xfrm>
            <a:prstGeom prst="rect">
              <a:avLst/>
            </a:prstGeom>
            <a:noFill/>
          </p:spPr>
          <p:txBody>
            <a:bodyPr wrap="none" rtlCol="0">
              <a:spAutoFit/>
            </a:bodyPr>
            <a:lstStyle/>
            <a:p>
              <a:r>
                <a:rPr lang="en-US" sz="1100" dirty="0" smtClean="0"/>
                <a:t>D</a:t>
              </a:r>
              <a:endParaRPr lang="en-US" sz="1100" dirty="0"/>
            </a:p>
          </p:txBody>
        </p:sp>
        <p:sp>
          <p:nvSpPr>
            <p:cNvPr id="69" name="TextBox 68"/>
            <p:cNvSpPr txBox="1"/>
            <p:nvPr/>
          </p:nvSpPr>
          <p:spPr>
            <a:xfrm>
              <a:off x="4876800" y="3657600"/>
              <a:ext cx="253596" cy="261610"/>
            </a:xfrm>
            <a:prstGeom prst="rect">
              <a:avLst/>
            </a:prstGeom>
            <a:noFill/>
          </p:spPr>
          <p:txBody>
            <a:bodyPr wrap="none" rtlCol="0">
              <a:spAutoFit/>
            </a:bodyPr>
            <a:lstStyle/>
            <a:p>
              <a:r>
                <a:rPr lang="en-US" sz="1100" dirty="0" smtClean="0"/>
                <a:t>E</a:t>
              </a:r>
              <a:endParaRPr lang="en-US" sz="1100" dirty="0"/>
            </a:p>
          </p:txBody>
        </p:sp>
        <p:sp>
          <p:nvSpPr>
            <p:cNvPr id="70" name="TextBox 69"/>
            <p:cNvSpPr txBox="1"/>
            <p:nvPr/>
          </p:nvSpPr>
          <p:spPr>
            <a:xfrm>
              <a:off x="5334000" y="3657600"/>
              <a:ext cx="248786" cy="261610"/>
            </a:xfrm>
            <a:prstGeom prst="rect">
              <a:avLst/>
            </a:prstGeom>
            <a:noFill/>
          </p:spPr>
          <p:txBody>
            <a:bodyPr wrap="none" rtlCol="0">
              <a:spAutoFit/>
            </a:bodyPr>
            <a:lstStyle/>
            <a:p>
              <a:r>
                <a:rPr lang="en-US" sz="1100" dirty="0" smtClean="0"/>
                <a:t>F</a:t>
              </a:r>
              <a:endParaRPr lang="en-US" sz="1100" dirty="0"/>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3" name="Group 62"/>
          <p:cNvGrpSpPr/>
          <p:nvPr/>
        </p:nvGrpSpPr>
        <p:grpSpPr>
          <a:xfrm>
            <a:off x="228600" y="1600200"/>
            <a:ext cx="8749066" cy="4724400"/>
            <a:chOff x="430087" y="990600"/>
            <a:chExt cx="7778673" cy="4038600"/>
          </a:xfrm>
        </p:grpSpPr>
        <p:grpSp>
          <p:nvGrpSpPr>
            <p:cNvPr id="6" name="Group 107"/>
            <p:cNvGrpSpPr/>
            <p:nvPr/>
          </p:nvGrpSpPr>
          <p:grpSpPr>
            <a:xfrm>
              <a:off x="430087" y="990600"/>
              <a:ext cx="7778673" cy="4038600"/>
              <a:chOff x="304800" y="762000"/>
              <a:chExt cx="7778673" cy="4038600"/>
            </a:xfrm>
          </p:grpSpPr>
          <p:sp>
            <p:nvSpPr>
              <p:cNvPr id="71" name="Rectangle 70"/>
              <p:cNvSpPr/>
              <p:nvPr/>
            </p:nvSpPr>
            <p:spPr>
              <a:xfrm>
                <a:off x="59436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33528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143000" y="1295400"/>
                <a:ext cx="914400" cy="32004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143000" y="1066800"/>
                <a:ext cx="914400" cy="3733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3528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9436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p:cNvCxnSpPr/>
              <p:nvPr/>
            </p:nvCxnSpPr>
            <p:spPr>
              <a:xfrm>
                <a:off x="2057400" y="4724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534194" y="2743200"/>
                <a:ext cx="39616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514600" y="762000"/>
                <a:ext cx="3048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5372894" y="952500"/>
                <a:ext cx="3802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562600" y="1143000"/>
                <a:ext cx="381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667000" y="9906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895600" y="12192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267200" y="3427412"/>
                <a:ext cx="1676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a:off x="5029200" y="12954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038600" y="2286000"/>
                <a:ext cx="1981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105400" y="4038600"/>
                <a:ext cx="2209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flipH="1" flipV="1">
                <a:off x="5905500" y="2628900"/>
                <a:ext cx="2819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1000" y="1219200"/>
                <a:ext cx="7620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04800" y="892277"/>
                <a:ext cx="729992" cy="263100"/>
              </a:xfrm>
              <a:prstGeom prst="rect">
                <a:avLst/>
              </a:prstGeom>
              <a:noFill/>
            </p:spPr>
            <p:txBody>
              <a:bodyPr wrap="none" rtlCol="0">
                <a:spAutoFit/>
              </a:bodyPr>
              <a:lstStyle/>
              <a:p>
                <a:r>
                  <a:rPr lang="en-US" sz="1400" dirty="0" smtClean="0"/>
                  <a:t>Influent</a:t>
                </a:r>
                <a:endParaRPr lang="en-US" sz="1400" dirty="0"/>
              </a:p>
            </p:txBody>
          </p:sp>
          <p:grpSp>
            <p:nvGrpSpPr>
              <p:cNvPr id="8" name="Group 53"/>
              <p:cNvGrpSpPr/>
              <p:nvPr/>
            </p:nvGrpSpPr>
            <p:grpSpPr>
              <a:xfrm>
                <a:off x="5486400" y="914400"/>
                <a:ext cx="152400" cy="152400"/>
                <a:chOff x="4191000" y="5181600"/>
                <a:chExt cx="304800" cy="304800"/>
              </a:xfrm>
            </p:grpSpPr>
            <p:cxnSp>
              <p:nvCxnSpPr>
                <p:cNvPr id="115" name="Straight Connector 114"/>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 name="Group 56"/>
              <p:cNvGrpSpPr/>
              <p:nvPr/>
            </p:nvGrpSpPr>
            <p:grpSpPr>
              <a:xfrm>
                <a:off x="4800600" y="1143000"/>
                <a:ext cx="152400" cy="152400"/>
                <a:chOff x="4191000" y="5181600"/>
                <a:chExt cx="304800" cy="304800"/>
              </a:xfrm>
            </p:grpSpPr>
            <p:cxnSp>
              <p:nvCxnSpPr>
                <p:cNvPr id="113" name="Straight Connector 112"/>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1" name="Group 62"/>
              <p:cNvGrpSpPr/>
              <p:nvPr/>
            </p:nvGrpSpPr>
            <p:grpSpPr>
              <a:xfrm>
                <a:off x="4800600" y="3352800"/>
                <a:ext cx="152400" cy="152400"/>
                <a:chOff x="4191000" y="5181600"/>
                <a:chExt cx="304800" cy="304800"/>
              </a:xfrm>
            </p:grpSpPr>
            <p:cxnSp>
              <p:nvCxnSpPr>
                <p:cNvPr id="109" name="Straight Connector 108"/>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p:cNvCxnSpPr/>
              <p:nvPr/>
            </p:nvCxnSpPr>
            <p:spPr>
              <a:xfrm rot="5400000" flipH="1" flipV="1">
                <a:off x="4799806" y="3733800"/>
                <a:ext cx="610394"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2672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1816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4153297" y="2247503"/>
                <a:ext cx="2057400"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0800000">
                <a:off x="4267200" y="12192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315200" y="1219200"/>
                <a:ext cx="5334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350630" y="892277"/>
                <a:ext cx="732843" cy="263100"/>
              </a:xfrm>
              <a:prstGeom prst="rect">
                <a:avLst/>
              </a:prstGeom>
              <a:noFill/>
            </p:spPr>
            <p:txBody>
              <a:bodyPr wrap="none" rtlCol="0">
                <a:spAutoFit/>
              </a:bodyPr>
              <a:lstStyle/>
              <a:p>
                <a:r>
                  <a:rPr lang="en-US" sz="1400" dirty="0" smtClean="0"/>
                  <a:t>Effluent</a:t>
                </a:r>
                <a:endParaRPr lang="en-US" sz="1400" dirty="0"/>
              </a:p>
            </p:txBody>
          </p:sp>
          <p:sp>
            <p:nvSpPr>
              <p:cNvPr id="105" name="TextBox 104"/>
              <p:cNvSpPr txBox="1"/>
              <p:nvPr/>
            </p:nvSpPr>
            <p:spPr>
              <a:xfrm>
                <a:off x="3429000" y="2057400"/>
                <a:ext cx="762000" cy="461665"/>
              </a:xfrm>
              <a:prstGeom prst="rect">
                <a:avLst/>
              </a:prstGeom>
              <a:noFill/>
            </p:spPr>
            <p:txBody>
              <a:bodyPr wrap="square" rtlCol="0">
                <a:spAutoFit/>
              </a:bodyPr>
              <a:lstStyle/>
              <a:p>
                <a:pPr algn="ctr"/>
                <a:r>
                  <a:rPr lang="en-US" sz="1200" dirty="0" smtClean="0"/>
                  <a:t>Finishing Filter 1</a:t>
                </a:r>
                <a:endParaRPr lang="en-US" sz="1200" dirty="0"/>
              </a:p>
            </p:txBody>
          </p:sp>
          <p:sp>
            <p:nvSpPr>
              <p:cNvPr id="106" name="TextBox 105"/>
              <p:cNvSpPr txBox="1"/>
              <p:nvPr/>
            </p:nvSpPr>
            <p:spPr>
              <a:xfrm>
                <a:off x="6019800" y="2057400"/>
                <a:ext cx="762000" cy="461665"/>
              </a:xfrm>
              <a:prstGeom prst="rect">
                <a:avLst/>
              </a:prstGeom>
              <a:noFill/>
            </p:spPr>
            <p:txBody>
              <a:bodyPr wrap="square" rtlCol="0">
                <a:spAutoFit/>
              </a:bodyPr>
              <a:lstStyle/>
              <a:p>
                <a:pPr algn="ctr"/>
                <a:r>
                  <a:rPr lang="en-US" sz="1200" dirty="0" smtClean="0"/>
                  <a:t>Finishing Filter 2</a:t>
                </a:r>
                <a:endParaRPr lang="en-US" sz="1200" dirty="0"/>
              </a:p>
            </p:txBody>
          </p:sp>
          <p:sp>
            <p:nvSpPr>
              <p:cNvPr id="104" name="TextBox 103"/>
              <p:cNvSpPr txBox="1"/>
              <p:nvPr/>
            </p:nvSpPr>
            <p:spPr>
              <a:xfrm>
                <a:off x="1117780" y="2590800"/>
                <a:ext cx="914806" cy="394649"/>
              </a:xfrm>
              <a:prstGeom prst="rect">
                <a:avLst/>
              </a:prstGeom>
              <a:noFill/>
            </p:spPr>
            <p:txBody>
              <a:bodyPr wrap="square" rtlCol="0">
                <a:spAutoFit/>
              </a:bodyPr>
              <a:lstStyle/>
              <a:p>
                <a:pPr algn="ctr"/>
                <a:r>
                  <a:rPr lang="en-US" sz="1200" dirty="0" smtClean="0"/>
                  <a:t>Roughing Filter</a:t>
                </a:r>
                <a:endParaRPr lang="en-US" sz="1200" dirty="0"/>
              </a:p>
            </p:txBody>
          </p:sp>
        </p:grpSp>
        <p:sp>
          <p:nvSpPr>
            <p:cNvPr id="65" name="TextBox 64"/>
            <p:cNvSpPr txBox="1"/>
            <p:nvPr/>
          </p:nvSpPr>
          <p:spPr>
            <a:xfrm>
              <a:off x="3072273" y="1120877"/>
              <a:ext cx="266420" cy="261610"/>
            </a:xfrm>
            <a:prstGeom prst="rect">
              <a:avLst/>
            </a:prstGeom>
            <a:noFill/>
          </p:spPr>
          <p:txBody>
            <a:bodyPr wrap="none" rtlCol="0">
              <a:spAutoFit/>
            </a:bodyPr>
            <a:lstStyle/>
            <a:p>
              <a:r>
                <a:rPr lang="en-US" sz="1100" dirty="0" smtClean="0"/>
                <a:t>A</a:t>
              </a:r>
              <a:endParaRPr lang="en-US" sz="1100" dirty="0"/>
            </a:p>
          </p:txBody>
        </p:sp>
        <p:sp>
          <p:nvSpPr>
            <p:cNvPr id="66" name="TextBox 65"/>
            <p:cNvSpPr txBox="1"/>
            <p:nvPr/>
          </p:nvSpPr>
          <p:spPr>
            <a:xfrm>
              <a:off x="5715000" y="1066800"/>
              <a:ext cx="261610" cy="261610"/>
            </a:xfrm>
            <a:prstGeom prst="rect">
              <a:avLst/>
            </a:prstGeom>
            <a:noFill/>
          </p:spPr>
          <p:txBody>
            <a:bodyPr wrap="none" rtlCol="0">
              <a:spAutoFit/>
            </a:bodyPr>
            <a:lstStyle/>
            <a:p>
              <a:r>
                <a:rPr lang="en-US" sz="1100" dirty="0" smtClean="0"/>
                <a:t>B</a:t>
              </a:r>
              <a:endParaRPr lang="en-US" sz="1100" dirty="0"/>
            </a:p>
          </p:txBody>
        </p:sp>
        <p:sp>
          <p:nvSpPr>
            <p:cNvPr id="67" name="TextBox 66"/>
            <p:cNvSpPr txBox="1"/>
            <p:nvPr/>
          </p:nvSpPr>
          <p:spPr>
            <a:xfrm>
              <a:off x="4757972" y="1219200"/>
              <a:ext cx="260008" cy="261610"/>
            </a:xfrm>
            <a:prstGeom prst="rect">
              <a:avLst/>
            </a:prstGeom>
            <a:noFill/>
          </p:spPr>
          <p:txBody>
            <a:bodyPr wrap="none" rtlCol="0">
              <a:spAutoFit/>
            </a:bodyPr>
            <a:lstStyle/>
            <a:p>
              <a:r>
                <a:rPr lang="en-US" sz="1100" dirty="0" smtClean="0"/>
                <a:t>C</a:t>
              </a:r>
              <a:endParaRPr lang="en-US" sz="1100" dirty="0"/>
            </a:p>
          </p:txBody>
        </p:sp>
        <p:sp>
          <p:nvSpPr>
            <p:cNvPr id="68" name="TextBox 67"/>
            <p:cNvSpPr txBox="1"/>
            <p:nvPr/>
          </p:nvSpPr>
          <p:spPr>
            <a:xfrm>
              <a:off x="5511214" y="1576848"/>
              <a:ext cx="271228" cy="261610"/>
            </a:xfrm>
            <a:prstGeom prst="rect">
              <a:avLst/>
            </a:prstGeom>
            <a:noFill/>
          </p:spPr>
          <p:txBody>
            <a:bodyPr wrap="none" rtlCol="0">
              <a:spAutoFit/>
            </a:bodyPr>
            <a:lstStyle/>
            <a:p>
              <a:r>
                <a:rPr lang="en-US" sz="1100" dirty="0" smtClean="0"/>
                <a:t>D</a:t>
              </a:r>
              <a:endParaRPr lang="en-US" sz="1100" dirty="0"/>
            </a:p>
          </p:txBody>
        </p:sp>
        <p:sp>
          <p:nvSpPr>
            <p:cNvPr id="69" name="TextBox 68"/>
            <p:cNvSpPr txBox="1"/>
            <p:nvPr/>
          </p:nvSpPr>
          <p:spPr>
            <a:xfrm>
              <a:off x="4876800" y="3657600"/>
              <a:ext cx="253596" cy="261610"/>
            </a:xfrm>
            <a:prstGeom prst="rect">
              <a:avLst/>
            </a:prstGeom>
            <a:noFill/>
          </p:spPr>
          <p:txBody>
            <a:bodyPr wrap="none" rtlCol="0">
              <a:spAutoFit/>
            </a:bodyPr>
            <a:lstStyle/>
            <a:p>
              <a:r>
                <a:rPr lang="en-US" sz="1100" dirty="0" smtClean="0"/>
                <a:t>E</a:t>
              </a:r>
              <a:endParaRPr lang="en-US" sz="1100" dirty="0"/>
            </a:p>
          </p:txBody>
        </p:sp>
        <p:sp>
          <p:nvSpPr>
            <p:cNvPr id="70" name="TextBox 69"/>
            <p:cNvSpPr txBox="1"/>
            <p:nvPr/>
          </p:nvSpPr>
          <p:spPr>
            <a:xfrm>
              <a:off x="5334000" y="3657600"/>
              <a:ext cx="248786" cy="261610"/>
            </a:xfrm>
            <a:prstGeom prst="rect">
              <a:avLst/>
            </a:prstGeom>
            <a:noFill/>
          </p:spPr>
          <p:txBody>
            <a:bodyPr wrap="none" rtlCol="0">
              <a:spAutoFit/>
            </a:bodyPr>
            <a:lstStyle/>
            <a:p>
              <a:r>
                <a:rPr lang="en-US" sz="1100" dirty="0" smtClean="0"/>
                <a:t>F</a:t>
              </a:r>
              <a:endParaRPr lang="en-US" sz="1100" dirty="0"/>
            </a:p>
          </p:txBody>
        </p:sp>
      </p:grpSp>
      <p:cxnSp>
        <p:nvCxnSpPr>
          <p:cNvPr id="120" name="Straight Connector 119"/>
          <p:cNvCxnSpPr/>
          <p:nvPr/>
        </p:nvCxnSpPr>
        <p:spPr bwMode="auto">
          <a:xfrm rot="5400000">
            <a:off x="-152400" y="4419600"/>
            <a:ext cx="3657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1" name="Straight Connector 120"/>
          <p:cNvCxnSpPr/>
          <p:nvPr/>
        </p:nvCxnSpPr>
        <p:spPr bwMode="auto">
          <a:xfrm>
            <a:off x="1676400" y="6248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2" name="Straight Connector 121"/>
          <p:cNvCxnSpPr/>
          <p:nvPr/>
        </p:nvCxnSpPr>
        <p:spPr bwMode="auto">
          <a:xfrm rot="5400000" flipH="1" flipV="1">
            <a:off x="419100" y="3924300"/>
            <a:ext cx="4648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3" name="Straight Connector 122"/>
          <p:cNvCxnSpPr/>
          <p:nvPr/>
        </p:nvCxnSpPr>
        <p:spPr bwMode="auto">
          <a:xfrm>
            <a:off x="2743200" y="1600200"/>
            <a:ext cx="381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4" name="Straight Connector 123"/>
          <p:cNvCxnSpPr/>
          <p:nvPr/>
        </p:nvCxnSpPr>
        <p:spPr bwMode="auto">
          <a:xfrm rot="5400000">
            <a:off x="2857500" y="1866900"/>
            <a:ext cx="5334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5" name="Straight Connector 124"/>
          <p:cNvCxnSpPr/>
          <p:nvPr/>
        </p:nvCxnSpPr>
        <p:spPr bwMode="auto">
          <a:xfrm>
            <a:off x="3124200" y="21336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6" name="Straight Connector 125"/>
          <p:cNvCxnSpPr/>
          <p:nvPr/>
        </p:nvCxnSpPr>
        <p:spPr bwMode="auto">
          <a:xfrm rot="5400000">
            <a:off x="2972594" y="3352800"/>
            <a:ext cx="2437606" cy="794"/>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7" name="Straight Connector 126"/>
          <p:cNvCxnSpPr/>
          <p:nvPr/>
        </p:nvCxnSpPr>
        <p:spPr bwMode="auto">
          <a:xfrm>
            <a:off x="4191000" y="4572000"/>
            <a:ext cx="1371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8" name="Straight Connector 127"/>
          <p:cNvCxnSpPr/>
          <p:nvPr/>
        </p:nvCxnSpPr>
        <p:spPr bwMode="auto">
          <a:xfrm rot="5400000" flipH="1" flipV="1">
            <a:off x="4381500" y="3390900"/>
            <a:ext cx="2362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9" name="Straight Connector 128"/>
          <p:cNvCxnSpPr/>
          <p:nvPr/>
        </p:nvCxnSpPr>
        <p:spPr bwMode="auto">
          <a:xfrm>
            <a:off x="5562600" y="2209800"/>
            <a:ext cx="16764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0" name="Straight Connector 129"/>
          <p:cNvCxnSpPr/>
          <p:nvPr/>
        </p:nvCxnSpPr>
        <p:spPr bwMode="auto">
          <a:xfrm rot="5400000">
            <a:off x="5981700" y="3467100"/>
            <a:ext cx="2514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1" name="Straight Connector 130"/>
          <p:cNvCxnSpPr/>
          <p:nvPr/>
        </p:nvCxnSpPr>
        <p:spPr bwMode="auto">
          <a:xfrm rot="10800000">
            <a:off x="5638800" y="4724400"/>
            <a:ext cx="1600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2" name="Straight Connector 131"/>
          <p:cNvCxnSpPr/>
          <p:nvPr/>
        </p:nvCxnSpPr>
        <p:spPr bwMode="auto">
          <a:xfrm rot="5400000">
            <a:off x="5372100" y="4991100"/>
            <a:ext cx="533400" cy="1588"/>
          </a:xfrm>
          <a:prstGeom prst="line">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4" name="Straight Arrow Connector 133"/>
          <p:cNvCxnSpPr/>
          <p:nvPr/>
        </p:nvCxnSpPr>
        <p:spPr bwMode="auto">
          <a:xfrm rot="5400000">
            <a:off x="533400" y="3733800"/>
            <a:ext cx="22860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5" name="Straight Arrow Connector 134"/>
          <p:cNvCxnSpPr/>
          <p:nvPr/>
        </p:nvCxnSpPr>
        <p:spPr bwMode="auto">
          <a:xfrm>
            <a:off x="1905000" y="62484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9" name="Straight Arrow Connector 138"/>
          <p:cNvCxnSpPr/>
          <p:nvPr/>
        </p:nvCxnSpPr>
        <p:spPr bwMode="auto">
          <a:xfrm rot="5400000">
            <a:off x="1599405" y="3886200"/>
            <a:ext cx="22860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40" name="Straight Arrow Connector 139"/>
          <p:cNvCxnSpPr/>
          <p:nvPr/>
        </p:nvCxnSpPr>
        <p:spPr bwMode="auto">
          <a:xfrm>
            <a:off x="3352800" y="21336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1" name="Straight Arrow Connector 140"/>
          <p:cNvCxnSpPr/>
          <p:nvPr/>
        </p:nvCxnSpPr>
        <p:spPr bwMode="auto">
          <a:xfrm rot="5400000">
            <a:off x="3390106" y="32377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3" name="Straight Arrow Connector 142"/>
          <p:cNvCxnSpPr/>
          <p:nvPr/>
        </p:nvCxnSpPr>
        <p:spPr bwMode="auto">
          <a:xfrm>
            <a:off x="4495800" y="4570412"/>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4" name="Straight Arrow Connector 143"/>
          <p:cNvCxnSpPr/>
          <p:nvPr/>
        </p:nvCxnSpPr>
        <p:spPr bwMode="auto">
          <a:xfrm rot="16200000" flipH="1">
            <a:off x="5220098" y="3238896"/>
            <a:ext cx="685006" cy="1"/>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46" name="Straight Arrow Connector 145"/>
          <p:cNvCxnSpPr/>
          <p:nvPr/>
        </p:nvCxnSpPr>
        <p:spPr bwMode="auto">
          <a:xfrm>
            <a:off x="6248400" y="22098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7" name="Straight Arrow Connector 146"/>
          <p:cNvCxnSpPr/>
          <p:nvPr/>
        </p:nvCxnSpPr>
        <p:spPr bwMode="auto">
          <a:xfrm rot="5400000">
            <a:off x="6438105" y="33901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8" name="Straight Arrow Connector 147"/>
          <p:cNvCxnSpPr/>
          <p:nvPr/>
        </p:nvCxnSpPr>
        <p:spPr bwMode="auto">
          <a:xfrm>
            <a:off x="6324600" y="4724400"/>
            <a:ext cx="5334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3" name="Group 62"/>
          <p:cNvGrpSpPr/>
          <p:nvPr/>
        </p:nvGrpSpPr>
        <p:grpSpPr>
          <a:xfrm>
            <a:off x="228600" y="1600200"/>
            <a:ext cx="8749066" cy="4724400"/>
            <a:chOff x="430087" y="990600"/>
            <a:chExt cx="7778673" cy="4038600"/>
          </a:xfrm>
        </p:grpSpPr>
        <p:grpSp>
          <p:nvGrpSpPr>
            <p:cNvPr id="6" name="Group 107"/>
            <p:cNvGrpSpPr/>
            <p:nvPr/>
          </p:nvGrpSpPr>
          <p:grpSpPr>
            <a:xfrm>
              <a:off x="430087" y="990600"/>
              <a:ext cx="7778673" cy="4038600"/>
              <a:chOff x="304800" y="762000"/>
              <a:chExt cx="7778673" cy="4038600"/>
            </a:xfrm>
          </p:grpSpPr>
          <p:sp>
            <p:nvSpPr>
              <p:cNvPr id="71" name="Rectangle 70"/>
              <p:cNvSpPr/>
              <p:nvPr/>
            </p:nvSpPr>
            <p:spPr>
              <a:xfrm>
                <a:off x="59436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33528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143000" y="1295400"/>
                <a:ext cx="914400" cy="32004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143000" y="1066800"/>
                <a:ext cx="914400" cy="3733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3528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9436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p:cNvCxnSpPr/>
              <p:nvPr/>
            </p:nvCxnSpPr>
            <p:spPr>
              <a:xfrm>
                <a:off x="2057400" y="4724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534194" y="2743200"/>
                <a:ext cx="39616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514600" y="762000"/>
                <a:ext cx="3048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5372894" y="952500"/>
                <a:ext cx="3802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562600" y="1143000"/>
                <a:ext cx="381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667000" y="9906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895600" y="12192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267200" y="3427412"/>
                <a:ext cx="1676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a:off x="5029200" y="12954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038600" y="2286000"/>
                <a:ext cx="1981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105400" y="4038600"/>
                <a:ext cx="2209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flipH="1" flipV="1">
                <a:off x="5905500" y="2628900"/>
                <a:ext cx="2819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1000" y="1219200"/>
                <a:ext cx="7620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04800" y="892277"/>
                <a:ext cx="729992" cy="263100"/>
              </a:xfrm>
              <a:prstGeom prst="rect">
                <a:avLst/>
              </a:prstGeom>
              <a:noFill/>
            </p:spPr>
            <p:txBody>
              <a:bodyPr wrap="none" rtlCol="0">
                <a:spAutoFit/>
              </a:bodyPr>
              <a:lstStyle/>
              <a:p>
                <a:r>
                  <a:rPr lang="en-US" sz="1400" dirty="0" smtClean="0"/>
                  <a:t>Influent</a:t>
                </a:r>
                <a:endParaRPr lang="en-US" sz="1400" dirty="0"/>
              </a:p>
            </p:txBody>
          </p:sp>
          <p:grpSp>
            <p:nvGrpSpPr>
              <p:cNvPr id="7" name="Group 52"/>
              <p:cNvGrpSpPr/>
              <p:nvPr/>
            </p:nvGrpSpPr>
            <p:grpSpPr>
              <a:xfrm>
                <a:off x="2819400" y="914400"/>
                <a:ext cx="152400" cy="152400"/>
                <a:chOff x="4191000" y="5181600"/>
                <a:chExt cx="304800" cy="304800"/>
              </a:xfrm>
            </p:grpSpPr>
            <p:cxnSp>
              <p:nvCxnSpPr>
                <p:cNvPr id="117" name="Straight Connector 11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 name="Group 56"/>
              <p:cNvGrpSpPr/>
              <p:nvPr/>
            </p:nvGrpSpPr>
            <p:grpSpPr>
              <a:xfrm>
                <a:off x="4800600" y="1143000"/>
                <a:ext cx="152400" cy="152400"/>
                <a:chOff x="4191000" y="5181600"/>
                <a:chExt cx="304800" cy="304800"/>
              </a:xfrm>
            </p:grpSpPr>
            <p:cxnSp>
              <p:nvCxnSpPr>
                <p:cNvPr id="113" name="Straight Connector 112"/>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0" name="Group 59"/>
              <p:cNvGrpSpPr/>
              <p:nvPr/>
            </p:nvGrpSpPr>
            <p:grpSpPr>
              <a:xfrm>
                <a:off x="5334000" y="1219200"/>
                <a:ext cx="152400" cy="152400"/>
                <a:chOff x="4191000" y="5181600"/>
                <a:chExt cx="304800" cy="304800"/>
              </a:xfrm>
            </p:grpSpPr>
            <p:cxnSp>
              <p:nvCxnSpPr>
                <p:cNvPr id="111" name="Straight Connector 110"/>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1" name="Group 62"/>
              <p:cNvGrpSpPr/>
              <p:nvPr/>
            </p:nvGrpSpPr>
            <p:grpSpPr>
              <a:xfrm>
                <a:off x="4800600" y="3352800"/>
                <a:ext cx="152400" cy="152400"/>
                <a:chOff x="4191000" y="5181600"/>
                <a:chExt cx="304800" cy="304800"/>
              </a:xfrm>
            </p:grpSpPr>
            <p:cxnSp>
              <p:nvCxnSpPr>
                <p:cNvPr id="109" name="Straight Connector 108"/>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p:cNvCxnSpPr/>
              <p:nvPr/>
            </p:nvCxnSpPr>
            <p:spPr>
              <a:xfrm rot="5400000" flipH="1" flipV="1">
                <a:off x="4799806" y="3733800"/>
                <a:ext cx="610394"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2672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1816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4153297" y="2247503"/>
                <a:ext cx="2057400"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0800000">
                <a:off x="4267200" y="12192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315200" y="1219200"/>
                <a:ext cx="5334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350630" y="892277"/>
                <a:ext cx="732843" cy="263100"/>
              </a:xfrm>
              <a:prstGeom prst="rect">
                <a:avLst/>
              </a:prstGeom>
              <a:noFill/>
            </p:spPr>
            <p:txBody>
              <a:bodyPr wrap="none" rtlCol="0">
                <a:spAutoFit/>
              </a:bodyPr>
              <a:lstStyle/>
              <a:p>
                <a:r>
                  <a:rPr lang="en-US" sz="1400" dirty="0" smtClean="0"/>
                  <a:t>Effluent</a:t>
                </a:r>
                <a:endParaRPr lang="en-US" sz="1400" dirty="0"/>
              </a:p>
            </p:txBody>
          </p:sp>
          <p:sp>
            <p:nvSpPr>
              <p:cNvPr id="104" name="TextBox 103"/>
              <p:cNvSpPr txBox="1"/>
              <p:nvPr/>
            </p:nvSpPr>
            <p:spPr>
              <a:xfrm>
                <a:off x="1117780" y="2590800"/>
                <a:ext cx="914806" cy="394649"/>
              </a:xfrm>
              <a:prstGeom prst="rect">
                <a:avLst/>
              </a:prstGeom>
              <a:noFill/>
            </p:spPr>
            <p:txBody>
              <a:bodyPr wrap="square" rtlCol="0">
                <a:spAutoFit/>
              </a:bodyPr>
              <a:lstStyle/>
              <a:p>
                <a:pPr algn="ctr"/>
                <a:r>
                  <a:rPr lang="en-US" sz="1200" dirty="0" smtClean="0"/>
                  <a:t>Roughing Filter</a:t>
                </a:r>
                <a:endParaRPr lang="en-US" sz="1200" dirty="0"/>
              </a:p>
            </p:txBody>
          </p:sp>
          <p:sp>
            <p:nvSpPr>
              <p:cNvPr id="105" name="TextBox 104"/>
              <p:cNvSpPr txBox="1"/>
              <p:nvPr/>
            </p:nvSpPr>
            <p:spPr>
              <a:xfrm>
                <a:off x="3429000" y="2057400"/>
                <a:ext cx="762000" cy="461665"/>
              </a:xfrm>
              <a:prstGeom prst="rect">
                <a:avLst/>
              </a:prstGeom>
              <a:noFill/>
            </p:spPr>
            <p:txBody>
              <a:bodyPr wrap="square" rtlCol="0">
                <a:spAutoFit/>
              </a:bodyPr>
              <a:lstStyle/>
              <a:p>
                <a:pPr algn="ctr"/>
                <a:r>
                  <a:rPr lang="en-US" sz="1200" dirty="0" smtClean="0"/>
                  <a:t>Finishing Filter 1</a:t>
                </a:r>
                <a:endParaRPr lang="en-US" sz="1200" dirty="0"/>
              </a:p>
            </p:txBody>
          </p:sp>
          <p:sp>
            <p:nvSpPr>
              <p:cNvPr id="106" name="TextBox 105"/>
              <p:cNvSpPr txBox="1"/>
              <p:nvPr/>
            </p:nvSpPr>
            <p:spPr>
              <a:xfrm>
                <a:off x="6019800" y="2057400"/>
                <a:ext cx="762000" cy="461665"/>
              </a:xfrm>
              <a:prstGeom prst="rect">
                <a:avLst/>
              </a:prstGeom>
              <a:noFill/>
            </p:spPr>
            <p:txBody>
              <a:bodyPr wrap="square" rtlCol="0">
                <a:spAutoFit/>
              </a:bodyPr>
              <a:lstStyle/>
              <a:p>
                <a:pPr algn="ctr"/>
                <a:r>
                  <a:rPr lang="en-US" sz="1200" dirty="0" smtClean="0"/>
                  <a:t>Finishing Filter 2</a:t>
                </a:r>
                <a:endParaRPr lang="en-US" sz="1200" dirty="0"/>
              </a:p>
            </p:txBody>
          </p:sp>
        </p:grpSp>
        <p:sp>
          <p:nvSpPr>
            <p:cNvPr id="65" name="TextBox 64"/>
            <p:cNvSpPr txBox="1"/>
            <p:nvPr/>
          </p:nvSpPr>
          <p:spPr>
            <a:xfrm>
              <a:off x="3048000" y="1109990"/>
              <a:ext cx="266420" cy="261610"/>
            </a:xfrm>
            <a:prstGeom prst="rect">
              <a:avLst/>
            </a:prstGeom>
            <a:noFill/>
          </p:spPr>
          <p:txBody>
            <a:bodyPr wrap="none" rtlCol="0">
              <a:spAutoFit/>
            </a:bodyPr>
            <a:lstStyle/>
            <a:p>
              <a:r>
                <a:rPr lang="en-US" sz="1100" dirty="0" smtClean="0"/>
                <a:t>A</a:t>
              </a:r>
              <a:endParaRPr lang="en-US" sz="1100" dirty="0"/>
            </a:p>
          </p:txBody>
        </p:sp>
        <p:sp>
          <p:nvSpPr>
            <p:cNvPr id="66" name="TextBox 65"/>
            <p:cNvSpPr txBox="1"/>
            <p:nvPr/>
          </p:nvSpPr>
          <p:spPr>
            <a:xfrm>
              <a:off x="5715000" y="1066800"/>
              <a:ext cx="261610" cy="261610"/>
            </a:xfrm>
            <a:prstGeom prst="rect">
              <a:avLst/>
            </a:prstGeom>
            <a:noFill/>
          </p:spPr>
          <p:txBody>
            <a:bodyPr wrap="none" rtlCol="0">
              <a:spAutoFit/>
            </a:bodyPr>
            <a:lstStyle/>
            <a:p>
              <a:r>
                <a:rPr lang="en-US" sz="1100" dirty="0" smtClean="0"/>
                <a:t>B</a:t>
              </a:r>
              <a:endParaRPr lang="en-US" sz="1100" dirty="0"/>
            </a:p>
          </p:txBody>
        </p:sp>
        <p:sp>
          <p:nvSpPr>
            <p:cNvPr id="67" name="TextBox 66"/>
            <p:cNvSpPr txBox="1"/>
            <p:nvPr/>
          </p:nvSpPr>
          <p:spPr>
            <a:xfrm>
              <a:off x="4757972" y="1219200"/>
              <a:ext cx="260008" cy="261610"/>
            </a:xfrm>
            <a:prstGeom prst="rect">
              <a:avLst/>
            </a:prstGeom>
            <a:noFill/>
          </p:spPr>
          <p:txBody>
            <a:bodyPr wrap="none" rtlCol="0">
              <a:spAutoFit/>
            </a:bodyPr>
            <a:lstStyle/>
            <a:p>
              <a:r>
                <a:rPr lang="en-US" sz="1100" dirty="0" smtClean="0"/>
                <a:t>C</a:t>
              </a:r>
              <a:endParaRPr lang="en-US" sz="1100" dirty="0"/>
            </a:p>
          </p:txBody>
        </p:sp>
        <p:sp>
          <p:nvSpPr>
            <p:cNvPr id="68" name="TextBox 67"/>
            <p:cNvSpPr txBox="1"/>
            <p:nvPr/>
          </p:nvSpPr>
          <p:spPr>
            <a:xfrm>
              <a:off x="5410200" y="1524000"/>
              <a:ext cx="271228" cy="261610"/>
            </a:xfrm>
            <a:prstGeom prst="rect">
              <a:avLst/>
            </a:prstGeom>
            <a:noFill/>
          </p:spPr>
          <p:txBody>
            <a:bodyPr wrap="none" rtlCol="0">
              <a:spAutoFit/>
            </a:bodyPr>
            <a:lstStyle/>
            <a:p>
              <a:r>
                <a:rPr lang="en-US" sz="1100" dirty="0" smtClean="0"/>
                <a:t>D</a:t>
              </a:r>
              <a:endParaRPr lang="en-US" sz="1100" dirty="0"/>
            </a:p>
          </p:txBody>
        </p:sp>
        <p:sp>
          <p:nvSpPr>
            <p:cNvPr id="69" name="TextBox 68"/>
            <p:cNvSpPr txBox="1"/>
            <p:nvPr/>
          </p:nvSpPr>
          <p:spPr>
            <a:xfrm>
              <a:off x="4876800" y="3657600"/>
              <a:ext cx="253596" cy="261610"/>
            </a:xfrm>
            <a:prstGeom prst="rect">
              <a:avLst/>
            </a:prstGeom>
            <a:noFill/>
          </p:spPr>
          <p:txBody>
            <a:bodyPr wrap="none" rtlCol="0">
              <a:spAutoFit/>
            </a:bodyPr>
            <a:lstStyle/>
            <a:p>
              <a:r>
                <a:rPr lang="en-US" sz="1100" dirty="0" smtClean="0"/>
                <a:t>E</a:t>
              </a:r>
              <a:endParaRPr lang="en-US" sz="1100" dirty="0"/>
            </a:p>
          </p:txBody>
        </p:sp>
        <p:sp>
          <p:nvSpPr>
            <p:cNvPr id="70" name="TextBox 69"/>
            <p:cNvSpPr txBox="1"/>
            <p:nvPr/>
          </p:nvSpPr>
          <p:spPr>
            <a:xfrm>
              <a:off x="5334000" y="3657600"/>
              <a:ext cx="248786" cy="261610"/>
            </a:xfrm>
            <a:prstGeom prst="rect">
              <a:avLst/>
            </a:prstGeom>
            <a:noFill/>
          </p:spPr>
          <p:txBody>
            <a:bodyPr wrap="none" rtlCol="0">
              <a:spAutoFit/>
            </a:bodyPr>
            <a:lstStyle/>
            <a:p>
              <a:r>
                <a:rPr lang="en-US" sz="1100" dirty="0" smtClean="0"/>
                <a:t>F</a:t>
              </a:r>
              <a:endParaRPr lang="en-US" sz="1100" dirty="0"/>
            </a:p>
          </p:txBody>
        </p:sp>
      </p:grpSp>
      <p:cxnSp>
        <p:nvCxnSpPr>
          <p:cNvPr id="62" name="Straight Connector 61"/>
          <p:cNvCxnSpPr/>
          <p:nvPr/>
        </p:nvCxnSpPr>
        <p:spPr bwMode="auto">
          <a:xfrm rot="5400000">
            <a:off x="-152400" y="4419600"/>
            <a:ext cx="3657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4" name="Straight Connector 63"/>
          <p:cNvCxnSpPr/>
          <p:nvPr/>
        </p:nvCxnSpPr>
        <p:spPr bwMode="auto">
          <a:xfrm>
            <a:off x="1676400" y="6248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2" name="Straight Connector 91"/>
          <p:cNvCxnSpPr/>
          <p:nvPr/>
        </p:nvCxnSpPr>
        <p:spPr bwMode="auto">
          <a:xfrm rot="5400000" flipH="1" flipV="1">
            <a:off x="419100" y="3924300"/>
            <a:ext cx="4648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4" name="Straight Connector 93"/>
          <p:cNvCxnSpPr/>
          <p:nvPr/>
        </p:nvCxnSpPr>
        <p:spPr bwMode="auto">
          <a:xfrm>
            <a:off x="2743200" y="1600200"/>
            <a:ext cx="3429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8" name="Straight Connector 127"/>
          <p:cNvCxnSpPr/>
          <p:nvPr/>
        </p:nvCxnSpPr>
        <p:spPr bwMode="auto">
          <a:xfrm>
            <a:off x="6172200" y="2057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0" name="Straight Connector 129"/>
          <p:cNvCxnSpPr/>
          <p:nvPr/>
        </p:nvCxnSpPr>
        <p:spPr bwMode="auto">
          <a:xfrm rot="5400000">
            <a:off x="5904706" y="3390900"/>
            <a:ext cx="2667794" cy="794"/>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2" name="Straight Connector 131"/>
          <p:cNvCxnSpPr/>
          <p:nvPr/>
        </p:nvCxnSpPr>
        <p:spPr bwMode="auto">
          <a:xfrm rot="10800000">
            <a:off x="5638800" y="4724400"/>
            <a:ext cx="1600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4" name="Straight Connector 133"/>
          <p:cNvCxnSpPr/>
          <p:nvPr/>
        </p:nvCxnSpPr>
        <p:spPr bwMode="auto">
          <a:xfrm rot="5400000">
            <a:off x="5372100" y="4991100"/>
            <a:ext cx="533400" cy="1588"/>
          </a:xfrm>
          <a:prstGeom prst="line">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9" name="Straight Arrow Connector 138"/>
          <p:cNvCxnSpPr/>
          <p:nvPr/>
        </p:nvCxnSpPr>
        <p:spPr bwMode="auto">
          <a:xfrm rot="5400000">
            <a:off x="533400" y="3733800"/>
            <a:ext cx="22860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0" name="Straight Arrow Connector 139"/>
          <p:cNvCxnSpPr/>
          <p:nvPr/>
        </p:nvCxnSpPr>
        <p:spPr bwMode="auto">
          <a:xfrm>
            <a:off x="1905000" y="62484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1" name="Straight Arrow Connector 140"/>
          <p:cNvCxnSpPr/>
          <p:nvPr/>
        </p:nvCxnSpPr>
        <p:spPr bwMode="auto">
          <a:xfrm rot="5400000">
            <a:off x="1599405" y="3886200"/>
            <a:ext cx="22860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46" name="Straight Arrow Connector 145"/>
          <p:cNvCxnSpPr/>
          <p:nvPr/>
        </p:nvCxnSpPr>
        <p:spPr bwMode="auto">
          <a:xfrm rot="5400000">
            <a:off x="6438105" y="33901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47" name="Straight Arrow Connector 146"/>
          <p:cNvCxnSpPr/>
          <p:nvPr/>
        </p:nvCxnSpPr>
        <p:spPr bwMode="auto">
          <a:xfrm>
            <a:off x="6324600" y="4724400"/>
            <a:ext cx="5334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50" name="Straight Connector 149"/>
          <p:cNvCxnSpPr/>
          <p:nvPr/>
        </p:nvCxnSpPr>
        <p:spPr bwMode="auto">
          <a:xfrm rot="5400000">
            <a:off x="5943600" y="1828800"/>
            <a:ext cx="457200" cy="1588"/>
          </a:xfrm>
          <a:prstGeom prst="line">
            <a:avLst/>
          </a:prstGeom>
          <a:solidFill>
            <a:schemeClr val="accent1"/>
          </a:solidFill>
          <a:ln w="28575" cap="flat" cmpd="sng" algn="ctr">
            <a:solidFill>
              <a:srgbClr val="FF0000"/>
            </a:solidFill>
            <a:prstDash val="solid"/>
            <a:round/>
            <a:headEnd type="none" w="med" len="med"/>
            <a:tailEnd type="triangle" w="med" len="med"/>
          </a:ln>
          <a:effectLst/>
        </p:spPr>
      </p:cxn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3" name="Group 62"/>
          <p:cNvGrpSpPr/>
          <p:nvPr/>
        </p:nvGrpSpPr>
        <p:grpSpPr>
          <a:xfrm>
            <a:off x="228600" y="1600200"/>
            <a:ext cx="8749066" cy="4724400"/>
            <a:chOff x="430087" y="990600"/>
            <a:chExt cx="7778673" cy="4038600"/>
          </a:xfrm>
        </p:grpSpPr>
        <p:grpSp>
          <p:nvGrpSpPr>
            <p:cNvPr id="6" name="Group 107"/>
            <p:cNvGrpSpPr/>
            <p:nvPr/>
          </p:nvGrpSpPr>
          <p:grpSpPr>
            <a:xfrm>
              <a:off x="430087" y="990600"/>
              <a:ext cx="7778673" cy="4038600"/>
              <a:chOff x="304800" y="762000"/>
              <a:chExt cx="7778673" cy="4038600"/>
            </a:xfrm>
          </p:grpSpPr>
          <p:sp>
            <p:nvSpPr>
              <p:cNvPr id="71" name="Rectangle 70"/>
              <p:cNvSpPr/>
              <p:nvPr/>
            </p:nvSpPr>
            <p:spPr>
              <a:xfrm>
                <a:off x="59436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33528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143000" y="1295400"/>
                <a:ext cx="914400" cy="32004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143000" y="1066800"/>
                <a:ext cx="914400" cy="3733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3528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9436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p:cNvCxnSpPr/>
              <p:nvPr/>
            </p:nvCxnSpPr>
            <p:spPr>
              <a:xfrm>
                <a:off x="2057400" y="4724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534194" y="2743200"/>
                <a:ext cx="39616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514600" y="762000"/>
                <a:ext cx="3048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5372894" y="952500"/>
                <a:ext cx="3802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562600" y="1143000"/>
                <a:ext cx="381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667000" y="9906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895600" y="12192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267200" y="3427412"/>
                <a:ext cx="1676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a:off x="5029200" y="12954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038600" y="2286000"/>
                <a:ext cx="1981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105400" y="4038600"/>
                <a:ext cx="2209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flipH="1" flipV="1">
                <a:off x="5905500" y="2628900"/>
                <a:ext cx="2819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1000" y="1219200"/>
                <a:ext cx="7620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04800" y="892277"/>
                <a:ext cx="729992" cy="263100"/>
              </a:xfrm>
              <a:prstGeom prst="rect">
                <a:avLst/>
              </a:prstGeom>
              <a:noFill/>
            </p:spPr>
            <p:txBody>
              <a:bodyPr wrap="none" rtlCol="0">
                <a:spAutoFit/>
              </a:bodyPr>
              <a:lstStyle/>
              <a:p>
                <a:r>
                  <a:rPr lang="en-US" sz="1400" dirty="0" smtClean="0"/>
                  <a:t>Influent</a:t>
                </a:r>
                <a:endParaRPr lang="en-US" sz="1400" dirty="0"/>
              </a:p>
            </p:txBody>
          </p:sp>
          <p:grpSp>
            <p:nvGrpSpPr>
              <p:cNvPr id="7" name="Group 52"/>
              <p:cNvGrpSpPr/>
              <p:nvPr/>
            </p:nvGrpSpPr>
            <p:grpSpPr>
              <a:xfrm>
                <a:off x="2819400" y="914400"/>
                <a:ext cx="152400" cy="152400"/>
                <a:chOff x="4191000" y="5181600"/>
                <a:chExt cx="304800" cy="304800"/>
              </a:xfrm>
            </p:grpSpPr>
            <p:cxnSp>
              <p:nvCxnSpPr>
                <p:cNvPr id="117" name="Straight Connector 11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0" name="Group 59"/>
              <p:cNvGrpSpPr/>
              <p:nvPr/>
            </p:nvGrpSpPr>
            <p:grpSpPr>
              <a:xfrm>
                <a:off x="5334000" y="1219200"/>
                <a:ext cx="152400" cy="152400"/>
                <a:chOff x="4191000" y="5181600"/>
                <a:chExt cx="304800" cy="304800"/>
              </a:xfrm>
            </p:grpSpPr>
            <p:cxnSp>
              <p:nvCxnSpPr>
                <p:cNvPr id="111" name="Straight Connector 110"/>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2" name="Group 65"/>
              <p:cNvGrpSpPr/>
              <p:nvPr/>
            </p:nvGrpSpPr>
            <p:grpSpPr>
              <a:xfrm>
                <a:off x="5257800" y="3352800"/>
                <a:ext cx="152400" cy="152400"/>
                <a:chOff x="4191000" y="5181600"/>
                <a:chExt cx="304800" cy="304800"/>
              </a:xfrm>
            </p:grpSpPr>
            <p:cxnSp>
              <p:nvCxnSpPr>
                <p:cNvPr id="107" name="Straight Connector 10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p:cNvCxnSpPr/>
              <p:nvPr/>
            </p:nvCxnSpPr>
            <p:spPr>
              <a:xfrm rot="5400000" flipH="1" flipV="1">
                <a:off x="4799806" y="3733800"/>
                <a:ext cx="610394"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2672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1816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4153297" y="2247503"/>
                <a:ext cx="2057400"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0800000">
                <a:off x="4267200" y="12192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315200" y="1219200"/>
                <a:ext cx="5334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350630" y="892277"/>
                <a:ext cx="732843" cy="263100"/>
              </a:xfrm>
              <a:prstGeom prst="rect">
                <a:avLst/>
              </a:prstGeom>
              <a:noFill/>
            </p:spPr>
            <p:txBody>
              <a:bodyPr wrap="none" rtlCol="0">
                <a:spAutoFit/>
              </a:bodyPr>
              <a:lstStyle/>
              <a:p>
                <a:r>
                  <a:rPr lang="en-US" sz="1400" dirty="0" smtClean="0"/>
                  <a:t>Effluent</a:t>
                </a:r>
                <a:endParaRPr lang="en-US" sz="1400" dirty="0"/>
              </a:p>
            </p:txBody>
          </p:sp>
          <p:sp>
            <p:nvSpPr>
              <p:cNvPr id="104" name="TextBox 103"/>
              <p:cNvSpPr txBox="1"/>
              <p:nvPr/>
            </p:nvSpPr>
            <p:spPr>
              <a:xfrm>
                <a:off x="1117780" y="2590800"/>
                <a:ext cx="914806" cy="394649"/>
              </a:xfrm>
              <a:prstGeom prst="rect">
                <a:avLst/>
              </a:prstGeom>
              <a:noFill/>
            </p:spPr>
            <p:txBody>
              <a:bodyPr wrap="square" rtlCol="0">
                <a:spAutoFit/>
              </a:bodyPr>
              <a:lstStyle/>
              <a:p>
                <a:pPr algn="ctr"/>
                <a:r>
                  <a:rPr lang="en-US" sz="1200" dirty="0" smtClean="0"/>
                  <a:t>Roughing Filter</a:t>
                </a:r>
                <a:endParaRPr lang="en-US" sz="1200" dirty="0"/>
              </a:p>
            </p:txBody>
          </p:sp>
          <p:sp>
            <p:nvSpPr>
              <p:cNvPr id="105" name="TextBox 104"/>
              <p:cNvSpPr txBox="1"/>
              <p:nvPr/>
            </p:nvSpPr>
            <p:spPr>
              <a:xfrm>
                <a:off x="3429000" y="2057400"/>
                <a:ext cx="762000" cy="461665"/>
              </a:xfrm>
              <a:prstGeom prst="rect">
                <a:avLst/>
              </a:prstGeom>
              <a:noFill/>
            </p:spPr>
            <p:txBody>
              <a:bodyPr wrap="square" rtlCol="0">
                <a:spAutoFit/>
              </a:bodyPr>
              <a:lstStyle/>
              <a:p>
                <a:pPr algn="ctr"/>
                <a:r>
                  <a:rPr lang="en-US" sz="1200" dirty="0" smtClean="0"/>
                  <a:t>Finishing Filter 1</a:t>
                </a:r>
                <a:endParaRPr lang="en-US" sz="1200" dirty="0"/>
              </a:p>
            </p:txBody>
          </p:sp>
          <p:sp>
            <p:nvSpPr>
              <p:cNvPr id="106" name="TextBox 105"/>
              <p:cNvSpPr txBox="1"/>
              <p:nvPr/>
            </p:nvSpPr>
            <p:spPr>
              <a:xfrm>
                <a:off x="6019800" y="2057400"/>
                <a:ext cx="762000" cy="461665"/>
              </a:xfrm>
              <a:prstGeom prst="rect">
                <a:avLst/>
              </a:prstGeom>
              <a:noFill/>
            </p:spPr>
            <p:txBody>
              <a:bodyPr wrap="square" rtlCol="0">
                <a:spAutoFit/>
              </a:bodyPr>
              <a:lstStyle/>
              <a:p>
                <a:pPr algn="ctr"/>
                <a:r>
                  <a:rPr lang="en-US" sz="1200" dirty="0" smtClean="0"/>
                  <a:t>Finishing Filter 2</a:t>
                </a:r>
                <a:endParaRPr lang="en-US" sz="1200" dirty="0"/>
              </a:p>
            </p:txBody>
          </p:sp>
        </p:grpSp>
        <p:sp>
          <p:nvSpPr>
            <p:cNvPr id="65" name="TextBox 64"/>
            <p:cNvSpPr txBox="1"/>
            <p:nvPr/>
          </p:nvSpPr>
          <p:spPr>
            <a:xfrm>
              <a:off x="3048000" y="1109990"/>
              <a:ext cx="266420" cy="261610"/>
            </a:xfrm>
            <a:prstGeom prst="rect">
              <a:avLst/>
            </a:prstGeom>
            <a:noFill/>
          </p:spPr>
          <p:txBody>
            <a:bodyPr wrap="none" rtlCol="0">
              <a:spAutoFit/>
            </a:bodyPr>
            <a:lstStyle/>
            <a:p>
              <a:r>
                <a:rPr lang="en-US" sz="1100" dirty="0" smtClean="0"/>
                <a:t>A</a:t>
              </a:r>
              <a:endParaRPr lang="en-US" sz="1100" dirty="0"/>
            </a:p>
          </p:txBody>
        </p:sp>
        <p:sp>
          <p:nvSpPr>
            <p:cNvPr id="66" name="TextBox 65"/>
            <p:cNvSpPr txBox="1"/>
            <p:nvPr/>
          </p:nvSpPr>
          <p:spPr>
            <a:xfrm>
              <a:off x="5715000" y="1066800"/>
              <a:ext cx="261610" cy="261610"/>
            </a:xfrm>
            <a:prstGeom prst="rect">
              <a:avLst/>
            </a:prstGeom>
            <a:noFill/>
          </p:spPr>
          <p:txBody>
            <a:bodyPr wrap="none" rtlCol="0">
              <a:spAutoFit/>
            </a:bodyPr>
            <a:lstStyle/>
            <a:p>
              <a:r>
                <a:rPr lang="en-US" sz="1100" dirty="0" smtClean="0"/>
                <a:t>B</a:t>
              </a:r>
              <a:endParaRPr lang="en-US" sz="1100" dirty="0"/>
            </a:p>
          </p:txBody>
        </p:sp>
        <p:sp>
          <p:nvSpPr>
            <p:cNvPr id="67" name="TextBox 66"/>
            <p:cNvSpPr txBox="1"/>
            <p:nvPr/>
          </p:nvSpPr>
          <p:spPr>
            <a:xfrm>
              <a:off x="4757972" y="1219200"/>
              <a:ext cx="260008" cy="261610"/>
            </a:xfrm>
            <a:prstGeom prst="rect">
              <a:avLst/>
            </a:prstGeom>
            <a:noFill/>
          </p:spPr>
          <p:txBody>
            <a:bodyPr wrap="none" rtlCol="0">
              <a:spAutoFit/>
            </a:bodyPr>
            <a:lstStyle/>
            <a:p>
              <a:r>
                <a:rPr lang="en-US" sz="1100" dirty="0" smtClean="0"/>
                <a:t>C</a:t>
              </a:r>
              <a:endParaRPr lang="en-US" sz="1100" dirty="0"/>
            </a:p>
          </p:txBody>
        </p:sp>
        <p:sp>
          <p:nvSpPr>
            <p:cNvPr id="68" name="TextBox 67"/>
            <p:cNvSpPr txBox="1"/>
            <p:nvPr/>
          </p:nvSpPr>
          <p:spPr>
            <a:xfrm>
              <a:off x="5410200" y="1524000"/>
              <a:ext cx="271228" cy="261610"/>
            </a:xfrm>
            <a:prstGeom prst="rect">
              <a:avLst/>
            </a:prstGeom>
            <a:noFill/>
          </p:spPr>
          <p:txBody>
            <a:bodyPr wrap="none" rtlCol="0">
              <a:spAutoFit/>
            </a:bodyPr>
            <a:lstStyle/>
            <a:p>
              <a:r>
                <a:rPr lang="en-US" sz="1100" dirty="0" smtClean="0"/>
                <a:t>D</a:t>
              </a:r>
              <a:endParaRPr lang="en-US" sz="1100" dirty="0"/>
            </a:p>
          </p:txBody>
        </p:sp>
        <p:sp>
          <p:nvSpPr>
            <p:cNvPr id="69" name="TextBox 68"/>
            <p:cNvSpPr txBox="1"/>
            <p:nvPr/>
          </p:nvSpPr>
          <p:spPr>
            <a:xfrm>
              <a:off x="4876800" y="3657600"/>
              <a:ext cx="253596" cy="261610"/>
            </a:xfrm>
            <a:prstGeom prst="rect">
              <a:avLst/>
            </a:prstGeom>
            <a:noFill/>
          </p:spPr>
          <p:txBody>
            <a:bodyPr wrap="none" rtlCol="0">
              <a:spAutoFit/>
            </a:bodyPr>
            <a:lstStyle/>
            <a:p>
              <a:r>
                <a:rPr lang="en-US" sz="1100" dirty="0" smtClean="0"/>
                <a:t>E</a:t>
              </a:r>
              <a:endParaRPr lang="en-US" sz="1100" dirty="0"/>
            </a:p>
          </p:txBody>
        </p:sp>
        <p:sp>
          <p:nvSpPr>
            <p:cNvPr id="70" name="TextBox 69"/>
            <p:cNvSpPr txBox="1"/>
            <p:nvPr/>
          </p:nvSpPr>
          <p:spPr>
            <a:xfrm>
              <a:off x="5334000" y="3657600"/>
              <a:ext cx="248786" cy="261610"/>
            </a:xfrm>
            <a:prstGeom prst="rect">
              <a:avLst/>
            </a:prstGeom>
            <a:noFill/>
          </p:spPr>
          <p:txBody>
            <a:bodyPr wrap="none" rtlCol="0">
              <a:spAutoFit/>
            </a:bodyPr>
            <a:lstStyle/>
            <a:p>
              <a:r>
                <a:rPr lang="en-US" sz="1100" dirty="0" smtClean="0"/>
                <a:t>F</a:t>
              </a:r>
              <a:endParaRPr lang="en-US" sz="1100" dirty="0"/>
            </a:p>
          </p:txBody>
        </p:sp>
      </p:grpSp>
      <p:cxnSp>
        <p:nvCxnSpPr>
          <p:cNvPr id="61" name="Straight Connector 60"/>
          <p:cNvCxnSpPr/>
          <p:nvPr/>
        </p:nvCxnSpPr>
        <p:spPr bwMode="auto">
          <a:xfrm rot="5400000">
            <a:off x="-152400" y="4419600"/>
            <a:ext cx="3657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2" name="Straight Connector 61"/>
          <p:cNvCxnSpPr/>
          <p:nvPr/>
        </p:nvCxnSpPr>
        <p:spPr bwMode="auto">
          <a:xfrm>
            <a:off x="1676400" y="6248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3" name="Straight Connector 62"/>
          <p:cNvCxnSpPr/>
          <p:nvPr/>
        </p:nvCxnSpPr>
        <p:spPr bwMode="auto">
          <a:xfrm rot="5400000" flipH="1" flipV="1">
            <a:off x="419100" y="3924300"/>
            <a:ext cx="4648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4" name="Straight Connector 63"/>
          <p:cNvCxnSpPr/>
          <p:nvPr/>
        </p:nvCxnSpPr>
        <p:spPr bwMode="auto">
          <a:xfrm>
            <a:off x="2743200" y="1600200"/>
            <a:ext cx="3429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2" name="Straight Connector 91"/>
          <p:cNvCxnSpPr/>
          <p:nvPr/>
        </p:nvCxnSpPr>
        <p:spPr bwMode="auto">
          <a:xfrm rot="10800000" flipV="1">
            <a:off x="4191000" y="2133600"/>
            <a:ext cx="1524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3" name="Straight Connector 92"/>
          <p:cNvCxnSpPr/>
          <p:nvPr/>
        </p:nvCxnSpPr>
        <p:spPr bwMode="auto">
          <a:xfrm rot="5400000">
            <a:off x="2896394" y="3429000"/>
            <a:ext cx="2590006" cy="794"/>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4" name="Straight Connector 93"/>
          <p:cNvCxnSpPr/>
          <p:nvPr/>
        </p:nvCxnSpPr>
        <p:spPr bwMode="auto">
          <a:xfrm>
            <a:off x="4191000" y="4724400"/>
            <a:ext cx="1447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5" name="Straight Connector 94"/>
          <p:cNvCxnSpPr/>
          <p:nvPr/>
        </p:nvCxnSpPr>
        <p:spPr bwMode="auto">
          <a:xfrm rot="5400000" flipH="1" flipV="1">
            <a:off x="4496594" y="3352006"/>
            <a:ext cx="24384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19" name="Straight Connector 118"/>
          <p:cNvCxnSpPr/>
          <p:nvPr/>
        </p:nvCxnSpPr>
        <p:spPr bwMode="auto">
          <a:xfrm rot="5400000">
            <a:off x="5981700" y="3314700"/>
            <a:ext cx="2514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0" name="Straight Connector 119"/>
          <p:cNvCxnSpPr/>
          <p:nvPr/>
        </p:nvCxnSpPr>
        <p:spPr bwMode="auto">
          <a:xfrm rot="10800000">
            <a:off x="5715000" y="4572000"/>
            <a:ext cx="1524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1" name="Straight Connector 120"/>
          <p:cNvCxnSpPr/>
          <p:nvPr/>
        </p:nvCxnSpPr>
        <p:spPr bwMode="auto">
          <a:xfrm rot="5400000">
            <a:off x="5372100" y="4991100"/>
            <a:ext cx="533400" cy="1588"/>
          </a:xfrm>
          <a:prstGeom prst="line">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2" name="Straight Arrow Connector 121"/>
          <p:cNvCxnSpPr/>
          <p:nvPr/>
        </p:nvCxnSpPr>
        <p:spPr bwMode="auto">
          <a:xfrm rot="5400000">
            <a:off x="533400" y="3733800"/>
            <a:ext cx="22860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3" name="Straight Arrow Connector 122"/>
          <p:cNvCxnSpPr/>
          <p:nvPr/>
        </p:nvCxnSpPr>
        <p:spPr bwMode="auto">
          <a:xfrm>
            <a:off x="1905000" y="62484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4" name="Straight Arrow Connector 123"/>
          <p:cNvCxnSpPr/>
          <p:nvPr/>
        </p:nvCxnSpPr>
        <p:spPr bwMode="auto">
          <a:xfrm rot="5400000">
            <a:off x="1599405" y="3886200"/>
            <a:ext cx="22860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25" name="Straight Arrow Connector 124"/>
          <p:cNvCxnSpPr/>
          <p:nvPr/>
        </p:nvCxnSpPr>
        <p:spPr bwMode="auto">
          <a:xfrm rot="5400000">
            <a:off x="3390106" y="32377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6" name="Straight Arrow Connector 125"/>
          <p:cNvCxnSpPr/>
          <p:nvPr/>
        </p:nvCxnSpPr>
        <p:spPr bwMode="auto">
          <a:xfrm>
            <a:off x="4572000" y="47244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7" name="Straight Arrow Connector 126"/>
          <p:cNvCxnSpPr/>
          <p:nvPr/>
        </p:nvCxnSpPr>
        <p:spPr bwMode="auto">
          <a:xfrm rot="16200000" flipH="1">
            <a:off x="5372498" y="3238103"/>
            <a:ext cx="685006" cy="1"/>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29" name="Straight Arrow Connector 128"/>
          <p:cNvCxnSpPr/>
          <p:nvPr/>
        </p:nvCxnSpPr>
        <p:spPr bwMode="auto">
          <a:xfrm rot="5400000">
            <a:off x="6438105" y="33901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0" name="Straight Arrow Connector 129"/>
          <p:cNvCxnSpPr/>
          <p:nvPr/>
        </p:nvCxnSpPr>
        <p:spPr bwMode="auto">
          <a:xfrm>
            <a:off x="6324600" y="4572000"/>
            <a:ext cx="5334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32" name="Straight Arrow Connector 131"/>
          <p:cNvCxnSpPr/>
          <p:nvPr/>
        </p:nvCxnSpPr>
        <p:spPr bwMode="auto">
          <a:xfrm>
            <a:off x="4267200" y="16002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34" name="Straight Connector 133"/>
          <p:cNvCxnSpPr/>
          <p:nvPr/>
        </p:nvCxnSpPr>
        <p:spPr bwMode="auto">
          <a:xfrm rot="5400000">
            <a:off x="5944394" y="1828006"/>
            <a:ext cx="457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37" name="Straight Connector 136"/>
          <p:cNvCxnSpPr/>
          <p:nvPr/>
        </p:nvCxnSpPr>
        <p:spPr bwMode="auto">
          <a:xfrm>
            <a:off x="6172200" y="2057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3" name="Group 62"/>
          <p:cNvGrpSpPr/>
          <p:nvPr/>
        </p:nvGrpSpPr>
        <p:grpSpPr>
          <a:xfrm>
            <a:off x="228600" y="1600200"/>
            <a:ext cx="8749066" cy="4724400"/>
            <a:chOff x="430087" y="990600"/>
            <a:chExt cx="7778673" cy="4038600"/>
          </a:xfrm>
        </p:grpSpPr>
        <p:grpSp>
          <p:nvGrpSpPr>
            <p:cNvPr id="6" name="Group 107"/>
            <p:cNvGrpSpPr/>
            <p:nvPr/>
          </p:nvGrpSpPr>
          <p:grpSpPr>
            <a:xfrm>
              <a:off x="430087" y="990600"/>
              <a:ext cx="7778673" cy="4038600"/>
              <a:chOff x="304800" y="762000"/>
              <a:chExt cx="7778673" cy="4038600"/>
            </a:xfrm>
          </p:grpSpPr>
          <p:sp>
            <p:nvSpPr>
              <p:cNvPr id="71" name="Rectangle 70"/>
              <p:cNvSpPr/>
              <p:nvPr/>
            </p:nvSpPr>
            <p:spPr>
              <a:xfrm>
                <a:off x="59436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3352800" y="1295400"/>
                <a:ext cx="914400" cy="1905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143000" y="1295400"/>
                <a:ext cx="914400" cy="32004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143000" y="1066800"/>
                <a:ext cx="914400" cy="3733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3528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943600" y="1066800"/>
                <a:ext cx="914400" cy="2438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p:cNvCxnSpPr/>
              <p:nvPr/>
            </p:nvCxnSpPr>
            <p:spPr>
              <a:xfrm>
                <a:off x="2057400" y="4724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534194" y="2743200"/>
                <a:ext cx="39616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514600" y="762000"/>
                <a:ext cx="3048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5372894" y="952500"/>
                <a:ext cx="380206"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562600" y="1143000"/>
                <a:ext cx="381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667000" y="9906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895600" y="1219200"/>
                <a:ext cx="457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267200" y="3427412"/>
                <a:ext cx="1676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a:off x="5029200" y="12954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038600" y="2286000"/>
                <a:ext cx="19812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105400" y="4038600"/>
                <a:ext cx="2209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flipH="1" flipV="1">
                <a:off x="5905500" y="2628900"/>
                <a:ext cx="2819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1000" y="1219200"/>
                <a:ext cx="7620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04800" y="892277"/>
                <a:ext cx="729992" cy="263100"/>
              </a:xfrm>
              <a:prstGeom prst="rect">
                <a:avLst/>
              </a:prstGeom>
              <a:noFill/>
            </p:spPr>
            <p:txBody>
              <a:bodyPr wrap="none" rtlCol="0">
                <a:spAutoFit/>
              </a:bodyPr>
              <a:lstStyle/>
              <a:p>
                <a:r>
                  <a:rPr lang="en-US" sz="1400" dirty="0" smtClean="0"/>
                  <a:t>Influent</a:t>
                </a:r>
                <a:endParaRPr lang="en-US" sz="1400" dirty="0"/>
              </a:p>
            </p:txBody>
          </p:sp>
          <p:grpSp>
            <p:nvGrpSpPr>
              <p:cNvPr id="8" name="Group 53"/>
              <p:cNvGrpSpPr/>
              <p:nvPr/>
            </p:nvGrpSpPr>
            <p:grpSpPr>
              <a:xfrm>
                <a:off x="5486400" y="914400"/>
                <a:ext cx="152400" cy="152400"/>
                <a:chOff x="4191000" y="5181600"/>
                <a:chExt cx="304800" cy="304800"/>
              </a:xfrm>
            </p:grpSpPr>
            <p:cxnSp>
              <p:nvCxnSpPr>
                <p:cNvPr id="115" name="Straight Connector 114"/>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 name="Group 56"/>
              <p:cNvGrpSpPr/>
              <p:nvPr/>
            </p:nvGrpSpPr>
            <p:grpSpPr>
              <a:xfrm>
                <a:off x="4800600" y="1143000"/>
                <a:ext cx="152400" cy="152400"/>
                <a:chOff x="4191000" y="5181600"/>
                <a:chExt cx="304800" cy="304800"/>
              </a:xfrm>
            </p:grpSpPr>
            <p:cxnSp>
              <p:nvCxnSpPr>
                <p:cNvPr id="113" name="Straight Connector 112"/>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0" name="Group 59"/>
              <p:cNvGrpSpPr/>
              <p:nvPr/>
            </p:nvGrpSpPr>
            <p:grpSpPr>
              <a:xfrm>
                <a:off x="5334000" y="1219200"/>
                <a:ext cx="152400" cy="152400"/>
                <a:chOff x="4191000" y="5181600"/>
                <a:chExt cx="304800" cy="304800"/>
              </a:xfrm>
            </p:grpSpPr>
            <p:cxnSp>
              <p:nvCxnSpPr>
                <p:cNvPr id="111" name="Straight Connector 110"/>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2" name="Group 65"/>
              <p:cNvGrpSpPr/>
              <p:nvPr/>
            </p:nvGrpSpPr>
            <p:grpSpPr>
              <a:xfrm>
                <a:off x="5257800" y="3352800"/>
                <a:ext cx="152400" cy="152400"/>
                <a:chOff x="4191000" y="5181600"/>
                <a:chExt cx="304800" cy="304800"/>
              </a:xfrm>
            </p:grpSpPr>
            <p:cxnSp>
              <p:nvCxnSpPr>
                <p:cNvPr id="107" name="Straight Connector 106"/>
                <p:cNvCxnSpPr/>
                <p:nvPr/>
              </p:nvCxnSpPr>
              <p:spPr>
                <a:xfrm rot="16200000" flipH="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flipH="1" flipV="1">
                  <a:off x="4191000" y="5181600"/>
                  <a:ext cx="304800" cy="3048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p:cNvCxnSpPr/>
              <p:nvPr/>
            </p:nvCxnSpPr>
            <p:spPr>
              <a:xfrm rot="5400000" flipH="1" flipV="1">
                <a:off x="4799806" y="3733800"/>
                <a:ext cx="610394"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2672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181600" y="3276600"/>
                <a:ext cx="7620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4153297" y="2247503"/>
                <a:ext cx="2057400" cy="7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0800000">
                <a:off x="4267200" y="1219200"/>
                <a:ext cx="9144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315200" y="1219200"/>
                <a:ext cx="5334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350630" y="892277"/>
                <a:ext cx="732843" cy="263100"/>
              </a:xfrm>
              <a:prstGeom prst="rect">
                <a:avLst/>
              </a:prstGeom>
              <a:noFill/>
            </p:spPr>
            <p:txBody>
              <a:bodyPr wrap="none" rtlCol="0">
                <a:spAutoFit/>
              </a:bodyPr>
              <a:lstStyle/>
              <a:p>
                <a:r>
                  <a:rPr lang="en-US" sz="1400" dirty="0" smtClean="0"/>
                  <a:t>Effluent</a:t>
                </a:r>
                <a:endParaRPr lang="en-US" sz="1400" dirty="0"/>
              </a:p>
            </p:txBody>
          </p:sp>
          <p:sp>
            <p:nvSpPr>
              <p:cNvPr id="104" name="TextBox 103"/>
              <p:cNvSpPr txBox="1"/>
              <p:nvPr/>
            </p:nvSpPr>
            <p:spPr>
              <a:xfrm>
                <a:off x="1117780" y="2590800"/>
                <a:ext cx="914806" cy="394649"/>
              </a:xfrm>
              <a:prstGeom prst="rect">
                <a:avLst/>
              </a:prstGeom>
              <a:noFill/>
            </p:spPr>
            <p:txBody>
              <a:bodyPr wrap="square" rtlCol="0">
                <a:spAutoFit/>
              </a:bodyPr>
              <a:lstStyle/>
              <a:p>
                <a:pPr algn="ctr"/>
                <a:r>
                  <a:rPr lang="en-US" sz="1200" dirty="0" smtClean="0"/>
                  <a:t>Roughing Filter</a:t>
                </a:r>
                <a:endParaRPr lang="en-US" sz="1200" dirty="0"/>
              </a:p>
            </p:txBody>
          </p:sp>
          <p:sp>
            <p:nvSpPr>
              <p:cNvPr id="105" name="TextBox 104"/>
              <p:cNvSpPr txBox="1"/>
              <p:nvPr/>
            </p:nvSpPr>
            <p:spPr>
              <a:xfrm>
                <a:off x="3429000" y="2057400"/>
                <a:ext cx="762000" cy="461665"/>
              </a:xfrm>
              <a:prstGeom prst="rect">
                <a:avLst/>
              </a:prstGeom>
              <a:noFill/>
            </p:spPr>
            <p:txBody>
              <a:bodyPr wrap="square" rtlCol="0">
                <a:spAutoFit/>
              </a:bodyPr>
              <a:lstStyle/>
              <a:p>
                <a:pPr algn="ctr"/>
                <a:r>
                  <a:rPr lang="en-US" sz="1200" dirty="0" smtClean="0"/>
                  <a:t>Finishing Filter 1</a:t>
                </a:r>
                <a:endParaRPr lang="en-US" sz="1200" dirty="0"/>
              </a:p>
            </p:txBody>
          </p:sp>
          <p:sp>
            <p:nvSpPr>
              <p:cNvPr id="106" name="TextBox 105"/>
              <p:cNvSpPr txBox="1"/>
              <p:nvPr/>
            </p:nvSpPr>
            <p:spPr>
              <a:xfrm>
                <a:off x="6019800" y="2057400"/>
                <a:ext cx="762000" cy="461665"/>
              </a:xfrm>
              <a:prstGeom prst="rect">
                <a:avLst/>
              </a:prstGeom>
              <a:noFill/>
            </p:spPr>
            <p:txBody>
              <a:bodyPr wrap="square" rtlCol="0">
                <a:spAutoFit/>
              </a:bodyPr>
              <a:lstStyle/>
              <a:p>
                <a:pPr algn="ctr"/>
                <a:r>
                  <a:rPr lang="en-US" sz="1200" dirty="0" smtClean="0"/>
                  <a:t>Finishing Filter 2</a:t>
                </a:r>
                <a:endParaRPr lang="en-US" sz="1200" dirty="0"/>
              </a:p>
            </p:txBody>
          </p:sp>
        </p:grpSp>
        <p:sp>
          <p:nvSpPr>
            <p:cNvPr id="65" name="TextBox 64"/>
            <p:cNvSpPr txBox="1"/>
            <p:nvPr/>
          </p:nvSpPr>
          <p:spPr>
            <a:xfrm>
              <a:off x="3048000" y="1109990"/>
              <a:ext cx="266420" cy="261610"/>
            </a:xfrm>
            <a:prstGeom prst="rect">
              <a:avLst/>
            </a:prstGeom>
            <a:noFill/>
          </p:spPr>
          <p:txBody>
            <a:bodyPr wrap="none" rtlCol="0">
              <a:spAutoFit/>
            </a:bodyPr>
            <a:lstStyle/>
            <a:p>
              <a:r>
                <a:rPr lang="en-US" sz="1100" dirty="0" smtClean="0"/>
                <a:t>A</a:t>
              </a:r>
              <a:endParaRPr lang="en-US" sz="1100" dirty="0"/>
            </a:p>
          </p:txBody>
        </p:sp>
        <p:sp>
          <p:nvSpPr>
            <p:cNvPr id="66" name="TextBox 65"/>
            <p:cNvSpPr txBox="1"/>
            <p:nvPr/>
          </p:nvSpPr>
          <p:spPr>
            <a:xfrm>
              <a:off x="5715000" y="1066800"/>
              <a:ext cx="261610" cy="261610"/>
            </a:xfrm>
            <a:prstGeom prst="rect">
              <a:avLst/>
            </a:prstGeom>
            <a:noFill/>
          </p:spPr>
          <p:txBody>
            <a:bodyPr wrap="none" rtlCol="0">
              <a:spAutoFit/>
            </a:bodyPr>
            <a:lstStyle/>
            <a:p>
              <a:r>
                <a:rPr lang="en-US" sz="1100" dirty="0" smtClean="0"/>
                <a:t>B</a:t>
              </a:r>
              <a:endParaRPr lang="en-US" sz="1100" dirty="0"/>
            </a:p>
          </p:txBody>
        </p:sp>
        <p:sp>
          <p:nvSpPr>
            <p:cNvPr id="67" name="TextBox 66"/>
            <p:cNvSpPr txBox="1"/>
            <p:nvPr/>
          </p:nvSpPr>
          <p:spPr>
            <a:xfrm>
              <a:off x="4757972" y="1219200"/>
              <a:ext cx="260008" cy="261610"/>
            </a:xfrm>
            <a:prstGeom prst="rect">
              <a:avLst/>
            </a:prstGeom>
            <a:noFill/>
          </p:spPr>
          <p:txBody>
            <a:bodyPr wrap="none" rtlCol="0">
              <a:spAutoFit/>
            </a:bodyPr>
            <a:lstStyle/>
            <a:p>
              <a:r>
                <a:rPr lang="en-US" sz="1100" dirty="0" smtClean="0"/>
                <a:t>C</a:t>
              </a:r>
              <a:endParaRPr lang="en-US" sz="1100" dirty="0"/>
            </a:p>
          </p:txBody>
        </p:sp>
        <p:sp>
          <p:nvSpPr>
            <p:cNvPr id="68" name="TextBox 67"/>
            <p:cNvSpPr txBox="1"/>
            <p:nvPr/>
          </p:nvSpPr>
          <p:spPr>
            <a:xfrm>
              <a:off x="5410200" y="1524000"/>
              <a:ext cx="271228" cy="261610"/>
            </a:xfrm>
            <a:prstGeom prst="rect">
              <a:avLst/>
            </a:prstGeom>
            <a:noFill/>
          </p:spPr>
          <p:txBody>
            <a:bodyPr wrap="none" rtlCol="0">
              <a:spAutoFit/>
            </a:bodyPr>
            <a:lstStyle/>
            <a:p>
              <a:r>
                <a:rPr lang="en-US" sz="1100" dirty="0" smtClean="0"/>
                <a:t>D</a:t>
              </a:r>
              <a:endParaRPr lang="en-US" sz="1100" dirty="0"/>
            </a:p>
          </p:txBody>
        </p:sp>
        <p:sp>
          <p:nvSpPr>
            <p:cNvPr id="69" name="TextBox 68"/>
            <p:cNvSpPr txBox="1"/>
            <p:nvPr/>
          </p:nvSpPr>
          <p:spPr>
            <a:xfrm>
              <a:off x="4876800" y="3657600"/>
              <a:ext cx="253596" cy="261610"/>
            </a:xfrm>
            <a:prstGeom prst="rect">
              <a:avLst/>
            </a:prstGeom>
            <a:noFill/>
          </p:spPr>
          <p:txBody>
            <a:bodyPr wrap="none" rtlCol="0">
              <a:spAutoFit/>
            </a:bodyPr>
            <a:lstStyle/>
            <a:p>
              <a:r>
                <a:rPr lang="en-US" sz="1100" dirty="0" smtClean="0"/>
                <a:t>E</a:t>
              </a:r>
              <a:endParaRPr lang="en-US" sz="1100" dirty="0"/>
            </a:p>
          </p:txBody>
        </p:sp>
        <p:sp>
          <p:nvSpPr>
            <p:cNvPr id="70" name="TextBox 69"/>
            <p:cNvSpPr txBox="1"/>
            <p:nvPr/>
          </p:nvSpPr>
          <p:spPr>
            <a:xfrm>
              <a:off x="5334000" y="3657600"/>
              <a:ext cx="248786" cy="261610"/>
            </a:xfrm>
            <a:prstGeom prst="rect">
              <a:avLst/>
            </a:prstGeom>
            <a:noFill/>
          </p:spPr>
          <p:txBody>
            <a:bodyPr wrap="none" rtlCol="0">
              <a:spAutoFit/>
            </a:bodyPr>
            <a:lstStyle/>
            <a:p>
              <a:r>
                <a:rPr lang="en-US" sz="1100" dirty="0" smtClean="0"/>
                <a:t>F</a:t>
              </a:r>
              <a:endParaRPr lang="en-US" sz="1100" dirty="0"/>
            </a:p>
          </p:txBody>
        </p:sp>
      </p:grpSp>
      <p:cxnSp>
        <p:nvCxnSpPr>
          <p:cNvPr id="61" name="Straight Connector 60"/>
          <p:cNvCxnSpPr/>
          <p:nvPr/>
        </p:nvCxnSpPr>
        <p:spPr bwMode="auto">
          <a:xfrm rot="5400000">
            <a:off x="-152400" y="4419600"/>
            <a:ext cx="36576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2" name="Straight Connector 61"/>
          <p:cNvCxnSpPr/>
          <p:nvPr/>
        </p:nvCxnSpPr>
        <p:spPr bwMode="auto">
          <a:xfrm>
            <a:off x="1676400" y="62484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3" name="Straight Connector 62"/>
          <p:cNvCxnSpPr/>
          <p:nvPr/>
        </p:nvCxnSpPr>
        <p:spPr bwMode="auto">
          <a:xfrm rot="5400000" flipH="1" flipV="1">
            <a:off x="419100" y="3924300"/>
            <a:ext cx="46482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64" name="Straight Connector 63"/>
          <p:cNvCxnSpPr/>
          <p:nvPr/>
        </p:nvCxnSpPr>
        <p:spPr bwMode="auto">
          <a:xfrm>
            <a:off x="2743200" y="1600200"/>
            <a:ext cx="3810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1" name="Straight Connector 90"/>
          <p:cNvCxnSpPr/>
          <p:nvPr/>
        </p:nvCxnSpPr>
        <p:spPr bwMode="auto">
          <a:xfrm rot="5400000">
            <a:off x="2857500" y="1866900"/>
            <a:ext cx="5334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2" name="Straight Connector 91"/>
          <p:cNvCxnSpPr/>
          <p:nvPr/>
        </p:nvCxnSpPr>
        <p:spPr bwMode="auto">
          <a:xfrm>
            <a:off x="3124200" y="2133600"/>
            <a:ext cx="1066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3" name="Straight Connector 92"/>
          <p:cNvCxnSpPr/>
          <p:nvPr/>
        </p:nvCxnSpPr>
        <p:spPr bwMode="auto">
          <a:xfrm rot="5400000">
            <a:off x="2896394" y="3429000"/>
            <a:ext cx="2590006" cy="794"/>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94" name="Straight Connector 93"/>
          <p:cNvCxnSpPr/>
          <p:nvPr/>
        </p:nvCxnSpPr>
        <p:spPr bwMode="auto">
          <a:xfrm>
            <a:off x="4191000" y="4724400"/>
            <a:ext cx="1447800" cy="1588"/>
          </a:xfrm>
          <a:prstGeom prst="line">
            <a:avLst/>
          </a:prstGeom>
          <a:solidFill>
            <a:schemeClr val="accent1"/>
          </a:solidFill>
          <a:ln w="28575" cap="flat" cmpd="sng" algn="ctr">
            <a:solidFill>
              <a:srgbClr val="FF0000"/>
            </a:solidFill>
            <a:prstDash val="solid"/>
            <a:round/>
            <a:headEnd type="none" w="lg" len="med"/>
            <a:tailEnd type="none" w="lg" len="med"/>
          </a:ln>
          <a:effectLst/>
        </p:spPr>
      </p:cxnSp>
      <p:cxnSp>
        <p:nvCxnSpPr>
          <p:cNvPr id="121" name="Straight Connector 120"/>
          <p:cNvCxnSpPr/>
          <p:nvPr/>
        </p:nvCxnSpPr>
        <p:spPr bwMode="auto">
          <a:xfrm rot="5400000">
            <a:off x="5372100" y="4991100"/>
            <a:ext cx="533400" cy="1588"/>
          </a:xfrm>
          <a:prstGeom prst="line">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2" name="Straight Arrow Connector 121"/>
          <p:cNvCxnSpPr/>
          <p:nvPr/>
        </p:nvCxnSpPr>
        <p:spPr bwMode="auto">
          <a:xfrm rot="5400000">
            <a:off x="533400" y="3733800"/>
            <a:ext cx="22860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3" name="Straight Arrow Connector 122"/>
          <p:cNvCxnSpPr/>
          <p:nvPr/>
        </p:nvCxnSpPr>
        <p:spPr bwMode="auto">
          <a:xfrm>
            <a:off x="1905000" y="6248400"/>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4" name="Straight Arrow Connector 123"/>
          <p:cNvCxnSpPr/>
          <p:nvPr/>
        </p:nvCxnSpPr>
        <p:spPr bwMode="auto">
          <a:xfrm rot="5400000">
            <a:off x="1599405" y="3886200"/>
            <a:ext cx="2286000" cy="1588"/>
          </a:xfrm>
          <a:prstGeom prst="straightConnector1">
            <a:avLst/>
          </a:prstGeom>
          <a:solidFill>
            <a:schemeClr val="accent1"/>
          </a:solidFill>
          <a:ln w="28575" cap="flat" cmpd="sng" algn="ctr">
            <a:solidFill>
              <a:srgbClr val="FF0000"/>
            </a:solidFill>
            <a:prstDash val="solid"/>
            <a:round/>
            <a:headEnd type="triangle" w="med" len="med"/>
            <a:tailEnd type="none" w="med" len="med"/>
          </a:ln>
          <a:effectLst/>
        </p:spPr>
      </p:cxnSp>
      <p:cxnSp>
        <p:nvCxnSpPr>
          <p:cNvPr id="125" name="Straight Arrow Connector 124"/>
          <p:cNvCxnSpPr/>
          <p:nvPr/>
        </p:nvCxnSpPr>
        <p:spPr bwMode="auto">
          <a:xfrm rot="5400000">
            <a:off x="3390106" y="3237706"/>
            <a:ext cx="1600200" cy="1589"/>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cxnSp>
        <p:nvCxnSpPr>
          <p:cNvPr id="126" name="Straight Arrow Connector 125"/>
          <p:cNvCxnSpPr/>
          <p:nvPr/>
        </p:nvCxnSpPr>
        <p:spPr bwMode="auto">
          <a:xfrm>
            <a:off x="4572000" y="4722812"/>
            <a:ext cx="533400" cy="1588"/>
          </a:xfrm>
          <a:prstGeom prst="straightConnector1">
            <a:avLst/>
          </a:prstGeom>
          <a:solidFill>
            <a:schemeClr val="accent1"/>
          </a:solidFill>
          <a:ln w="28575" cap="flat" cmpd="sng" algn="ctr">
            <a:solidFill>
              <a:srgbClr val="FF0000"/>
            </a:solidFill>
            <a:prstDash val="solid"/>
            <a:round/>
            <a:headEnd type="none" w="med" len="med"/>
            <a:tailEnd type="triangle" w="med" len="med"/>
          </a:ln>
          <a:effectLst/>
        </p:spPr>
      </p:cxn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Cleaning the Filter</a:t>
            </a:r>
            <a:endParaRPr lang="en-US" dirty="0"/>
          </a:p>
        </p:txBody>
      </p:sp>
      <p:sp>
        <p:nvSpPr>
          <p:cNvPr id="3" name="Content Placeholder 2"/>
          <p:cNvSpPr>
            <a:spLocks noGrp="1"/>
          </p:cNvSpPr>
          <p:nvPr>
            <p:ph idx="1"/>
          </p:nvPr>
        </p:nvSpPr>
        <p:spPr>
          <a:xfrm>
            <a:off x="457200" y="1600200"/>
            <a:ext cx="4114800" cy="4525963"/>
          </a:xfrm>
        </p:spPr>
        <p:txBody>
          <a:bodyPr>
            <a:normAutofit lnSpcReduction="10000"/>
          </a:bodyPr>
          <a:lstStyle/>
          <a:p>
            <a:r>
              <a:rPr lang="en-US" sz="2400" dirty="0" smtClean="0"/>
              <a:t>In order to clean the filter the foam must be compressed to release accumulated clay particles.</a:t>
            </a:r>
          </a:p>
          <a:p>
            <a:r>
              <a:rPr lang="en-US" sz="2400" dirty="0" smtClean="0"/>
              <a:t>Because the force required to compress the foam is small, a simple plunger system was designed.</a:t>
            </a:r>
          </a:p>
          <a:p>
            <a:r>
              <a:rPr lang="en-US" sz="2400" dirty="0" smtClean="0"/>
              <a:t>At all times the foam must be kept fully submerged to prevent air bubbles from entering the column.</a:t>
            </a:r>
            <a:endParaRPr lang="en-US" sz="2400" dirty="0"/>
          </a:p>
        </p:txBody>
      </p:sp>
      <p:pic>
        <p:nvPicPr>
          <p:cNvPr id="1026" name="Picture 2"/>
          <p:cNvPicPr>
            <a:picLocks noChangeAspect="1" noChangeArrowheads="1"/>
          </p:cNvPicPr>
          <p:nvPr/>
        </p:nvPicPr>
        <p:blipFill>
          <a:blip r:embed="rId2" cstate="print"/>
          <a:srcRect/>
          <a:stretch>
            <a:fillRect/>
          </a:stretch>
        </p:blipFill>
        <p:spPr bwMode="auto">
          <a:xfrm>
            <a:off x="4648200" y="2438400"/>
            <a:ext cx="4038600" cy="3028950"/>
          </a:xfrm>
          <a:prstGeom prst="rect">
            <a:avLst/>
          </a:prstGeom>
          <a:noFill/>
          <a:ln w="9525">
            <a:noFill/>
            <a:miter lim="800000"/>
            <a:headEnd/>
            <a:tailEnd/>
          </a:ln>
        </p:spPr>
      </p:pic>
    </p:spTree>
    <p:extLst>
      <p:ext uri="{BB962C8B-B14F-4D97-AF65-F5344CB8AC3E}">
        <p14:creationId xmlns:p14="http://schemas.microsoft.com/office/powerpoint/2010/main" val="335425866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Cleaning the Filter</a:t>
            </a:r>
            <a:endParaRPr lang="en-US" dirty="0"/>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r>
              <a:rPr lang="en-US" sz="2400" dirty="0" smtClean="0"/>
              <a:t>The plunger is designed to work in essentially the same way as a butter churn.</a:t>
            </a:r>
          </a:p>
          <a:p>
            <a:r>
              <a:rPr lang="en-US" sz="2400" dirty="0" smtClean="0"/>
              <a:t>A long pole is attached to a circular plate with holes bored in it to allow water to flow past.</a:t>
            </a:r>
          </a:p>
          <a:p>
            <a:r>
              <a:rPr lang="en-US" sz="2400" dirty="0" smtClean="0"/>
              <a:t>The plunger compresses the foam underwater and is pinned in place when the foam is compressed enough.</a:t>
            </a:r>
          </a:p>
          <a:p>
            <a:r>
              <a:rPr lang="en-US" sz="2400" dirty="0" smtClean="0"/>
              <a:t>Water is then flushed through the system to remove most of the turbid waste water.</a:t>
            </a:r>
            <a:endParaRPr lang="en-US" sz="2400" dirty="0"/>
          </a:p>
        </p:txBody>
      </p:sp>
      <p:pic>
        <p:nvPicPr>
          <p:cNvPr id="16" name="Picture 15" descr="Plunger Schematic.png"/>
          <p:cNvPicPr>
            <a:picLocks noChangeAspect="1"/>
          </p:cNvPicPr>
          <p:nvPr/>
        </p:nvPicPr>
        <p:blipFill>
          <a:blip r:embed="rId2" cstate="print"/>
          <a:srcRect l="50000" t="1551" r="4062" b="2287"/>
          <a:stretch>
            <a:fillRect/>
          </a:stretch>
        </p:blipFill>
        <p:spPr>
          <a:xfrm>
            <a:off x="4953000" y="1676400"/>
            <a:ext cx="3581400" cy="4724400"/>
          </a:xfrm>
          <a:prstGeom prst="rect">
            <a:avLst/>
          </a:prstGeom>
        </p:spPr>
      </p:pic>
    </p:spTree>
    <p:extLst>
      <p:ext uri="{BB962C8B-B14F-4D97-AF65-F5344CB8AC3E}">
        <p14:creationId xmlns:p14="http://schemas.microsoft.com/office/powerpoint/2010/main" val="275473607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Cleaning the </a:t>
            </a:r>
            <a:r>
              <a:rPr lang="en-US" dirty="0" err="1" smtClean="0"/>
              <a:t>FIlter</a:t>
            </a:r>
            <a:endParaRPr lang="en-US" dirty="0"/>
          </a:p>
        </p:txBody>
      </p:sp>
      <p:sp>
        <p:nvSpPr>
          <p:cNvPr id="3" name="Content Placeholder 2"/>
          <p:cNvSpPr>
            <a:spLocks noGrp="1"/>
          </p:cNvSpPr>
          <p:nvPr>
            <p:ph idx="1"/>
          </p:nvPr>
        </p:nvSpPr>
        <p:spPr>
          <a:xfrm>
            <a:off x="457200" y="1600200"/>
            <a:ext cx="4114800" cy="4525963"/>
          </a:xfrm>
        </p:spPr>
        <p:txBody>
          <a:bodyPr>
            <a:normAutofit/>
          </a:bodyPr>
          <a:lstStyle/>
          <a:p>
            <a:r>
              <a:rPr lang="en-US" sz="2400" dirty="0" smtClean="0"/>
              <a:t>Before the plunger is released, the lower valve is closed and the column is refilled with water, ensuring that the foam is never exposed to the air.</a:t>
            </a:r>
          </a:p>
          <a:p>
            <a:r>
              <a:rPr lang="en-US" sz="2400" dirty="0" smtClean="0"/>
              <a:t>Once the plunger is released the foam will naturally expand to fill the column.</a:t>
            </a:r>
            <a:endParaRPr lang="en-US" sz="2400" dirty="0"/>
          </a:p>
        </p:txBody>
      </p:sp>
      <p:pic>
        <p:nvPicPr>
          <p:cNvPr id="4" name="Picture 3" descr="Plunger Schematic.png"/>
          <p:cNvPicPr>
            <a:picLocks noChangeAspect="1"/>
          </p:cNvPicPr>
          <p:nvPr/>
        </p:nvPicPr>
        <p:blipFill>
          <a:blip r:embed="rId2" cstate="print"/>
          <a:srcRect l="977" t="1551" r="50152" b="2287"/>
          <a:stretch>
            <a:fillRect/>
          </a:stretch>
        </p:blipFill>
        <p:spPr>
          <a:xfrm>
            <a:off x="4800600" y="1524000"/>
            <a:ext cx="3810000" cy="4724400"/>
          </a:xfrm>
          <a:prstGeom prst="rect">
            <a:avLst/>
          </a:prstGeom>
        </p:spPr>
      </p:pic>
    </p:spTree>
    <p:extLst>
      <p:ext uri="{BB962C8B-B14F-4D97-AF65-F5344CB8AC3E}">
        <p14:creationId xmlns:p14="http://schemas.microsoft.com/office/powerpoint/2010/main" val="16507138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r>
              <a:rPr lang="en-US" sz="2400" dirty="0" smtClean="0"/>
              <a:t>Though we have a design for both the filtration system and the cleaning system, both designs still need to be thoroughly tested.</a:t>
            </a:r>
          </a:p>
          <a:p>
            <a:r>
              <a:rPr lang="en-US" sz="2400" dirty="0" smtClean="0"/>
              <a:t>The plumbing and overall design of the filtration system also needs to be evaluated to minimize head loss and cost.</a:t>
            </a:r>
          </a:p>
          <a:p>
            <a:r>
              <a:rPr lang="en-US" sz="2400" dirty="0" smtClean="0"/>
              <a:t>Perhaps most importantly, we need to find a reliable source of polyurethane foam that meets </a:t>
            </a:r>
            <a:r>
              <a:rPr lang="en-US" sz="2400" smtClean="0"/>
              <a:t>our specifications.</a:t>
            </a:r>
            <a:endParaRPr lang="en-US" sz="2400" dirty="0"/>
          </a:p>
        </p:txBody>
      </p:sp>
      <p:pic>
        <p:nvPicPr>
          <p:cNvPr id="4" name="Content Placeholder 10"/>
          <p:cNvPicPr>
            <a:picLocks noChangeAspect="1"/>
          </p:cNvPicPr>
          <p:nvPr/>
        </p:nvPicPr>
        <p:blipFill>
          <a:blip r:embed="rId2" cstate="print"/>
          <a:srcRect/>
          <a:stretch>
            <a:fillRect/>
          </a:stretch>
        </p:blipFill>
        <p:spPr>
          <a:xfrm>
            <a:off x="4953000" y="1676400"/>
            <a:ext cx="3505200" cy="4300538"/>
          </a:xfrm>
          <a:prstGeom prst="rect">
            <a:avLst/>
          </a:prstGeom>
        </p:spPr>
      </p:pic>
    </p:spTree>
    <p:extLst>
      <p:ext uri="{BB962C8B-B14F-4D97-AF65-F5344CB8AC3E}">
        <p14:creationId xmlns:p14="http://schemas.microsoft.com/office/powerpoint/2010/main" val="41010115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normAutofit fontScale="90000"/>
          </a:bodyPr>
          <a:lstStyle/>
          <a:p>
            <a:r>
              <a:rPr lang="en-US" dirty="0" smtClean="0"/>
              <a:t>Foam</a:t>
            </a:r>
            <a:r>
              <a:rPr lang="en-US" sz="4000" dirty="0" smtClean="0"/>
              <a:t/>
            </a:r>
            <a:br>
              <a:rPr lang="en-US" sz="4000" dirty="0" smtClean="0"/>
            </a:br>
            <a:r>
              <a:rPr lang="en-US" sz="3500" b="0" dirty="0" smtClean="0"/>
              <a:t>Non-conventional filtration media </a:t>
            </a:r>
            <a:endParaRPr lang="en-US" sz="3500" b="0" dirty="0"/>
          </a:p>
        </p:txBody>
      </p:sp>
      <p:sp>
        <p:nvSpPr>
          <p:cNvPr id="3" name="Content Placeholder 2"/>
          <p:cNvSpPr>
            <a:spLocks noGrp="1"/>
          </p:cNvSpPr>
          <p:nvPr>
            <p:ph idx="1"/>
          </p:nvPr>
        </p:nvSpPr>
        <p:spPr>
          <a:xfrm>
            <a:off x="457200" y="1828800"/>
            <a:ext cx="3886200" cy="4724400"/>
          </a:xfrm>
        </p:spPr>
        <p:txBody>
          <a:bodyPr>
            <a:normAutofit fontScale="85000" lnSpcReduction="20000"/>
          </a:bodyPr>
          <a:lstStyle/>
          <a:p>
            <a:r>
              <a:rPr lang="en-US" b="1" dirty="0" smtClean="0"/>
              <a:t>More porous</a:t>
            </a:r>
          </a:p>
          <a:p>
            <a:pPr lvl="1"/>
            <a:r>
              <a:rPr lang="en-US" b="1" dirty="0" smtClean="0"/>
              <a:t>Filtration velocities </a:t>
            </a:r>
            <a:r>
              <a:rPr lang="en-US" dirty="0" smtClean="0"/>
              <a:t>through foam can be </a:t>
            </a:r>
            <a:r>
              <a:rPr lang="en-US" b="1" dirty="0" smtClean="0"/>
              <a:t>3x</a:t>
            </a:r>
            <a:r>
              <a:rPr lang="en-US" dirty="0" smtClean="0"/>
              <a:t> larger than sand </a:t>
            </a:r>
          </a:p>
          <a:p>
            <a:r>
              <a:rPr lang="en-US" b="1" dirty="0" smtClean="0"/>
              <a:t>Surface area </a:t>
            </a:r>
            <a:r>
              <a:rPr lang="en-US" dirty="0" smtClean="0"/>
              <a:t> </a:t>
            </a:r>
            <a:r>
              <a:rPr lang="en-US" b="1" dirty="0" smtClean="0"/>
              <a:t>3x</a:t>
            </a:r>
            <a:r>
              <a:rPr lang="en-US" dirty="0" smtClean="0"/>
              <a:t> as smaller than conventional sand filter</a:t>
            </a:r>
          </a:p>
          <a:p>
            <a:r>
              <a:rPr lang="en-US" b="1" dirty="0" smtClean="0"/>
              <a:t>Lighter</a:t>
            </a:r>
            <a:r>
              <a:rPr lang="en-US" dirty="0" smtClean="0"/>
              <a:t> and</a:t>
            </a:r>
            <a:r>
              <a:rPr lang="en-US" b="1" dirty="0" smtClean="0"/>
              <a:t> easier </a:t>
            </a:r>
            <a:r>
              <a:rPr lang="en-US" dirty="0" smtClean="0"/>
              <a:t>to transport than sand</a:t>
            </a:r>
          </a:p>
          <a:p>
            <a:r>
              <a:rPr lang="en-US" dirty="0" smtClean="0"/>
              <a:t>Less ripening time</a:t>
            </a:r>
          </a:p>
          <a:p>
            <a:r>
              <a:rPr lang="en-US" b="1" dirty="0" smtClean="0"/>
              <a:t>No backwash </a:t>
            </a:r>
            <a:r>
              <a:rPr lang="en-US" dirty="0" smtClean="0"/>
              <a:t>required</a:t>
            </a:r>
          </a:p>
          <a:p>
            <a:pPr lvl="1"/>
            <a:endParaRPr lang="en-US" dirty="0" smtClean="0"/>
          </a:p>
          <a:p>
            <a:endParaRPr lang="en-US" dirty="0"/>
          </a:p>
        </p:txBody>
      </p:sp>
      <p:pic>
        <p:nvPicPr>
          <p:cNvPr id="4" name="Picture 99"/>
          <p:cNvPicPr>
            <a:picLocks noChangeAspect="1" noChangeArrowheads="1"/>
          </p:cNvPicPr>
          <p:nvPr/>
        </p:nvPicPr>
        <p:blipFill>
          <a:blip r:embed="rId3" cstate="print"/>
          <a:srcRect/>
          <a:stretch>
            <a:fillRect/>
          </a:stretch>
        </p:blipFill>
        <p:spPr bwMode="auto">
          <a:xfrm>
            <a:off x="4648200" y="2209800"/>
            <a:ext cx="4038600" cy="3030537"/>
          </a:xfrm>
          <a:prstGeom prst="rect">
            <a:avLst/>
          </a:prstGeom>
          <a:noFill/>
          <a:ln w="9525">
            <a:noFill/>
            <a:miter lim="800000"/>
            <a:headEnd/>
            <a:tailEnd/>
          </a:ln>
        </p:spPr>
      </p:pic>
    </p:spTree>
    <p:extLst>
      <p:ext uri="{BB962C8B-B14F-4D97-AF65-F5344CB8AC3E}">
        <p14:creationId xmlns:p14="http://schemas.microsoft.com/office/powerpoint/2010/main" val="189635695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p:cNvSpPr>
            <a:spLocks noGrp="1"/>
          </p:cNvSpPr>
          <p:nvPr>
            <p:ph type="title"/>
          </p:nvPr>
        </p:nvSpPr>
        <p:spPr/>
        <p:txBody>
          <a:bodyPr/>
          <a:lstStyle/>
          <a:p>
            <a:pPr eaLnBrk="1" hangingPunct="1"/>
            <a:r>
              <a:rPr lang="en-US" smtClean="0"/>
              <a:t>Experimental Apparatus</a:t>
            </a:r>
          </a:p>
        </p:txBody>
      </p:sp>
      <p:pic>
        <p:nvPicPr>
          <p:cNvPr id="16387" name="Picture 5" descr="b"/>
          <p:cNvPicPr>
            <a:picLocks noChangeAspect="1" noChangeArrowheads="1"/>
          </p:cNvPicPr>
          <p:nvPr/>
        </p:nvPicPr>
        <p:blipFill>
          <a:blip r:embed="rId2" cstate="print"/>
          <a:srcRect/>
          <a:stretch>
            <a:fillRect/>
          </a:stretch>
        </p:blipFill>
        <p:spPr bwMode="auto">
          <a:xfrm>
            <a:off x="7210425" y="6283325"/>
            <a:ext cx="1933575" cy="574675"/>
          </a:xfrm>
          <a:prstGeom prst="rect">
            <a:avLst/>
          </a:prstGeom>
          <a:noFill/>
          <a:ln w="9525">
            <a:noFill/>
            <a:miter lim="800000"/>
            <a:headEnd/>
            <a:tailEnd/>
          </a:ln>
        </p:spPr>
      </p:pic>
      <p:pic>
        <p:nvPicPr>
          <p:cNvPr id="16388"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6389" name="Content Placeholder 3" descr="filter setup schematic.jpg"/>
          <p:cNvPicPr>
            <a:picLocks noGrp="1" noChangeAspect="1"/>
          </p:cNvPicPr>
          <p:nvPr>
            <p:ph idx="1"/>
          </p:nvPr>
        </p:nvPicPr>
        <p:blipFill>
          <a:blip r:embed="rId4" cstate="print"/>
          <a:srcRect/>
          <a:stretch>
            <a:fillRect/>
          </a:stretch>
        </p:blipFill>
        <p:spPr>
          <a:xfrm>
            <a:off x="1295400" y="1600200"/>
            <a:ext cx="6705600" cy="4749800"/>
          </a:xfr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pC</a:t>
            </a:r>
            <a:r>
              <a:rPr lang="en-US" dirty="0" smtClean="0"/>
              <a:t>*</a:t>
            </a:r>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3" cstate="print"/>
          <a:srcRect/>
          <a:stretch>
            <a:fillRect/>
          </a:stretch>
        </p:blipFill>
        <p:spPr bwMode="auto">
          <a:xfrm>
            <a:off x="1769058" y="2438400"/>
            <a:ext cx="5469942" cy="1776412"/>
          </a:xfrm>
          <a:prstGeom prst="rect">
            <a:avLst/>
          </a:prstGeom>
          <a:noFill/>
          <a:ln w="9525">
            <a:noFill/>
            <a:miter lim="800000"/>
            <a:headEnd/>
            <a:tailEnd/>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Varying Depth</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752600" y="1524000"/>
            <a:ext cx="5410200" cy="4448386"/>
          </a:xfrm>
          <a:prstGeom prst="rect">
            <a:avLst/>
          </a:prstGeom>
          <a:noFill/>
          <a:ln w="9525">
            <a:noFill/>
            <a:miter lim="800000"/>
            <a:headEnd/>
            <a:tailEnd/>
          </a:ln>
        </p:spPr>
      </p:pic>
      <p:sp>
        <p:nvSpPr>
          <p:cNvPr id="5" name="TextBox 4"/>
          <p:cNvSpPr txBox="1"/>
          <p:nvPr/>
        </p:nvSpPr>
        <p:spPr>
          <a:xfrm>
            <a:off x="381000" y="5791200"/>
            <a:ext cx="8534400" cy="769441"/>
          </a:xfrm>
          <a:prstGeom prst="rect">
            <a:avLst/>
          </a:prstGeom>
          <a:noFill/>
        </p:spPr>
        <p:txBody>
          <a:bodyPr wrap="square" rtlCol="0">
            <a:spAutoFit/>
          </a:bodyPr>
          <a:lstStyle/>
          <a:p>
            <a:pPr>
              <a:defRPr/>
            </a:pPr>
            <a:r>
              <a:rPr lang="en-US" sz="2200" dirty="0"/>
              <a:t>Filter Performance of </a:t>
            </a:r>
            <a:r>
              <a:rPr lang="en-US" sz="2200" b="1" dirty="0"/>
              <a:t>30 </a:t>
            </a:r>
            <a:r>
              <a:rPr lang="en-US" sz="2200" b="1" dirty="0" err="1"/>
              <a:t>ppi</a:t>
            </a:r>
            <a:r>
              <a:rPr lang="en-US" sz="2200" dirty="0"/>
              <a:t> foam with an approach velocity of </a:t>
            </a:r>
            <a:r>
              <a:rPr lang="en-US" sz="2200" b="1" dirty="0"/>
              <a:t>6 mm/s</a:t>
            </a:r>
            <a:r>
              <a:rPr lang="en-US" sz="2200" dirty="0"/>
              <a:t>, an alum feed, a </a:t>
            </a:r>
            <a:r>
              <a:rPr lang="en-US" sz="2200" b="1" dirty="0"/>
              <a:t>100 NTU</a:t>
            </a:r>
            <a:r>
              <a:rPr lang="en-US" sz="2200" dirty="0"/>
              <a:t> influent and a </a:t>
            </a:r>
            <a:r>
              <a:rPr lang="en-US" sz="2200" b="1" dirty="0"/>
              <a:t>5, 10 </a:t>
            </a:r>
            <a:r>
              <a:rPr lang="en-US" sz="2200" dirty="0"/>
              <a:t>and</a:t>
            </a:r>
            <a:r>
              <a:rPr lang="en-US" sz="2200" b="1" dirty="0"/>
              <a:t> 15 inch </a:t>
            </a:r>
            <a:r>
              <a:rPr lang="en-US" sz="2200" dirty="0"/>
              <a:t>filter bed depth.</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Normalized Plot</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1447800" y="1524000"/>
            <a:ext cx="6248400" cy="5059680"/>
          </a:xfrm>
          <a:prstGeom prst="rect">
            <a:avLst/>
          </a:prstGeom>
          <a:noFill/>
          <a:ln w="9525">
            <a:noFill/>
            <a:miter lim="800000"/>
            <a:headEnd/>
            <a:tailEnd/>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Varying NTU</a:t>
            </a:r>
            <a:endParaRPr lang="en-US" dirty="0"/>
          </a:p>
        </p:txBody>
      </p:sp>
      <p:pic>
        <p:nvPicPr>
          <p:cNvPr id="3074" name="Picture 2"/>
          <p:cNvPicPr>
            <a:picLocks noChangeAspect="1" noChangeArrowheads="1"/>
          </p:cNvPicPr>
          <p:nvPr/>
        </p:nvPicPr>
        <p:blipFill>
          <a:blip r:embed="rId3" cstate="print"/>
          <a:srcRect t="1578"/>
          <a:stretch>
            <a:fillRect/>
          </a:stretch>
        </p:blipFill>
        <p:spPr bwMode="auto">
          <a:xfrm>
            <a:off x="1676400" y="1524000"/>
            <a:ext cx="5197553" cy="4002918"/>
          </a:xfrm>
          <a:prstGeom prst="rect">
            <a:avLst/>
          </a:prstGeom>
          <a:noFill/>
          <a:ln w="9525">
            <a:noFill/>
            <a:miter lim="800000"/>
            <a:headEnd/>
            <a:tailEnd/>
          </a:ln>
        </p:spPr>
      </p:pic>
      <p:sp>
        <p:nvSpPr>
          <p:cNvPr id="5" name="TextBox 4"/>
          <p:cNvSpPr txBox="1"/>
          <p:nvPr/>
        </p:nvSpPr>
        <p:spPr>
          <a:xfrm>
            <a:off x="381000" y="5638800"/>
            <a:ext cx="8382000" cy="1107996"/>
          </a:xfrm>
          <a:prstGeom prst="rect">
            <a:avLst/>
          </a:prstGeom>
          <a:noFill/>
        </p:spPr>
        <p:txBody>
          <a:bodyPr wrap="square" rtlCol="0">
            <a:spAutoFit/>
          </a:bodyPr>
          <a:lstStyle/>
          <a:p>
            <a:r>
              <a:rPr lang="en-US" sz="2200" dirty="0"/>
              <a:t>Filter Performance of </a:t>
            </a:r>
            <a:r>
              <a:rPr lang="en-US" sz="2200" b="1" dirty="0"/>
              <a:t>30 </a:t>
            </a:r>
            <a:r>
              <a:rPr lang="en-US" sz="2200" b="1" dirty="0" err="1"/>
              <a:t>ppi</a:t>
            </a:r>
            <a:r>
              <a:rPr lang="en-US" sz="2200" b="1" dirty="0"/>
              <a:t> foam </a:t>
            </a:r>
            <a:r>
              <a:rPr lang="en-US" sz="2200" dirty="0"/>
              <a:t>with an approach velocity of </a:t>
            </a:r>
            <a:r>
              <a:rPr lang="en-US" sz="2200" b="1" dirty="0"/>
              <a:t>6 mm/s</a:t>
            </a:r>
            <a:r>
              <a:rPr lang="en-US" sz="2200" dirty="0"/>
              <a:t>, </a:t>
            </a:r>
            <a:r>
              <a:rPr lang="en-US" sz="2200" dirty="0" smtClean="0"/>
              <a:t>filter bed depth </a:t>
            </a:r>
            <a:r>
              <a:rPr lang="en-US" sz="2200" b="1" dirty="0" smtClean="0"/>
              <a:t>10 inches</a:t>
            </a:r>
            <a:r>
              <a:rPr lang="en-US" sz="2200" dirty="0" smtClean="0"/>
              <a:t>, an </a:t>
            </a:r>
            <a:r>
              <a:rPr lang="en-US" sz="2200" dirty="0"/>
              <a:t>alum feed </a:t>
            </a:r>
            <a:r>
              <a:rPr lang="en-US" sz="2200" dirty="0" smtClean="0"/>
              <a:t>of </a:t>
            </a:r>
            <a:r>
              <a:rPr lang="en-US" sz="2200" b="1" dirty="0" smtClean="0"/>
              <a:t>25, 50, 100 </a:t>
            </a:r>
            <a:r>
              <a:rPr lang="en-US" sz="2200" b="1" dirty="0"/>
              <a:t>NTU </a:t>
            </a:r>
            <a:r>
              <a:rPr lang="en-US" sz="2200" dirty="0" smtClean="0"/>
              <a:t>influent</a:t>
            </a:r>
            <a:r>
              <a:rPr lang="en-US" sz="2200" dirty="0"/>
              <a:t>.</a:t>
            </a:r>
          </a:p>
          <a:p>
            <a:endParaRPr lang="en-US" sz="22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z="3600" dirty="0" smtClean="0"/>
              <a:t>Emergency Filter Design – Roughing Filter</a:t>
            </a:r>
            <a:endParaRPr lang="en-US" sz="3600" dirty="0"/>
          </a:p>
        </p:txBody>
      </p:sp>
      <p:sp>
        <p:nvSpPr>
          <p:cNvPr id="10" name="Content Placeholder 9"/>
          <p:cNvSpPr>
            <a:spLocks noGrp="1"/>
          </p:cNvSpPr>
          <p:nvPr>
            <p:ph idx="1"/>
          </p:nvPr>
        </p:nvSpPr>
        <p:spPr>
          <a:xfrm>
            <a:off x="457200" y="1600200"/>
            <a:ext cx="5181600" cy="4525963"/>
          </a:xfrm>
        </p:spPr>
        <p:txBody>
          <a:bodyPr/>
          <a:lstStyle/>
          <a:p>
            <a:r>
              <a:rPr lang="en-US" dirty="0" smtClean="0"/>
              <a:t>Conventionally composed of gravel/larger particles</a:t>
            </a:r>
          </a:p>
          <a:p>
            <a:r>
              <a:rPr lang="en-US" dirty="0" smtClean="0"/>
              <a:t>Effective pre-treatment process</a:t>
            </a:r>
          </a:p>
          <a:p>
            <a:pPr lvl="1"/>
            <a:r>
              <a:rPr lang="en-US" dirty="0" smtClean="0"/>
              <a:t>Removes larger particles that would clog finishing filter</a:t>
            </a:r>
          </a:p>
          <a:p>
            <a:r>
              <a:rPr lang="en-US" dirty="0" smtClean="0"/>
              <a:t>Minimal head loss</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3074" name="Picture 2" descr="http://upload.wikimedia.org/wikipedia/commons/thumb/e/ea/Gravel_on_a_beach_in_Thirasia,_Santorini,_Greece.jpg/250px-Gravel_on_a_beach_in_Thirasia,_Santorini,_Greece.jpg"/>
          <p:cNvPicPr>
            <a:picLocks noChangeAspect="1" noChangeArrowheads="1"/>
          </p:cNvPicPr>
          <p:nvPr/>
        </p:nvPicPr>
        <p:blipFill>
          <a:blip r:embed="rId5" cstate="print"/>
          <a:srcRect/>
          <a:stretch>
            <a:fillRect/>
          </a:stretch>
        </p:blipFill>
        <p:spPr bwMode="auto">
          <a:xfrm>
            <a:off x="5791200" y="1676400"/>
            <a:ext cx="2895600" cy="2177492"/>
          </a:xfrm>
          <a:prstGeom prst="rect">
            <a:avLst/>
          </a:prstGeom>
          <a:noFill/>
        </p:spPr>
      </p:pic>
      <p:sp>
        <p:nvSpPr>
          <p:cNvPr id="3076" name="AutoShape 4" descr="https://mail.google.com/mail/u/0/?ui=2&amp;ik=55cc71ea76&amp;view=att&amp;th=13424abd939132b6&amp;attid=0.1&amp;disp=inline&amp;z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https://mail.google.com/mail/u/0/?ui=2&amp;ik=55cc71ea76&amp;view=att&amp;th=13424abd939132b6&amp;attid=0.1&amp;disp=inline&amp;z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80" name="Picture 8"/>
          <p:cNvPicPr>
            <a:picLocks noChangeAspect="1" noChangeArrowheads="1"/>
          </p:cNvPicPr>
          <p:nvPr/>
        </p:nvPicPr>
        <p:blipFill>
          <a:blip r:embed="rId6" cstate="print"/>
          <a:srcRect/>
          <a:stretch>
            <a:fillRect/>
          </a:stretch>
        </p:blipFill>
        <p:spPr bwMode="auto">
          <a:xfrm>
            <a:off x="5772936" y="3962401"/>
            <a:ext cx="2926619" cy="2286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smtClean="0"/>
              <a:t>Emergency Filtration – Finishing Filter</a:t>
            </a:r>
            <a:endParaRPr lang="en-US" sz="3800" dirty="0"/>
          </a:p>
        </p:txBody>
      </p:sp>
      <p:sp>
        <p:nvSpPr>
          <p:cNvPr id="3" name="Content Placeholder 2"/>
          <p:cNvSpPr>
            <a:spLocks noGrp="1"/>
          </p:cNvSpPr>
          <p:nvPr>
            <p:ph idx="1"/>
          </p:nvPr>
        </p:nvSpPr>
        <p:spPr>
          <a:xfrm>
            <a:off x="457200" y="1600200"/>
            <a:ext cx="5334000" cy="4525963"/>
          </a:xfrm>
        </p:spPr>
        <p:txBody>
          <a:bodyPr/>
          <a:lstStyle/>
          <a:p>
            <a:r>
              <a:rPr lang="en-US" dirty="0" smtClean="0"/>
              <a:t>Conventionally composed of sand/smaller particles</a:t>
            </a:r>
          </a:p>
          <a:p>
            <a:r>
              <a:rPr lang="en-US" dirty="0" smtClean="0"/>
              <a:t>Lower effluent turbidities</a:t>
            </a:r>
          </a:p>
          <a:p>
            <a:pPr lvl="1"/>
            <a:r>
              <a:rPr lang="en-US" dirty="0" smtClean="0"/>
              <a:t>Meets EPA drinking water standards (0.3 NTU)</a:t>
            </a:r>
          </a:p>
          <a:p>
            <a:r>
              <a:rPr lang="en-US" dirty="0" smtClean="0"/>
              <a:t>Higher head loss</a:t>
            </a:r>
          </a:p>
          <a:p>
            <a:pPr lvl="1"/>
            <a:r>
              <a:rPr lang="en-US" dirty="0" smtClean="0"/>
              <a:t>Potential for collapse</a:t>
            </a:r>
            <a:endParaRPr lang="en-US" dirty="0"/>
          </a:p>
        </p:txBody>
      </p:sp>
      <p:pic>
        <p:nvPicPr>
          <p:cNvPr id="19458" name="Picture 2" descr="http://www.technologysupport.co.tt/products/fm03.jpg"/>
          <p:cNvPicPr>
            <a:picLocks noChangeAspect="1" noChangeArrowheads="1"/>
          </p:cNvPicPr>
          <p:nvPr/>
        </p:nvPicPr>
        <p:blipFill>
          <a:blip r:embed="rId3" cstate="print"/>
          <a:srcRect/>
          <a:stretch>
            <a:fillRect/>
          </a:stretch>
        </p:blipFill>
        <p:spPr bwMode="auto">
          <a:xfrm>
            <a:off x="5715000" y="1600200"/>
            <a:ext cx="2381250" cy="2381250"/>
          </a:xfrm>
          <a:prstGeom prst="rect">
            <a:avLst/>
          </a:prstGeom>
          <a:noFill/>
        </p:spPr>
      </p:pic>
      <p:pic>
        <p:nvPicPr>
          <p:cNvPr id="19459" name="Picture 3"/>
          <p:cNvPicPr>
            <a:picLocks noChangeAspect="1" noChangeArrowheads="1"/>
          </p:cNvPicPr>
          <p:nvPr/>
        </p:nvPicPr>
        <p:blipFill>
          <a:blip r:embed="rId4" cstate="print"/>
          <a:srcRect l="24821" t="27160"/>
          <a:stretch>
            <a:fillRect/>
          </a:stretch>
        </p:blipFill>
        <p:spPr bwMode="auto">
          <a:xfrm>
            <a:off x="5486400" y="4038600"/>
            <a:ext cx="3000375" cy="2247900"/>
          </a:xfrm>
          <a:prstGeom prst="rect">
            <a:avLst/>
          </a:prstGeom>
          <a:noFill/>
          <a:ln w="9525">
            <a:noFill/>
            <a:miter lim="800000"/>
            <a:headEnd/>
            <a:tailEnd/>
          </a:ln>
          <a:effectLst/>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2634</TotalTime>
  <Words>1138</Words>
  <Application>Microsoft Office PowerPoint</Application>
  <PresentationFormat>On-screen Show (4:3)</PresentationFormat>
  <Paragraphs>141</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1_AguaClara the road</vt:lpstr>
      <vt:lpstr>Foam Filtration Final Presentation</vt:lpstr>
      <vt:lpstr>Foam Non-conventional filtration media </vt:lpstr>
      <vt:lpstr>Experimental Apparatus</vt:lpstr>
      <vt:lpstr>pC*</vt:lpstr>
      <vt:lpstr>Varying Depth</vt:lpstr>
      <vt:lpstr>Normalized Plot</vt:lpstr>
      <vt:lpstr>Varying NTU</vt:lpstr>
      <vt:lpstr>Emergency Filter Design – Roughing Filter</vt:lpstr>
      <vt:lpstr>Emergency Filtration – Finishing Filter</vt:lpstr>
      <vt:lpstr>Emergency Filtration</vt:lpstr>
      <vt:lpstr>Modes of Operation</vt:lpstr>
      <vt:lpstr>Modes of Operation</vt:lpstr>
      <vt:lpstr>Modes of Operation</vt:lpstr>
      <vt:lpstr>Modes of Operation</vt:lpstr>
      <vt:lpstr>Cleaning the Filter</vt:lpstr>
      <vt:lpstr>Cleaning the Filter</vt:lpstr>
      <vt:lpstr>Cleaning the FIlter</vt:lpstr>
      <vt:lpstr>Future Work</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ceeadmin</cp:lastModifiedBy>
  <cp:revision>266</cp:revision>
  <dcterms:created xsi:type="dcterms:W3CDTF">2008-08-26T14:48:34Z</dcterms:created>
  <dcterms:modified xsi:type="dcterms:W3CDTF">2011-12-11T17:44:57Z</dcterms:modified>
</cp:coreProperties>
</file>