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475" r:id="rId2"/>
    <p:sldId id="497" r:id="rId3"/>
    <p:sldId id="498" r:id="rId4"/>
    <p:sldId id="499" r:id="rId5"/>
    <p:sldId id="500" r:id="rId6"/>
    <p:sldId id="501" r:id="rId7"/>
    <p:sldId id="483" r:id="rId8"/>
    <p:sldId id="484" r:id="rId9"/>
    <p:sldId id="492" r:id="rId10"/>
    <p:sldId id="490" r:id="rId11"/>
    <p:sldId id="476" r:id="rId12"/>
    <p:sldId id="485" r:id="rId13"/>
    <p:sldId id="493" r:id="rId14"/>
    <p:sldId id="494" r:id="rId15"/>
    <p:sldId id="495" r:id="rId16"/>
    <p:sldId id="486" r:id="rId17"/>
    <p:sldId id="496" r:id="rId18"/>
    <p:sldId id="488" r:id="rId19"/>
    <p:sldId id="489" r:id="rId20"/>
    <p:sldId id="478" r:id="rId2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627" autoAdjust="0"/>
  </p:normalViewPr>
  <p:slideViewPr>
    <p:cSldViewPr>
      <p:cViewPr>
        <p:scale>
          <a:sx n="84" d="100"/>
          <a:sy n="84" d="100"/>
        </p:scale>
        <p:origin x="-80" y="-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Lishan</a:t>
            </a:r>
            <a:r>
              <a:rPr lang="en-US" dirty="0" smtClean="0"/>
              <a:t>: Background/ Intro (include literature review on foam filters), Semester Goals, LFOM slides (include chart of hole measurement and sizes, grab the equation used in </a:t>
            </a:r>
            <a:r>
              <a:rPr lang="en-US" dirty="0" err="1" smtClean="0"/>
              <a:t>MathCad</a:t>
            </a:r>
            <a:r>
              <a:rPr lang="en-US" dirty="0" smtClean="0"/>
              <a:t> file), Add works cited for literature review</a:t>
            </a:r>
          </a:p>
          <a:p>
            <a:endParaRPr lang="en-US" dirty="0" smtClean="0"/>
          </a:p>
          <a:p>
            <a:r>
              <a:rPr lang="en-US" dirty="0" smtClean="0"/>
              <a:t>Jenny: Stand (please elaborate on the entire design process, piece choice, assembly, measurements, </a:t>
            </a:r>
            <a:r>
              <a:rPr lang="en-US" dirty="0" err="1" smtClean="0"/>
              <a:t>etc</a:t>
            </a:r>
            <a:r>
              <a:rPr lang="en-US" dirty="0" smtClean="0"/>
              <a:t>-- this will be fairly long because it was a large part of the semester that you spearheaded), Materials Sheet and Pricing (just copy and paste table)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7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94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29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Lishan</a:t>
            </a:r>
            <a:r>
              <a:rPr lang="en-US" dirty="0" smtClean="0"/>
              <a:t> Zhu</a:t>
            </a:r>
          </a:p>
          <a:p>
            <a:r>
              <a:rPr lang="en-US" dirty="0" err="1" smtClean="0"/>
              <a:t>Jianying</a:t>
            </a:r>
            <a:r>
              <a:rPr lang="en-US" dirty="0" smtClean="0"/>
              <a:t> Guan</a:t>
            </a:r>
          </a:p>
          <a:p>
            <a:r>
              <a:rPr lang="en-US" dirty="0" smtClean="0"/>
              <a:t>Monica Kuroki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Foam Filtration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Filters Fabrication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828800"/>
            <a:ext cx="6019800" cy="4495800"/>
          </a:xfrm>
        </p:spPr>
        <p:txBody>
          <a:bodyPr/>
          <a:lstStyle/>
          <a:p>
            <a:pPr marL="457200" lvl="1" indent="-457200"/>
            <a:r>
              <a:rPr lang="en-US" sz="2400" dirty="0" smtClean="0"/>
              <a:t>Puncture a hole horizontally </a:t>
            </a:r>
            <a:r>
              <a:rPr lang="en-US" sz="2400" dirty="0"/>
              <a:t>across the top of the filters using a </a:t>
            </a:r>
            <a:r>
              <a:rPr lang="en-US" sz="2400" dirty="0" smtClean="0"/>
              <a:t>corer</a:t>
            </a:r>
          </a:p>
          <a:p>
            <a:pPr marL="857250" lvl="2" indent="-457200"/>
            <a:r>
              <a:rPr lang="en-US" sz="2200" dirty="0" smtClean="0"/>
              <a:t>Clamp </a:t>
            </a:r>
            <a:r>
              <a:rPr lang="en-US" sz="2200" dirty="0"/>
              <a:t>the foam between two wood </a:t>
            </a:r>
            <a:r>
              <a:rPr lang="en-US" sz="2200" dirty="0" smtClean="0"/>
              <a:t>block</a:t>
            </a:r>
          </a:p>
          <a:p>
            <a:pPr marL="857250" lvl="2" indent="-457200"/>
            <a:r>
              <a:rPr lang="en-US" sz="2200" dirty="0"/>
              <a:t>W</a:t>
            </a:r>
            <a:r>
              <a:rPr lang="en-US" sz="2200" dirty="0" smtClean="0"/>
              <a:t>ith </a:t>
            </a:r>
            <a:r>
              <a:rPr lang="en-US" sz="2200" dirty="0"/>
              <a:t>a 0.5 inch (1.27 cm) hole drilled into one wood block</a:t>
            </a:r>
            <a:r>
              <a:rPr lang="en-US" sz="2200" dirty="0" smtClean="0"/>
              <a:t>, puncture </a:t>
            </a:r>
            <a:r>
              <a:rPr lang="en-US" sz="2200" dirty="0"/>
              <a:t>the foam using the corer once the foam is secure</a:t>
            </a:r>
            <a:r>
              <a:rPr lang="en-US" sz="2200" dirty="0" smtClean="0"/>
              <a:t>. </a:t>
            </a:r>
          </a:p>
          <a:p>
            <a:pPr marL="857250" lvl="2" indent="-457200"/>
            <a:r>
              <a:rPr lang="en-US" sz="2200" dirty="0" smtClean="0"/>
              <a:t>Creates a 0.5 inch diameter </a:t>
            </a:r>
            <a:r>
              <a:rPr lang="en-US" sz="2200" dirty="0"/>
              <a:t>(1.27 cm</a:t>
            </a:r>
            <a:r>
              <a:rPr lang="en-US" sz="2200" dirty="0" smtClean="0"/>
              <a:t>) hole. </a:t>
            </a:r>
          </a:p>
          <a:p>
            <a:pPr marL="857250" lvl="2" indent="-457200"/>
            <a:r>
              <a:rPr lang="en-US" sz="2200" dirty="0" smtClean="0"/>
              <a:t>Hole used </a:t>
            </a:r>
            <a:r>
              <a:rPr lang="en-US" sz="2200" dirty="0"/>
              <a:t>to thread the string through for cleaning and measuring purposes</a:t>
            </a:r>
            <a:r>
              <a:rPr lang="en-US" dirty="0"/>
              <a:t>. </a:t>
            </a:r>
            <a:endParaRPr lang="en-US" dirty="0" smtClean="0"/>
          </a:p>
          <a:p>
            <a:pPr marL="57150" indent="-457200"/>
            <a:r>
              <a:rPr lang="en-US" sz="2400" dirty="0" smtClean="0"/>
              <a:t>Insert 0.5 inch clear PVC tubing into hole  to protect foam from damage during usage</a:t>
            </a:r>
            <a:endParaRPr lang="en-US" sz="24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7800" y="1828800"/>
            <a:ext cx="26162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9590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Filters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Thread String with plastic handles through hole</a:t>
            </a:r>
          </a:p>
          <a:p>
            <a:pPr lvl="1"/>
            <a:r>
              <a:rPr lang="en-US" dirty="0" smtClean="0"/>
              <a:t>For foam removal during cleaning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1676400"/>
            <a:ext cx="4004553" cy="4572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Original Design:</a:t>
            </a:r>
          </a:p>
          <a:p>
            <a:pPr lvl="1"/>
            <a:r>
              <a:rPr lang="en-US" dirty="0" smtClean="0"/>
              <a:t>For experimental purposes</a:t>
            </a:r>
          </a:p>
          <a:p>
            <a:pPr lvl="1"/>
            <a:r>
              <a:rPr lang="en-US" dirty="0" smtClean="0"/>
              <a:t>Used materials not readily available in country (i.e. 8020 steel, clear PVC, flexible clear PVC)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N:\RESEARCH\Foam Filtration\Spring 2013\Pictures\Summer 2012 original stan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2057400"/>
            <a:ext cx="2856089" cy="3505200"/>
          </a:xfrm>
          <a:prstGeom prst="rect">
            <a:avLst/>
          </a:prstGeom>
          <a:noFill/>
        </p:spPr>
      </p:pic>
      <p:pic>
        <p:nvPicPr>
          <p:cNvPr id="1028" name="Picture 4" descr="N:\RESEARCH\Foam Filtration\Spring 2013\Pictures\summer fall 2012 stan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9200" y="1524000"/>
            <a:ext cx="2952750" cy="456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886538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Use readily available materials in country.</a:t>
            </a:r>
          </a:p>
          <a:p>
            <a:r>
              <a:rPr lang="en-US" dirty="0" smtClean="0"/>
              <a:t>Original plan: use wood</a:t>
            </a:r>
          </a:p>
          <a:p>
            <a:r>
              <a:rPr lang="en-US" dirty="0" smtClean="0"/>
              <a:t>Concerns: </a:t>
            </a:r>
          </a:p>
          <a:p>
            <a:pPr lvl="1"/>
            <a:r>
              <a:rPr lang="en-US" dirty="0" smtClean="0"/>
              <a:t>Contact with water, warps</a:t>
            </a:r>
          </a:p>
          <a:p>
            <a:pPr lvl="1"/>
            <a:r>
              <a:rPr lang="en-US" dirty="0" smtClean="0"/>
              <a:t>Not the best option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800600" y="2057400"/>
            <a:ext cx="3486934" cy="3801653"/>
            <a:chOff x="4724400" y="2286000"/>
            <a:chExt cx="3486934" cy="3801653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13" name="Group 12"/>
            <p:cNvGrpSpPr/>
            <p:nvPr/>
          </p:nvGrpSpPr>
          <p:grpSpPr>
            <a:xfrm>
              <a:off x="4724400" y="2286000"/>
              <a:ext cx="3486934" cy="3801653"/>
              <a:chOff x="5105921" y="2004163"/>
              <a:chExt cx="3817306" cy="4045908"/>
            </a:xfrm>
            <a:grpFill/>
          </p:grpSpPr>
          <p:sp>
            <p:nvSpPr>
              <p:cNvPr id="14" name="Cube 13"/>
              <p:cNvSpPr/>
              <p:nvPr/>
            </p:nvSpPr>
            <p:spPr>
              <a:xfrm>
                <a:off x="5105921" y="4800598"/>
                <a:ext cx="3817306" cy="1249473"/>
              </a:xfrm>
              <a:prstGeom prst="cube">
                <a:avLst>
                  <a:gd name="adj" fmla="val 81064"/>
                </a:avLst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" name="Group 11"/>
              <p:cNvGrpSpPr/>
              <p:nvPr/>
            </p:nvGrpSpPr>
            <p:grpSpPr>
              <a:xfrm>
                <a:off x="5802680" y="2004163"/>
                <a:ext cx="2423788" cy="3676389"/>
                <a:chOff x="5802680" y="2004163"/>
                <a:chExt cx="2423788" cy="3676389"/>
              </a:xfrm>
              <a:grpFill/>
            </p:grpSpPr>
            <p:sp>
              <p:nvSpPr>
                <p:cNvPr id="16" name="Cube 15"/>
                <p:cNvSpPr/>
                <p:nvPr/>
              </p:nvSpPr>
              <p:spPr>
                <a:xfrm>
                  <a:off x="7800581" y="2248418"/>
                  <a:ext cx="350729" cy="2824623"/>
                </a:xfrm>
                <a:prstGeom prst="cub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Cube 16"/>
                <p:cNvSpPr/>
                <p:nvPr/>
              </p:nvSpPr>
              <p:spPr>
                <a:xfrm>
                  <a:off x="5802680" y="2492677"/>
                  <a:ext cx="438411" cy="3187875"/>
                </a:xfrm>
                <a:prstGeom prst="cub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Cube 17"/>
                <p:cNvSpPr/>
                <p:nvPr/>
              </p:nvSpPr>
              <p:spPr>
                <a:xfrm>
                  <a:off x="7390353" y="2492677"/>
                  <a:ext cx="438411" cy="3187875"/>
                </a:xfrm>
                <a:prstGeom prst="cub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Cube 18"/>
                <p:cNvSpPr/>
                <p:nvPr/>
              </p:nvSpPr>
              <p:spPr>
                <a:xfrm>
                  <a:off x="6551111" y="2492678"/>
                  <a:ext cx="350729" cy="2580364"/>
                </a:xfrm>
                <a:prstGeom prst="cub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Cube 19"/>
                <p:cNvSpPr/>
                <p:nvPr/>
              </p:nvSpPr>
              <p:spPr>
                <a:xfrm>
                  <a:off x="5802680" y="2004163"/>
                  <a:ext cx="2423788" cy="732771"/>
                </a:xfrm>
                <a:prstGeom prst="cube">
                  <a:avLst>
                    <a:gd name="adj" fmla="val 66026"/>
                  </a:avLst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21" name="Oval 20"/>
            <p:cNvSpPr/>
            <p:nvPr/>
          </p:nvSpPr>
          <p:spPr>
            <a:xfrm>
              <a:off x="5826407" y="2496255"/>
              <a:ext cx="436213" cy="9348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Use PVC instead</a:t>
            </a:r>
          </a:p>
          <a:p>
            <a:r>
              <a:rPr lang="en-US" dirty="0" smtClean="0"/>
              <a:t>Cheaper option than wood</a:t>
            </a:r>
          </a:p>
          <a:p>
            <a:r>
              <a:rPr lang="en-US" dirty="0" smtClean="0"/>
              <a:t>Readily available</a:t>
            </a:r>
          </a:p>
          <a:p>
            <a:r>
              <a:rPr lang="en-US" dirty="0" smtClean="0"/>
              <a:t>Surprisingly strong</a:t>
            </a:r>
            <a:endParaRPr lang="en-US" dirty="0"/>
          </a:p>
        </p:txBody>
      </p:sp>
      <p:pic>
        <p:nvPicPr>
          <p:cNvPr id="3074" name="Picture 2" descr="http://i23.photobucket.com/albums/b365/fordcobra525/IMG_0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981200"/>
            <a:ext cx="4976073" cy="373380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</a:t>
            </a:r>
            <a:endParaRPr lang="en-US" dirty="0"/>
          </a:p>
        </p:txBody>
      </p:sp>
      <p:pic>
        <p:nvPicPr>
          <p:cNvPr id="36866" name="Picture 2" descr="N:\RESEARCH\Foam Filtration\Spring 2013\Pictures\Stand Rung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828800"/>
            <a:ext cx="4000000" cy="3952381"/>
          </a:xfrm>
          <a:prstGeom prst="rect">
            <a:avLst/>
          </a:prstGeom>
          <a:noFill/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Chose 1 ½  inch diameter </a:t>
            </a:r>
            <a:r>
              <a:rPr lang="en-US" dirty="0" err="1" smtClean="0"/>
              <a:t>Sch</a:t>
            </a:r>
            <a:r>
              <a:rPr lang="en-US" dirty="0" smtClean="0"/>
              <a:t> 40 PVC piping.</a:t>
            </a:r>
          </a:p>
          <a:p>
            <a:r>
              <a:rPr lang="en-US" dirty="0" smtClean="0"/>
              <a:t>Connected using 1 ½ inch </a:t>
            </a:r>
            <a:r>
              <a:rPr lang="en-US" dirty="0" err="1" smtClean="0"/>
              <a:t>Sch</a:t>
            </a:r>
            <a:r>
              <a:rPr lang="en-US" dirty="0" smtClean="0"/>
              <a:t> 40 PVC Tees.</a:t>
            </a:r>
          </a:p>
          <a:p>
            <a:r>
              <a:rPr lang="en-US" dirty="0" smtClean="0"/>
              <a:t>Lengths based on filter casing sizes.</a:t>
            </a:r>
          </a:p>
          <a:p>
            <a:r>
              <a:rPr lang="en-US" dirty="0" smtClean="0"/>
              <a:t>Extra foam to create more area between filter cases and stand.</a:t>
            </a:r>
          </a:p>
          <a:p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Sheet and Pricing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17288315"/>
              </p:ext>
            </p:extLst>
          </p:nvPr>
        </p:nvGraphicFramePr>
        <p:xfrm>
          <a:off x="685800" y="1600200"/>
          <a:ext cx="8153400" cy="3406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Item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Purpose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Quantity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</a:t>
                      </a:r>
                      <a:r>
                        <a:rPr lang="en-US" sz="1600" baseline="0" dirty="0" smtClean="0"/>
                        <a:t> Price</a:t>
                      </a:r>
                      <a:endParaRPr lang="en-US" sz="1600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4”D</a:t>
                      </a:r>
                      <a:r>
                        <a:rPr lang="en-US" sz="1600" baseline="0" dirty="0" smtClean="0"/>
                        <a:t> x 10’L PVC Pipe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Filter Case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$40.92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4”D PVC Pipe</a:t>
                      </a:r>
                      <a:r>
                        <a:rPr lang="en-US" sz="1600" baseline="0" dirty="0" smtClean="0"/>
                        <a:t> Cap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Filter</a:t>
                      </a:r>
                      <a:r>
                        <a:rPr lang="en-US" sz="1600" baseline="0" dirty="0" smtClean="0"/>
                        <a:t> Case Seal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$11.40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r>
                        <a:rPr lang="en-US" sz="1600" baseline="0" dirty="0" smtClean="0"/>
                        <a:t>-7/8” Flange, ¾” Pipe fitting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Bottom of Cleaner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$8.66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¾”</a:t>
                      </a:r>
                      <a:r>
                        <a:rPr lang="en-US" sz="1600" baseline="0" dirty="0" smtClean="0"/>
                        <a:t> D x 5’ L PVC Pipe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Cleaner Handle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$4.75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r>
                        <a:rPr lang="en-US" sz="1600" baseline="0" dirty="0" smtClean="0"/>
                        <a:t> ½”D x 10’L PVC Pipe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Stand Legs &amp; Rungs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$43.16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r>
                        <a:rPr lang="en-US" sz="1600" baseline="0" dirty="0" smtClean="0"/>
                        <a:t> ½”D Fitting, Tee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Stand Connectors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$30.20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r>
                        <a:rPr lang="en-US" sz="1600" baseline="0" dirty="0" smtClean="0"/>
                        <a:t> ½”D Fitting, Elbow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Stand Connectors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$4.52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66112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Sheet and Pricing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58798672"/>
              </p:ext>
            </p:extLst>
          </p:nvPr>
        </p:nvGraphicFramePr>
        <p:xfrm>
          <a:off x="457200" y="1600200"/>
          <a:ext cx="830580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3048000"/>
                <a:gridCol w="1123950"/>
                <a:gridCol w="2076450"/>
              </a:tblGrid>
              <a:tr h="381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Item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Purpose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Quantity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Price</a:t>
                      </a:r>
                      <a:endParaRPr lang="en-US" sz="1600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1” Female</a:t>
                      </a:r>
                      <a:r>
                        <a:rPr lang="en-US" sz="1600" baseline="0" dirty="0" smtClean="0"/>
                        <a:t> Socket x NPT Male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 LFOM to Reservoir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$0.54</a:t>
                      </a:r>
                      <a:endParaRPr lang="en-US" dirty="0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½”D</a:t>
                      </a:r>
                      <a:r>
                        <a:rPr lang="en-US" sz="1600" baseline="0" dirty="0" smtClean="0"/>
                        <a:t> PVC Fitting, Tee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Attaching</a:t>
                      </a:r>
                      <a:r>
                        <a:rPr lang="en-US" sz="1600" baseline="0" dirty="0" smtClean="0"/>
                        <a:t> Pipes Between Filters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$1.11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½”D</a:t>
                      </a:r>
                      <a:r>
                        <a:rPr lang="en-US" sz="1600" baseline="0" dirty="0" smtClean="0"/>
                        <a:t> PVC Fitting, Elbow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Attaching Pipes Between Filters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$2.40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½”D x 10’L PVC</a:t>
                      </a:r>
                      <a:r>
                        <a:rPr lang="en-US" sz="1600" baseline="0" dirty="0" smtClean="0"/>
                        <a:t> Pipe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Transport Water</a:t>
                      </a:r>
                      <a:r>
                        <a:rPr lang="en-US" sz="1600" baseline="0" dirty="0" smtClean="0"/>
                        <a:t> Between Filters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$4.13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PVC Ball Valve,</a:t>
                      </a:r>
                      <a:r>
                        <a:rPr lang="en-US" sz="1600" baseline="0" dirty="0" smtClean="0"/>
                        <a:t> ½” Female Threading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Exit for</a:t>
                      </a:r>
                      <a:r>
                        <a:rPr lang="en-US" sz="1600" baseline="0" dirty="0" smtClean="0"/>
                        <a:t> Cleaning Residue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$6.90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½” Female</a:t>
                      </a:r>
                      <a:r>
                        <a:rPr lang="en-US" sz="1600" baseline="0" dirty="0" smtClean="0"/>
                        <a:t> Socket x NPT Male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Attaching Valve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$0.27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½”D x 3”L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Theaded</a:t>
                      </a:r>
                      <a:r>
                        <a:rPr lang="en-US" sz="1600" baseline="0" dirty="0" smtClean="0"/>
                        <a:t> Pipe Nipple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</a:t>
                      </a:r>
                      <a:r>
                        <a:rPr lang="en-US" sz="1600" baseline="0" dirty="0" smtClean="0"/>
                        <a:t> Filter Casing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$1.56</a:t>
                      </a:r>
                      <a:endParaRPr lang="en-US" dirty="0"/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Hose Clamps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 Filter Casing to Stand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Total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$160.52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421237"/>
      </p:ext>
    </p:extLst>
  </p:cSld>
  <p:clrMapOvr>
    <a:masterClrMapping/>
  </p:clrMapOvr>
  <p:transition xmlns:p14="http://schemas.microsoft.com/office/powerpoint/2010/main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Complete stand to hold coagulant and chemical </a:t>
            </a:r>
            <a:r>
              <a:rPr lang="en-US" dirty="0" err="1" smtClean="0"/>
              <a:t>dosers</a:t>
            </a:r>
            <a:endParaRPr lang="en-US" dirty="0" smtClean="0"/>
          </a:p>
          <a:p>
            <a:r>
              <a:rPr lang="en-US" dirty="0" smtClean="0"/>
              <a:t>Seal all joints to make water tight</a:t>
            </a:r>
          </a:p>
          <a:p>
            <a:r>
              <a:rPr lang="en-US" dirty="0" smtClean="0"/>
              <a:t>Run trials recording head loss, turbidity removal rates</a:t>
            </a:r>
          </a:p>
          <a:p>
            <a:r>
              <a:rPr lang="en-US" dirty="0" smtClean="0"/>
              <a:t>Run trials to record lifetime of foam</a:t>
            </a:r>
          </a:p>
          <a:p>
            <a:r>
              <a:rPr lang="en-US" dirty="0" smtClean="0"/>
              <a:t>Develop Linear Chemical Dosing System for coagulant and chlorine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532416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305800" cy="4267200"/>
          </a:xfrm>
        </p:spPr>
        <p:txBody>
          <a:bodyPr/>
          <a:lstStyle/>
          <a:p>
            <a:r>
              <a:rPr lang="en-US" dirty="0" smtClean="0"/>
              <a:t>Accomplishments:</a:t>
            </a:r>
            <a:endParaRPr lang="en-US" dirty="0"/>
          </a:p>
          <a:p>
            <a:pPr lvl="1"/>
            <a:r>
              <a:rPr lang="en-US" dirty="0" smtClean="0"/>
              <a:t>Developed and constructed a </a:t>
            </a:r>
            <a:r>
              <a:rPr lang="en-US" dirty="0"/>
              <a:t>new foam filtration </a:t>
            </a:r>
            <a:r>
              <a:rPr lang="en-US" dirty="0" smtClean="0"/>
              <a:t>system</a:t>
            </a:r>
          </a:p>
          <a:p>
            <a:pPr lvl="2"/>
            <a:r>
              <a:rPr lang="en-US" dirty="0" smtClean="0"/>
              <a:t>in</a:t>
            </a:r>
            <a:r>
              <a:rPr lang="en-US" dirty="0"/>
              <a:t>-country materials </a:t>
            </a:r>
          </a:p>
          <a:p>
            <a:pPr lvl="1"/>
            <a:r>
              <a:rPr lang="en-US" dirty="0" smtClean="0"/>
              <a:t>Designed </a:t>
            </a:r>
            <a:r>
              <a:rPr lang="en-US" dirty="0"/>
              <a:t>new </a:t>
            </a:r>
            <a:r>
              <a:rPr lang="en-US" dirty="0" smtClean="0"/>
              <a:t>stand</a:t>
            </a:r>
          </a:p>
          <a:p>
            <a:pPr lvl="2"/>
            <a:r>
              <a:rPr lang="en-US" dirty="0" smtClean="0"/>
              <a:t>Easily acquired materials, transportable, light-weight</a:t>
            </a:r>
            <a:endParaRPr lang="en-US" dirty="0"/>
          </a:p>
          <a:p>
            <a:pPr lvl="1"/>
            <a:r>
              <a:rPr lang="en-US" dirty="0"/>
              <a:t>Provide documentation guide and ordering requirements for foam filtration </a:t>
            </a:r>
            <a:r>
              <a:rPr lang="en-US" dirty="0" smtClean="0"/>
              <a:t>fabrication</a:t>
            </a:r>
          </a:p>
          <a:p>
            <a:pPr lvl="2"/>
            <a:r>
              <a:rPr lang="en-US" dirty="0" smtClean="0"/>
              <a:t>Ordering lists, instructions for construction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9055193"/>
      </p:ext>
    </p:extLst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/>
          <a:lstStyle/>
          <a:p>
            <a:pPr>
              <a:buClr>
                <a:schemeClr val="tx1"/>
              </a:buClr>
              <a:buFont typeface="Wingdings" charset="2"/>
              <a:buChar char="Ø"/>
            </a:pPr>
            <a:r>
              <a:rPr lang="en" dirty="0"/>
              <a:t>Filter water using polyurethane </a:t>
            </a:r>
            <a:r>
              <a:rPr lang="en" dirty="0" smtClean="0"/>
              <a:t>foam</a:t>
            </a:r>
            <a:endParaRPr lang="en-US" dirty="0" smtClean="0"/>
          </a:p>
          <a:p>
            <a:pPr marL="495300" indent="-457200">
              <a:buClr>
                <a:schemeClr val="tx1"/>
              </a:buClr>
              <a:buSzPct val="100000"/>
              <a:buFont typeface="Wingdings" charset="2"/>
              <a:buChar char="Ø"/>
            </a:pPr>
            <a:r>
              <a:rPr lang="en" dirty="0" smtClean="0"/>
              <a:t>Designed </a:t>
            </a:r>
            <a:r>
              <a:rPr lang="en" dirty="0"/>
              <a:t>for small </a:t>
            </a:r>
            <a:r>
              <a:rPr lang="en" dirty="0" smtClean="0"/>
              <a:t>communities</a:t>
            </a:r>
            <a:r>
              <a:rPr lang="en-US" dirty="0" smtClean="0"/>
              <a:t>,</a:t>
            </a:r>
            <a:r>
              <a:rPr lang="en" dirty="0" smtClean="0"/>
              <a:t> schools</a:t>
            </a:r>
            <a:r>
              <a:rPr lang="en-US" dirty="0" smtClean="0"/>
              <a:t>, and emergency situations.</a:t>
            </a:r>
          </a:p>
          <a:p>
            <a:pPr marL="495300" indent="-457200">
              <a:buClr>
                <a:schemeClr val="tx1"/>
              </a:buClr>
              <a:buSzPct val="100000"/>
              <a:buFont typeface="Wingdings" charset="2"/>
              <a:buChar char="Ø"/>
            </a:pPr>
            <a:r>
              <a:rPr lang="en-US" dirty="0" smtClean="0"/>
              <a:t>Flow of 3L/min</a:t>
            </a:r>
            <a:endParaRPr lang="en" dirty="0"/>
          </a:p>
          <a:p>
            <a:pPr>
              <a:buClr>
                <a:schemeClr val="tx1"/>
              </a:buClr>
              <a:buFont typeface="Wingdings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99307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382000" cy="44196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We want to give a special THANK YOU to Casey who was an amazing team leader and incredibly helpful throughout this semester!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Are there any questions?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0010634"/>
      </p:ext>
    </p:extLst>
  </p:cSld>
  <p:clrMapOvr>
    <a:masterClrMapping/>
  </p:clrMapOvr>
  <p:transition xmlns:p14="http://schemas.microsoft.com/office/powerpoint/2010/main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tan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981200"/>
            <a:ext cx="3136900" cy="3962400"/>
          </a:xfrm>
          <a:prstGeom prst="rect">
            <a:avLst/>
          </a:prstGeom>
        </p:spPr>
      </p:pic>
      <p:pic>
        <p:nvPicPr>
          <p:cNvPr id="3" name="Picture 2" descr="PResentation picture pum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048000"/>
            <a:ext cx="2438400" cy="3276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29000" y="2526268"/>
            <a:ext cx="9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ndara"/>
                <a:cs typeface="Candara"/>
              </a:rPr>
              <a:t>Fall 2012</a:t>
            </a:r>
            <a:endParaRPr lang="en-US" dirty="0">
              <a:latin typeface="Candara"/>
              <a:cs typeface="Candar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07303" y="1524000"/>
            <a:ext cx="12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ndara"/>
                <a:cs typeface="Candara"/>
              </a:rPr>
              <a:t>Spring 2013</a:t>
            </a:r>
          </a:p>
        </p:txBody>
      </p:sp>
      <p:pic>
        <p:nvPicPr>
          <p:cNvPr id="6" name="Picture 5" descr="Spring 2012 stan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44667"/>
            <a:ext cx="2286000" cy="26797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1600200"/>
            <a:ext cx="1283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ndara"/>
                <a:cs typeface="Candara"/>
              </a:rPr>
              <a:t>Spring 2012</a:t>
            </a:r>
            <a:endParaRPr lang="en-US" dirty="0"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150585731"/>
      </p:ext>
    </p:extLst>
  </p:cSld>
  <p:clrMapOvr>
    <a:masterClrMapping/>
  </p:clrMapOvr>
  <p:transition xmlns:p14="http://schemas.microsoft.com/office/powerpoint/2010/main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Goals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primary goals for this semester:</a:t>
            </a:r>
          </a:p>
          <a:p>
            <a:pPr lvl="1"/>
            <a:r>
              <a:rPr lang="en-US" dirty="0" smtClean="0"/>
              <a:t>Develop new foam filtration system (original deployed to Honduras, January 2013)</a:t>
            </a:r>
          </a:p>
          <a:p>
            <a:pPr lvl="1"/>
            <a:r>
              <a:rPr lang="en-US" dirty="0" smtClean="0"/>
              <a:t>Design system to use more in-country materials </a:t>
            </a:r>
          </a:p>
          <a:p>
            <a:pPr lvl="1"/>
            <a:r>
              <a:rPr lang="en-US" dirty="0" smtClean="0"/>
              <a:t>Design new stand</a:t>
            </a:r>
          </a:p>
          <a:p>
            <a:pPr lvl="1"/>
            <a:r>
              <a:rPr lang="en-US" dirty="0" smtClean="0"/>
              <a:t>Provide documentation guide and ordering requirements for foam filtration fabrication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6042837"/>
      </p:ext>
    </p:extLst>
  </p:cSld>
  <p:clrMapOvr>
    <a:masterClrMapping/>
  </p:clrMapOvr>
  <p:transition xmlns:p14="http://schemas.microsoft.com/office/powerpoint/2010/main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LFOM Equations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3" b="6623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Linear Flow Orifice Meter</a:t>
            </a:r>
            <a:endParaRPr lang="en-US" dirty="0"/>
          </a:p>
        </p:txBody>
      </p:sp>
      <p:pic>
        <p:nvPicPr>
          <p:cNvPr id="7" name="Picture 6" descr="LFOM drillbit schematic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856" y="4045411"/>
            <a:ext cx="4868289" cy="210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42643"/>
      </p:ext>
    </p:extLst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Flow Orifice Meter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LFOM Layou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82" y="1642110"/>
            <a:ext cx="3427018" cy="4530090"/>
          </a:xfrm>
          <a:prstGeom prst="rect">
            <a:avLst/>
          </a:prstGeom>
        </p:spPr>
      </p:pic>
      <p:pic>
        <p:nvPicPr>
          <p:cNvPr id="3" name="Picture 2" descr="LFOM orifices per ro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397" y="2809381"/>
            <a:ext cx="2896203" cy="2372219"/>
          </a:xfrm>
          <a:prstGeom prst="rect">
            <a:avLst/>
          </a:prstGeom>
        </p:spPr>
      </p:pic>
      <p:pic>
        <p:nvPicPr>
          <p:cNvPr id="7" name="Picture 6" descr="LFOM Orifice spacin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759" y="2790327"/>
            <a:ext cx="1038441" cy="239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145477"/>
      </p:ext>
    </p:extLst>
  </p:cSld>
  <p:clrMapOvr>
    <a:masterClrMapping/>
  </p:clrMapOvr>
  <p:transition xmlns:p14="http://schemas.microsoft.com/office/powerpoint/2010/main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Filters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roughing </a:t>
            </a:r>
            <a:r>
              <a:rPr lang="en-US" dirty="0"/>
              <a:t>filters </a:t>
            </a:r>
            <a:endParaRPr lang="en-US" dirty="0" smtClean="0"/>
          </a:p>
          <a:p>
            <a:pPr lvl="1"/>
            <a:r>
              <a:rPr lang="en-US" dirty="0" smtClean="0"/>
              <a:t> 30 pores per inch (</a:t>
            </a:r>
            <a:r>
              <a:rPr lang="en-US" dirty="0" err="1" smtClean="0"/>
              <a:t>ppi</a:t>
            </a:r>
            <a:r>
              <a:rPr lang="en-US" dirty="0" smtClean="0"/>
              <a:t>)</a:t>
            </a:r>
          </a:p>
          <a:p>
            <a:r>
              <a:rPr lang="en-US" dirty="0"/>
              <a:t>O</a:t>
            </a:r>
            <a:r>
              <a:rPr lang="en-US" dirty="0" smtClean="0"/>
              <a:t>ne </a:t>
            </a:r>
            <a:r>
              <a:rPr lang="en-US" dirty="0"/>
              <a:t>finishing </a:t>
            </a:r>
            <a:r>
              <a:rPr lang="en-US" dirty="0" smtClean="0"/>
              <a:t>filter </a:t>
            </a:r>
          </a:p>
          <a:p>
            <a:pPr lvl="1"/>
            <a:r>
              <a:rPr lang="en-US" dirty="0" smtClean="0"/>
              <a:t>90 </a:t>
            </a:r>
            <a:r>
              <a:rPr lang="en-US" dirty="0" err="1" smtClean="0"/>
              <a:t>ppi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Pieces ordered from New England Foam</a:t>
            </a:r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0200" y="1600200"/>
            <a:ext cx="331470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94061"/>
      </p:ext>
    </p:extLst>
  </p:cSld>
  <p:clrMapOvr>
    <a:masterClrMapping/>
  </p:clrMapOvr>
  <p:transition xmlns:p14="http://schemas.microsoft.com/office/powerpoint/2010/main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Filters Measurements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Cut in a 4 inch (10.16 cm) diameter circular </a:t>
            </a:r>
            <a:r>
              <a:rPr lang="en-US" dirty="0" smtClean="0"/>
              <a:t>shape</a:t>
            </a:r>
          </a:p>
          <a:p>
            <a:r>
              <a:rPr lang="en-US" dirty="0" smtClean="0"/>
              <a:t>Kept </a:t>
            </a:r>
            <a:r>
              <a:rPr lang="en-US" dirty="0"/>
              <a:t>at the original height of 14.75 inches (37.5 cm)</a:t>
            </a:r>
          </a:p>
          <a:p>
            <a:r>
              <a:rPr lang="en-US" dirty="0" smtClean="0"/>
              <a:t>(2) 4 </a:t>
            </a:r>
            <a:r>
              <a:rPr lang="en-US" dirty="0"/>
              <a:t>inch (10.16 cm</a:t>
            </a:r>
            <a:r>
              <a:rPr lang="en-US" dirty="0" smtClean="0"/>
              <a:t>) diameter </a:t>
            </a:r>
            <a:r>
              <a:rPr lang="en-US" dirty="0"/>
              <a:t>Schedule 40 PVC pipes were ordered as holders for the foam </a:t>
            </a:r>
            <a:r>
              <a:rPr lang="en-US" dirty="0" smtClean="0"/>
              <a:t>filters</a:t>
            </a:r>
          </a:p>
          <a:p>
            <a:pPr lvl="1"/>
            <a:r>
              <a:rPr lang="en-US" dirty="0" smtClean="0"/>
              <a:t>These measurements were determined by a previous team as they optimize NTU removal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8640356"/>
      </p:ext>
    </p:extLst>
  </p:cSld>
  <p:clrMapOvr>
    <a:masterClrMapping/>
  </p:clrMapOvr>
  <p:transition xmlns:p14="http://schemas.microsoft.com/office/powerpoint/2010/main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Filters Fabrication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ut pieces as </a:t>
            </a:r>
            <a:r>
              <a:rPr lang="en-US" dirty="0"/>
              <a:t>close to a 4 inch (10.16 cm) circular diameter as possible using a table saw. </a:t>
            </a:r>
            <a:endParaRPr lang="en-US" dirty="0" smtClean="0"/>
          </a:p>
          <a:p>
            <a:pPr lvl="1"/>
            <a:r>
              <a:rPr lang="en-US" dirty="0"/>
              <a:t>C</a:t>
            </a:r>
            <a:r>
              <a:rPr lang="en-US" dirty="0" smtClean="0"/>
              <a:t>ontinue </a:t>
            </a:r>
            <a:r>
              <a:rPr lang="en-US" dirty="0"/>
              <a:t>to remove small segments on the edges until the piece looks </a:t>
            </a:r>
            <a:r>
              <a:rPr lang="en-US" dirty="0" smtClean="0"/>
              <a:t>round (will appear octagon shaped)</a:t>
            </a:r>
          </a:p>
          <a:p>
            <a:pPr lvl="1"/>
            <a:r>
              <a:rPr lang="en-US" dirty="0" smtClean="0"/>
              <a:t>Want diameter slightly greater than 4 inches to ensure there is not preferential flow </a:t>
            </a:r>
            <a:endParaRPr lang="en-US" dirty="0"/>
          </a:p>
          <a:p>
            <a:r>
              <a:rPr lang="en-US" dirty="0" smtClean="0"/>
              <a:t>Insert pieces into PVC to ensure no gaps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50296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2668</TotalTime>
  <Words>893</Words>
  <Application>Microsoft Macintosh PowerPoint</Application>
  <PresentationFormat>On-screen Show (4:3)</PresentationFormat>
  <Paragraphs>166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1_AguaClara the road</vt:lpstr>
      <vt:lpstr>Foam Filtration</vt:lpstr>
      <vt:lpstr>Background</vt:lpstr>
      <vt:lpstr>Background</vt:lpstr>
      <vt:lpstr>Semester Goals</vt:lpstr>
      <vt:lpstr>Linear Flow Orifice Meter</vt:lpstr>
      <vt:lpstr>Linear Flow Orifice Meter</vt:lpstr>
      <vt:lpstr>Foam Filters</vt:lpstr>
      <vt:lpstr>Foam Filters Measurements</vt:lpstr>
      <vt:lpstr>Foam Filters Fabrication</vt:lpstr>
      <vt:lpstr>Foam Filters Fabrication</vt:lpstr>
      <vt:lpstr>Foam Filters</vt:lpstr>
      <vt:lpstr>Stand</vt:lpstr>
      <vt:lpstr>Stand</vt:lpstr>
      <vt:lpstr>Stand</vt:lpstr>
      <vt:lpstr>Stand</vt:lpstr>
      <vt:lpstr>Materials Sheet and Pricing</vt:lpstr>
      <vt:lpstr>Materials Sheet and Pricing</vt:lpstr>
      <vt:lpstr>Future Work</vt:lpstr>
      <vt:lpstr>Conclusion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Monica Kuroki</cp:lastModifiedBy>
  <cp:revision>299</cp:revision>
  <dcterms:created xsi:type="dcterms:W3CDTF">2008-08-26T14:48:34Z</dcterms:created>
  <dcterms:modified xsi:type="dcterms:W3CDTF">2013-05-15T14:22:32Z</dcterms:modified>
</cp:coreProperties>
</file>