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notesMasterIdLst>
    <p:notesMasterId r:id="rId22"/>
  </p:notesMasterIdLst>
  <p:handoutMasterIdLst>
    <p:handoutMasterId r:id="rId23"/>
  </p:handoutMasterIdLst>
  <p:sldIdLst>
    <p:sldId id="475" r:id="rId2"/>
    <p:sldId id="497" r:id="rId3"/>
    <p:sldId id="498" r:id="rId4"/>
    <p:sldId id="499" r:id="rId5"/>
    <p:sldId id="500" r:id="rId6"/>
    <p:sldId id="483" r:id="rId7"/>
    <p:sldId id="501" r:id="rId8"/>
    <p:sldId id="484" r:id="rId9"/>
    <p:sldId id="492" r:id="rId10"/>
    <p:sldId id="490" r:id="rId11"/>
    <p:sldId id="476" r:id="rId12"/>
    <p:sldId id="485" r:id="rId13"/>
    <p:sldId id="493" r:id="rId14"/>
    <p:sldId id="494" r:id="rId15"/>
    <p:sldId id="495" r:id="rId16"/>
    <p:sldId id="486" r:id="rId17"/>
    <p:sldId id="496" r:id="rId18"/>
    <p:sldId id="488" r:id="rId19"/>
    <p:sldId id="489" r:id="rId20"/>
    <p:sldId id="478" r:id="rId21"/>
  </p:sldIdLst>
  <p:sldSz cx="9144000" cy="6858000" type="screen4x3"/>
  <p:notesSz cx="7315200" cy="96012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5627" autoAdjust="0"/>
  </p:normalViewPr>
  <p:slideViewPr>
    <p:cSldViewPr>
      <p:cViewPr>
        <p:scale>
          <a:sx n="84" d="100"/>
          <a:sy n="84" d="100"/>
        </p:scale>
        <p:origin x="-104" y="-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79" d="100"/>
          <a:sy n="79" d="100"/>
        </p:scale>
        <p:origin x="-1200" y="-78"/>
      </p:cViewPr>
      <p:guideLst>
        <p:guide orient="horz" pos="3024"/>
        <p:guide pos="2304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notesMaster" Target="notesMasters/notesMaster1.xml"/><Relationship Id="rId23" Type="http://schemas.openxmlformats.org/officeDocument/2006/relationships/handoutMaster" Target="handoutMasters/handoutMaster1.xml"/><Relationship Id="rId24" Type="http://schemas.openxmlformats.org/officeDocument/2006/relationships/printerSettings" Target="printerSettings/printerSettings1.bin"/><Relationship Id="rId25" Type="http://schemas.openxmlformats.org/officeDocument/2006/relationships/presProps" Target="presProps.xml"/><Relationship Id="rId26" Type="http://schemas.openxmlformats.org/officeDocument/2006/relationships/viewProps" Target="viewProps.xml"/><Relationship Id="rId27" Type="http://schemas.openxmlformats.org/officeDocument/2006/relationships/theme" Target="theme/theme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defTabSz="966788">
              <a:defRPr sz="13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6861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143375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algn="r" defTabSz="966788">
              <a:defRPr sz="1300">
                <a:latin typeface="Arial" charset="0"/>
              </a:defRPr>
            </a:lvl1pPr>
          </a:lstStyle>
          <a:p>
            <a:endParaRPr lang="en-US" dirty="0"/>
          </a:p>
        </p:txBody>
      </p:sp>
      <p:sp>
        <p:nvSpPr>
          <p:cNvPr id="6861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120188"/>
            <a:ext cx="4724400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defTabSz="966788">
              <a:defRPr sz="1300">
                <a:latin typeface="Arial" charset="0"/>
              </a:defRPr>
            </a:lvl1pPr>
          </a:lstStyle>
          <a:p>
            <a:r>
              <a:rPr lang="en-US" dirty="0" smtClean="0"/>
              <a:t>CEE 4540: Sustainable Municipal Drinking Water Treatment</a:t>
            </a:r>
          </a:p>
          <a:p>
            <a:r>
              <a:rPr lang="en-US" dirty="0" smtClean="0"/>
              <a:t>Monroe Weber-Shirk</a:t>
            </a:r>
            <a:endParaRPr lang="en-US" dirty="0"/>
          </a:p>
        </p:txBody>
      </p:sp>
      <p:sp>
        <p:nvSpPr>
          <p:cNvPr id="6861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143375" y="9120188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algn="r" defTabSz="966788">
              <a:defRPr sz="1300">
                <a:latin typeface="Arial" charset="0"/>
              </a:defRPr>
            </a:lvl1pPr>
          </a:lstStyle>
          <a:p>
            <a:fld id="{E5858FC7-A491-4C1D-BE15-441EB2A2CED3}" type="slidenum">
              <a:rPr lang="en-US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352615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defTabSz="966788">
              <a:defRPr sz="13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143375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algn="r" defTabSz="966788">
              <a:defRPr sz="13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30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257300" y="720725"/>
            <a:ext cx="4800600" cy="36004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31838" y="4560888"/>
            <a:ext cx="5851525" cy="4319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120188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defTabSz="966788">
              <a:defRPr sz="13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143375" y="9120188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algn="r" defTabSz="966788">
              <a:defRPr sz="1300">
                <a:latin typeface="Arial" charset="0"/>
              </a:defRPr>
            </a:lvl1pPr>
          </a:lstStyle>
          <a:p>
            <a:fld id="{7913D7C8-1D10-4E5B-8A9B-B2BE7F2B7605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538161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Lishan</a:t>
            </a:r>
            <a:r>
              <a:rPr lang="en-US" dirty="0" smtClean="0"/>
              <a:t>: Background/ Intro (include literature review on foam filters), Semester Goals, LFOM slides (include chart of hole measurement and sizes, grab the equation used in </a:t>
            </a:r>
            <a:r>
              <a:rPr lang="en-US" dirty="0" err="1" smtClean="0"/>
              <a:t>MathCad</a:t>
            </a:r>
            <a:r>
              <a:rPr lang="en-US" dirty="0" smtClean="0"/>
              <a:t> file), Add works cited for literature review</a:t>
            </a:r>
          </a:p>
          <a:p>
            <a:endParaRPr lang="en-US" dirty="0" smtClean="0"/>
          </a:p>
          <a:p>
            <a:r>
              <a:rPr lang="en-US" dirty="0" smtClean="0"/>
              <a:t>Jenny: Stand (please elaborate on the entire design process, piece choice, assembly, measurements, </a:t>
            </a:r>
            <a:r>
              <a:rPr lang="en-US" dirty="0" err="1" smtClean="0"/>
              <a:t>etc</a:t>
            </a:r>
            <a:r>
              <a:rPr lang="en-US" dirty="0" smtClean="0"/>
              <a:t>-- this will be fairly long because it was a large part of the semester that you spearheaded), Materials Sheet and Pricing (just copy and paste table)</a:t>
            </a:r>
          </a:p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13D7C8-1D10-4E5B-8A9B-B2BE7F2B7605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61751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13D7C8-1D10-4E5B-8A9B-B2BE7F2B7605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4519403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13D7C8-1D10-4E5B-8A9B-B2BE7F2B7605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272981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13D7C8-1D10-4E5B-8A9B-B2BE7F2B7605}" type="slidenum">
              <a:rPr lang="en-US" smtClean="0"/>
              <a:pPr/>
              <a:t>12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eg"/><Relationship Id="rId3" Type="http://schemas.openxmlformats.org/officeDocument/2006/relationships/image" Target="../media/image2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170" name="Group 2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pic>
          <p:nvPicPr>
            <p:cNvPr id="7171" name="Picture 3" descr="IMG_0249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0" y="0"/>
              <a:ext cx="5760" cy="4320"/>
            </a:xfrm>
            <a:prstGeom prst="rect">
              <a:avLst/>
            </a:prstGeom>
            <a:noFill/>
          </p:spPr>
        </p:pic>
        <p:pic>
          <p:nvPicPr>
            <p:cNvPr id="7172" name="Picture 4" descr="IMG_0249"/>
            <p:cNvPicPr>
              <a:picLocks noChangeAspect="1" noChangeArrowheads="1"/>
            </p:cNvPicPr>
            <p:nvPr userDrawn="1"/>
          </p:nvPicPr>
          <p:blipFill>
            <a:blip r:embed="rId2" cstate="print"/>
            <a:srcRect l="73334" t="74040" r="23334" b="17778"/>
            <a:stretch>
              <a:fillRect/>
            </a:stretch>
          </p:blipFill>
          <p:spPr bwMode="auto">
            <a:xfrm>
              <a:off x="4032" y="3216"/>
              <a:ext cx="192" cy="432"/>
            </a:xfrm>
            <a:prstGeom prst="rect">
              <a:avLst/>
            </a:prstGeom>
            <a:noFill/>
          </p:spPr>
        </p:pic>
        <p:pic>
          <p:nvPicPr>
            <p:cNvPr id="7173" name="Picture 5" descr="IMG_0249"/>
            <p:cNvPicPr>
              <a:picLocks noChangeAspect="1" noChangeArrowheads="1"/>
            </p:cNvPicPr>
            <p:nvPr userDrawn="1"/>
          </p:nvPicPr>
          <p:blipFill>
            <a:blip r:embed="rId2" cstate="print"/>
            <a:srcRect l="65834" t="84445" r="29166" b="13333"/>
            <a:stretch>
              <a:fillRect/>
            </a:stretch>
          </p:blipFill>
          <p:spPr bwMode="auto">
            <a:xfrm>
              <a:off x="3792" y="3552"/>
              <a:ext cx="288" cy="96"/>
            </a:xfrm>
            <a:prstGeom prst="rect">
              <a:avLst/>
            </a:prstGeom>
            <a:noFill/>
          </p:spPr>
        </p:pic>
      </p:grpSp>
      <p:sp>
        <p:nvSpPr>
          <p:cNvPr id="7174" name="Rectangle 6"/>
          <p:cNvSpPr>
            <a:spLocks noGrp="1" noChangeArrowheads="1"/>
          </p:cNvSpPr>
          <p:nvPr>
            <p:ph type="subTitle" idx="1"/>
          </p:nvPr>
        </p:nvSpPr>
        <p:spPr>
          <a:xfrm>
            <a:off x="3352800" y="5029200"/>
            <a:ext cx="3962400" cy="1143000"/>
          </a:xfrm>
        </p:spPr>
        <p:txBody>
          <a:bodyPr/>
          <a:lstStyle>
            <a:lvl1pPr marL="0" indent="0" algn="r">
              <a:buFont typeface="Wingdings" pitchFamily="2" charset="2"/>
              <a:buNone/>
              <a:defRPr/>
            </a:lvl1pPr>
          </a:lstStyle>
          <a:p>
            <a:endParaRPr lang="en-US"/>
          </a:p>
        </p:txBody>
      </p:sp>
      <p:sp>
        <p:nvSpPr>
          <p:cNvPr id="7175" name="Rectangle 7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7176" name="Rectangle 8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7177" name="Rectangle 9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fld id="{35688495-61E6-4C43-9431-EA7C184628A2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7178" name="Rectangle 10"/>
          <p:cNvSpPr>
            <a:spLocks noGrp="1" noChangeArrowheads="1"/>
          </p:cNvSpPr>
          <p:nvPr>
            <p:ph type="ctrTitle" sz="quarter"/>
          </p:nvPr>
        </p:nvSpPr>
        <p:spPr>
          <a:xfrm>
            <a:off x="1371600" y="990600"/>
            <a:ext cx="7772400" cy="1470025"/>
          </a:xfrm>
          <a:ln w="9525"/>
        </p:spPr>
        <p:txBody>
          <a:bodyPr/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</a:p>
        </p:txBody>
      </p:sp>
      <p:pic>
        <p:nvPicPr>
          <p:cNvPr id="7179" name="Picture 11" descr="AguaClara Logo Larg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53000" y="0"/>
            <a:ext cx="4191000" cy="1093788"/>
          </a:xfrm>
          <a:prstGeom prst="rect">
            <a:avLst/>
          </a:prstGeom>
          <a:noFill/>
        </p:spPr>
      </p:pic>
    </p:spTree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6CECB2E-A233-43CF-B1E2-6433B9CB7F1A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xmlns:p14="http://schemas.microsoft.com/office/powerpoint/2010/main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00850" y="228600"/>
            <a:ext cx="2114550" cy="58975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28600"/>
            <a:ext cx="6191250" cy="58975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00A5AD3-08CC-4598-BE40-CD82AC38916C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xmlns:p14="http://schemas.microsoft.com/office/powerpoint/2010/main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3253CF1-E184-4C42-BF06-4252E09B8650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xmlns:p14="http://schemas.microsoft.com/office/powerpoint/2010/main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859674A-2335-4D63-923F-889337434E6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xmlns:p14="http://schemas.microsoft.com/office/powerpoint/2010/main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85492B4-78F1-42E2-AFF8-75AECCA8D8C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xmlns:p14="http://schemas.microsoft.com/office/powerpoint/2010/main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7426DE9-936A-4892-B48E-BC5981E69B5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xmlns:p14="http://schemas.microsoft.com/office/powerpoint/2010/main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4B7A795-0F78-44F3-A0FC-134940021AE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xmlns:p14="http://schemas.microsoft.com/office/powerpoint/2010/main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3AA8437-DF20-408E-9EC8-9AD0F83404A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xmlns:p14="http://schemas.microsoft.com/office/powerpoint/2010/main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1E97E3B-4BD4-4D27-AA52-CBAF8D6425B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xmlns:p14="http://schemas.microsoft.com/office/powerpoint/2010/main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CE4635F-EEFC-45D6-A1A7-222B36D010F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xmlns:p14="http://schemas.microsoft.com/office/powerpoint/2010/main">
    <p:fade/>
  </p:transition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28600"/>
            <a:ext cx="8458200" cy="1143000"/>
          </a:xfrm>
          <a:prstGeom prst="rect">
            <a:avLst/>
          </a:prstGeom>
          <a:noFill/>
          <a:ln w="0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614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14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15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+mn-lt"/>
              </a:defRPr>
            </a:lvl1pPr>
          </a:lstStyle>
          <a:p>
            <a:fld id="{F5E825E6-5608-4DD7-9AF8-76D49B509DEE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6151" name="Line 7"/>
          <p:cNvSpPr>
            <a:spLocks noChangeShapeType="1"/>
          </p:cNvSpPr>
          <p:nvPr/>
        </p:nvSpPr>
        <p:spPr bwMode="auto">
          <a:xfrm>
            <a:off x="0" y="1447800"/>
            <a:ext cx="9144000" cy="0"/>
          </a:xfrm>
          <a:prstGeom prst="line">
            <a:avLst/>
          </a:prstGeom>
          <a:noFill/>
          <a:ln w="76200" cmpd="tri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</p:sldLayoutIdLst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  <p:txStyles>
    <p:titleStyle>
      <a:lvl1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image" Target="../media/image15.png"/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4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4" Type="http://schemas.openxmlformats.org/officeDocument/2006/relationships/image" Target="../media/image3.png"/><Relationship Id="rId5" Type="http://schemas.openxmlformats.org/officeDocument/2006/relationships/image" Target="../media/image16.png"/><Relationship Id="rId6" Type="http://schemas.openxmlformats.org/officeDocument/2006/relationships/image" Target="../media/image17.png"/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8.jpe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9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4.jpeg"/><Relationship Id="rId3" Type="http://schemas.openxmlformats.org/officeDocument/2006/relationships/image" Target="../media/image3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4.jpeg"/><Relationship Id="rId3" Type="http://schemas.openxmlformats.org/officeDocument/2006/relationships/image" Target="../media/image3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4.jpeg"/><Relationship Id="rId3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4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4.jpeg"/><Relationship Id="rId3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image" Target="../media/image5.png"/><Relationship Id="rId5" Type="http://schemas.openxmlformats.org/officeDocument/2006/relationships/image" Target="../media/image6.png"/><Relationship Id="rId6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jpeg"/><Relationship Id="rId3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PNG"/><Relationship Id="rId3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image" Target="../media/image11.png"/><Relationship Id="rId5" Type="http://schemas.openxmlformats.org/officeDocument/2006/relationships/image" Target="../media/image12.PNG"/><Relationship Id="rId6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jpeg"/><Relationship Id="rId3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4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ubtitle 6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err="1" smtClean="0"/>
              <a:t>Lishan</a:t>
            </a:r>
            <a:r>
              <a:rPr lang="en-US" dirty="0" smtClean="0"/>
              <a:t> Zhu</a:t>
            </a:r>
          </a:p>
          <a:p>
            <a:r>
              <a:rPr lang="en-US" dirty="0" err="1" smtClean="0"/>
              <a:t>Jianying</a:t>
            </a:r>
            <a:r>
              <a:rPr lang="en-US" dirty="0" smtClean="0"/>
              <a:t> Guan</a:t>
            </a:r>
          </a:p>
          <a:p>
            <a:r>
              <a:rPr lang="en-US" dirty="0" smtClean="0"/>
              <a:t>Monica Kuroki</a:t>
            </a:r>
            <a:endParaRPr lang="en-US" dirty="0"/>
          </a:p>
        </p:txBody>
      </p:sp>
      <p:sp>
        <p:nvSpPr>
          <p:cNvPr id="6" name="Title 5"/>
          <p:cNvSpPr>
            <a:spLocks noGrp="1"/>
          </p:cNvSpPr>
          <p:nvPr>
            <p:ph type="ctrTitle" sz="quarter"/>
          </p:nvPr>
        </p:nvSpPr>
        <p:spPr/>
        <p:txBody>
          <a:bodyPr/>
          <a:lstStyle/>
          <a:p>
            <a:r>
              <a:rPr lang="en-US" dirty="0" smtClean="0"/>
              <a:t>Foam Filtration</a:t>
            </a:r>
            <a:endParaRPr lang="en-US" dirty="0"/>
          </a:p>
        </p:txBody>
      </p:sp>
      <p:pic>
        <p:nvPicPr>
          <p:cNvPr id="5" name="Picture 6" descr="a"/>
          <p:cNvPicPr>
            <a:picLocks noChangeAspect="1" noChangeArrowheads="1"/>
          </p:cNvPicPr>
          <p:nvPr/>
        </p:nvPicPr>
        <p:blipFill>
          <a:blip r:embed="rId3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xmlns:p14="http://schemas.microsoft.com/office/powerpoint/2010/main">
    <p:fad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Foam Filters Fabrication</a:t>
            </a:r>
            <a:endParaRPr lang="en-US" dirty="0"/>
          </a:p>
        </p:txBody>
      </p:sp>
      <p:sp>
        <p:nvSpPr>
          <p:cNvPr id="10" name="Content Placeholder 9"/>
          <p:cNvSpPr>
            <a:spLocks noGrp="1"/>
          </p:cNvSpPr>
          <p:nvPr>
            <p:ph idx="1"/>
          </p:nvPr>
        </p:nvSpPr>
        <p:spPr>
          <a:xfrm>
            <a:off x="457200" y="1828800"/>
            <a:ext cx="6019800" cy="4495800"/>
          </a:xfrm>
        </p:spPr>
        <p:txBody>
          <a:bodyPr/>
          <a:lstStyle/>
          <a:p>
            <a:pPr marL="457200" lvl="1" indent="-457200"/>
            <a:r>
              <a:rPr lang="en-US" sz="2400" dirty="0" smtClean="0"/>
              <a:t>Puncture a hole horizontally </a:t>
            </a:r>
            <a:r>
              <a:rPr lang="en-US" sz="2400" dirty="0"/>
              <a:t>across the top of the filters using a </a:t>
            </a:r>
            <a:r>
              <a:rPr lang="en-US" sz="2400" dirty="0" smtClean="0"/>
              <a:t>corer</a:t>
            </a:r>
          </a:p>
          <a:p>
            <a:pPr marL="857250" lvl="2" indent="-457200"/>
            <a:r>
              <a:rPr lang="en-US" sz="2200" dirty="0" smtClean="0"/>
              <a:t>Clamp </a:t>
            </a:r>
            <a:r>
              <a:rPr lang="en-US" sz="2200" dirty="0"/>
              <a:t>the foam between two wood </a:t>
            </a:r>
            <a:r>
              <a:rPr lang="en-US" sz="2200" dirty="0" smtClean="0"/>
              <a:t>block</a:t>
            </a:r>
          </a:p>
          <a:p>
            <a:pPr marL="857250" lvl="2" indent="-457200"/>
            <a:r>
              <a:rPr lang="en-US" sz="2200" dirty="0"/>
              <a:t>W</a:t>
            </a:r>
            <a:r>
              <a:rPr lang="en-US" sz="2200" dirty="0" smtClean="0"/>
              <a:t>ith </a:t>
            </a:r>
            <a:r>
              <a:rPr lang="en-US" sz="2200" dirty="0"/>
              <a:t>a 0.5 inch (1.27 cm) hole drilled into one wood block</a:t>
            </a:r>
            <a:r>
              <a:rPr lang="en-US" sz="2200" dirty="0" smtClean="0"/>
              <a:t>, puncture </a:t>
            </a:r>
            <a:r>
              <a:rPr lang="en-US" sz="2200" dirty="0"/>
              <a:t>the foam using the corer once the foam is secure</a:t>
            </a:r>
            <a:r>
              <a:rPr lang="en-US" sz="2200" dirty="0" smtClean="0"/>
              <a:t>. </a:t>
            </a:r>
          </a:p>
          <a:p>
            <a:pPr marL="857250" lvl="2" indent="-457200"/>
            <a:r>
              <a:rPr lang="en-US" sz="2200" dirty="0" smtClean="0"/>
              <a:t>Creates a 0.5 inch diameter </a:t>
            </a:r>
            <a:r>
              <a:rPr lang="en-US" sz="2200" dirty="0"/>
              <a:t>(1.27 cm</a:t>
            </a:r>
            <a:r>
              <a:rPr lang="en-US" sz="2200" dirty="0" smtClean="0"/>
              <a:t>) hole. </a:t>
            </a:r>
          </a:p>
          <a:p>
            <a:pPr marL="857250" lvl="2" indent="-457200"/>
            <a:r>
              <a:rPr lang="en-US" sz="2200" dirty="0" smtClean="0"/>
              <a:t>Hole used </a:t>
            </a:r>
            <a:r>
              <a:rPr lang="en-US" sz="2200" dirty="0"/>
              <a:t>to thread the string through for cleaning and measuring purposes</a:t>
            </a:r>
            <a:r>
              <a:rPr lang="en-US" dirty="0"/>
              <a:t>. </a:t>
            </a:r>
            <a:endParaRPr lang="en-US" dirty="0" smtClean="0"/>
          </a:p>
          <a:p>
            <a:pPr marL="57150" indent="-457200"/>
            <a:r>
              <a:rPr lang="en-US" sz="2400" dirty="0" smtClean="0"/>
              <a:t>Insert 0.5 inch clear PVC tubing into hole  to protect foam from damage during usage</a:t>
            </a:r>
            <a:endParaRPr lang="en-US" sz="2400" dirty="0"/>
          </a:p>
        </p:txBody>
      </p:sp>
      <p:pic>
        <p:nvPicPr>
          <p:cNvPr id="4" name="Picture 5" descr="b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6" descr="a"/>
          <p:cNvPicPr>
            <a:picLocks noChangeAspect="1" noChangeArrowheads="1"/>
          </p:cNvPicPr>
          <p:nvPr/>
        </p:nvPicPr>
        <p:blipFill>
          <a:blip r:embed="rId3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527800" y="1828800"/>
            <a:ext cx="2616200" cy="299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9795906"/>
      </p:ext>
    </p:extLst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Foam Filters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Thread String with plastic handles through hole</a:t>
            </a:r>
          </a:p>
          <a:p>
            <a:pPr lvl="1"/>
            <a:r>
              <a:rPr lang="en-US" dirty="0" smtClean="0"/>
              <a:t>For foam removal during cleaning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 smtClean="0"/>
              <a:t>Picture/Graph/Table</a:t>
            </a:r>
            <a:endParaRPr lang="en-US" dirty="0"/>
          </a:p>
        </p:txBody>
      </p:sp>
      <p:pic>
        <p:nvPicPr>
          <p:cNvPr id="4" name="Picture 5" descr="b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6" descr="a"/>
          <p:cNvPicPr>
            <a:picLocks noChangeAspect="1" noChangeArrowheads="1"/>
          </p:cNvPicPr>
          <p:nvPr/>
        </p:nvPicPr>
        <p:blipFill>
          <a:blip r:embed="rId3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495800" y="1676400"/>
            <a:ext cx="4004553" cy="4572000"/>
          </a:xfrm>
          <a:prstGeom prst="rect">
            <a:avLst/>
          </a:prstGeom>
        </p:spPr>
      </p:pic>
    </p:spTree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Stand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half" idx="1"/>
          </p:nvPr>
        </p:nvSpPr>
        <p:spPr>
          <a:xfrm>
            <a:off x="228600" y="1600200"/>
            <a:ext cx="4038600" cy="4525963"/>
          </a:xfrm>
        </p:spPr>
        <p:txBody>
          <a:bodyPr/>
          <a:lstStyle/>
          <a:p>
            <a:r>
              <a:rPr lang="en-US" dirty="0" smtClean="0"/>
              <a:t>Original Design:</a:t>
            </a:r>
          </a:p>
          <a:p>
            <a:pPr lvl="1"/>
            <a:r>
              <a:rPr lang="en-US" dirty="0" smtClean="0"/>
              <a:t>For experimental purposes</a:t>
            </a:r>
          </a:p>
          <a:p>
            <a:pPr lvl="1"/>
            <a:r>
              <a:rPr lang="en-US" dirty="0" smtClean="0"/>
              <a:t>Used materials not readily available in country (i.e. 8020 steel, clear PVC, flexible clear PVC)</a:t>
            </a:r>
            <a:endParaRPr lang="en-US" dirty="0"/>
          </a:p>
        </p:txBody>
      </p:sp>
      <p:pic>
        <p:nvPicPr>
          <p:cNvPr id="4" name="Picture 5" descr="b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6" descr="a"/>
          <p:cNvPicPr>
            <a:picLocks noChangeAspect="1" noChangeArrowheads="1"/>
          </p:cNvPicPr>
          <p:nvPr/>
        </p:nvPicPr>
        <p:blipFill>
          <a:blip r:embed="rId4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 descr="N:\RESEARCH\Foam Filtration\Spring 2013\Pictures\Summer 2012 original stand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029200" y="2057400"/>
            <a:ext cx="2856089" cy="3505200"/>
          </a:xfrm>
          <a:prstGeom prst="rect">
            <a:avLst/>
          </a:prstGeom>
          <a:noFill/>
        </p:spPr>
      </p:pic>
      <p:pic>
        <p:nvPicPr>
          <p:cNvPr id="1028" name="Picture 4" descr="N:\RESEARCH\Foam Filtration\Spring 2013\Pictures\summer fall 2012 stand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029200" y="1524000"/>
            <a:ext cx="2952750" cy="456247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988865381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Stand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Use readily available materials in country.</a:t>
            </a:r>
          </a:p>
          <a:p>
            <a:r>
              <a:rPr lang="en-US" dirty="0" smtClean="0"/>
              <a:t>Original plan: use wood</a:t>
            </a:r>
          </a:p>
          <a:p>
            <a:r>
              <a:rPr lang="en-US" dirty="0" smtClean="0"/>
              <a:t>Concerns: </a:t>
            </a:r>
          </a:p>
          <a:p>
            <a:pPr lvl="1"/>
            <a:r>
              <a:rPr lang="en-US" dirty="0" smtClean="0"/>
              <a:t>Contact with water, warps</a:t>
            </a:r>
          </a:p>
          <a:p>
            <a:pPr lvl="1"/>
            <a:r>
              <a:rPr lang="en-US" dirty="0" smtClean="0"/>
              <a:t>Not the best option</a:t>
            </a:r>
          </a:p>
        </p:txBody>
      </p:sp>
      <p:grpSp>
        <p:nvGrpSpPr>
          <p:cNvPr id="22" name="Group 21"/>
          <p:cNvGrpSpPr/>
          <p:nvPr/>
        </p:nvGrpSpPr>
        <p:grpSpPr>
          <a:xfrm>
            <a:off x="4800600" y="2057400"/>
            <a:ext cx="3486934" cy="3801653"/>
            <a:chOff x="4724400" y="2286000"/>
            <a:chExt cx="3486934" cy="3801653"/>
          </a:xfrm>
          <a:solidFill>
            <a:schemeClr val="accent6">
              <a:lumMod val="60000"/>
              <a:lumOff val="40000"/>
            </a:schemeClr>
          </a:solidFill>
        </p:grpSpPr>
        <p:grpSp>
          <p:nvGrpSpPr>
            <p:cNvPr id="13" name="Group 12"/>
            <p:cNvGrpSpPr/>
            <p:nvPr/>
          </p:nvGrpSpPr>
          <p:grpSpPr>
            <a:xfrm>
              <a:off x="4724400" y="2286000"/>
              <a:ext cx="3486934" cy="3801653"/>
              <a:chOff x="5105921" y="2004163"/>
              <a:chExt cx="3817306" cy="4045908"/>
            </a:xfrm>
            <a:grpFill/>
          </p:grpSpPr>
          <p:sp>
            <p:nvSpPr>
              <p:cNvPr id="14" name="Cube 13"/>
              <p:cNvSpPr/>
              <p:nvPr/>
            </p:nvSpPr>
            <p:spPr>
              <a:xfrm>
                <a:off x="5105921" y="4800598"/>
                <a:ext cx="3817306" cy="1249473"/>
              </a:xfrm>
              <a:prstGeom prst="cube">
                <a:avLst>
                  <a:gd name="adj" fmla="val 81064"/>
                </a:avLst>
              </a:prstGeom>
              <a:grpFill/>
              <a:ln>
                <a:solidFill>
                  <a:schemeClr val="accent6">
                    <a:lumMod val="50000"/>
                  </a:schemeClr>
                </a:solidFill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5" name="Group 11"/>
              <p:cNvGrpSpPr/>
              <p:nvPr/>
            </p:nvGrpSpPr>
            <p:grpSpPr>
              <a:xfrm>
                <a:off x="5802680" y="2004163"/>
                <a:ext cx="2423788" cy="3676389"/>
                <a:chOff x="5802680" y="2004163"/>
                <a:chExt cx="2423788" cy="3676389"/>
              </a:xfrm>
              <a:grpFill/>
            </p:grpSpPr>
            <p:sp>
              <p:nvSpPr>
                <p:cNvPr id="16" name="Cube 15"/>
                <p:cNvSpPr/>
                <p:nvPr/>
              </p:nvSpPr>
              <p:spPr>
                <a:xfrm>
                  <a:off x="7800581" y="2248418"/>
                  <a:ext cx="350729" cy="2824623"/>
                </a:xfrm>
                <a:prstGeom prst="cube">
                  <a:avLst/>
                </a:prstGeom>
                <a:grpFill/>
                <a:ln>
                  <a:solidFill>
                    <a:schemeClr val="accent6">
                      <a:lumMod val="50000"/>
                    </a:schemeClr>
                  </a:solidFill>
                </a:ln>
              </p:spPr>
              <p:style>
                <a:lnRef idx="2">
                  <a:schemeClr val="accent2">
                    <a:shade val="50000"/>
                  </a:schemeClr>
                </a:lnRef>
                <a:fillRef idx="1">
                  <a:schemeClr val="accent2"/>
                </a:fillRef>
                <a:effectRef idx="0">
                  <a:schemeClr val="accent2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7" name="Cube 16"/>
                <p:cNvSpPr/>
                <p:nvPr/>
              </p:nvSpPr>
              <p:spPr>
                <a:xfrm>
                  <a:off x="5802680" y="2492677"/>
                  <a:ext cx="438411" cy="3187875"/>
                </a:xfrm>
                <a:prstGeom prst="cube">
                  <a:avLst/>
                </a:prstGeom>
                <a:grpFill/>
                <a:ln>
                  <a:solidFill>
                    <a:schemeClr val="accent6">
                      <a:lumMod val="50000"/>
                    </a:schemeClr>
                  </a:solidFill>
                </a:ln>
              </p:spPr>
              <p:style>
                <a:lnRef idx="2">
                  <a:schemeClr val="accent2">
                    <a:shade val="50000"/>
                  </a:schemeClr>
                </a:lnRef>
                <a:fillRef idx="1">
                  <a:schemeClr val="accent2"/>
                </a:fillRef>
                <a:effectRef idx="0">
                  <a:schemeClr val="accent2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" name="Cube 17"/>
                <p:cNvSpPr/>
                <p:nvPr/>
              </p:nvSpPr>
              <p:spPr>
                <a:xfrm>
                  <a:off x="7390353" y="2492677"/>
                  <a:ext cx="438411" cy="3187875"/>
                </a:xfrm>
                <a:prstGeom prst="cube">
                  <a:avLst/>
                </a:prstGeom>
                <a:grpFill/>
                <a:ln>
                  <a:solidFill>
                    <a:schemeClr val="accent6">
                      <a:lumMod val="50000"/>
                    </a:schemeClr>
                  </a:solidFill>
                </a:ln>
              </p:spPr>
              <p:style>
                <a:lnRef idx="2">
                  <a:schemeClr val="accent2">
                    <a:shade val="50000"/>
                  </a:schemeClr>
                </a:lnRef>
                <a:fillRef idx="1">
                  <a:schemeClr val="accent2"/>
                </a:fillRef>
                <a:effectRef idx="0">
                  <a:schemeClr val="accent2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" name="Cube 18"/>
                <p:cNvSpPr/>
                <p:nvPr/>
              </p:nvSpPr>
              <p:spPr>
                <a:xfrm>
                  <a:off x="6551111" y="2492678"/>
                  <a:ext cx="350729" cy="2580364"/>
                </a:xfrm>
                <a:prstGeom prst="cube">
                  <a:avLst/>
                </a:prstGeom>
                <a:grpFill/>
                <a:ln>
                  <a:solidFill>
                    <a:schemeClr val="accent6">
                      <a:lumMod val="50000"/>
                    </a:schemeClr>
                  </a:solidFill>
                </a:ln>
              </p:spPr>
              <p:style>
                <a:lnRef idx="2">
                  <a:schemeClr val="accent2">
                    <a:shade val="50000"/>
                  </a:schemeClr>
                </a:lnRef>
                <a:fillRef idx="1">
                  <a:schemeClr val="accent2"/>
                </a:fillRef>
                <a:effectRef idx="0">
                  <a:schemeClr val="accent2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" name="Cube 19"/>
                <p:cNvSpPr/>
                <p:nvPr/>
              </p:nvSpPr>
              <p:spPr>
                <a:xfrm>
                  <a:off x="5802680" y="2004163"/>
                  <a:ext cx="2423788" cy="732771"/>
                </a:xfrm>
                <a:prstGeom prst="cube">
                  <a:avLst>
                    <a:gd name="adj" fmla="val 66026"/>
                  </a:avLst>
                </a:prstGeom>
                <a:grpFill/>
                <a:ln>
                  <a:solidFill>
                    <a:schemeClr val="accent6">
                      <a:lumMod val="50000"/>
                    </a:schemeClr>
                  </a:solidFill>
                </a:ln>
              </p:spPr>
              <p:style>
                <a:lnRef idx="2">
                  <a:schemeClr val="accent2">
                    <a:shade val="50000"/>
                  </a:schemeClr>
                </a:lnRef>
                <a:fillRef idx="1">
                  <a:schemeClr val="accent2"/>
                </a:fillRef>
                <a:effectRef idx="0">
                  <a:schemeClr val="accent2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sp>
          <p:nvSpPr>
            <p:cNvPr id="21" name="Oval 20"/>
            <p:cNvSpPr/>
            <p:nvPr/>
          </p:nvSpPr>
          <p:spPr>
            <a:xfrm>
              <a:off x="5826407" y="2496255"/>
              <a:ext cx="436213" cy="93480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>
              <a:solidFill>
                <a:schemeClr val="accent6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Stand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Use PVC instead</a:t>
            </a:r>
          </a:p>
          <a:p>
            <a:r>
              <a:rPr lang="en-US" dirty="0" smtClean="0"/>
              <a:t>Cheaper option than wood</a:t>
            </a:r>
          </a:p>
          <a:p>
            <a:r>
              <a:rPr lang="en-US" dirty="0" smtClean="0"/>
              <a:t>Readily available</a:t>
            </a:r>
          </a:p>
          <a:p>
            <a:r>
              <a:rPr lang="en-US" dirty="0" smtClean="0"/>
              <a:t>Surprisingly strong</a:t>
            </a:r>
            <a:endParaRPr lang="en-US" dirty="0"/>
          </a:p>
        </p:txBody>
      </p:sp>
      <p:pic>
        <p:nvPicPr>
          <p:cNvPr id="3074" name="Picture 2" descr="http://i23.photobucket.com/albums/b365/fordcobra525/IMG_071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33800" y="1981200"/>
            <a:ext cx="4976073" cy="3733800"/>
          </a:xfrm>
          <a:prstGeom prst="rect">
            <a:avLst/>
          </a:prstGeom>
          <a:noFill/>
        </p:spPr>
      </p:pic>
    </p:spTree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Stand</a:t>
            </a:r>
            <a:endParaRPr lang="en-US" dirty="0"/>
          </a:p>
        </p:txBody>
      </p:sp>
      <p:pic>
        <p:nvPicPr>
          <p:cNvPr id="36866" name="Picture 2" descr="N:\RESEARCH\Foam Filtration\Spring 2013\Pictures\Stand Rung.PN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191000" y="1828800"/>
            <a:ext cx="4000000" cy="3952381"/>
          </a:xfrm>
          <a:prstGeom prst="rect">
            <a:avLst/>
          </a:prstGeom>
          <a:noFill/>
        </p:spPr>
      </p:pic>
      <p:sp>
        <p:nvSpPr>
          <p:cNvPr id="7" name="Content Placeholder 6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Chose 1 ½  inch diameter </a:t>
            </a:r>
            <a:r>
              <a:rPr lang="en-US" dirty="0" err="1" smtClean="0"/>
              <a:t>Sch</a:t>
            </a:r>
            <a:r>
              <a:rPr lang="en-US" dirty="0" smtClean="0"/>
              <a:t> 40 PVC piping.</a:t>
            </a:r>
          </a:p>
          <a:p>
            <a:r>
              <a:rPr lang="en-US" dirty="0" smtClean="0"/>
              <a:t>Connected using 1 ½ inch </a:t>
            </a:r>
            <a:r>
              <a:rPr lang="en-US" dirty="0" err="1" smtClean="0"/>
              <a:t>Sch</a:t>
            </a:r>
            <a:r>
              <a:rPr lang="en-US" dirty="0" smtClean="0"/>
              <a:t> 40 PVC Tees.</a:t>
            </a:r>
          </a:p>
          <a:p>
            <a:r>
              <a:rPr lang="en-US" dirty="0" smtClean="0"/>
              <a:t>Lengths based on filter casing sizes.</a:t>
            </a:r>
          </a:p>
          <a:p>
            <a:r>
              <a:rPr lang="en-US" dirty="0" smtClean="0"/>
              <a:t>Extra foam to create more area between filter cases and stand.</a:t>
            </a:r>
          </a:p>
          <a:p>
            <a:endParaRPr lang="en-US" dirty="0"/>
          </a:p>
        </p:txBody>
      </p:sp>
    </p:spTree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Materials Sheet and Pricing</a:t>
            </a:r>
            <a:endParaRPr lang="en-US" dirty="0"/>
          </a:p>
        </p:txBody>
      </p:sp>
      <p:pic>
        <p:nvPicPr>
          <p:cNvPr id="4" name="Picture 5" descr="b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6" descr="a"/>
          <p:cNvPicPr>
            <a:picLocks noChangeAspect="1" noChangeArrowheads="1"/>
          </p:cNvPicPr>
          <p:nvPr/>
        </p:nvPicPr>
        <p:blipFill>
          <a:blip r:embed="rId3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3" name="Content Placeholder 2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917288315"/>
              </p:ext>
            </p:extLst>
          </p:nvPr>
        </p:nvGraphicFramePr>
        <p:xfrm>
          <a:off x="685800" y="1600200"/>
          <a:ext cx="8153400" cy="34061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38350"/>
                <a:gridCol w="2038350"/>
                <a:gridCol w="2038350"/>
                <a:gridCol w="2038350"/>
              </a:tblGrid>
              <a:tr h="403860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Item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Purpose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Quantity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Total</a:t>
                      </a:r>
                      <a:r>
                        <a:rPr lang="en-US" sz="1600" baseline="0" dirty="0" smtClean="0"/>
                        <a:t> Price</a:t>
                      </a:r>
                      <a:endParaRPr lang="en-US" sz="1600" dirty="0"/>
                    </a:p>
                  </a:txBody>
                  <a:tcPr/>
                </a:tc>
              </a:tr>
              <a:tr h="403860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4”D</a:t>
                      </a:r>
                      <a:r>
                        <a:rPr lang="en-US" sz="1600" baseline="0" dirty="0" smtClean="0"/>
                        <a:t> x 10’L PVC Pipe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Filter Case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1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$40.92</a:t>
                      </a:r>
                      <a:endParaRPr lang="en-US" dirty="0"/>
                    </a:p>
                  </a:txBody>
                  <a:tcPr/>
                </a:tc>
              </a:tr>
              <a:tr h="403860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4”D PVC Pipe</a:t>
                      </a:r>
                      <a:r>
                        <a:rPr lang="en-US" sz="1600" baseline="0" dirty="0" smtClean="0"/>
                        <a:t> Cap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Filter</a:t>
                      </a:r>
                      <a:r>
                        <a:rPr lang="en-US" sz="1600" baseline="0" dirty="0" smtClean="0"/>
                        <a:t> Case Seal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2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$11.40</a:t>
                      </a:r>
                      <a:endParaRPr lang="en-US" dirty="0"/>
                    </a:p>
                  </a:txBody>
                  <a:tcPr/>
                </a:tc>
              </a:tr>
              <a:tr h="403860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3</a:t>
                      </a:r>
                      <a:r>
                        <a:rPr lang="en-US" sz="1600" baseline="0" dirty="0" smtClean="0"/>
                        <a:t>-7/8” Flange, ¾” Pipe fitting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Bottom of Cleaner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1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$8.66</a:t>
                      </a:r>
                      <a:endParaRPr lang="en-US" dirty="0"/>
                    </a:p>
                  </a:txBody>
                  <a:tcPr/>
                </a:tc>
              </a:tr>
              <a:tr h="403860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¾”</a:t>
                      </a:r>
                      <a:r>
                        <a:rPr lang="en-US" sz="1600" baseline="0" dirty="0" smtClean="0"/>
                        <a:t> D x 5’ L PVC Pipe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Cleaner Handle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1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$4.75</a:t>
                      </a:r>
                      <a:endParaRPr lang="en-US" dirty="0"/>
                    </a:p>
                  </a:txBody>
                  <a:tcPr/>
                </a:tc>
              </a:tr>
              <a:tr h="403860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1</a:t>
                      </a:r>
                      <a:r>
                        <a:rPr lang="en-US" sz="1600" baseline="0" dirty="0" smtClean="0"/>
                        <a:t> ½”D x 10’L PVC Pipe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Stand Legs &amp; Rungs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4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$43.16</a:t>
                      </a:r>
                      <a:endParaRPr lang="en-US" dirty="0"/>
                    </a:p>
                  </a:txBody>
                  <a:tcPr/>
                </a:tc>
              </a:tr>
              <a:tr h="403860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1</a:t>
                      </a:r>
                      <a:r>
                        <a:rPr lang="en-US" sz="1600" baseline="0" dirty="0" smtClean="0"/>
                        <a:t> ½”D Fitting, Tee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Stand Connectors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20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$30.20</a:t>
                      </a:r>
                      <a:endParaRPr lang="en-US" dirty="0"/>
                    </a:p>
                  </a:txBody>
                  <a:tcPr/>
                </a:tc>
              </a:tr>
              <a:tr h="403860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1</a:t>
                      </a:r>
                      <a:r>
                        <a:rPr lang="en-US" sz="1600" baseline="0" dirty="0" smtClean="0"/>
                        <a:t> ½”D Fitting, Elbow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Stand Connectors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4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$4.52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88661120"/>
      </p:ext>
    </p:extLst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Materials Sheet and Pricing</a:t>
            </a:r>
            <a:endParaRPr lang="en-US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4058798672"/>
              </p:ext>
            </p:extLst>
          </p:nvPr>
        </p:nvGraphicFramePr>
        <p:xfrm>
          <a:off x="457200" y="1600200"/>
          <a:ext cx="8305800" cy="4815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7400"/>
                <a:gridCol w="3048000"/>
                <a:gridCol w="1123950"/>
                <a:gridCol w="2076450"/>
              </a:tblGrid>
              <a:tr h="381000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Item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Purpose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Quantity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Total Price</a:t>
                      </a:r>
                      <a:endParaRPr lang="en-US" sz="1600" dirty="0"/>
                    </a:p>
                  </a:txBody>
                  <a:tcPr/>
                </a:tc>
              </a:tr>
              <a:tr h="533400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1” Female</a:t>
                      </a:r>
                      <a:r>
                        <a:rPr lang="en-US" sz="1600" baseline="0" dirty="0" smtClean="0"/>
                        <a:t> Socket x NPT Male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Attach LFOM to Reservoir 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1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$0.54</a:t>
                      </a:r>
                      <a:endParaRPr lang="en-US" dirty="0"/>
                    </a:p>
                  </a:txBody>
                  <a:tcPr/>
                </a:tc>
              </a:tr>
              <a:tr h="335280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½”D</a:t>
                      </a:r>
                      <a:r>
                        <a:rPr lang="en-US" sz="1600" baseline="0" dirty="0" smtClean="0"/>
                        <a:t> PVC Fitting, Tee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Attaching</a:t>
                      </a:r>
                      <a:r>
                        <a:rPr lang="en-US" sz="1600" baseline="0" dirty="0" smtClean="0"/>
                        <a:t> Pipes Between Filters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3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$1.11</a:t>
                      </a:r>
                      <a:endParaRPr lang="en-US" dirty="0"/>
                    </a:p>
                  </a:txBody>
                  <a:tcPr/>
                </a:tc>
              </a:tr>
              <a:tr h="508000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½”D</a:t>
                      </a:r>
                      <a:r>
                        <a:rPr lang="en-US" sz="1600" baseline="0" dirty="0" smtClean="0"/>
                        <a:t> PVC Fitting, Elbow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Attaching Pipes Between Filters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8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$2.40</a:t>
                      </a:r>
                      <a:endParaRPr lang="en-US" dirty="0"/>
                    </a:p>
                  </a:txBody>
                  <a:tcPr/>
                </a:tc>
              </a:tr>
              <a:tr h="381000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½”D x 10’L PVC</a:t>
                      </a:r>
                      <a:r>
                        <a:rPr lang="en-US" sz="1600" baseline="0" dirty="0" smtClean="0"/>
                        <a:t> Pipe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Transport Water</a:t>
                      </a:r>
                      <a:r>
                        <a:rPr lang="en-US" sz="1600" baseline="0" dirty="0" smtClean="0"/>
                        <a:t> Between Filters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1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$4.13</a:t>
                      </a:r>
                      <a:endParaRPr lang="en-US" dirty="0"/>
                    </a:p>
                  </a:txBody>
                  <a:tcPr/>
                </a:tc>
              </a:tr>
              <a:tr h="508000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PVC Ball Valve,</a:t>
                      </a:r>
                      <a:r>
                        <a:rPr lang="en-US" sz="1600" baseline="0" dirty="0" smtClean="0"/>
                        <a:t> ½” Female Threading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Exit for</a:t>
                      </a:r>
                      <a:r>
                        <a:rPr lang="en-US" sz="1600" baseline="0" dirty="0" smtClean="0"/>
                        <a:t> Cleaning Residue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1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$6.90</a:t>
                      </a:r>
                      <a:endParaRPr lang="en-US" dirty="0"/>
                    </a:p>
                  </a:txBody>
                  <a:tcPr/>
                </a:tc>
              </a:tr>
              <a:tr h="508000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½” Female</a:t>
                      </a:r>
                      <a:r>
                        <a:rPr lang="en-US" sz="1600" baseline="0" dirty="0" smtClean="0"/>
                        <a:t> Socket x NPT Male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Attaching Valve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1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$0.27</a:t>
                      </a:r>
                      <a:endParaRPr lang="en-US" dirty="0"/>
                    </a:p>
                  </a:txBody>
                  <a:tcPr/>
                </a:tc>
              </a:tr>
              <a:tr h="508000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½”D x 3”L</a:t>
                      </a:r>
                      <a:r>
                        <a:rPr lang="en-US" sz="1600" baseline="0" dirty="0" smtClean="0"/>
                        <a:t> </a:t>
                      </a:r>
                      <a:r>
                        <a:rPr lang="en-US" sz="1600" baseline="0" dirty="0" err="1" smtClean="0"/>
                        <a:t>Theaded</a:t>
                      </a:r>
                      <a:r>
                        <a:rPr lang="en-US" sz="1600" baseline="0" dirty="0" smtClean="0"/>
                        <a:t> Pipe Nipple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Attach</a:t>
                      </a:r>
                      <a:r>
                        <a:rPr lang="en-US" sz="1600" baseline="0" dirty="0" smtClean="0"/>
                        <a:t> Filter Casing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1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$1.56</a:t>
                      </a:r>
                      <a:endParaRPr lang="en-US" dirty="0"/>
                    </a:p>
                  </a:txBody>
                  <a:tcPr/>
                </a:tc>
              </a:tr>
              <a:tr h="396240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Hose Clamps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Attach Filter Casing to Stand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5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396240">
                <a:tc>
                  <a:txBody>
                    <a:bodyPr/>
                    <a:lstStyle/>
                    <a:p>
                      <a:r>
                        <a:rPr lang="en-US" sz="1600" b="1" dirty="0" smtClean="0"/>
                        <a:t>Total</a:t>
                      </a:r>
                      <a:endParaRPr lang="en-US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$160.52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43421237"/>
      </p:ext>
    </p:extLst>
  </p:cSld>
  <p:clrMapOvr>
    <a:masterClrMapping/>
  </p:clrMapOvr>
  <p:transition xmlns:p14="http://schemas.microsoft.com/office/powerpoint/2010/main">
    <p:fade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Future Work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8382000" cy="4525963"/>
          </a:xfrm>
        </p:spPr>
        <p:txBody>
          <a:bodyPr/>
          <a:lstStyle/>
          <a:p>
            <a:r>
              <a:rPr lang="en-US" dirty="0" smtClean="0"/>
              <a:t>Complete stand to hold coagulant and chemical </a:t>
            </a:r>
            <a:r>
              <a:rPr lang="en-US" dirty="0" err="1" smtClean="0"/>
              <a:t>dosers</a:t>
            </a:r>
            <a:endParaRPr lang="en-US" dirty="0" smtClean="0"/>
          </a:p>
          <a:p>
            <a:r>
              <a:rPr lang="en-US" dirty="0" smtClean="0"/>
              <a:t>Seal all joints to make water tight</a:t>
            </a:r>
          </a:p>
          <a:p>
            <a:r>
              <a:rPr lang="en-US" dirty="0" smtClean="0"/>
              <a:t>Run trials recording head loss, turbidity removal rates</a:t>
            </a:r>
          </a:p>
          <a:p>
            <a:r>
              <a:rPr lang="en-US" dirty="0" smtClean="0"/>
              <a:t>Run trials to record lifetime of foam</a:t>
            </a:r>
          </a:p>
          <a:p>
            <a:r>
              <a:rPr lang="en-US" dirty="0" smtClean="0"/>
              <a:t>Develop Linear Chemical Dosing System for coagulant and chlorine</a:t>
            </a:r>
            <a:endParaRPr lang="en-US" dirty="0"/>
          </a:p>
        </p:txBody>
      </p:sp>
      <p:pic>
        <p:nvPicPr>
          <p:cNvPr id="4" name="Picture 5" descr="b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6" descr="a"/>
          <p:cNvPicPr>
            <a:picLocks noChangeAspect="1" noChangeArrowheads="1"/>
          </p:cNvPicPr>
          <p:nvPr/>
        </p:nvPicPr>
        <p:blipFill>
          <a:blip r:embed="rId3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025324169"/>
      </p:ext>
    </p:extLst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Conclusion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8305800" cy="4267200"/>
          </a:xfrm>
        </p:spPr>
        <p:txBody>
          <a:bodyPr/>
          <a:lstStyle/>
          <a:p>
            <a:r>
              <a:rPr lang="en-US" dirty="0" smtClean="0"/>
              <a:t>Accomplishments:</a:t>
            </a:r>
            <a:endParaRPr lang="en-US" dirty="0"/>
          </a:p>
          <a:p>
            <a:pPr lvl="1"/>
            <a:r>
              <a:rPr lang="en-US" dirty="0" smtClean="0"/>
              <a:t>Developed and constructed a </a:t>
            </a:r>
            <a:r>
              <a:rPr lang="en-US" dirty="0"/>
              <a:t>new foam filtration </a:t>
            </a:r>
            <a:r>
              <a:rPr lang="en-US" dirty="0" smtClean="0"/>
              <a:t>system</a:t>
            </a:r>
          </a:p>
          <a:p>
            <a:pPr lvl="2"/>
            <a:r>
              <a:rPr lang="en-US" dirty="0" smtClean="0"/>
              <a:t>in</a:t>
            </a:r>
            <a:r>
              <a:rPr lang="en-US" dirty="0"/>
              <a:t>-country materials </a:t>
            </a:r>
          </a:p>
          <a:p>
            <a:pPr lvl="1"/>
            <a:r>
              <a:rPr lang="en-US" dirty="0" smtClean="0"/>
              <a:t>Designed </a:t>
            </a:r>
            <a:r>
              <a:rPr lang="en-US" dirty="0"/>
              <a:t>new </a:t>
            </a:r>
            <a:r>
              <a:rPr lang="en-US" dirty="0" smtClean="0"/>
              <a:t>stand</a:t>
            </a:r>
          </a:p>
          <a:p>
            <a:pPr lvl="2"/>
            <a:r>
              <a:rPr lang="en-US" dirty="0" smtClean="0"/>
              <a:t>Easily acquired materials, transportable, light-weight</a:t>
            </a:r>
            <a:endParaRPr lang="en-US" dirty="0"/>
          </a:p>
          <a:p>
            <a:pPr lvl="1"/>
            <a:r>
              <a:rPr lang="en-US" dirty="0"/>
              <a:t>Provide documentation guide and ordering requirements for foam filtration </a:t>
            </a:r>
            <a:r>
              <a:rPr lang="en-US" dirty="0" smtClean="0"/>
              <a:t>fabrication</a:t>
            </a:r>
          </a:p>
          <a:p>
            <a:pPr lvl="2"/>
            <a:r>
              <a:rPr lang="en-US" dirty="0" smtClean="0"/>
              <a:t>Ordering lists, instructions for construction</a:t>
            </a:r>
            <a:endParaRPr lang="en-US" dirty="0"/>
          </a:p>
          <a:p>
            <a:endParaRPr lang="en-US" dirty="0"/>
          </a:p>
        </p:txBody>
      </p:sp>
      <p:pic>
        <p:nvPicPr>
          <p:cNvPr id="4" name="Picture 5" descr="b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6" descr="a"/>
          <p:cNvPicPr>
            <a:picLocks noChangeAspect="1" noChangeArrowheads="1"/>
          </p:cNvPicPr>
          <p:nvPr/>
        </p:nvPicPr>
        <p:blipFill>
          <a:blip r:embed="rId3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789055193"/>
      </p:ext>
    </p:extLst>
  </p:cSld>
  <p:clrMapOvr>
    <a:masterClrMapping/>
  </p:clrMapOvr>
  <p:transition xmlns:p14="http://schemas.microsoft.com/office/powerpoint/2010/main"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Background</a:t>
            </a:r>
            <a:endParaRPr lang="en-US" dirty="0"/>
          </a:p>
        </p:txBody>
      </p:sp>
      <p:pic>
        <p:nvPicPr>
          <p:cNvPr id="4" name="Picture 5" descr="b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6" descr="a"/>
          <p:cNvPicPr>
            <a:picLocks noChangeAspect="1" noChangeArrowheads="1"/>
          </p:cNvPicPr>
          <p:nvPr/>
        </p:nvPicPr>
        <p:blipFill>
          <a:blip r:embed="rId4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46237"/>
            <a:ext cx="8229600" cy="4525963"/>
          </a:xfrm>
        </p:spPr>
        <p:txBody>
          <a:bodyPr/>
          <a:lstStyle/>
          <a:p>
            <a:pPr>
              <a:buClr>
                <a:schemeClr val="tx1"/>
              </a:buClr>
              <a:buFont typeface="Wingdings" charset="2"/>
              <a:buChar char="Ø"/>
            </a:pPr>
            <a:r>
              <a:rPr lang="en" dirty="0"/>
              <a:t>Filter water using polyurethane </a:t>
            </a:r>
            <a:r>
              <a:rPr lang="en" dirty="0" smtClean="0"/>
              <a:t>foam</a:t>
            </a:r>
            <a:endParaRPr lang="en-US" dirty="0" smtClean="0"/>
          </a:p>
          <a:p>
            <a:pPr marL="495300" indent="-457200">
              <a:buClr>
                <a:schemeClr val="tx1"/>
              </a:buClr>
              <a:buSzPct val="100000"/>
              <a:buFont typeface="Wingdings" charset="2"/>
              <a:buChar char="Ø"/>
            </a:pPr>
            <a:r>
              <a:rPr lang="en" dirty="0" smtClean="0"/>
              <a:t>Designed </a:t>
            </a:r>
            <a:r>
              <a:rPr lang="en" dirty="0"/>
              <a:t>for small </a:t>
            </a:r>
            <a:r>
              <a:rPr lang="en" dirty="0" smtClean="0"/>
              <a:t>communities</a:t>
            </a:r>
            <a:r>
              <a:rPr lang="en-US" dirty="0" smtClean="0"/>
              <a:t>,</a:t>
            </a:r>
            <a:r>
              <a:rPr lang="en" dirty="0" smtClean="0"/>
              <a:t> schools</a:t>
            </a:r>
            <a:r>
              <a:rPr lang="en-US" dirty="0" smtClean="0"/>
              <a:t>, and emergency situations.</a:t>
            </a:r>
          </a:p>
          <a:p>
            <a:pPr marL="495300" indent="-457200">
              <a:buClr>
                <a:schemeClr val="tx1"/>
              </a:buClr>
              <a:buSzPct val="100000"/>
              <a:buFont typeface="Wingdings" charset="2"/>
              <a:buChar char="Ø"/>
            </a:pPr>
            <a:r>
              <a:rPr lang="en-US" dirty="0" smtClean="0"/>
              <a:t>Flow of 3L/min</a:t>
            </a:r>
            <a:endParaRPr lang="en" dirty="0"/>
          </a:p>
          <a:p>
            <a:pPr>
              <a:buClr>
                <a:schemeClr val="tx1"/>
              </a:buClr>
              <a:buFont typeface="Wingdings" charset="2"/>
              <a:buChar char="Ø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9993073"/>
      </p:ext>
    </p:extLst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8382000" cy="4419600"/>
          </a:xfrm>
        </p:spPr>
        <p:txBody>
          <a:bodyPr/>
          <a:lstStyle/>
          <a:p>
            <a:pPr marL="0" indent="0" algn="ctr">
              <a:buNone/>
            </a:pPr>
            <a:r>
              <a:rPr lang="en-US" dirty="0" smtClean="0"/>
              <a:t>We want to give a special THANK YOU to Casey who was an amazing team leader and incredibly helpful throughout this semester! 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 algn="ctr">
              <a:buNone/>
            </a:pPr>
            <a:r>
              <a:rPr lang="en-US" dirty="0" smtClean="0"/>
              <a:t>Are there any questions?</a:t>
            </a:r>
            <a:endParaRPr lang="en-US" dirty="0"/>
          </a:p>
        </p:txBody>
      </p:sp>
      <p:pic>
        <p:nvPicPr>
          <p:cNvPr id="4" name="Picture 5" descr="b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6" descr="a"/>
          <p:cNvPicPr>
            <a:picLocks noChangeAspect="1" noChangeArrowheads="1"/>
          </p:cNvPicPr>
          <p:nvPr/>
        </p:nvPicPr>
        <p:blipFill>
          <a:blip r:embed="rId3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640010634"/>
      </p:ext>
    </p:extLst>
  </p:cSld>
  <p:clrMapOvr>
    <a:masterClrMapping/>
  </p:clrMapOvr>
  <p:transition xmlns:p14="http://schemas.microsoft.com/office/powerpoint/2010/main"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Background</a:t>
            </a:r>
            <a:endParaRPr lang="en-US" dirty="0"/>
          </a:p>
        </p:txBody>
      </p:sp>
      <p:pic>
        <p:nvPicPr>
          <p:cNvPr id="4" name="Picture 5" descr="b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6" descr="a"/>
          <p:cNvPicPr>
            <a:picLocks noChangeAspect="1" noChangeArrowheads="1"/>
          </p:cNvPicPr>
          <p:nvPr/>
        </p:nvPicPr>
        <p:blipFill>
          <a:blip r:embed="rId3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Picture 1" descr="stand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0200" y="1981200"/>
            <a:ext cx="3136900" cy="3962400"/>
          </a:xfrm>
          <a:prstGeom prst="rect">
            <a:avLst/>
          </a:prstGeom>
        </p:spPr>
      </p:pic>
      <p:pic>
        <p:nvPicPr>
          <p:cNvPr id="3" name="Picture 2" descr="PResentation picture pump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3200" y="3048000"/>
            <a:ext cx="2438400" cy="32766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3429000" y="2526268"/>
            <a:ext cx="9873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andara"/>
                <a:cs typeface="Candara"/>
              </a:rPr>
              <a:t>Fall 2012</a:t>
            </a:r>
            <a:endParaRPr lang="en-US" dirty="0">
              <a:latin typeface="Candara"/>
              <a:cs typeface="Candara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407303" y="1524000"/>
            <a:ext cx="12888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andara"/>
                <a:cs typeface="Candara"/>
              </a:rPr>
              <a:t>Spring 2013</a:t>
            </a:r>
          </a:p>
        </p:txBody>
      </p:sp>
      <p:pic>
        <p:nvPicPr>
          <p:cNvPr id="6" name="Picture 5" descr="Spring 2012 stand.PN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2044667"/>
            <a:ext cx="2286000" cy="2679733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838200" y="1600200"/>
            <a:ext cx="12833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andara"/>
                <a:cs typeface="Candara"/>
              </a:rPr>
              <a:t>Spring 2012</a:t>
            </a:r>
            <a:endParaRPr lang="en-US" dirty="0">
              <a:latin typeface="Candara"/>
              <a:cs typeface="Candara"/>
            </a:endParaRPr>
          </a:p>
        </p:txBody>
      </p:sp>
    </p:spTree>
    <p:extLst>
      <p:ext uri="{BB962C8B-B14F-4D97-AF65-F5344CB8AC3E}">
        <p14:creationId xmlns:p14="http://schemas.microsoft.com/office/powerpoint/2010/main" val="4150585731"/>
      </p:ext>
    </p:extLst>
  </p:cSld>
  <p:clrMapOvr>
    <a:masterClrMapping/>
  </p:clrMapOvr>
  <p:transition xmlns:p14="http://schemas.microsoft.com/office/powerpoint/2010/main"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Semester Goals</a:t>
            </a:r>
            <a:endParaRPr lang="en-US" dirty="0"/>
          </a:p>
        </p:txBody>
      </p:sp>
      <p:sp>
        <p:nvSpPr>
          <p:cNvPr id="10" name="Content Placeholder 9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primary goals for this semester:</a:t>
            </a:r>
          </a:p>
          <a:p>
            <a:pPr lvl="1"/>
            <a:r>
              <a:rPr lang="en-US" dirty="0" smtClean="0"/>
              <a:t>Develop new foam filtration system (original deployed to Honduras, January 2013)</a:t>
            </a:r>
          </a:p>
          <a:p>
            <a:pPr lvl="1"/>
            <a:r>
              <a:rPr lang="en-US" dirty="0" smtClean="0"/>
              <a:t>Design system to use more in-country materials </a:t>
            </a:r>
          </a:p>
          <a:p>
            <a:pPr lvl="1"/>
            <a:r>
              <a:rPr lang="en-US" dirty="0" smtClean="0"/>
              <a:t>Design new stand</a:t>
            </a:r>
          </a:p>
          <a:p>
            <a:pPr lvl="1"/>
            <a:r>
              <a:rPr lang="en-US" dirty="0" smtClean="0"/>
              <a:t>Provide documentation guide and ordering requirements for foam filtration fabrication</a:t>
            </a:r>
            <a:endParaRPr lang="en-US" dirty="0"/>
          </a:p>
        </p:txBody>
      </p:sp>
      <p:pic>
        <p:nvPicPr>
          <p:cNvPr id="4" name="Picture 5" descr="b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6" descr="a"/>
          <p:cNvPicPr>
            <a:picLocks noChangeAspect="1" noChangeArrowheads="1"/>
          </p:cNvPicPr>
          <p:nvPr/>
        </p:nvPicPr>
        <p:blipFill>
          <a:blip r:embed="rId3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806042837"/>
      </p:ext>
    </p:extLst>
  </p:cSld>
  <p:clrMapOvr>
    <a:masterClrMapping/>
  </p:clrMapOvr>
  <p:transition xmlns:p14="http://schemas.microsoft.com/office/powerpoint/2010/main"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LFOM Equations.PN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23" b="6623"/>
          <a:stretch>
            <a:fillRect/>
          </a:stretch>
        </p:blipFill>
        <p:spPr>
          <a:xfrm>
            <a:off x="457200" y="1600200"/>
            <a:ext cx="8229600" cy="4525963"/>
          </a:xfrm>
        </p:spPr>
      </p:pic>
      <p:sp>
        <p:nvSpPr>
          <p:cNvPr id="4" name="Title 8"/>
          <p:cNvSpPr>
            <a:spLocks noGrp="1"/>
          </p:cNvSpPr>
          <p:nvPr>
            <p:ph type="title"/>
          </p:nvPr>
        </p:nvSpPr>
        <p:spPr>
          <a:xfrm>
            <a:off x="457200" y="228600"/>
            <a:ext cx="8458200" cy="1143000"/>
          </a:xfrm>
        </p:spPr>
        <p:txBody>
          <a:bodyPr/>
          <a:lstStyle/>
          <a:p>
            <a:r>
              <a:rPr lang="en-US" dirty="0" smtClean="0"/>
              <a:t>Linear Flow Orifice Meter</a:t>
            </a:r>
            <a:endParaRPr lang="en-US" dirty="0"/>
          </a:p>
        </p:txBody>
      </p:sp>
      <p:pic>
        <p:nvPicPr>
          <p:cNvPr id="7" name="Picture 6" descr="LFOM drillbit schematics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9856" y="4045411"/>
            <a:ext cx="4868289" cy="21054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2142643"/>
      </p:ext>
    </p:extLst>
  </p:cSld>
  <p:clrMapOvr>
    <a:masterClrMapping/>
  </p:clrMapOvr>
  <p:transition xmlns:p14="http://schemas.microsoft.com/office/powerpoint/2010/main"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Foam Filters</a:t>
            </a:r>
            <a:endParaRPr lang="en-US" dirty="0"/>
          </a:p>
        </p:txBody>
      </p:sp>
      <p:sp>
        <p:nvSpPr>
          <p:cNvPr id="10" name="Content Placeholder 9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Two roughing </a:t>
            </a:r>
            <a:r>
              <a:rPr lang="en-US" dirty="0"/>
              <a:t>filters </a:t>
            </a:r>
            <a:endParaRPr lang="en-US" dirty="0" smtClean="0"/>
          </a:p>
          <a:p>
            <a:pPr lvl="1"/>
            <a:r>
              <a:rPr lang="en-US" dirty="0" smtClean="0"/>
              <a:t> 30 pores per inch (</a:t>
            </a:r>
            <a:r>
              <a:rPr lang="en-US" dirty="0" err="1" smtClean="0"/>
              <a:t>ppi</a:t>
            </a:r>
            <a:r>
              <a:rPr lang="en-US" dirty="0" smtClean="0"/>
              <a:t>)</a:t>
            </a:r>
          </a:p>
          <a:p>
            <a:r>
              <a:rPr lang="en-US" dirty="0"/>
              <a:t>O</a:t>
            </a:r>
            <a:r>
              <a:rPr lang="en-US" dirty="0" smtClean="0"/>
              <a:t>ne </a:t>
            </a:r>
            <a:r>
              <a:rPr lang="en-US" dirty="0"/>
              <a:t>finishing </a:t>
            </a:r>
            <a:r>
              <a:rPr lang="en-US" dirty="0" smtClean="0"/>
              <a:t>filter </a:t>
            </a:r>
          </a:p>
          <a:p>
            <a:pPr lvl="1"/>
            <a:r>
              <a:rPr lang="en-US" dirty="0" smtClean="0"/>
              <a:t>90 </a:t>
            </a:r>
            <a:r>
              <a:rPr lang="en-US" dirty="0" err="1" smtClean="0"/>
              <a:t>ppi</a:t>
            </a:r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r>
              <a:rPr lang="en-US" dirty="0" smtClean="0"/>
              <a:t>Pieces ordered from New England Foam</a:t>
            </a:r>
          </a:p>
          <a:p>
            <a:pPr marL="914400" lvl="2" indent="0">
              <a:buNone/>
            </a:pPr>
            <a:endParaRPr lang="en-US" dirty="0"/>
          </a:p>
        </p:txBody>
      </p:sp>
      <p:pic>
        <p:nvPicPr>
          <p:cNvPr id="4" name="Picture 5" descr="b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6" descr="a"/>
          <p:cNvPicPr>
            <a:picLocks noChangeAspect="1" noChangeArrowheads="1"/>
          </p:cNvPicPr>
          <p:nvPr/>
        </p:nvPicPr>
        <p:blipFill>
          <a:blip r:embed="rId3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410200" y="1600200"/>
            <a:ext cx="3314700" cy="3822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4894061"/>
      </p:ext>
    </p:extLst>
  </p:cSld>
  <p:clrMapOvr>
    <a:masterClrMapping/>
  </p:clrMapOvr>
  <p:transition xmlns:p14="http://schemas.microsoft.com/office/powerpoint/2010/main"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Linear Flow Orifice Meter</a:t>
            </a:r>
            <a:endParaRPr lang="en-US" dirty="0"/>
          </a:p>
        </p:txBody>
      </p:sp>
      <p:pic>
        <p:nvPicPr>
          <p:cNvPr id="4" name="Picture 5" descr="b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6" descr="a"/>
          <p:cNvPicPr>
            <a:picLocks noChangeAspect="1" noChangeArrowheads="1"/>
          </p:cNvPicPr>
          <p:nvPr/>
        </p:nvPicPr>
        <p:blipFill>
          <a:blip r:embed="rId3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Picture 1" descr="LFOM Layout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82" y="1642110"/>
            <a:ext cx="3427018" cy="4530090"/>
          </a:xfrm>
          <a:prstGeom prst="rect">
            <a:avLst/>
          </a:prstGeom>
        </p:spPr>
      </p:pic>
      <p:pic>
        <p:nvPicPr>
          <p:cNvPr id="3" name="Picture 2" descr="LFOM orifices per row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5397" y="2809381"/>
            <a:ext cx="2896203" cy="2372219"/>
          </a:xfrm>
          <a:prstGeom prst="rect">
            <a:avLst/>
          </a:prstGeom>
        </p:spPr>
      </p:pic>
      <p:pic>
        <p:nvPicPr>
          <p:cNvPr id="7" name="Picture 6" descr="LFOM Orifice spacing.PN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2759" y="2790327"/>
            <a:ext cx="1038441" cy="23912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1145477"/>
      </p:ext>
    </p:extLst>
  </p:cSld>
  <p:clrMapOvr>
    <a:masterClrMapping/>
  </p:clrMapOvr>
  <p:transition xmlns:p14="http://schemas.microsoft.com/office/powerpoint/2010/main"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Foam Filters Measurements</a:t>
            </a:r>
            <a:endParaRPr lang="en-US" dirty="0"/>
          </a:p>
        </p:txBody>
      </p:sp>
      <p:sp>
        <p:nvSpPr>
          <p:cNvPr id="10" name="Content Placeholder 9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Cut in a 4 inch (10.16 cm) diameter circular </a:t>
            </a:r>
            <a:r>
              <a:rPr lang="en-US" dirty="0" smtClean="0"/>
              <a:t>shape</a:t>
            </a:r>
          </a:p>
          <a:p>
            <a:r>
              <a:rPr lang="en-US" dirty="0" smtClean="0"/>
              <a:t>Kept </a:t>
            </a:r>
            <a:r>
              <a:rPr lang="en-US" dirty="0"/>
              <a:t>at the original height of 14.75 inches (37.5 cm)</a:t>
            </a:r>
          </a:p>
          <a:p>
            <a:r>
              <a:rPr lang="en-US" dirty="0" smtClean="0"/>
              <a:t>(2) 4 </a:t>
            </a:r>
            <a:r>
              <a:rPr lang="en-US" dirty="0"/>
              <a:t>inch (10.16 cm</a:t>
            </a:r>
            <a:r>
              <a:rPr lang="en-US" dirty="0" smtClean="0"/>
              <a:t>) diameter </a:t>
            </a:r>
            <a:r>
              <a:rPr lang="en-US" dirty="0"/>
              <a:t>Schedule 40 PVC pipes were ordered as holders for the foam </a:t>
            </a:r>
            <a:r>
              <a:rPr lang="en-US" dirty="0" smtClean="0"/>
              <a:t>filters</a:t>
            </a:r>
          </a:p>
          <a:p>
            <a:pPr lvl="1"/>
            <a:r>
              <a:rPr lang="en-US" dirty="0" smtClean="0"/>
              <a:t>These measurements were determined by a previous team as they optimize NTU removal</a:t>
            </a:r>
          </a:p>
        </p:txBody>
      </p:sp>
      <p:pic>
        <p:nvPicPr>
          <p:cNvPr id="4" name="Picture 5" descr="b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6" descr="a"/>
          <p:cNvPicPr>
            <a:picLocks noChangeAspect="1" noChangeArrowheads="1"/>
          </p:cNvPicPr>
          <p:nvPr/>
        </p:nvPicPr>
        <p:blipFill>
          <a:blip r:embed="rId3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608640356"/>
      </p:ext>
    </p:extLst>
  </p:cSld>
  <p:clrMapOvr>
    <a:masterClrMapping/>
  </p:clrMapOvr>
  <p:transition xmlns:p14="http://schemas.microsoft.com/office/powerpoint/2010/main"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Foam Filters Fabrication</a:t>
            </a:r>
            <a:endParaRPr lang="en-US" dirty="0"/>
          </a:p>
        </p:txBody>
      </p:sp>
      <p:sp>
        <p:nvSpPr>
          <p:cNvPr id="10" name="Content Placeholder 9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</a:t>
            </a:r>
            <a:r>
              <a:rPr lang="en-US" dirty="0" smtClean="0"/>
              <a:t>ut pieces as </a:t>
            </a:r>
            <a:r>
              <a:rPr lang="en-US" dirty="0"/>
              <a:t>close to a 4 inch (10.16 cm) circular diameter as possible using a table saw. </a:t>
            </a:r>
            <a:endParaRPr lang="en-US" dirty="0" smtClean="0"/>
          </a:p>
          <a:p>
            <a:pPr lvl="1"/>
            <a:r>
              <a:rPr lang="en-US" dirty="0"/>
              <a:t>C</a:t>
            </a:r>
            <a:r>
              <a:rPr lang="en-US" dirty="0" smtClean="0"/>
              <a:t>ontinue </a:t>
            </a:r>
            <a:r>
              <a:rPr lang="en-US" dirty="0"/>
              <a:t>to remove small segments on the edges until the piece looks </a:t>
            </a:r>
            <a:r>
              <a:rPr lang="en-US" dirty="0" smtClean="0"/>
              <a:t>round (will appear octagon shaped)</a:t>
            </a:r>
          </a:p>
          <a:p>
            <a:pPr lvl="1"/>
            <a:r>
              <a:rPr lang="en-US" dirty="0" smtClean="0"/>
              <a:t>Want diameter slightly greater than 4 inches to ensure there is not preferential flow </a:t>
            </a:r>
            <a:endParaRPr lang="en-US" dirty="0"/>
          </a:p>
          <a:p>
            <a:r>
              <a:rPr lang="en-US" dirty="0" smtClean="0"/>
              <a:t>Insert pieces into PVC to ensure no gaps</a:t>
            </a:r>
          </a:p>
        </p:txBody>
      </p:sp>
      <p:pic>
        <p:nvPicPr>
          <p:cNvPr id="4" name="Picture 5" descr="b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6" descr="a"/>
          <p:cNvPicPr>
            <a:picLocks noChangeAspect="1" noChangeArrowheads="1"/>
          </p:cNvPicPr>
          <p:nvPr/>
        </p:nvPicPr>
        <p:blipFill>
          <a:blip r:embed="rId4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69502962"/>
      </p:ext>
    </p:extLst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1_AguaClara the road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1_AguaClara the road">
      <a:majorFont>
        <a:latin typeface="Candara"/>
        <a:ea typeface=""/>
        <a:cs typeface=""/>
      </a:majorFont>
      <a:minorFont>
        <a:latin typeface="Candar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lg" len="med"/>
          <a:tailEnd type="none" w="lg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entury Gothic" pitchFamily="34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lg" len="med"/>
          <a:tailEnd type="none" w="lg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entury Gothic" pitchFamily="34" charset="0"/>
            <a:cs typeface="Arial" charset="0"/>
          </a:defRPr>
        </a:defPPr>
      </a:lstStyle>
    </a:lnDef>
  </a:objectDefaults>
  <a:extraClrSchemeLst>
    <a:extraClrScheme>
      <a:clrScheme name="1_AguaClara the road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3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F3300"/>
        </a:accent1>
        <a:accent2>
          <a:srgbClr val="FF9900"/>
        </a:accent2>
        <a:accent3>
          <a:srgbClr val="FFFFFF"/>
        </a:accent3>
        <a:accent4>
          <a:srgbClr val="000000"/>
        </a:accent4>
        <a:accent5>
          <a:srgbClr val="FFADAA"/>
        </a:accent5>
        <a:accent6>
          <a:srgbClr val="E78A00"/>
        </a:accent6>
        <a:hlink>
          <a:srgbClr val="3366FF"/>
        </a:hlink>
        <a:folHlink>
          <a:srgbClr val="A5002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4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80808"/>
        </a:accent1>
        <a:accent2>
          <a:srgbClr val="777777"/>
        </a:accent2>
        <a:accent3>
          <a:srgbClr val="FFFFFF"/>
        </a:accent3>
        <a:accent4>
          <a:srgbClr val="000000"/>
        </a:accent4>
        <a:accent5>
          <a:srgbClr val="AAAAAA"/>
        </a:accent5>
        <a:accent6>
          <a:srgbClr val="6B6B6B"/>
        </a:accent6>
        <a:hlink>
          <a:srgbClr val="C0C0C0"/>
        </a:hlink>
        <a:folHlink>
          <a:srgbClr val="FFFF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5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80808"/>
        </a:accent1>
        <a:accent2>
          <a:srgbClr val="777777"/>
        </a:accent2>
        <a:accent3>
          <a:srgbClr val="FFFFFF"/>
        </a:accent3>
        <a:accent4>
          <a:srgbClr val="000000"/>
        </a:accent4>
        <a:accent5>
          <a:srgbClr val="AAAAAA"/>
        </a:accent5>
        <a:accent6>
          <a:srgbClr val="6B6B6B"/>
        </a:accent6>
        <a:hlink>
          <a:srgbClr val="C0C0C0"/>
        </a:hlink>
        <a:folHlink>
          <a:srgbClr val="0000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AguaClara the road</Template>
  <TotalTime>2668</TotalTime>
  <Words>893</Words>
  <Application>Microsoft Macintosh PowerPoint</Application>
  <PresentationFormat>On-screen Show (4:3)</PresentationFormat>
  <Paragraphs>166</Paragraphs>
  <Slides>20</Slides>
  <Notes>4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1" baseType="lpstr">
      <vt:lpstr>1_AguaClara the road</vt:lpstr>
      <vt:lpstr>Foam Filtration</vt:lpstr>
      <vt:lpstr>Background</vt:lpstr>
      <vt:lpstr>Background</vt:lpstr>
      <vt:lpstr>Semester Goals</vt:lpstr>
      <vt:lpstr>Linear Flow Orifice Meter</vt:lpstr>
      <vt:lpstr>Foam Filters</vt:lpstr>
      <vt:lpstr>Linear Flow Orifice Meter</vt:lpstr>
      <vt:lpstr>Foam Filters Measurements</vt:lpstr>
      <vt:lpstr>Foam Filters Fabrication</vt:lpstr>
      <vt:lpstr>Foam Filters Fabrication</vt:lpstr>
      <vt:lpstr>Foam Filters</vt:lpstr>
      <vt:lpstr>Stand</vt:lpstr>
      <vt:lpstr>Stand</vt:lpstr>
      <vt:lpstr>Stand</vt:lpstr>
      <vt:lpstr>Stand</vt:lpstr>
      <vt:lpstr>Materials Sheet and Pricing</vt:lpstr>
      <vt:lpstr>Materials Sheet and Pricing</vt:lpstr>
      <vt:lpstr>Future Work</vt:lpstr>
      <vt:lpstr>Conclusion</vt:lpstr>
      <vt:lpstr>PowerPoint Presentation</vt:lpstr>
    </vt:vector>
  </TitlesOfParts>
  <Company>Cornell University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CEE 4540: Sustainable Small-Scale Water Supplies</dc:title>
  <dc:creator>Monroe Weber-Shirk</dc:creator>
  <cp:lastModifiedBy>Lishan Zhu</cp:lastModifiedBy>
  <cp:revision>298</cp:revision>
  <dcterms:created xsi:type="dcterms:W3CDTF">2008-08-26T14:48:34Z</dcterms:created>
  <dcterms:modified xsi:type="dcterms:W3CDTF">2013-05-11T19:37:50Z</dcterms:modified>
</cp:coreProperties>
</file>