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4"/>
  </p:notesMasterIdLst>
  <p:handoutMasterIdLst>
    <p:handoutMasterId r:id="rId15"/>
  </p:handoutMasterIdLst>
  <p:sldIdLst>
    <p:sldId id="475" r:id="rId2"/>
    <p:sldId id="497" r:id="rId3"/>
    <p:sldId id="502" r:id="rId4"/>
    <p:sldId id="503" r:id="rId5"/>
    <p:sldId id="498" r:id="rId6"/>
    <p:sldId id="500" r:id="rId7"/>
    <p:sldId id="501" r:id="rId8"/>
    <p:sldId id="483" r:id="rId9"/>
    <p:sldId id="484" r:id="rId10"/>
    <p:sldId id="505" r:id="rId11"/>
    <p:sldId id="504" r:id="rId12"/>
    <p:sldId id="485" r:id="rId13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22" autoAdjust="0"/>
    <p:restoredTop sz="98129" autoAdjust="0"/>
  </p:normalViewPr>
  <p:slideViewPr>
    <p:cSldViewPr>
      <p:cViewPr>
        <p:scale>
          <a:sx n="108" d="100"/>
          <a:sy n="108" d="100"/>
        </p:scale>
        <p:origin x="-74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7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194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876800" y="4114800"/>
            <a:ext cx="396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Skylar Erickson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bg1"/>
                </a:solidFill>
              </a:rPr>
              <a:t>Melissa Shinbein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Kadambari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Suri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Jeffrey </a:t>
            </a:r>
            <a:r>
              <a:rPr lang="en-US" dirty="0" err="1" smtClean="0">
                <a:solidFill>
                  <a:schemeClr val="bg1"/>
                </a:solidFill>
              </a:rPr>
              <a:t>Suen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Foam Filtration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Feasibility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81000" y="1722437"/>
            <a:ext cx="8229600" cy="4525963"/>
          </a:xfrm>
        </p:spPr>
        <p:txBody>
          <a:bodyPr/>
          <a:lstStyle/>
          <a:p>
            <a:r>
              <a:rPr lang="en-US" dirty="0" smtClean="0"/>
              <a:t>The monthly cost per household has to be affordable / economically sustainable. </a:t>
            </a:r>
          </a:p>
          <a:p>
            <a:r>
              <a:rPr lang="en-US" dirty="0"/>
              <a:t>T</a:t>
            </a:r>
            <a:r>
              <a:rPr lang="en-US" dirty="0" smtClean="0"/>
              <a:t>arget monthly cost ≤ 20 Lempiras/month (provided by APP)</a:t>
            </a:r>
          </a:p>
          <a:p>
            <a:r>
              <a:rPr lang="en-US" dirty="0"/>
              <a:t>The monthly cost would cover </a:t>
            </a:r>
            <a:endParaRPr lang="en-US" dirty="0" smtClean="0"/>
          </a:p>
          <a:p>
            <a:pPr lvl="1"/>
            <a:r>
              <a:rPr lang="en-US" sz="2000" dirty="0" smtClean="0"/>
              <a:t>replacement foam</a:t>
            </a:r>
            <a:endParaRPr lang="en-US" sz="2000" dirty="0"/>
          </a:p>
          <a:p>
            <a:pPr lvl="1"/>
            <a:r>
              <a:rPr lang="en-US" sz="2000" dirty="0" smtClean="0"/>
              <a:t>chemicals</a:t>
            </a:r>
          </a:p>
          <a:p>
            <a:pPr lvl="1"/>
            <a:r>
              <a:rPr lang="en-US" sz="2000" dirty="0" smtClean="0"/>
              <a:t>general maintenance </a:t>
            </a:r>
          </a:p>
          <a:p>
            <a:pPr lvl="1"/>
            <a:r>
              <a:rPr lang="en-US" sz="2000" dirty="0" smtClean="0"/>
              <a:t>operator</a:t>
            </a:r>
            <a:r>
              <a:rPr lang="en-US" sz="2000" dirty="0"/>
              <a:t>/plumber </a:t>
            </a:r>
            <a:r>
              <a:rPr lang="en-US" sz="2000" dirty="0" smtClean="0"/>
              <a:t>salary</a:t>
            </a:r>
            <a:endParaRPr lang="en-US" sz="2000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525538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Foam Decompression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81000" y="1722437"/>
            <a:ext cx="8229600" cy="1173163"/>
          </a:xfrm>
        </p:spPr>
        <p:txBody>
          <a:bodyPr/>
          <a:lstStyle/>
          <a:p>
            <a:r>
              <a:rPr lang="en-US" dirty="0" smtClean="0"/>
              <a:t>The current method of decompressing foam after compression results in tear on the foam.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with handle side 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971800"/>
            <a:ext cx="2286000" cy="30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3352800"/>
            <a:ext cx="5029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sz="3200" dirty="0" smtClean="0">
                <a:latin typeface="+mn-lt"/>
              </a:rPr>
              <a:t>Allowing the foam to decompress naturally would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US" sz="2400" dirty="0" smtClean="0">
                <a:latin typeface="+mn-lt"/>
              </a:rPr>
              <a:t>simply the cleaning process</a:t>
            </a:r>
          </a:p>
          <a:p>
            <a:pPr marL="742950" lvl="1" indent="-285750">
              <a:buFont typeface="Wingdings" charset="2"/>
              <a:buChar char="Ø"/>
            </a:pPr>
            <a:r>
              <a:rPr lang="en-US" sz="2400" dirty="0" smtClean="0">
                <a:latin typeface="+mn-lt"/>
              </a:rPr>
              <a:t>Eliminate the need to install a handle in the foam.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185599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8865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-990600" y="228600"/>
            <a:ext cx="8458200" cy="1143000"/>
          </a:xfrm>
        </p:spPr>
        <p:txBody>
          <a:bodyPr/>
          <a:lstStyle/>
          <a:p>
            <a:r>
              <a:rPr lang="en-US" dirty="0" smtClean="0"/>
              <a:t>Summer 2010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Placeholder 4" descr="benryanconversion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" t="647" r="2772" b="1754"/>
          <a:stretch/>
        </p:blipFill>
        <p:spPr bwMode="auto">
          <a:xfrm>
            <a:off x="106680" y="2362200"/>
            <a:ext cx="5608320" cy="386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Placeholder 4" descr="Foam Collapse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4" r="-2357"/>
          <a:stretch/>
        </p:blipFill>
        <p:spPr>
          <a:xfrm>
            <a:off x="5623964" y="0"/>
            <a:ext cx="3596236" cy="422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930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Fall 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Foam too inefficient </a:t>
            </a:r>
          </a:p>
          <a:p>
            <a:pPr marL="0" indent="0">
              <a:buNone/>
            </a:pPr>
            <a:r>
              <a:rPr lang="en-US" sz="2400" dirty="0" smtClean="0"/>
              <a:t>without </a:t>
            </a:r>
            <a:r>
              <a:rPr lang="en-US" sz="2400" dirty="0" err="1" smtClean="0"/>
              <a:t>coagulent</a:t>
            </a:r>
            <a:endParaRPr lang="en-US" sz="2400" dirty="0" smtClean="0"/>
          </a:p>
          <a:p>
            <a:r>
              <a:rPr lang="en-US" sz="2400" dirty="0" smtClean="0"/>
              <a:t>30 </a:t>
            </a:r>
            <a:r>
              <a:rPr lang="en-US" sz="2400" dirty="0" err="1" smtClean="0"/>
              <a:t>ppi</a:t>
            </a:r>
            <a:r>
              <a:rPr lang="en-US" sz="2400" dirty="0" smtClean="0"/>
              <a:t> foam is </a:t>
            </a:r>
          </a:p>
          <a:p>
            <a:pPr marL="0" indent="0">
              <a:buNone/>
            </a:pPr>
            <a:r>
              <a:rPr lang="en-US" sz="2400" dirty="0" smtClean="0"/>
              <a:t>efficient to reduce</a:t>
            </a:r>
          </a:p>
          <a:p>
            <a:pPr marL="0" indent="0">
              <a:buNone/>
            </a:pPr>
            <a:r>
              <a:rPr lang="en-US" sz="2400" dirty="0" smtClean="0"/>
              <a:t>highly turbid water </a:t>
            </a:r>
          </a:p>
          <a:p>
            <a:pPr marL="0" indent="0">
              <a:buNone/>
            </a:pPr>
            <a:r>
              <a:rPr lang="en-US" sz="2400" dirty="0" smtClean="0"/>
              <a:t>(100+ NTU) 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57400"/>
            <a:ext cx="5588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87835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Develop the plunging method</a:t>
            </a:r>
          </a:p>
          <a:p>
            <a:r>
              <a:rPr lang="en-US" dirty="0" smtClean="0"/>
              <a:t>Foam expo proved the full scale system was effective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rototype pictur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28800"/>
            <a:ext cx="3405221" cy="416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4286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2012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Move towards electricity free</a:t>
            </a:r>
          </a:p>
          <a:p>
            <a:r>
              <a:rPr lang="en-US" dirty="0" smtClean="0"/>
              <a:t>Implemented a coagulant and a chlorine </a:t>
            </a:r>
            <a:r>
              <a:rPr lang="en-US" dirty="0" err="1" smtClean="0"/>
              <a:t>doser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Used a </a:t>
            </a:r>
            <a:r>
              <a:rPr lang="en-US" dirty="0" err="1" smtClean="0"/>
              <a:t>secchi</a:t>
            </a:r>
            <a:r>
              <a:rPr lang="en-US" dirty="0" smtClean="0"/>
              <a:t> disk to identify cleaning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99464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58573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068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2245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533400" y="228600"/>
            <a:ext cx="8153400" cy="685800"/>
          </a:xfrm>
        </p:spPr>
        <p:txBody>
          <a:bodyPr/>
          <a:lstStyle/>
          <a:p>
            <a:r>
              <a:rPr lang="en-US" dirty="0" smtClean="0"/>
              <a:t>Summer 2012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676400"/>
            <a:ext cx="5863844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4264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2013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Created a larger stock tank to provide enough space for linear dosing</a:t>
            </a:r>
          </a:p>
          <a:p>
            <a:r>
              <a:rPr lang="en-US" dirty="0" smtClean="0"/>
              <a:t>Built unit out of </a:t>
            </a:r>
            <a:r>
              <a:rPr lang="en-US" dirty="0" err="1" smtClean="0"/>
              <a:t>pvc</a:t>
            </a:r>
            <a:r>
              <a:rPr lang="en-US" dirty="0" smtClean="0"/>
              <a:t> to withstand water and sunlight as an emergency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sta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524000"/>
            <a:ext cx="349885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4547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this Semester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81000" y="1722437"/>
            <a:ext cx="8229600" cy="4525963"/>
          </a:xfrm>
        </p:spPr>
        <p:txBody>
          <a:bodyPr/>
          <a:lstStyle/>
          <a:p>
            <a:r>
              <a:rPr lang="en-US" dirty="0" smtClean="0"/>
              <a:t>New Design </a:t>
            </a:r>
          </a:p>
          <a:p>
            <a:r>
              <a:rPr lang="en-US" dirty="0" smtClean="0"/>
              <a:t>Economic Feasibility </a:t>
            </a:r>
          </a:p>
          <a:p>
            <a:r>
              <a:rPr lang="en-US" dirty="0" smtClean="0"/>
              <a:t>Chemical </a:t>
            </a:r>
            <a:r>
              <a:rPr lang="en-US" dirty="0" err="1" smtClean="0"/>
              <a:t>Doser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De-compressibility of Foam </a:t>
            </a:r>
          </a:p>
          <a:p>
            <a:r>
              <a:rPr lang="en-US" dirty="0" smtClean="0"/>
              <a:t>Improved Cleaning Techniques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04607" y="1600200"/>
            <a:ext cx="303939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9406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r>
              <a:rPr lang="en-US" dirty="0" smtClean="0"/>
              <a:t>New Design (Circular in 3D)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89660" y="1899920"/>
            <a:ext cx="2321560" cy="4958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622040" y="1899920"/>
            <a:ext cx="0" cy="495808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749040" y="3850640"/>
            <a:ext cx="589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63”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70280" y="5567680"/>
            <a:ext cx="0" cy="12903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089660" y="5588000"/>
            <a:ext cx="2321560" cy="1270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13360" y="5821680"/>
            <a:ext cx="756920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15”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651000" y="6024880"/>
            <a:ext cx="119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90 PPI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89660" y="4307840"/>
            <a:ext cx="2321560" cy="12598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970280" y="4307840"/>
            <a:ext cx="0" cy="12903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3360" y="4627880"/>
            <a:ext cx="756920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15”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89660" y="3037840"/>
            <a:ext cx="2321560" cy="12598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734820" y="3340854"/>
            <a:ext cx="103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30 PPI 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970280" y="3037840"/>
            <a:ext cx="0" cy="12903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13360" y="3357880"/>
            <a:ext cx="756920" cy="375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15”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089660" y="1459468"/>
            <a:ext cx="232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Uncompressed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499100" y="1899920"/>
            <a:ext cx="2321560" cy="4958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5379720" y="4634746"/>
            <a:ext cx="0" cy="222325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499100" y="6189226"/>
            <a:ext cx="2321560" cy="6484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216400" y="5484763"/>
            <a:ext cx="1163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Not yet determined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6060440" y="6319520"/>
            <a:ext cx="1198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90 PPI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99100" y="6133346"/>
            <a:ext cx="2321560" cy="4571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486400" y="4648200"/>
            <a:ext cx="2321560" cy="15374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172200" y="5181600"/>
            <a:ext cx="103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30 PPI 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499100" y="1459468"/>
            <a:ext cx="232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Compressed </a:t>
            </a:r>
            <a:endParaRPr lang="en-US" dirty="0"/>
          </a:p>
        </p:txBody>
      </p:sp>
      <p:sp>
        <p:nvSpPr>
          <p:cNvPr id="35" name="Flowchart: Summing Junction 34"/>
          <p:cNvSpPr/>
          <p:nvPr/>
        </p:nvSpPr>
        <p:spPr>
          <a:xfrm>
            <a:off x="7691120" y="4389120"/>
            <a:ext cx="274320" cy="255786"/>
          </a:xfrm>
          <a:prstGeom prst="flowChartSummingJunct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924800" y="4344293"/>
            <a:ext cx="110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Exit Valve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1752600" y="4724400"/>
            <a:ext cx="1031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30 PPI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64035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3155</TotalTime>
  <Words>224</Words>
  <Application>Microsoft Office PowerPoint</Application>
  <PresentationFormat>On-screen Show (4:3)</PresentationFormat>
  <Paragraphs>60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1_AguaClara the road</vt:lpstr>
      <vt:lpstr>Foam Filtration</vt:lpstr>
      <vt:lpstr>Summer 2010</vt:lpstr>
      <vt:lpstr>Fall 2011</vt:lpstr>
      <vt:lpstr>Spring 2012</vt:lpstr>
      <vt:lpstr>Fall 2012</vt:lpstr>
      <vt:lpstr>Summer 2012</vt:lpstr>
      <vt:lpstr>Spring 2013</vt:lpstr>
      <vt:lpstr>Goals for this Semester</vt:lpstr>
      <vt:lpstr>New Design (Circular in 3D)</vt:lpstr>
      <vt:lpstr>Economic Feasibility</vt:lpstr>
      <vt:lpstr>Foam Decompression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316</cp:revision>
  <dcterms:created xsi:type="dcterms:W3CDTF">2008-08-26T14:48:34Z</dcterms:created>
  <dcterms:modified xsi:type="dcterms:W3CDTF">2013-11-14T15:12:18Z</dcterms:modified>
</cp:coreProperties>
</file>