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2"/>
  </p:notesMasterIdLst>
  <p:handoutMasterIdLst>
    <p:handoutMasterId r:id="rId23"/>
  </p:handoutMasterIdLst>
  <p:sldIdLst>
    <p:sldId id="475" r:id="rId2"/>
    <p:sldId id="482" r:id="rId3"/>
    <p:sldId id="483" r:id="rId4"/>
    <p:sldId id="484" r:id="rId5"/>
    <p:sldId id="485" r:id="rId6"/>
    <p:sldId id="486" r:id="rId7"/>
    <p:sldId id="487" r:id="rId8"/>
    <p:sldId id="488" r:id="rId9"/>
    <p:sldId id="489" r:id="rId10"/>
    <p:sldId id="492" r:id="rId11"/>
    <p:sldId id="493" r:id="rId12"/>
    <p:sldId id="490" r:id="rId13"/>
    <p:sldId id="501" r:id="rId14"/>
    <p:sldId id="494" r:id="rId15"/>
    <p:sldId id="502" r:id="rId16"/>
    <p:sldId id="499" r:id="rId17"/>
    <p:sldId id="503" r:id="rId18"/>
    <p:sldId id="495" r:id="rId19"/>
    <p:sldId id="496" r:id="rId20"/>
    <p:sldId id="498" r:id="rId21"/>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6" autoAdjust="0"/>
    <p:restoredTop sz="73096" autoAdjust="0"/>
  </p:normalViewPr>
  <p:slideViewPr>
    <p:cSldViewPr>
      <p:cViewPr varScale="1">
        <p:scale>
          <a:sx n="55" d="100"/>
          <a:sy n="55" d="100"/>
        </p:scale>
        <p:origin x="-145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p14="http://schemas.microsoft.com/office/powerpoint/2010/main" xmlns=""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p14="http://schemas.microsoft.com/office/powerpoint/2010/main" xmlns=""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972B9491-D555-4564-9CD6-FE123BAB8DDE}" type="slidenum">
              <a:rPr lang="en-US"/>
              <a:pPr/>
              <a:t>10</a:t>
            </a:fld>
            <a:endParaRPr lang="en-US"/>
          </a:p>
        </p:txBody>
      </p:sp>
      <p:sp>
        <p:nvSpPr>
          <p:cNvPr id="18433" name="Rectangle 1"/>
          <p:cNvSpPr>
            <a:spLocks noGrp="1" noRot="1" noChangeAspect="1" noChangeArrowheads="1"/>
          </p:cNvSpPr>
          <p:nvPr>
            <p:ph type="sldImg"/>
          </p:nvPr>
        </p:nvSpPr>
        <p:spPr>
          <a:ln/>
        </p:spPr>
      </p:sp>
      <p:sp>
        <p:nvSpPr>
          <p:cNvPr id="18434" name="Rectangle 2"/>
          <p:cNvSpPr>
            <a:spLocks noGrp="1" noChangeArrowheads="1"/>
          </p:cNvSpPr>
          <p:nvPr>
            <p:ph type="body" idx="1"/>
          </p:nvPr>
        </p:nvSpPr>
        <p:spPr/>
        <p:txBody>
          <a:bodyPr lIns="0" tIns="0" rIns="0" bIns="0"/>
          <a:lstStyle/>
          <a:p>
            <a:pPr>
              <a:lnSpc>
                <a:spcPct val="95000"/>
              </a:lnSpc>
              <a:spcBef>
                <a:spcPct val="0"/>
              </a:spcBef>
            </a:pPr>
            <a:r>
              <a:rPr lang="en-US" sz="1700" dirty="0">
                <a:solidFill>
                  <a:srgbClr val="000000"/>
                </a:solidFill>
              </a:rPr>
              <a:t>1. 60 degree insert</a:t>
            </a:r>
            <a:endParaRPr lang="en-US" dirty="0"/>
          </a:p>
          <a:p>
            <a:pPr>
              <a:lnSpc>
                <a:spcPct val="95000"/>
              </a:lnSpc>
              <a:spcBef>
                <a:spcPct val="0"/>
              </a:spcBef>
            </a:pPr>
            <a:r>
              <a:rPr lang="en-US" sz="1700" dirty="0">
                <a:solidFill>
                  <a:srgbClr val="000000"/>
                </a:solidFill>
              </a:rPr>
              <a:t>2. 60 degree run </a:t>
            </a:r>
            <a:r>
              <a:rPr lang="en-US" sz="1700" dirty="0" err="1">
                <a:solidFill>
                  <a:srgbClr val="000000"/>
                </a:solidFill>
              </a:rPr>
              <a:t>til</a:t>
            </a:r>
            <a:r>
              <a:rPr lang="en-US" sz="1700" dirty="0">
                <a:solidFill>
                  <a:srgbClr val="000000"/>
                </a:solidFill>
              </a:rPr>
              <a:t> failure</a:t>
            </a:r>
            <a:endParaRPr lang="en-US" dirty="0"/>
          </a:p>
          <a:p>
            <a:pPr>
              <a:lnSpc>
                <a:spcPct val="95000"/>
              </a:lnSpc>
              <a:spcBef>
                <a:spcPct val="0"/>
              </a:spcBef>
            </a:pPr>
            <a:r>
              <a:rPr lang="en-US" sz="1700" dirty="0">
                <a:solidFill>
                  <a:srgbClr val="000000"/>
                </a:solidFill>
              </a:rPr>
              <a:t>3. 2 60 degree inserts w/out trench</a:t>
            </a:r>
            <a:endParaRPr lang="en-US" dirty="0"/>
          </a:p>
          <a:p>
            <a:pPr>
              <a:lnSpc>
                <a:spcPct val="95000"/>
              </a:lnSpc>
              <a:spcBef>
                <a:spcPct val="0"/>
              </a:spcBef>
            </a:pPr>
            <a:r>
              <a:rPr lang="en-US" sz="1700" dirty="0">
                <a:solidFill>
                  <a:srgbClr val="000000"/>
                </a:solidFill>
              </a:rPr>
              <a:t>4. 2 30 degree inserts w/out trench</a:t>
            </a:r>
            <a:endParaRPr lang="en-US" dirty="0"/>
          </a:p>
          <a:p>
            <a:pPr>
              <a:lnSpc>
                <a:spcPct val="95000"/>
              </a:lnSpc>
              <a:spcBef>
                <a:spcPct val="0"/>
              </a:spcBef>
            </a:pPr>
            <a:r>
              <a:rPr lang="en-US" sz="1700" dirty="0">
                <a:solidFill>
                  <a:srgbClr val="000000"/>
                </a:solidFill>
              </a:rPr>
              <a:t>5. 2 60 degree inserts w/ trench</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5F08C38-DC30-4BEC-AF46-FCF4390FF795}" type="slidenum">
              <a:rPr lang="en-US"/>
              <a:pPr/>
              <a:t>12</a:t>
            </a:fld>
            <a:endParaRPr lang="en-US"/>
          </a:p>
        </p:txBody>
      </p:sp>
      <p:sp>
        <p:nvSpPr>
          <p:cNvPr id="15361" name="Rectangle 1"/>
          <p:cNvSpPr>
            <a:spLocks noGrp="1" noRot="1" noChangeAspect="1" noChangeArrowheads="1"/>
          </p:cNvSpPr>
          <p:nvPr>
            <p:ph type="sldImg"/>
          </p:nvPr>
        </p:nvSpPr>
        <p:spPr>
          <a:ln/>
        </p:spPr>
      </p:sp>
      <p:sp>
        <p:nvSpPr>
          <p:cNvPr id="15362" name="Rectangle 2"/>
          <p:cNvSpPr>
            <a:spLocks noGrp="1" noChangeArrowheads="1"/>
          </p:cNvSpPr>
          <p:nvPr>
            <p:ph type="body" idx="1"/>
          </p:nvPr>
        </p:nvSpPr>
        <p:spPr/>
        <p:txBody>
          <a:bodyPr lIns="0" tIns="0" rIns="0" bIns="0"/>
          <a:lstStyle/>
          <a:p>
            <a:pPr>
              <a:lnSpc>
                <a:spcPct val="95000"/>
              </a:lnSpc>
              <a:spcBef>
                <a:spcPct val="0"/>
              </a:spcBef>
            </a:pPr>
            <a:r>
              <a:rPr lang="en-US" sz="1700" dirty="0">
                <a:solidFill>
                  <a:srgbClr val="000000"/>
                </a:solidFill>
              </a:rPr>
              <a:t>A </a:t>
            </a:r>
            <a:r>
              <a:rPr lang="en-US" sz="1700" dirty="0" err="1">
                <a:solidFill>
                  <a:srgbClr val="000000"/>
                </a:solidFill>
              </a:rPr>
              <a:t>floc</a:t>
            </a:r>
            <a:r>
              <a:rPr lang="en-US" sz="1700" dirty="0">
                <a:solidFill>
                  <a:srgbClr val="000000"/>
                </a:solidFill>
              </a:rPr>
              <a:t> blanket currently does not form in the tank.  The main goal of this experiment was to observe why.  </a:t>
            </a:r>
            <a:endParaRPr lang="en-US" dirty="0"/>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smtClean="0">
                <a:solidFill>
                  <a:srgbClr val="000000"/>
                </a:solidFill>
              </a:rPr>
              <a:t>-middle third of tank</a:t>
            </a:r>
          </a:p>
          <a:p>
            <a:pPr>
              <a:lnSpc>
                <a:spcPct val="95000"/>
              </a:lnSpc>
              <a:spcBef>
                <a:spcPct val="0"/>
              </a:spcBef>
            </a:pPr>
            <a:r>
              <a:rPr lang="en-US" sz="1700" dirty="0" smtClean="0">
                <a:solidFill>
                  <a:srgbClr val="000000"/>
                </a:solidFill>
              </a:rPr>
              <a:t>-20 cm middle, 40 cm side</a:t>
            </a:r>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Note: The </a:t>
            </a:r>
            <a:r>
              <a:rPr lang="en-US" sz="1700" dirty="0" err="1">
                <a:solidFill>
                  <a:srgbClr val="000000"/>
                </a:solidFill>
              </a:rPr>
              <a:t>floc</a:t>
            </a:r>
            <a:r>
              <a:rPr lang="en-US" sz="1700" dirty="0">
                <a:solidFill>
                  <a:srgbClr val="000000"/>
                </a:solidFill>
              </a:rPr>
              <a:t> blanket forms easily with a model of just the left half of the tank, instead of the middle half.  It does not form in the actual tank and did not form easily in this experiment.  This may be due to experimental error: simplification and wall effects.</a:t>
            </a:r>
            <a:endParaRPr lang="en-US" dirty="0"/>
          </a:p>
          <a:p>
            <a:pPr>
              <a:lnSpc>
                <a:spcPct val="95000"/>
              </a:lnSpc>
              <a:spcBef>
                <a:spcPct val="0"/>
              </a:spcBef>
            </a:pPr>
            <a:endParaRPr lang="en-US" sz="1700" dirty="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5F08C38-DC30-4BEC-AF46-FCF4390FF795}" type="slidenum">
              <a:rPr lang="en-US"/>
              <a:pPr/>
              <a:t>13</a:t>
            </a:fld>
            <a:endParaRPr lang="en-US"/>
          </a:p>
        </p:txBody>
      </p:sp>
      <p:sp>
        <p:nvSpPr>
          <p:cNvPr id="15361" name="Rectangle 1"/>
          <p:cNvSpPr>
            <a:spLocks noGrp="1" noRot="1" noChangeAspect="1" noChangeArrowheads="1"/>
          </p:cNvSpPr>
          <p:nvPr>
            <p:ph type="sldImg"/>
          </p:nvPr>
        </p:nvSpPr>
        <p:spPr>
          <a:ln/>
        </p:spPr>
      </p:sp>
      <p:sp>
        <p:nvSpPr>
          <p:cNvPr id="15362" name="Rectangle 2"/>
          <p:cNvSpPr>
            <a:spLocks noGrp="1" noChangeArrowheads="1"/>
          </p:cNvSpPr>
          <p:nvPr>
            <p:ph type="body" idx="1"/>
          </p:nvPr>
        </p:nvSpPr>
        <p:spPr/>
        <p:txBody>
          <a:bodyPr lIns="0" tIns="0" rIns="0" bIns="0"/>
          <a:lstStyle/>
          <a:p>
            <a:pPr>
              <a:lnSpc>
                <a:spcPct val="95000"/>
              </a:lnSpc>
              <a:spcBef>
                <a:spcPct val="0"/>
              </a:spcBef>
            </a:pPr>
            <a:r>
              <a:rPr lang="en-US" sz="1700" dirty="0">
                <a:solidFill>
                  <a:srgbClr val="000000"/>
                </a:solidFill>
              </a:rPr>
              <a:t>A </a:t>
            </a:r>
            <a:r>
              <a:rPr lang="en-US" sz="1700" dirty="0" err="1">
                <a:solidFill>
                  <a:srgbClr val="000000"/>
                </a:solidFill>
              </a:rPr>
              <a:t>floc</a:t>
            </a:r>
            <a:r>
              <a:rPr lang="en-US" sz="1700" dirty="0">
                <a:solidFill>
                  <a:srgbClr val="000000"/>
                </a:solidFill>
              </a:rPr>
              <a:t> blanket currently does not form in the tank.  The main goal of this experiment was to observe why.  </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Note: The </a:t>
            </a:r>
            <a:r>
              <a:rPr lang="en-US" sz="1700" dirty="0" err="1">
                <a:solidFill>
                  <a:srgbClr val="000000"/>
                </a:solidFill>
              </a:rPr>
              <a:t>floc</a:t>
            </a:r>
            <a:r>
              <a:rPr lang="en-US" sz="1700" dirty="0">
                <a:solidFill>
                  <a:srgbClr val="000000"/>
                </a:solidFill>
              </a:rPr>
              <a:t> blanket forms easily with a model of just the left half of the tank, instead of the middle half.  It does not form in the actual tank and did not form easily in this experiment.  This may be due to experimental error: simplification and wall effects.</a:t>
            </a:r>
            <a:endParaRPr lang="en-US" dirty="0"/>
          </a:p>
          <a:p>
            <a:pPr>
              <a:lnSpc>
                <a:spcPct val="95000"/>
              </a:lnSpc>
              <a:spcBef>
                <a:spcPct val="0"/>
              </a:spcBef>
            </a:pPr>
            <a:endParaRPr lang="en-US" sz="1700" dirty="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D377F49B-A779-465A-8FB6-0A147BBE7C30}" type="slidenum">
              <a:rPr lang="en-US"/>
              <a:pPr/>
              <a:t>14</a:t>
            </a:fld>
            <a:endParaRPr lang="en-US"/>
          </a:p>
        </p:txBody>
      </p:sp>
      <p:sp>
        <p:nvSpPr>
          <p:cNvPr id="21505" name="Rectangle 1"/>
          <p:cNvSpPr>
            <a:spLocks noGrp="1" noRot="1" noChangeAspect="1" noChangeArrowheads="1"/>
          </p:cNvSpPr>
          <p:nvPr>
            <p:ph type="sldImg"/>
          </p:nvPr>
        </p:nvSpPr>
        <p:spPr>
          <a:ln/>
        </p:spPr>
      </p:sp>
      <p:sp>
        <p:nvSpPr>
          <p:cNvPr id="21506" name="Rectangle 2"/>
          <p:cNvSpPr>
            <a:spLocks noGrp="1" noChangeArrowheads="1"/>
          </p:cNvSpPr>
          <p:nvPr>
            <p:ph type="body" idx="1"/>
          </p:nvPr>
        </p:nvSpPr>
        <p:spPr/>
        <p:txBody>
          <a:bodyPr lIns="0" tIns="0" rIns="0" bIns="0"/>
          <a:lstStyle/>
          <a:p>
            <a:pPr>
              <a:lnSpc>
                <a:spcPct val="95000"/>
              </a:lnSpc>
              <a:spcBef>
                <a:spcPct val="0"/>
              </a:spcBef>
            </a:pPr>
            <a:r>
              <a:rPr lang="en-US" sz="1700" dirty="0">
                <a:solidFill>
                  <a:srgbClr val="000000"/>
                </a:solidFill>
              </a:rPr>
              <a:t>The trench bottom allows for better </a:t>
            </a:r>
            <a:r>
              <a:rPr lang="en-US" sz="1700" dirty="0" err="1">
                <a:solidFill>
                  <a:srgbClr val="000000"/>
                </a:solidFill>
              </a:rPr>
              <a:t>resuspension</a:t>
            </a:r>
            <a:r>
              <a:rPr lang="en-US" sz="1700" dirty="0">
                <a:solidFill>
                  <a:srgbClr val="000000"/>
                </a:solidFill>
              </a:rPr>
              <a:t> of </a:t>
            </a:r>
            <a:r>
              <a:rPr lang="en-US" sz="1700" dirty="0" err="1">
                <a:solidFill>
                  <a:srgbClr val="000000"/>
                </a:solidFill>
              </a:rPr>
              <a:t>flocs</a:t>
            </a:r>
            <a:r>
              <a:rPr lang="en-US" sz="1700" dirty="0">
                <a:solidFill>
                  <a:srgbClr val="000000"/>
                </a:solidFill>
              </a:rPr>
              <a:t>.  The jet water </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-show </a:t>
            </a:r>
            <a:r>
              <a:rPr lang="en-US" sz="1700" dirty="0" smtClean="0">
                <a:solidFill>
                  <a:srgbClr val="000000"/>
                </a:solidFill>
              </a:rPr>
              <a:t>video</a:t>
            </a: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smtClean="0">
                <a:solidFill>
                  <a:srgbClr val="000000"/>
                </a:solidFill>
              </a:rPr>
              <a:t>-mention we also did 30 degree with</a:t>
            </a:r>
            <a:r>
              <a:rPr lang="en-US" sz="1700" baseline="0" dirty="0" smtClean="0">
                <a:solidFill>
                  <a:srgbClr val="000000"/>
                </a:solidFill>
              </a:rPr>
              <a:t> and without trench</a:t>
            </a:r>
            <a:endParaRPr lang="en-US" sz="1700" dirty="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D377F49B-A779-465A-8FB6-0A147BBE7C30}" type="slidenum">
              <a:rPr lang="en-US"/>
              <a:pPr/>
              <a:t>15</a:t>
            </a:fld>
            <a:endParaRPr lang="en-US"/>
          </a:p>
        </p:txBody>
      </p:sp>
      <p:sp>
        <p:nvSpPr>
          <p:cNvPr id="21505" name="Rectangle 1"/>
          <p:cNvSpPr>
            <a:spLocks noGrp="1" noRot="1" noChangeAspect="1" noChangeArrowheads="1"/>
          </p:cNvSpPr>
          <p:nvPr>
            <p:ph type="sldImg"/>
          </p:nvPr>
        </p:nvSpPr>
        <p:spPr>
          <a:ln/>
        </p:spPr>
      </p:sp>
      <p:sp>
        <p:nvSpPr>
          <p:cNvPr id="21506" name="Rectangle 2"/>
          <p:cNvSpPr>
            <a:spLocks noGrp="1" noChangeArrowheads="1"/>
          </p:cNvSpPr>
          <p:nvPr>
            <p:ph type="body" idx="1"/>
          </p:nvPr>
        </p:nvSpPr>
        <p:spPr/>
        <p:txBody>
          <a:bodyPr lIns="0" tIns="0" rIns="0" bIns="0"/>
          <a:lstStyle/>
          <a:p>
            <a:pPr>
              <a:lnSpc>
                <a:spcPct val="95000"/>
              </a:lnSpc>
              <a:spcBef>
                <a:spcPct val="0"/>
              </a:spcBef>
            </a:pPr>
            <a:r>
              <a:rPr lang="en-US" sz="1700" dirty="0">
                <a:solidFill>
                  <a:srgbClr val="000000"/>
                </a:solidFill>
              </a:rPr>
              <a:t>The trench bottom allows for better </a:t>
            </a:r>
            <a:r>
              <a:rPr lang="en-US" sz="1700" dirty="0" err="1">
                <a:solidFill>
                  <a:srgbClr val="000000"/>
                </a:solidFill>
              </a:rPr>
              <a:t>resuspension</a:t>
            </a:r>
            <a:r>
              <a:rPr lang="en-US" sz="1700" dirty="0">
                <a:solidFill>
                  <a:srgbClr val="000000"/>
                </a:solidFill>
              </a:rPr>
              <a:t> of </a:t>
            </a:r>
            <a:r>
              <a:rPr lang="en-US" sz="1700" dirty="0" err="1">
                <a:solidFill>
                  <a:srgbClr val="000000"/>
                </a:solidFill>
              </a:rPr>
              <a:t>flocs</a:t>
            </a:r>
            <a:r>
              <a:rPr lang="en-US" sz="1700" dirty="0">
                <a:solidFill>
                  <a:srgbClr val="000000"/>
                </a:solidFill>
              </a:rPr>
              <a:t>.  The jet water </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-show </a:t>
            </a:r>
            <a:r>
              <a:rPr lang="en-US" sz="1700" dirty="0" smtClean="0">
                <a:solidFill>
                  <a:srgbClr val="000000"/>
                </a:solidFill>
              </a:rPr>
              <a:t>video</a:t>
            </a: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smtClean="0">
                <a:solidFill>
                  <a:srgbClr val="000000"/>
                </a:solidFill>
              </a:rPr>
              <a:t>-mention we also did 30 degree with</a:t>
            </a:r>
            <a:r>
              <a:rPr lang="en-US" sz="1700" baseline="0" dirty="0" smtClean="0">
                <a:solidFill>
                  <a:srgbClr val="000000"/>
                </a:solidFill>
              </a:rPr>
              <a:t> and without trench</a:t>
            </a:r>
            <a:endParaRPr lang="en-US" sz="1700" dirty="0">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-Define ‘failure’</a:t>
            </a:r>
          </a:p>
          <a:p>
            <a:r>
              <a:rPr lang="en-US" dirty="0" smtClean="0"/>
              <a:t>	-</a:t>
            </a:r>
            <a:r>
              <a:rPr lang="en-US" dirty="0" err="1" smtClean="0"/>
              <a:t>floc</a:t>
            </a:r>
            <a:r>
              <a:rPr lang="en-US" baseline="0" dirty="0" smtClean="0"/>
              <a:t> blanket breaking: head loss too great, too much energy for water to get through</a:t>
            </a:r>
          </a:p>
          <a:p>
            <a:r>
              <a:rPr lang="en-US" baseline="0" dirty="0" smtClean="0"/>
              <a:t>-</a:t>
            </a:r>
            <a:r>
              <a:rPr lang="en-US" baseline="0" dirty="0" err="1" smtClean="0"/>
              <a:t>floc</a:t>
            </a:r>
            <a:r>
              <a:rPr lang="en-US" baseline="0" dirty="0" smtClean="0"/>
              <a:t> blanket escaping through top</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out sludge creeping</a:t>
            </a:r>
            <a:r>
              <a:rPr lang="en-US" baseline="0" dirty="0" smtClean="0"/>
              <a:t> down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DDFBD9D1-49E9-4BC4-AFA1-6BFD8A94E09C}" type="slidenum">
              <a:rPr lang="en-US"/>
              <a:pPr/>
              <a:t>18</a:t>
            </a:fld>
            <a:endParaRPr lang="en-US"/>
          </a:p>
        </p:txBody>
      </p:sp>
      <p:sp>
        <p:nvSpPr>
          <p:cNvPr id="23553" name="Rectangle 1"/>
          <p:cNvSpPr>
            <a:spLocks noGrp="1" noRot="1" noChangeAspect="1" noChangeArrowheads="1"/>
          </p:cNvSpPr>
          <p:nvPr>
            <p:ph type="sldImg"/>
          </p:nvPr>
        </p:nvSpPr>
        <p:spPr>
          <a:ln/>
        </p:spPr>
      </p:sp>
      <p:sp>
        <p:nvSpPr>
          <p:cNvPr id="23554" name="Rectangle 2"/>
          <p:cNvSpPr>
            <a:spLocks noGrp="1" noChangeArrowheads="1"/>
          </p:cNvSpPr>
          <p:nvPr>
            <p:ph type="body" idx="1"/>
          </p:nvPr>
        </p:nvSpPr>
        <p:spPr/>
        <p:txBody>
          <a:bodyPr lIns="0" tIns="0" rIns="0" bIns="0"/>
          <a:lstStyle/>
          <a:p>
            <a:pPr>
              <a:lnSpc>
                <a:spcPct val="95000"/>
              </a:lnSpc>
              <a:spcBef>
                <a:spcPct val="0"/>
              </a:spcBef>
            </a:pPr>
            <a:r>
              <a:rPr lang="en-US" sz="1700" dirty="0">
                <a:solidFill>
                  <a:srgbClr val="000000"/>
                </a:solidFill>
              </a:rPr>
              <a:t>-purpose of a </a:t>
            </a:r>
            <a:r>
              <a:rPr lang="en-US" sz="1700" dirty="0" err="1">
                <a:solidFill>
                  <a:srgbClr val="000000"/>
                </a:solidFill>
              </a:rPr>
              <a:t>floc</a:t>
            </a:r>
            <a:r>
              <a:rPr lang="en-US" sz="1700" dirty="0">
                <a:solidFill>
                  <a:srgbClr val="000000"/>
                </a:solidFill>
              </a:rPr>
              <a:t> weir is to maintain height of </a:t>
            </a:r>
            <a:r>
              <a:rPr lang="en-US" sz="1700" dirty="0" err="1">
                <a:solidFill>
                  <a:srgbClr val="000000"/>
                </a:solidFill>
              </a:rPr>
              <a:t>floc</a:t>
            </a:r>
            <a:r>
              <a:rPr lang="en-US" sz="1700" dirty="0">
                <a:solidFill>
                  <a:srgbClr val="000000"/>
                </a:solidFill>
              </a:rPr>
              <a:t> blanket</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-under plate </a:t>
            </a:r>
            <a:r>
              <a:rPr lang="en-US" sz="1700" dirty="0" smtClean="0">
                <a:solidFill>
                  <a:srgbClr val="000000"/>
                </a:solidFill>
              </a:rPr>
              <a:t>settlers </a:t>
            </a:r>
            <a:r>
              <a:rPr lang="en-US" sz="1700" dirty="0">
                <a:solidFill>
                  <a:srgbClr val="000000"/>
                </a:solidFill>
              </a:rPr>
              <a:t>in order to keep them working (otherwise poor effluent quality</a:t>
            </a:r>
            <a:r>
              <a:rPr lang="en-US" sz="1700" dirty="0" smtClean="0">
                <a:solidFill>
                  <a:srgbClr val="000000"/>
                </a:solidFill>
              </a:rPr>
              <a:t>)</a:t>
            </a: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smtClean="0">
                <a:solidFill>
                  <a:srgbClr val="000000"/>
                </a:solidFill>
              </a:rPr>
              <a:t>-current design: sharp crested weir placed at far end of the sedimentation tank with an adjacent V-shaped </a:t>
            </a:r>
            <a:r>
              <a:rPr lang="en-US" sz="1700" dirty="0" err="1" smtClean="0">
                <a:solidFill>
                  <a:srgbClr val="000000"/>
                </a:solidFill>
              </a:rPr>
              <a:t>floc</a:t>
            </a:r>
            <a:r>
              <a:rPr lang="en-US" sz="1700" dirty="0" smtClean="0">
                <a:solidFill>
                  <a:srgbClr val="000000"/>
                </a:solidFill>
              </a:rPr>
              <a:t> hopper to collect excess </a:t>
            </a:r>
            <a:r>
              <a:rPr lang="en-US" sz="1700" dirty="0" err="1" smtClean="0">
                <a:solidFill>
                  <a:srgbClr val="000000"/>
                </a:solidFill>
              </a:rPr>
              <a:t>flocs</a:t>
            </a:r>
            <a:endParaRPr lang="en-US" sz="1700" dirty="0" smtClean="0">
              <a:solidFill>
                <a:srgbClr val="000000"/>
              </a:solidFill>
            </a:endParaRPr>
          </a:p>
          <a:p>
            <a:pPr>
              <a:lnSpc>
                <a:spcPct val="95000"/>
              </a:lnSpc>
              <a:spcBef>
                <a:spcPct val="0"/>
              </a:spcBef>
            </a:pPr>
            <a:r>
              <a:rPr lang="en-US" sz="1700" dirty="0" smtClean="0">
                <a:solidFill>
                  <a:srgbClr val="000000"/>
                </a:solidFill>
              </a:rPr>
              <a:t>	-a weir</a:t>
            </a:r>
            <a:r>
              <a:rPr lang="en-US" sz="1700" baseline="0" dirty="0" smtClean="0">
                <a:solidFill>
                  <a:srgbClr val="000000"/>
                </a:solidFill>
              </a:rPr>
              <a:t> is something that stuff flows over</a:t>
            </a:r>
          </a:p>
          <a:p>
            <a:pPr>
              <a:lnSpc>
                <a:spcPct val="95000"/>
              </a:lnSpc>
              <a:spcBef>
                <a:spcPct val="0"/>
              </a:spcBef>
            </a:pPr>
            <a:r>
              <a:rPr lang="en-US" sz="1700" baseline="0" dirty="0" smtClean="0">
                <a:solidFill>
                  <a:srgbClr val="000000"/>
                </a:solidFill>
              </a:rPr>
              <a:t>		-ex. Pitcher of water</a:t>
            </a:r>
            <a:endParaRPr lang="en-US" sz="1700" dirty="0" smtClean="0">
              <a:solidFill>
                <a:srgbClr val="000000"/>
              </a:solidFill>
            </a:endParaRPr>
          </a:p>
          <a:p>
            <a:pPr>
              <a:lnSpc>
                <a:spcPct val="95000"/>
              </a:lnSpc>
              <a:spcBef>
                <a:spcPct val="0"/>
              </a:spcBef>
            </a:pPr>
            <a:r>
              <a:rPr lang="en-US" sz="1700" dirty="0" smtClean="0">
                <a:solidFill>
                  <a:srgbClr val="000000"/>
                </a:solidFill>
              </a:rPr>
              <a:t>	-cant</a:t>
            </a:r>
            <a:r>
              <a:rPr lang="en-US" sz="1700" baseline="0" dirty="0" smtClean="0">
                <a:solidFill>
                  <a:srgbClr val="000000"/>
                </a:solidFill>
              </a:rPr>
              <a:t> model actual tank because </a:t>
            </a:r>
            <a:r>
              <a:rPr lang="en-US" sz="1700" baseline="0" dirty="0" err="1" smtClean="0">
                <a:solidFill>
                  <a:srgbClr val="000000"/>
                </a:solidFill>
              </a:rPr>
              <a:t>crosssection</a:t>
            </a:r>
            <a:r>
              <a:rPr lang="en-US" sz="1700" baseline="0" dirty="0" smtClean="0">
                <a:solidFill>
                  <a:srgbClr val="000000"/>
                </a:solidFill>
              </a:rPr>
              <a:t> half inch thick</a:t>
            </a:r>
            <a:endParaRPr lang="en-US" sz="1800"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AC6B802-049C-431D-B9AE-DFEFA73EBF02}" type="slidenum">
              <a:rPr lang="en-US"/>
              <a:pPr/>
              <a:t>19</a:t>
            </a:fld>
            <a:endParaRPr lang="en-US"/>
          </a:p>
        </p:txBody>
      </p:sp>
      <p:sp>
        <p:nvSpPr>
          <p:cNvPr id="25601" name="Rectangle 1"/>
          <p:cNvSpPr>
            <a:spLocks noGrp="1" noRot="1" noChangeAspect="1" noChangeArrowheads="1"/>
          </p:cNvSpPr>
          <p:nvPr>
            <p:ph type="sldImg"/>
          </p:nvPr>
        </p:nvSpPr>
        <p:spPr>
          <a:ln/>
        </p:spPr>
      </p:sp>
      <p:sp>
        <p:nvSpPr>
          <p:cNvPr id="25602"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a:t>
            </a:r>
            <a:r>
              <a:rPr lang="en-US" sz="1700" dirty="0">
                <a:solidFill>
                  <a:srgbClr val="000000"/>
                </a:solidFill>
              </a:rPr>
              <a:t>when height of the </a:t>
            </a:r>
            <a:r>
              <a:rPr lang="en-US" sz="1700" dirty="0" err="1">
                <a:solidFill>
                  <a:srgbClr val="000000"/>
                </a:solidFill>
              </a:rPr>
              <a:t>floc</a:t>
            </a:r>
            <a:r>
              <a:rPr lang="en-US" sz="1700" dirty="0">
                <a:solidFill>
                  <a:srgbClr val="000000"/>
                </a:solidFill>
              </a:rPr>
              <a:t> blanket exceeds the height of the weir, excess </a:t>
            </a:r>
            <a:r>
              <a:rPr lang="en-US" sz="1700" dirty="0" err="1">
                <a:solidFill>
                  <a:srgbClr val="000000"/>
                </a:solidFill>
              </a:rPr>
              <a:t>flocs</a:t>
            </a:r>
            <a:r>
              <a:rPr lang="en-US" sz="1700" dirty="0">
                <a:solidFill>
                  <a:srgbClr val="000000"/>
                </a:solidFill>
              </a:rPr>
              <a:t> will be collected in the hopper</a:t>
            </a:r>
            <a:endParaRPr lang="en-US" dirty="0"/>
          </a:p>
          <a:p>
            <a:pPr>
              <a:lnSpc>
                <a:spcPct val="95000"/>
              </a:lnSpc>
              <a:spcBef>
                <a:spcPct val="0"/>
              </a:spcBef>
            </a:pPr>
            <a:r>
              <a:rPr lang="en-US" sz="1700" dirty="0">
                <a:solidFill>
                  <a:srgbClr val="000000"/>
                </a:solidFill>
              </a:rPr>
              <a:t>    -accumulated sludge can be removed by opening the sludge drain</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To determine appropriate height of </a:t>
            </a:r>
            <a:r>
              <a:rPr lang="en-US" sz="1700" dirty="0" err="1">
                <a:solidFill>
                  <a:srgbClr val="000000"/>
                </a:solidFill>
              </a:rPr>
              <a:t>floc</a:t>
            </a:r>
            <a:r>
              <a:rPr lang="en-US" sz="1700" dirty="0">
                <a:solidFill>
                  <a:srgbClr val="000000"/>
                </a:solidFill>
              </a:rPr>
              <a:t> weir:</a:t>
            </a:r>
            <a:endParaRPr lang="en-US" dirty="0"/>
          </a:p>
          <a:p>
            <a:pPr>
              <a:lnSpc>
                <a:spcPct val="95000"/>
              </a:lnSpc>
              <a:spcBef>
                <a:spcPct val="0"/>
              </a:spcBef>
            </a:pPr>
            <a:r>
              <a:rPr lang="en-US" sz="1700" dirty="0">
                <a:solidFill>
                  <a:srgbClr val="000000"/>
                </a:solidFill>
              </a:rPr>
              <a:t>    -consider a simple mass balance model where at steady state, the rate of mass added to the </a:t>
            </a:r>
            <a:r>
              <a:rPr lang="en-US" sz="1700" dirty="0" err="1">
                <a:solidFill>
                  <a:srgbClr val="000000"/>
                </a:solidFill>
              </a:rPr>
              <a:t>floc</a:t>
            </a:r>
            <a:r>
              <a:rPr lang="en-US" sz="1700" dirty="0">
                <a:solidFill>
                  <a:srgbClr val="000000"/>
                </a:solidFill>
              </a:rPr>
              <a:t> blanket should be equal to the rate of mass removed from the </a:t>
            </a:r>
            <a:r>
              <a:rPr lang="en-US" sz="1700" dirty="0" err="1">
                <a:solidFill>
                  <a:srgbClr val="000000"/>
                </a:solidFill>
              </a:rPr>
              <a:t>floc</a:t>
            </a:r>
            <a:r>
              <a:rPr lang="en-US" sz="1700" dirty="0">
                <a:solidFill>
                  <a:srgbClr val="000000"/>
                </a:solidFill>
              </a:rPr>
              <a:t> blanket via the </a:t>
            </a:r>
            <a:r>
              <a:rPr lang="en-US" sz="1700" dirty="0" err="1">
                <a:solidFill>
                  <a:srgbClr val="000000"/>
                </a:solidFill>
              </a:rPr>
              <a:t>floc</a:t>
            </a:r>
            <a:r>
              <a:rPr lang="en-US" sz="1700" dirty="0">
                <a:solidFill>
                  <a:srgbClr val="000000"/>
                </a:solidFill>
              </a:rPr>
              <a:t> weir</a:t>
            </a:r>
            <a:endParaRPr lang="en-US" dirty="0"/>
          </a:p>
          <a:p>
            <a:pPr>
              <a:lnSpc>
                <a:spcPct val="95000"/>
              </a:lnSpc>
              <a:spcBef>
                <a:spcPct val="0"/>
              </a:spcBef>
            </a:pPr>
            <a:r>
              <a:rPr lang="en-US" sz="1700" dirty="0" smtClean="0">
                <a:solidFill>
                  <a:srgbClr val="000000"/>
                </a:solidFill>
              </a:rPr>
              <a:t>	-discharge</a:t>
            </a:r>
            <a:r>
              <a:rPr lang="en-US" sz="1700" baseline="0" dirty="0" smtClean="0">
                <a:solidFill>
                  <a:srgbClr val="000000"/>
                </a:solidFill>
              </a:rPr>
              <a:t> coefficient, concentration of </a:t>
            </a:r>
            <a:r>
              <a:rPr lang="en-US" sz="1700" baseline="0" dirty="0" err="1" smtClean="0">
                <a:solidFill>
                  <a:srgbClr val="000000"/>
                </a:solidFill>
              </a:rPr>
              <a:t>flocs</a:t>
            </a:r>
            <a:r>
              <a:rPr lang="en-US" sz="1700" baseline="0" dirty="0" smtClean="0">
                <a:solidFill>
                  <a:srgbClr val="000000"/>
                </a:solidFill>
              </a:rPr>
              <a:t> in the influent, concentration of </a:t>
            </a:r>
            <a:r>
              <a:rPr lang="en-US" sz="1700" baseline="0" dirty="0" err="1" smtClean="0">
                <a:solidFill>
                  <a:srgbClr val="000000"/>
                </a:solidFill>
              </a:rPr>
              <a:t>flocs</a:t>
            </a:r>
            <a:r>
              <a:rPr lang="en-US" sz="1700" baseline="0" dirty="0" smtClean="0">
                <a:solidFill>
                  <a:srgbClr val="000000"/>
                </a:solidFill>
              </a:rPr>
              <a:t> in </a:t>
            </a:r>
            <a:r>
              <a:rPr lang="en-US" sz="1700" baseline="0" dirty="0" err="1" smtClean="0">
                <a:solidFill>
                  <a:srgbClr val="000000"/>
                </a:solidFill>
              </a:rPr>
              <a:t>floc</a:t>
            </a:r>
            <a:r>
              <a:rPr lang="en-US" sz="1700" baseline="0" dirty="0" smtClean="0">
                <a:solidFill>
                  <a:srgbClr val="000000"/>
                </a:solidFill>
              </a:rPr>
              <a:t> blanket at steady state (can be obtained)</a:t>
            </a:r>
            <a:endParaRPr lang="en-US" sz="1700" dirty="0" smtClean="0">
              <a:solidFill>
                <a:srgbClr val="000000"/>
              </a:solidFill>
            </a:endParaRP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smtClean="0">
                <a:solidFill>
                  <a:srgbClr val="000000"/>
                </a:solidFill>
              </a:rPr>
              <a:t>-run </a:t>
            </a:r>
            <a:r>
              <a:rPr lang="en-US" sz="1700" dirty="0" err="1" smtClean="0">
                <a:solidFill>
                  <a:srgbClr val="000000"/>
                </a:solidFill>
              </a:rPr>
              <a:t>til</a:t>
            </a:r>
            <a:r>
              <a:rPr lang="en-US" sz="1700" dirty="0" smtClean="0">
                <a:solidFill>
                  <a:srgbClr val="000000"/>
                </a:solidFill>
              </a:rPr>
              <a:t> failure</a:t>
            </a:r>
            <a:r>
              <a:rPr lang="en-US" sz="1700" baseline="0" dirty="0" smtClean="0">
                <a:solidFill>
                  <a:srgbClr val="000000"/>
                </a:solidFill>
              </a:rPr>
              <a:t> experiment showed weir good</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-show how weir works with diagram</a:t>
            </a:r>
            <a:endParaRPr lang="en-US" sz="1700" dirty="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7493BCE2-04E3-4F6A-8BA6-441A144F9EDB}" type="slidenum">
              <a:rPr lang="en-US"/>
              <a:pPr/>
              <a:t>20</a:t>
            </a:fld>
            <a:endParaRPr lang="en-US"/>
          </a:p>
        </p:txBody>
      </p:sp>
      <p:sp>
        <p:nvSpPr>
          <p:cNvPr id="28673" name="Rectangle 1"/>
          <p:cNvSpPr>
            <a:spLocks noGrp="1" noRot="1" noChangeAspect="1" noChangeArrowheads="1"/>
          </p:cNvSpPr>
          <p:nvPr>
            <p:ph type="sldImg"/>
          </p:nvPr>
        </p:nvSpPr>
        <p:spPr>
          <a:ln/>
        </p:spPr>
      </p:sp>
      <p:sp>
        <p:nvSpPr>
          <p:cNvPr id="28674"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-Narrower trench,</a:t>
            </a:r>
            <a:r>
              <a:rPr lang="en-US" sz="1700" baseline="0" dirty="0" smtClean="0">
                <a:solidFill>
                  <a:srgbClr val="000000"/>
                </a:solidFill>
              </a:rPr>
              <a:t> modify rectangular trench bottom by adding curved trench bottom (currently 90 degree corners)</a:t>
            </a:r>
          </a:p>
          <a:p>
            <a:pPr>
              <a:lnSpc>
                <a:spcPct val="95000"/>
              </a:lnSpc>
              <a:spcBef>
                <a:spcPct val="0"/>
              </a:spcBef>
            </a:pPr>
            <a:r>
              <a:rPr lang="en-US" sz="1700" baseline="0" dirty="0" smtClean="0">
                <a:solidFill>
                  <a:srgbClr val="000000"/>
                </a:solidFill>
              </a:rPr>
              <a:t>-Change size of inlet pipe to more accurately reflect the diameter of the actual drop tube, and so that </a:t>
            </a:r>
            <a:r>
              <a:rPr lang="en-US" sz="1700" baseline="0" dirty="0" err="1" smtClean="0">
                <a:solidFill>
                  <a:srgbClr val="000000"/>
                </a:solidFill>
              </a:rPr>
              <a:t>flocs</a:t>
            </a:r>
            <a:r>
              <a:rPr lang="en-US" sz="1700" baseline="0" dirty="0" smtClean="0">
                <a:solidFill>
                  <a:srgbClr val="000000"/>
                </a:solidFill>
              </a:rPr>
              <a:t> are able to easily pass from one side of the tank to the other</a:t>
            </a:r>
          </a:p>
          <a:p>
            <a:pPr>
              <a:lnSpc>
                <a:spcPct val="95000"/>
              </a:lnSpc>
              <a:spcBef>
                <a:spcPct val="0"/>
              </a:spcBef>
            </a:pPr>
            <a:r>
              <a:rPr lang="en-US" sz="1700" baseline="0" dirty="0" smtClean="0">
                <a:solidFill>
                  <a:srgbClr val="000000"/>
                </a:solidFill>
              </a:rPr>
              <a:t>-Determine the ideal height of the jet above the </a:t>
            </a:r>
            <a:r>
              <a:rPr lang="en-US" sz="1700" baseline="0" dirty="0" err="1" smtClean="0">
                <a:solidFill>
                  <a:srgbClr val="000000"/>
                </a:solidFill>
              </a:rPr>
              <a:t>sed</a:t>
            </a:r>
            <a:r>
              <a:rPr lang="en-US" sz="1700" baseline="0" dirty="0" smtClean="0">
                <a:solidFill>
                  <a:srgbClr val="000000"/>
                </a:solidFill>
              </a:rPr>
              <a:t> tank bottom (jet height affects the </a:t>
            </a:r>
            <a:r>
              <a:rPr lang="en-US" sz="1700" baseline="0" dirty="0" err="1" smtClean="0">
                <a:solidFill>
                  <a:srgbClr val="000000"/>
                </a:solidFill>
              </a:rPr>
              <a:t>resuspension</a:t>
            </a:r>
            <a:r>
              <a:rPr lang="en-US" sz="1700" baseline="0" dirty="0" smtClean="0">
                <a:solidFill>
                  <a:srgbClr val="000000"/>
                </a:solidFill>
              </a:rPr>
              <a:t> of </a:t>
            </a:r>
            <a:r>
              <a:rPr lang="en-US" sz="1700" baseline="0" dirty="0" err="1" smtClean="0">
                <a:solidFill>
                  <a:srgbClr val="000000"/>
                </a:solidFill>
              </a:rPr>
              <a:t>floc</a:t>
            </a:r>
            <a:r>
              <a:rPr lang="en-US" sz="1700" baseline="0" dirty="0" smtClean="0">
                <a:solidFill>
                  <a:srgbClr val="000000"/>
                </a:solidFill>
              </a:rPr>
              <a:t> and thus the creation of the </a:t>
            </a:r>
            <a:r>
              <a:rPr lang="en-US" sz="1700" baseline="0" dirty="0" err="1" smtClean="0">
                <a:solidFill>
                  <a:srgbClr val="000000"/>
                </a:solidFill>
              </a:rPr>
              <a:t>floc</a:t>
            </a:r>
            <a:r>
              <a:rPr lang="en-US" sz="1700" baseline="0" dirty="0" smtClean="0">
                <a:solidFill>
                  <a:srgbClr val="000000"/>
                </a:solidFill>
              </a:rPr>
              <a:t> blanket)</a:t>
            </a:r>
            <a:endParaRPr lang="en-US" sz="1700" dirty="0" smtClean="0">
              <a:solidFill>
                <a:srgbClr val="000000"/>
              </a:solidFill>
            </a:endParaRPr>
          </a:p>
          <a:p>
            <a:pPr>
              <a:lnSpc>
                <a:spcPct val="95000"/>
              </a:lnSpc>
              <a:spcBef>
                <a:spcPct val="0"/>
              </a:spcBef>
            </a:pPr>
            <a:r>
              <a:rPr lang="en-US" sz="1700" dirty="0" smtClean="0">
                <a:solidFill>
                  <a:srgbClr val="000000"/>
                </a:solidFill>
              </a:rPr>
              <a:t>-</a:t>
            </a:r>
            <a:r>
              <a:rPr lang="en-US" sz="1700" dirty="0">
                <a:solidFill>
                  <a:srgbClr val="000000"/>
                </a:solidFill>
              </a:rPr>
              <a:t>Determine height of </a:t>
            </a:r>
            <a:r>
              <a:rPr lang="en-US" sz="1700" dirty="0" err="1">
                <a:solidFill>
                  <a:srgbClr val="000000"/>
                </a:solidFill>
              </a:rPr>
              <a:t>floc</a:t>
            </a:r>
            <a:r>
              <a:rPr lang="en-US" sz="1700" dirty="0">
                <a:solidFill>
                  <a:srgbClr val="000000"/>
                </a:solidFill>
              </a:rPr>
              <a:t> hopper necessary to effectively maintain the </a:t>
            </a:r>
            <a:r>
              <a:rPr lang="en-US" sz="1700" dirty="0" err="1">
                <a:solidFill>
                  <a:srgbClr val="000000"/>
                </a:solidFill>
              </a:rPr>
              <a:t>floc</a:t>
            </a:r>
            <a:r>
              <a:rPr lang="en-US" sz="1700" dirty="0">
                <a:solidFill>
                  <a:srgbClr val="000000"/>
                </a:solidFill>
              </a:rPr>
              <a:t> blanket at a constant </a:t>
            </a:r>
            <a:r>
              <a:rPr lang="en-US" sz="1700" dirty="0" smtClean="0">
                <a:solidFill>
                  <a:srgbClr val="000000"/>
                </a:solidFill>
              </a:rPr>
              <a:t>height</a:t>
            </a:r>
            <a:r>
              <a:rPr lang="en-US" sz="1200" baseline="0" dirty="0">
                <a:solidFill>
                  <a:schemeClr val="tx1"/>
                </a:solidFill>
              </a:rPr>
              <a:t> </a:t>
            </a:r>
            <a:r>
              <a:rPr lang="en-US" sz="1200" baseline="0" dirty="0" smtClean="0">
                <a:solidFill>
                  <a:schemeClr val="tx1"/>
                </a:solidFill>
              </a:rPr>
              <a:t>(previously explained)</a:t>
            </a:r>
            <a:endParaRPr lang="en-US" sz="1700" dirty="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B7F778D-8FE9-43F8-8242-8C244FF56F13}" type="slidenum">
              <a:rPr lang="en-US"/>
              <a:pPr/>
              <a:t>3</a:t>
            </a:fld>
            <a:endParaRPr lang="en-US"/>
          </a:p>
        </p:txBody>
      </p:sp>
      <p:sp>
        <p:nvSpPr>
          <p:cNvPr id="6145" name="Rectangle 1"/>
          <p:cNvSpPr>
            <a:spLocks noGrp="1" noRot="1" noChangeAspect="1" noChangeArrowheads="1"/>
          </p:cNvSpPr>
          <p:nvPr>
            <p:ph type="sldImg"/>
          </p:nvPr>
        </p:nvSpPr>
        <p:spPr>
          <a:ln/>
        </p:spPr>
      </p:sp>
      <p:sp>
        <p:nvSpPr>
          <p:cNvPr id="6146"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How </a:t>
            </a:r>
            <a:r>
              <a:rPr lang="en-US" sz="1700" dirty="0">
                <a:solidFill>
                  <a:srgbClr val="000000"/>
                </a:solidFill>
              </a:rPr>
              <a:t>does it form?</a:t>
            </a:r>
            <a:endParaRPr lang="en-US" dirty="0"/>
          </a:p>
          <a:p>
            <a:pPr>
              <a:lnSpc>
                <a:spcPct val="95000"/>
              </a:lnSpc>
              <a:spcBef>
                <a:spcPct val="0"/>
              </a:spcBef>
            </a:pPr>
            <a:r>
              <a:rPr lang="en-US" sz="1700" dirty="0" err="1">
                <a:solidFill>
                  <a:srgbClr val="000000"/>
                </a:solidFill>
              </a:rPr>
              <a:t>Flocs</a:t>
            </a:r>
            <a:r>
              <a:rPr lang="en-US" sz="1700" dirty="0">
                <a:solidFill>
                  <a:srgbClr val="000000"/>
                </a:solidFill>
              </a:rPr>
              <a:t> switch from a state of differential to hindered settling.  </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differential: </a:t>
            </a:r>
            <a:endParaRPr lang="en-US" dirty="0"/>
          </a:p>
          <a:p>
            <a:pPr>
              <a:lnSpc>
                <a:spcPct val="95000"/>
              </a:lnSpc>
              <a:spcBef>
                <a:spcPct val="0"/>
              </a:spcBef>
            </a:pPr>
            <a:r>
              <a:rPr lang="en-US" sz="1700" dirty="0">
                <a:solidFill>
                  <a:srgbClr val="000000"/>
                </a:solidFill>
              </a:rPr>
              <a:t>-Large </a:t>
            </a:r>
            <a:r>
              <a:rPr lang="en-US" sz="1700" dirty="0" err="1">
                <a:solidFill>
                  <a:srgbClr val="000000"/>
                </a:solidFill>
              </a:rPr>
              <a:t>flocs</a:t>
            </a:r>
            <a:r>
              <a:rPr lang="en-US" sz="1700" dirty="0">
                <a:solidFill>
                  <a:srgbClr val="000000"/>
                </a:solidFill>
              </a:rPr>
              <a:t> settle faster than small </a:t>
            </a:r>
            <a:r>
              <a:rPr lang="en-US" sz="1700" dirty="0" err="1">
                <a:solidFill>
                  <a:srgbClr val="000000"/>
                </a:solidFill>
              </a:rPr>
              <a:t>flocs</a:t>
            </a:r>
            <a:r>
              <a:rPr lang="en-US" sz="1700" dirty="0">
                <a:solidFill>
                  <a:srgbClr val="000000"/>
                </a:solidFill>
              </a:rPr>
              <a:t>.  </a:t>
            </a:r>
            <a:endParaRPr lang="en-US" dirty="0"/>
          </a:p>
          <a:p>
            <a:pPr>
              <a:lnSpc>
                <a:spcPct val="95000"/>
              </a:lnSpc>
              <a:spcBef>
                <a:spcPct val="0"/>
              </a:spcBef>
            </a:pPr>
            <a:r>
              <a:rPr lang="en-US" sz="1700" dirty="0">
                <a:solidFill>
                  <a:srgbClr val="000000"/>
                </a:solidFill>
              </a:rPr>
              <a:t>-No interactions between </a:t>
            </a:r>
            <a:r>
              <a:rPr lang="en-US" sz="1700" dirty="0" err="1">
                <a:solidFill>
                  <a:srgbClr val="000000"/>
                </a:solidFill>
              </a:rPr>
              <a:t>flocs</a:t>
            </a:r>
            <a:endParaRPr lang="en-US" dirty="0"/>
          </a:p>
          <a:p>
            <a:pPr>
              <a:lnSpc>
                <a:spcPct val="95000"/>
              </a:lnSpc>
              <a:spcBef>
                <a:spcPct val="0"/>
              </a:spcBef>
            </a:pPr>
            <a:r>
              <a:rPr lang="en-US" sz="1700" dirty="0">
                <a:solidFill>
                  <a:srgbClr val="000000"/>
                </a:solidFill>
              </a:rPr>
              <a:t>-This means that very small </a:t>
            </a:r>
            <a:r>
              <a:rPr lang="en-US" sz="1700" dirty="0" err="1">
                <a:solidFill>
                  <a:srgbClr val="000000"/>
                </a:solidFill>
              </a:rPr>
              <a:t>flocs</a:t>
            </a:r>
            <a:r>
              <a:rPr lang="en-US" sz="1700" dirty="0">
                <a:solidFill>
                  <a:srgbClr val="000000"/>
                </a:solidFill>
              </a:rPr>
              <a:t> can escape through the plate settlers.</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hindered settling: </a:t>
            </a:r>
            <a:endParaRPr lang="en-US" dirty="0"/>
          </a:p>
          <a:p>
            <a:pPr>
              <a:lnSpc>
                <a:spcPct val="95000"/>
              </a:lnSpc>
              <a:spcBef>
                <a:spcPct val="0"/>
              </a:spcBef>
            </a:pPr>
            <a:r>
              <a:rPr lang="en-US" sz="1700" dirty="0">
                <a:solidFill>
                  <a:srgbClr val="000000"/>
                </a:solidFill>
              </a:rPr>
              <a:t>-the </a:t>
            </a:r>
            <a:r>
              <a:rPr lang="en-US" sz="1700" dirty="0" err="1">
                <a:solidFill>
                  <a:srgbClr val="000000"/>
                </a:solidFill>
              </a:rPr>
              <a:t>flocs</a:t>
            </a:r>
            <a:r>
              <a:rPr lang="en-US" sz="1700" dirty="0">
                <a:solidFill>
                  <a:srgbClr val="000000"/>
                </a:solidFill>
              </a:rPr>
              <a:t> interact with </a:t>
            </a:r>
            <a:r>
              <a:rPr lang="en-US" sz="1700" dirty="0" smtClean="0">
                <a:solidFill>
                  <a:srgbClr val="000000"/>
                </a:solidFill>
              </a:rPr>
              <a:t>each other</a:t>
            </a:r>
            <a:endParaRPr lang="en-US" dirty="0"/>
          </a:p>
          <a:p>
            <a:pPr>
              <a:lnSpc>
                <a:spcPct val="95000"/>
              </a:lnSpc>
              <a:spcBef>
                <a:spcPct val="0"/>
              </a:spcBef>
            </a:pPr>
            <a:r>
              <a:rPr lang="en-US" sz="1700" dirty="0">
                <a:solidFill>
                  <a:srgbClr val="000000"/>
                </a:solidFill>
              </a:rPr>
              <a:t>-settle at the same rate.</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The </a:t>
            </a:r>
            <a:r>
              <a:rPr lang="en-US" sz="1700" dirty="0" err="1">
                <a:solidFill>
                  <a:srgbClr val="000000"/>
                </a:solidFill>
              </a:rPr>
              <a:t>floc</a:t>
            </a:r>
            <a:r>
              <a:rPr lang="en-US" sz="1700" dirty="0">
                <a:solidFill>
                  <a:srgbClr val="000000"/>
                </a:solidFill>
              </a:rPr>
              <a:t> blanket grows in size and density as it traps more and more particles.</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A </a:t>
            </a:r>
            <a:r>
              <a:rPr lang="en-US" sz="1700" dirty="0" err="1">
                <a:solidFill>
                  <a:srgbClr val="000000"/>
                </a:solidFill>
              </a:rPr>
              <a:t>floc</a:t>
            </a:r>
            <a:r>
              <a:rPr lang="en-US" sz="1700" dirty="0">
                <a:solidFill>
                  <a:srgbClr val="000000"/>
                </a:solidFill>
              </a:rPr>
              <a:t> blanket greatly improves effluent turbidity.</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Previous teams have determined that a minimum angle of repose of 23 degrees is needed on sedimentation tank sides for </a:t>
            </a:r>
            <a:r>
              <a:rPr lang="en-US" sz="1700" dirty="0" err="1">
                <a:solidFill>
                  <a:srgbClr val="000000"/>
                </a:solidFill>
              </a:rPr>
              <a:t>floc</a:t>
            </a:r>
            <a:r>
              <a:rPr lang="en-US" sz="1700" dirty="0">
                <a:solidFill>
                  <a:srgbClr val="000000"/>
                </a:solidFill>
              </a:rPr>
              <a:t> blanket formation.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3CA60439-3EE9-41F2-B67C-8CB0BB949F07}" type="slidenum">
              <a:rPr lang="en-US"/>
              <a:pPr/>
              <a:t>4</a:t>
            </a:fld>
            <a:endParaRPr lang="en-US"/>
          </a:p>
        </p:txBody>
      </p:sp>
      <p:sp>
        <p:nvSpPr>
          <p:cNvPr id="8193" name="Rectangle 1"/>
          <p:cNvSpPr>
            <a:spLocks noGrp="1" noRot="1" noChangeAspect="1" noChangeArrowheads="1"/>
          </p:cNvSpPr>
          <p:nvPr>
            <p:ph type="sldImg"/>
          </p:nvPr>
        </p:nvSpPr>
        <p:spPr>
          <a:ln/>
        </p:spPr>
      </p:sp>
      <p:sp>
        <p:nvSpPr>
          <p:cNvPr id="8194" name="Rectangle 2"/>
          <p:cNvSpPr>
            <a:spLocks noGrp="1" noChangeArrowheads="1"/>
          </p:cNvSpPr>
          <p:nvPr>
            <p:ph type="body" idx="1"/>
          </p:nvPr>
        </p:nvSpPr>
        <p:spPr/>
        <p:txBody>
          <a:bodyPr lIns="0" tIns="0" rIns="0" bIns="0"/>
          <a:lstStyle/>
          <a:p>
            <a:pPr>
              <a:lnSpc>
                <a:spcPct val="95000"/>
              </a:lnSpc>
              <a:spcBef>
                <a:spcPct val="0"/>
              </a:spcBef>
            </a:pPr>
            <a:r>
              <a:rPr lang="en-US" sz="1700" dirty="0">
                <a:solidFill>
                  <a:srgbClr val="000000"/>
                </a:solidFill>
              </a:rPr>
              <a:t>-Previously, the minimum angle required to form a blanket was determined to be 23 degrees. Otherwise, sludge will build up on the slope until this angle is formed. This can be see in later experiments.</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Explain how </a:t>
            </a:r>
            <a:r>
              <a:rPr lang="en-US" sz="1700" dirty="0" err="1">
                <a:solidFill>
                  <a:srgbClr val="000000"/>
                </a:solidFill>
              </a:rPr>
              <a:t>floc</a:t>
            </a:r>
            <a:r>
              <a:rPr lang="en-US" sz="1700" dirty="0">
                <a:solidFill>
                  <a:srgbClr val="000000"/>
                </a:solidFill>
              </a:rPr>
              <a:t> blanket forms.  Jet </a:t>
            </a:r>
            <a:r>
              <a:rPr lang="en-US" sz="1700" dirty="0" err="1">
                <a:solidFill>
                  <a:srgbClr val="000000"/>
                </a:solidFill>
              </a:rPr>
              <a:t>resuspends</a:t>
            </a:r>
            <a:r>
              <a:rPr lang="en-US" sz="1700" dirty="0">
                <a:solidFill>
                  <a:srgbClr val="000000"/>
                </a:solidFill>
              </a:rPr>
              <a:t> </a:t>
            </a:r>
            <a:r>
              <a:rPr lang="en-US" sz="1700" dirty="0" err="1">
                <a:solidFill>
                  <a:srgbClr val="000000"/>
                </a:solidFill>
              </a:rPr>
              <a:t>flocs</a:t>
            </a:r>
            <a:r>
              <a:rPr lang="en-US" sz="1700" dirty="0">
                <a:solidFill>
                  <a:srgbClr val="000000"/>
                </a:solidFill>
              </a:rPr>
              <a:t>, and the </a:t>
            </a:r>
            <a:r>
              <a:rPr lang="en-US" sz="1700" dirty="0" err="1">
                <a:solidFill>
                  <a:srgbClr val="000000"/>
                </a:solidFill>
              </a:rPr>
              <a:t>flocs</a:t>
            </a:r>
            <a:r>
              <a:rPr lang="en-US" sz="1700" dirty="0">
                <a:solidFill>
                  <a:srgbClr val="000000"/>
                </a:solidFill>
              </a:rPr>
              <a:t> settle down to again be </a:t>
            </a:r>
            <a:r>
              <a:rPr lang="en-US" sz="1700" dirty="0" err="1">
                <a:solidFill>
                  <a:srgbClr val="000000"/>
                </a:solidFill>
              </a:rPr>
              <a:t>resuspended</a:t>
            </a:r>
            <a:r>
              <a:rPr lang="en-US" sz="1700" dirty="0">
                <a:solidFill>
                  <a:srgbClr val="000000"/>
                </a:solidFill>
              </a:rPr>
              <a:t> by jet.</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First picture is differential settling.  Jet </a:t>
            </a:r>
            <a:r>
              <a:rPr lang="en-US" sz="1700" dirty="0" err="1">
                <a:solidFill>
                  <a:srgbClr val="000000"/>
                </a:solidFill>
              </a:rPr>
              <a:t>resuspends</a:t>
            </a:r>
            <a:r>
              <a:rPr lang="en-US" sz="1700" dirty="0">
                <a:solidFill>
                  <a:srgbClr val="000000"/>
                </a:solidFill>
              </a:rPr>
              <a:t> </a:t>
            </a:r>
            <a:r>
              <a:rPr lang="en-US" sz="1700" dirty="0" err="1">
                <a:solidFill>
                  <a:srgbClr val="000000"/>
                </a:solidFill>
              </a:rPr>
              <a:t>flocs</a:t>
            </a:r>
            <a:r>
              <a:rPr lang="en-US" sz="1700" dirty="0">
                <a:solidFill>
                  <a:srgbClr val="000000"/>
                </a:solidFill>
              </a:rPr>
              <a:t> to full tank height.</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Second picture: jet starts to </a:t>
            </a:r>
            <a:r>
              <a:rPr lang="en-US" sz="1700" dirty="0" err="1">
                <a:solidFill>
                  <a:srgbClr val="000000"/>
                </a:solidFill>
              </a:rPr>
              <a:t>resuspend</a:t>
            </a:r>
            <a:r>
              <a:rPr lang="en-US" sz="1700" dirty="0">
                <a:solidFill>
                  <a:srgbClr val="000000"/>
                </a:solidFill>
              </a:rPr>
              <a:t> </a:t>
            </a:r>
            <a:r>
              <a:rPr lang="en-US" sz="1700" dirty="0" err="1">
                <a:solidFill>
                  <a:srgbClr val="000000"/>
                </a:solidFill>
              </a:rPr>
              <a:t>flocs</a:t>
            </a:r>
            <a:r>
              <a:rPr lang="en-US" sz="1700" dirty="0">
                <a:solidFill>
                  <a:srgbClr val="000000"/>
                </a:solidFill>
              </a:rPr>
              <a:t> to a fraction of the tanks height.</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3rd picture: </a:t>
            </a:r>
            <a:r>
              <a:rPr lang="en-US" sz="1700" dirty="0" err="1">
                <a:solidFill>
                  <a:srgbClr val="000000"/>
                </a:solidFill>
              </a:rPr>
              <a:t>floc</a:t>
            </a:r>
            <a:r>
              <a:rPr lang="en-US" sz="1700" dirty="0">
                <a:solidFill>
                  <a:srgbClr val="000000"/>
                </a:solidFill>
              </a:rPr>
              <a:t> blanket fully formed after about an hour.  Note </a:t>
            </a:r>
            <a:r>
              <a:rPr lang="en-US" sz="1700" dirty="0" err="1">
                <a:solidFill>
                  <a:srgbClr val="000000"/>
                </a:solidFill>
              </a:rPr>
              <a:t>floc</a:t>
            </a:r>
            <a:r>
              <a:rPr lang="en-US" sz="1700" dirty="0">
                <a:solidFill>
                  <a:srgbClr val="000000"/>
                </a:solidFill>
              </a:rPr>
              <a:t>/water interface.  Water above is significantly less turbid.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E685F58A-742F-4BBF-8199-CB2CC1EDA04E}" type="slidenum">
              <a:rPr lang="en-US"/>
              <a:pPr/>
              <a:t>5</a:t>
            </a:fld>
            <a:endParaRPr lang="en-US"/>
          </a:p>
        </p:txBody>
      </p:sp>
      <p:sp>
        <p:nvSpPr>
          <p:cNvPr id="10241" name="Rectangle 1"/>
          <p:cNvSpPr>
            <a:spLocks noGrp="1" noRot="1" noChangeAspect="1" noChangeArrowheads="1"/>
          </p:cNvSpPr>
          <p:nvPr>
            <p:ph type="sldImg"/>
          </p:nvPr>
        </p:nvSpPr>
        <p:spPr>
          <a:ln/>
        </p:spPr>
      </p:sp>
      <p:sp>
        <p:nvSpPr>
          <p:cNvPr id="10242" name="Rectangle 2"/>
          <p:cNvSpPr>
            <a:spLocks noGrp="1" noChangeArrowheads="1"/>
          </p:cNvSpPr>
          <p:nvPr>
            <p:ph type="body" idx="1"/>
          </p:nvPr>
        </p:nvSpPr>
        <p:spPr/>
        <p:txBody>
          <a:bodyPr lIns="0" tIns="0" rIns="0" bIns="0"/>
          <a:lstStyle/>
          <a:p>
            <a:pPr>
              <a:lnSpc>
                <a:spcPct val="95000"/>
              </a:lnSpc>
              <a:spcBef>
                <a:spcPct val="0"/>
              </a:spcBef>
            </a:pPr>
            <a:r>
              <a:rPr lang="en-US" sz="1700" dirty="0" err="1" smtClean="0">
                <a:solidFill>
                  <a:srgbClr val="000000"/>
                </a:solidFill>
              </a:rPr>
              <a:t>Sed</a:t>
            </a:r>
            <a:r>
              <a:rPr lang="en-US" sz="1700" dirty="0" smtClean="0">
                <a:solidFill>
                  <a:srgbClr val="000000"/>
                </a:solidFill>
              </a:rPr>
              <a:t> </a:t>
            </a:r>
            <a:r>
              <a:rPr lang="en-US" sz="1700" dirty="0">
                <a:solidFill>
                  <a:srgbClr val="000000"/>
                </a:solidFill>
              </a:rPr>
              <a:t>tank from side and front view.  Explain how we model the tank.</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smtClean="0">
                <a:solidFill>
                  <a:srgbClr val="000000"/>
                </a:solidFill>
              </a:rPr>
              <a:t>-show where </a:t>
            </a:r>
            <a:r>
              <a:rPr lang="en-US" sz="1700" dirty="0" err="1" smtClean="0">
                <a:solidFill>
                  <a:srgbClr val="000000"/>
                </a:solidFill>
              </a:rPr>
              <a:t>floc</a:t>
            </a:r>
            <a:r>
              <a:rPr lang="en-US" sz="1700" dirty="0" smtClean="0">
                <a:solidFill>
                  <a:srgbClr val="000000"/>
                </a:solidFill>
              </a:rPr>
              <a:t> blanket forms</a:t>
            </a:r>
            <a:endParaRPr lang="en-US" sz="1700" dirty="0">
              <a:solidFill>
                <a:srgbClr val="000000"/>
              </a:solidFill>
            </a:endParaRPr>
          </a:p>
          <a:p>
            <a:pPr>
              <a:lnSpc>
                <a:spcPct val="95000"/>
              </a:lnSpc>
              <a:spcBef>
                <a:spcPct val="0"/>
              </a:spcBef>
            </a:pPr>
            <a:endParaRPr lang="en-US" sz="1700" dirty="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D43E1038-A887-48C4-A456-C553D3816039}" type="slidenum">
              <a:rPr lang="en-US"/>
              <a:pPr/>
              <a:t>6</a:t>
            </a:fld>
            <a:endParaRPr lang="en-US"/>
          </a:p>
        </p:txBody>
      </p:sp>
      <p:sp>
        <p:nvSpPr>
          <p:cNvPr id="12289" name="Rectangle 1"/>
          <p:cNvSpPr>
            <a:spLocks noGrp="1" noRot="1" noChangeAspect="1" noChangeArrowheads="1"/>
          </p:cNvSpPr>
          <p:nvPr>
            <p:ph type="sldImg"/>
          </p:nvPr>
        </p:nvSpPr>
        <p:spPr>
          <a:ln/>
        </p:spPr>
      </p:sp>
      <p:sp>
        <p:nvSpPr>
          <p:cNvPr id="12290"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a:t>
            </a:r>
            <a:r>
              <a:rPr lang="en-US" sz="1700" dirty="0">
                <a:solidFill>
                  <a:srgbClr val="000000"/>
                </a:solidFill>
              </a:rPr>
              <a:t>aerated water (distilled water to which purified water is added--as opposed to carbonated water</a:t>
            </a:r>
            <a:r>
              <a:rPr lang="en-US" sz="1700" dirty="0" smtClean="0">
                <a:solidFill>
                  <a:srgbClr val="000000"/>
                </a:solidFill>
              </a:rPr>
              <a:t>) not in photo</a:t>
            </a:r>
          </a:p>
          <a:p>
            <a:pPr>
              <a:lnSpc>
                <a:spcPct val="95000"/>
              </a:lnSpc>
              <a:spcBef>
                <a:spcPct val="0"/>
              </a:spcBef>
            </a:pPr>
            <a:endParaRPr lang="en-US" sz="1700" dirty="0">
              <a:solidFill>
                <a:srgbClr val="000000"/>
              </a:solidFill>
            </a:endParaRPr>
          </a:p>
          <a:p>
            <a:pPr>
              <a:lnSpc>
                <a:spcPct val="95000"/>
              </a:lnSpc>
              <a:spcBef>
                <a:spcPct val="0"/>
              </a:spcBef>
            </a:pPr>
            <a:r>
              <a:rPr lang="en-US" sz="1700" dirty="0" smtClean="0">
                <a:solidFill>
                  <a:srgbClr val="000000"/>
                </a:solidFill>
              </a:rPr>
              <a:t>-raw water: average </a:t>
            </a:r>
            <a:r>
              <a:rPr lang="en-US" sz="1700" dirty="0">
                <a:solidFill>
                  <a:srgbClr val="000000"/>
                </a:solidFill>
              </a:rPr>
              <a:t>influent turbidity at 100 NTU</a:t>
            </a:r>
            <a:endParaRPr lang="en-US" dirty="0"/>
          </a:p>
          <a:p>
            <a:pPr>
              <a:lnSpc>
                <a:spcPct val="95000"/>
              </a:lnSpc>
              <a:spcBef>
                <a:spcPct val="0"/>
              </a:spcBef>
            </a:pPr>
            <a:r>
              <a:rPr lang="en-US" sz="1700" dirty="0">
                <a:solidFill>
                  <a:srgbClr val="000000"/>
                </a:solidFill>
              </a:rPr>
              <a:t>    -</a:t>
            </a:r>
            <a:r>
              <a:rPr lang="en-US" sz="1700" dirty="0" err="1">
                <a:solidFill>
                  <a:srgbClr val="000000"/>
                </a:solidFill>
              </a:rPr>
              <a:t>Turbidimeter</a:t>
            </a:r>
            <a:r>
              <a:rPr lang="en-US" sz="1700" dirty="0">
                <a:solidFill>
                  <a:srgbClr val="000000"/>
                </a:solidFill>
              </a:rPr>
              <a:t> </a:t>
            </a:r>
            <a:r>
              <a:rPr lang="en-US" sz="1700" dirty="0" smtClean="0">
                <a:solidFill>
                  <a:srgbClr val="000000"/>
                </a:solidFill>
              </a:rPr>
              <a:t>measures turbidity </a:t>
            </a:r>
            <a:r>
              <a:rPr lang="en-US" sz="1700" dirty="0">
                <a:solidFill>
                  <a:srgbClr val="000000"/>
                </a:solidFill>
              </a:rPr>
              <a:t>and is connected to Process </a:t>
            </a:r>
            <a:r>
              <a:rPr lang="en-US" sz="1700" dirty="0" smtClean="0">
                <a:solidFill>
                  <a:srgbClr val="000000"/>
                </a:solidFill>
              </a:rPr>
              <a:t>Controller, </a:t>
            </a:r>
            <a:r>
              <a:rPr lang="en-US" sz="1700" dirty="0">
                <a:solidFill>
                  <a:srgbClr val="000000"/>
                </a:solidFill>
              </a:rPr>
              <a:t>which can add either raw water or clay 30g/L depending on the </a:t>
            </a:r>
            <a:r>
              <a:rPr lang="en-US" sz="1700" dirty="0" err="1" smtClean="0">
                <a:solidFill>
                  <a:srgbClr val="000000"/>
                </a:solidFill>
              </a:rPr>
              <a:t>turbitdty</a:t>
            </a:r>
            <a:endParaRPr lang="en-US" dirty="0"/>
          </a:p>
          <a:p>
            <a:pPr>
              <a:lnSpc>
                <a:spcPct val="95000"/>
              </a:lnSpc>
              <a:spcBef>
                <a:spcPct val="0"/>
              </a:spcBef>
            </a:pPr>
            <a:r>
              <a:rPr lang="en-US" sz="1700" dirty="0">
                <a:solidFill>
                  <a:srgbClr val="000000"/>
                </a:solidFill>
              </a:rPr>
              <a:t>    -concentrated </a:t>
            </a:r>
            <a:r>
              <a:rPr lang="en-US" sz="1700" dirty="0" err="1">
                <a:solidFill>
                  <a:srgbClr val="000000"/>
                </a:solidFill>
              </a:rPr>
              <a:t>kaolinite</a:t>
            </a:r>
            <a:r>
              <a:rPr lang="en-US" sz="1700" dirty="0">
                <a:solidFill>
                  <a:srgbClr val="000000"/>
                </a:solidFill>
              </a:rPr>
              <a:t> (low shrink-swell capacity</a:t>
            </a:r>
            <a:r>
              <a:rPr lang="en-US" sz="1700" dirty="0" smtClean="0">
                <a:solidFill>
                  <a:srgbClr val="000000"/>
                </a:solidFill>
              </a:rPr>
              <a:t>)</a:t>
            </a:r>
            <a:endParaRPr lang="en-US" sz="1700" dirty="0">
              <a:solidFill>
                <a:srgbClr val="000000"/>
              </a:solidFill>
            </a:endParaRPr>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-Run through a tube </a:t>
            </a:r>
            <a:r>
              <a:rPr lang="en-US" sz="1700" dirty="0" err="1">
                <a:solidFill>
                  <a:srgbClr val="000000"/>
                </a:solidFill>
              </a:rPr>
              <a:t>flocculator</a:t>
            </a:r>
            <a:r>
              <a:rPr lang="en-US" sz="1700" dirty="0">
                <a:solidFill>
                  <a:srgbClr val="000000"/>
                </a:solidFill>
              </a:rPr>
              <a:t> before being expelled through a downward-pointing jet suspended 10 cm from the bottom of the sedimentation </a:t>
            </a:r>
            <a:r>
              <a:rPr lang="en-US" sz="1700" dirty="0" smtClean="0">
                <a:solidFill>
                  <a:srgbClr val="000000"/>
                </a:solidFill>
              </a:rPr>
              <a:t>tank (half inch </a:t>
            </a:r>
            <a:r>
              <a:rPr lang="en-US" sz="1700" dirty="0" err="1" smtClean="0">
                <a:solidFill>
                  <a:srgbClr val="000000"/>
                </a:solidFill>
              </a:rPr>
              <a:t>crosssection</a:t>
            </a:r>
            <a:r>
              <a:rPr lang="en-US" sz="1700" dirty="0" smtClean="0">
                <a:solidFill>
                  <a:srgbClr val="000000"/>
                </a:solidFill>
              </a:rPr>
              <a:t>)</a:t>
            </a:r>
            <a:endParaRPr lang="en-US" sz="1200" dirty="0">
              <a:solidFill>
                <a:schemeClr val="tx1"/>
              </a:solidFill>
            </a:endParaRP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smtClean="0">
                <a:solidFill>
                  <a:srgbClr val="000000"/>
                </a:solidFill>
              </a:rPr>
              <a:t>-lit LCD screen behind tank</a:t>
            </a:r>
            <a:endParaRPr lang="en-US" sz="1700" dirty="0">
              <a:solidFill>
                <a:srgbClr val="000000"/>
              </a:solidFill>
            </a:endParaRPr>
          </a:p>
          <a:p>
            <a:pPr>
              <a:lnSpc>
                <a:spcPct val="95000"/>
              </a:lnSpc>
              <a:spcBef>
                <a:spcPct val="0"/>
              </a:spcBef>
            </a:pPr>
            <a:r>
              <a:rPr lang="en-US" sz="1700" dirty="0">
                <a:solidFill>
                  <a:srgbClr val="000000"/>
                </a:solidFill>
              </a:rPr>
              <a:t>-Images of the tank acquired with camera at fixed time intervals and recorded using the </a:t>
            </a:r>
            <a:r>
              <a:rPr lang="en-US" sz="1700" dirty="0" err="1">
                <a:solidFill>
                  <a:srgbClr val="000000"/>
                </a:solidFill>
              </a:rPr>
              <a:t>LabVIEW</a:t>
            </a:r>
            <a:r>
              <a:rPr lang="en-US" sz="1700" dirty="0">
                <a:solidFill>
                  <a:srgbClr val="000000"/>
                </a:solidFill>
              </a:rPr>
              <a:t> data acquisition software</a:t>
            </a:r>
            <a:endParaRPr lang="en-US" dirty="0"/>
          </a:p>
          <a:p>
            <a:pPr>
              <a:lnSpc>
                <a:spcPct val="95000"/>
              </a:lnSpc>
              <a:spcBef>
                <a:spcPct val="0"/>
              </a:spcBef>
            </a:pPr>
            <a:r>
              <a:rPr lang="en-US" sz="1700" dirty="0">
                <a:solidFill>
                  <a:srgbClr val="000000"/>
                </a:solidFill>
              </a:rPr>
              <a:t>    -30s/shot for run </a:t>
            </a:r>
            <a:r>
              <a:rPr lang="en-US" sz="1700" dirty="0" err="1">
                <a:solidFill>
                  <a:srgbClr val="000000"/>
                </a:solidFill>
              </a:rPr>
              <a:t>til</a:t>
            </a:r>
            <a:r>
              <a:rPr lang="en-US" sz="1700" dirty="0">
                <a:solidFill>
                  <a:srgbClr val="000000"/>
                </a:solidFill>
              </a:rPr>
              <a:t> failure experiment</a:t>
            </a:r>
            <a:endParaRPr lang="en-US" dirty="0"/>
          </a:p>
          <a:p>
            <a:pPr>
              <a:lnSpc>
                <a:spcPct val="95000"/>
              </a:lnSpc>
              <a:spcBef>
                <a:spcPct val="0"/>
              </a:spcBef>
            </a:pPr>
            <a:r>
              <a:rPr lang="en-US" sz="1700" dirty="0">
                <a:solidFill>
                  <a:srgbClr val="000000"/>
                </a:solidFill>
              </a:rPr>
              <a:t>    -5s/shot for all others</a:t>
            </a:r>
            <a:endParaRPr lang="en-US" dirty="0"/>
          </a:p>
          <a:p>
            <a:pPr>
              <a:lnSpc>
                <a:spcPct val="95000"/>
              </a:lnSpc>
              <a:spcBef>
                <a:spcPct val="0"/>
              </a:spcBef>
            </a:pPr>
            <a:r>
              <a:rPr lang="en-US" sz="1700" dirty="0" smtClean="0">
                <a:solidFill>
                  <a:srgbClr val="000000"/>
                </a:solidFill>
              </a:rPr>
              <a:t>-</a:t>
            </a:r>
            <a:r>
              <a:rPr lang="en-US" sz="1700" dirty="0">
                <a:solidFill>
                  <a:srgbClr val="000000"/>
                </a:solidFill>
              </a:rPr>
              <a:t>U</a:t>
            </a:r>
            <a:r>
              <a:rPr lang="en-US" sz="1700" dirty="0" smtClean="0">
                <a:solidFill>
                  <a:srgbClr val="000000"/>
                </a:solidFill>
              </a:rPr>
              <a:t>sed </a:t>
            </a:r>
            <a:r>
              <a:rPr lang="en-US" sz="1700" dirty="0" err="1">
                <a:solidFill>
                  <a:srgbClr val="000000"/>
                </a:solidFill>
              </a:rPr>
              <a:t>MasterProgram</a:t>
            </a:r>
            <a:r>
              <a:rPr lang="en-US" sz="1700" dirty="0">
                <a:solidFill>
                  <a:srgbClr val="000000"/>
                </a:solidFill>
              </a:rPr>
              <a:t> to make a video (30 images/frame)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ideo" Target="file:///C:\Users\Mahina%20Wang\Desktop\Aguaclara\Movies\200711Movie.avi" TargetMode="External"/><Relationship Id="rId6" Type="http://schemas.openxmlformats.org/officeDocument/2006/relationships/image" Target="../media/image18.png"/><Relationship Id="rId5" Type="http://schemas.openxmlformats.org/officeDocument/2006/relationships/image" Target="../media/image4.jpe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file:///C:\Users\Jill\Downloads\220711Movie.avi" TargetMode="External"/><Relationship Id="rId6" Type="http://schemas.openxmlformats.org/officeDocument/2006/relationships/image" Target="../media/image20.png"/><Relationship Id="rId5" Type="http://schemas.openxmlformats.org/officeDocument/2006/relationships/image" Target="../media/image4.jpe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ideo" Target="file:///C:\Users\Mahina%20Wang\Desktop\Aguaclara\Movies\180711Movie.avi" TargetMode="External"/><Relationship Id="rId6" Type="http://schemas.openxmlformats.org/officeDocument/2006/relationships/image" Target="../media/image22.png"/><Relationship Id="rId5" Type="http://schemas.openxmlformats.org/officeDocument/2006/relationships/image" Target="../media/image4.jpe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3048000" y="4953000"/>
            <a:ext cx="3886200" cy="1524000"/>
          </a:xfrm>
        </p:spPr>
        <p:txBody>
          <a:bodyPr/>
          <a:lstStyle/>
          <a:p>
            <a:r>
              <a:rPr lang="en-US" sz="2400" dirty="0" smtClean="0"/>
              <a:t>Mahina Wang</a:t>
            </a:r>
          </a:p>
          <a:p>
            <a:r>
              <a:rPr lang="en-US" sz="2400" dirty="0" smtClean="0"/>
              <a:t>Jill Freeman</a:t>
            </a:r>
          </a:p>
          <a:p>
            <a:r>
              <a:rPr lang="en-US" sz="2400" dirty="0" err="1" smtClean="0"/>
              <a:t>Elana</a:t>
            </a:r>
            <a:r>
              <a:rPr lang="en-US" sz="2400" dirty="0" smtClean="0"/>
              <a:t> </a:t>
            </a:r>
            <a:r>
              <a:rPr lang="en-US" sz="2400" dirty="0" err="1" smtClean="0"/>
              <a:t>Liskovich</a:t>
            </a:r>
            <a:endParaRPr lang="en-US" sz="2400" dirty="0" smtClean="0"/>
          </a:p>
          <a:p>
            <a:r>
              <a:rPr lang="en-US" sz="2400" dirty="0" err="1" smtClean="0"/>
              <a:t>Yiwen</a:t>
            </a:r>
            <a:r>
              <a:rPr lang="en-US" sz="2400" dirty="0" smtClean="0"/>
              <a:t> Ng</a:t>
            </a:r>
            <a:endParaRPr lang="en-US" sz="2400" dirty="0"/>
          </a:p>
        </p:txBody>
      </p:sp>
      <p:sp>
        <p:nvSpPr>
          <p:cNvPr id="6" name="Title 5"/>
          <p:cNvSpPr>
            <a:spLocks noGrp="1"/>
          </p:cNvSpPr>
          <p:nvPr>
            <p:ph type="ctrTitle" sz="quarter"/>
          </p:nvPr>
        </p:nvSpPr>
        <p:spPr/>
        <p:txBody>
          <a:bodyPr/>
          <a:lstStyle/>
          <a:p>
            <a:r>
              <a:rPr lang="en-US" sz="4800" dirty="0" smtClean="0"/>
              <a:t>Sedimentation Tank Hydraulics</a:t>
            </a:r>
            <a:endParaRPr lang="en-US" sz="4800" dirty="0"/>
          </a:p>
        </p:txBody>
      </p:sp>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a:xfrm>
            <a:off x="222885" y="274320"/>
            <a:ext cx="8698230" cy="822960"/>
          </a:xfrm>
        </p:spPr>
        <p:txBody>
          <a:bodyPr lIns="0" tIns="0" rIns="0" bIns="0" anchor="t"/>
          <a:lstStyle/>
          <a:p>
            <a:pPr algn="l">
              <a:lnSpc>
                <a:spcPct val="95000"/>
              </a:lnSpc>
            </a:pPr>
            <a:r>
              <a:rPr lang="en-US" sz="3900" dirty="0" smtClean="0">
                <a:solidFill>
                  <a:srgbClr val="000000"/>
                </a:solidFill>
                <a:latin typeface="Arial" charset="0"/>
              </a:rPr>
              <a:t>Experiments</a:t>
            </a:r>
            <a:endParaRPr lang="en-US" sz="3900" dirty="0">
              <a:solidFill>
                <a:srgbClr val="000000"/>
              </a:solidFill>
              <a:latin typeface="Arial" charset="0"/>
            </a:endParaRPr>
          </a:p>
        </p:txBody>
      </p:sp>
      <p:sp>
        <p:nvSpPr>
          <p:cNvPr id="17410"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a:solidFill>
                  <a:srgbClr val="000000"/>
                </a:solidFill>
                <a:latin typeface="Arial" charset="0"/>
              </a:rPr>
              <a:t> </a:t>
            </a:r>
          </a:p>
        </p:txBody>
      </p:sp>
      <p:pic>
        <p:nvPicPr>
          <p:cNvPr id="17412" name="Picture 4"/>
          <p:cNvPicPr>
            <a:picLocks noChangeAspect="1" noChangeArrowheads="1"/>
          </p:cNvPicPr>
          <p:nvPr/>
        </p:nvPicPr>
        <p:blipFill>
          <a:blip r:embed="rId3" cstate="print"/>
          <a:srcRect/>
          <a:stretch>
            <a:fillRect/>
          </a:stretch>
        </p:blipFill>
        <p:spPr bwMode="auto">
          <a:xfrm>
            <a:off x="381000" y="2286000"/>
            <a:ext cx="8229600" cy="3121819"/>
          </a:xfrm>
          <a:prstGeom prst="rect">
            <a:avLst/>
          </a:prstGeom>
          <a:noFill/>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Grp="1" noChangeArrowheads="1"/>
          </p:cNvSpPr>
          <p:nvPr>
            <p:ph type="title"/>
          </p:nvPr>
        </p:nvSpPr>
        <p:spPr>
          <a:xfrm>
            <a:off x="222885" y="274320"/>
            <a:ext cx="8698230" cy="822960"/>
          </a:xfrm>
        </p:spPr>
        <p:txBody>
          <a:bodyPr lIns="0" tIns="0" rIns="0" bIns="0" anchor="t"/>
          <a:lstStyle/>
          <a:p>
            <a:pPr algn="l">
              <a:lnSpc>
                <a:spcPct val="95000"/>
              </a:lnSpc>
            </a:pPr>
            <a:r>
              <a:rPr lang="en-US" sz="3900" dirty="0" smtClean="0">
                <a:solidFill>
                  <a:srgbClr val="000000"/>
                </a:solidFill>
                <a:latin typeface="Arial" charset="0"/>
              </a:rPr>
              <a:t>60 degree insert</a:t>
            </a:r>
            <a:endParaRPr lang="en-US" sz="3900" dirty="0">
              <a:solidFill>
                <a:srgbClr val="000000"/>
              </a:solidFill>
              <a:latin typeface="Arial" charset="0"/>
            </a:endParaRPr>
          </a:p>
        </p:txBody>
      </p:sp>
      <p:sp>
        <p:nvSpPr>
          <p:cNvPr id="19458"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a:solidFill>
                  <a:srgbClr val="000000"/>
                </a:solidFill>
                <a:latin typeface="Arial" charset="0"/>
              </a:rPr>
              <a:t> </a:t>
            </a:r>
          </a:p>
        </p:txBody>
      </p:sp>
      <p:pic>
        <p:nvPicPr>
          <p:cNvPr id="4"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5"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
        <p:nvSpPr>
          <p:cNvPr id="7" name="TextBox 6"/>
          <p:cNvSpPr txBox="1"/>
          <p:nvPr/>
        </p:nvSpPr>
        <p:spPr>
          <a:xfrm>
            <a:off x="5867400" y="3429000"/>
            <a:ext cx="2590800" cy="461665"/>
          </a:xfrm>
          <a:prstGeom prst="rect">
            <a:avLst/>
          </a:prstGeom>
          <a:noFill/>
        </p:spPr>
        <p:txBody>
          <a:bodyPr wrap="square" rtlCol="0">
            <a:spAutoFit/>
          </a:bodyPr>
          <a:lstStyle/>
          <a:p>
            <a:r>
              <a:rPr lang="en-US" sz="2400" dirty="0" smtClean="0">
                <a:latin typeface="Arial" pitchFamily="34" charset="0"/>
                <a:cs typeface="Arial" pitchFamily="34" charset="0"/>
              </a:rPr>
              <a:t>Experiment 1</a:t>
            </a:r>
            <a:endParaRPr lang="en-US" sz="2400" dirty="0">
              <a:latin typeface="Arial" pitchFamily="34" charset="0"/>
              <a:cs typeface="Arial" pitchFamily="34" charset="0"/>
            </a:endParaRPr>
          </a:p>
        </p:txBody>
      </p:sp>
      <p:pic>
        <p:nvPicPr>
          <p:cNvPr id="9" name="Picture 8" descr="Exp 2_01.jpg"/>
          <p:cNvPicPr>
            <a:picLocks noChangeAspect="1"/>
          </p:cNvPicPr>
          <p:nvPr/>
        </p:nvPicPr>
        <p:blipFill>
          <a:blip r:embed="rId5" cstate="print"/>
          <a:stretch>
            <a:fillRect/>
          </a:stretch>
        </p:blipFill>
        <p:spPr>
          <a:xfrm>
            <a:off x="2286000" y="1676400"/>
            <a:ext cx="2859440" cy="4710112"/>
          </a:xfrm>
          <a:prstGeom prst="rect">
            <a:avLst/>
          </a:prstGeom>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ChangeArrowheads="1"/>
          </p:cNvSpPr>
          <p:nvPr>
            <p:ph type="title"/>
          </p:nvPr>
        </p:nvSpPr>
        <p:spPr>
          <a:xfrm>
            <a:off x="222885" y="274320"/>
            <a:ext cx="8698230" cy="822960"/>
          </a:xfrm>
        </p:spPr>
        <p:txBody>
          <a:bodyPr lIns="0" tIns="0" rIns="0" bIns="0" anchor="t"/>
          <a:lstStyle/>
          <a:p>
            <a:pPr algn="l">
              <a:lnSpc>
                <a:spcPct val="95000"/>
              </a:lnSpc>
            </a:pPr>
            <a:r>
              <a:rPr lang="en-US" sz="3900" dirty="0" smtClean="0">
                <a:solidFill>
                  <a:srgbClr val="000000"/>
                </a:solidFill>
                <a:latin typeface="Arial" charset="0"/>
              </a:rPr>
              <a:t>60 degree, symmetric, flat bottom geometry</a:t>
            </a:r>
            <a:endParaRPr lang="en-US" sz="3900" dirty="0">
              <a:solidFill>
                <a:srgbClr val="000000"/>
              </a:solidFill>
              <a:latin typeface="Arial" charset="0"/>
            </a:endParaRPr>
          </a:p>
        </p:txBody>
      </p:sp>
      <p:sp>
        <p:nvSpPr>
          <p:cNvPr id="14338"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a:solidFill>
                  <a:srgbClr val="000000"/>
                </a:solidFill>
                <a:latin typeface="Arial" charset="0"/>
              </a:rPr>
              <a:t>We designed an experiment to model the current sedimentation tank geometry:</a:t>
            </a:r>
          </a:p>
        </p:txBody>
      </p:sp>
      <p:pic>
        <p:nvPicPr>
          <p:cNvPr id="14340" name="Picture 4"/>
          <p:cNvPicPr>
            <a:picLocks noChangeAspect="1" noChangeArrowheads="1"/>
          </p:cNvPicPr>
          <p:nvPr/>
        </p:nvPicPr>
        <p:blipFill>
          <a:blip r:embed="rId3" cstate="print"/>
          <a:srcRect/>
          <a:stretch>
            <a:fillRect/>
          </a:stretch>
        </p:blipFill>
        <p:spPr bwMode="auto">
          <a:xfrm>
            <a:off x="2895600" y="2438400"/>
            <a:ext cx="2377440" cy="3634740"/>
          </a:xfrm>
          <a:prstGeom prst="rect">
            <a:avLst/>
          </a:prstGeom>
          <a:noFill/>
        </p:spPr>
      </p:pic>
      <p:sp>
        <p:nvSpPr>
          <p:cNvPr id="14341" name="Text Box 5"/>
          <p:cNvSpPr txBox="1">
            <a:spLocks noChangeArrowheads="1"/>
          </p:cNvSpPr>
          <p:nvPr/>
        </p:nvSpPr>
        <p:spPr bwMode="auto">
          <a:xfrm>
            <a:off x="2326005" y="6309360"/>
            <a:ext cx="2741772" cy="248530"/>
          </a:xfrm>
          <a:prstGeom prst="rect">
            <a:avLst/>
          </a:prstGeom>
          <a:noFill/>
          <a:ln w="9525">
            <a:noFill/>
            <a:miter lim="800000"/>
            <a:headEnd/>
            <a:tailEnd/>
          </a:ln>
          <a:effectLst/>
        </p:spPr>
        <p:txBody>
          <a:bodyPr lIns="0" tIns="0" rIns="0" bIns="0">
            <a:spAutoFit/>
          </a:bodyPr>
          <a:lstStyle/>
          <a:p>
            <a:pPr>
              <a:lnSpc>
                <a:spcPct val="95000"/>
              </a:lnSpc>
            </a:pPr>
            <a:r>
              <a:rPr lang="en-US" sz="1700" dirty="0">
                <a:solidFill>
                  <a:srgbClr val="000000"/>
                </a:solidFill>
                <a:latin typeface="Arial" charset="0"/>
              </a:rPr>
              <a:t>60 degree double inserts</a:t>
            </a:r>
          </a:p>
        </p:txBody>
      </p:sp>
      <p:pic>
        <p:nvPicPr>
          <p:cNvPr id="6" name="Picture 6" descr="a"/>
          <p:cNvPicPr>
            <a:picLocks noChangeAspect="1" noChangeArrowheads="1"/>
          </p:cNvPicPr>
          <p:nvPr/>
        </p:nvPicPr>
        <p:blipFill>
          <a:blip r:embed="rId4" cstate="print"/>
          <a:srcRect r="4546"/>
          <a:stretch>
            <a:fillRect/>
          </a:stretch>
        </p:blipFill>
        <p:spPr bwMode="auto">
          <a:xfrm>
            <a:off x="0" y="6324600"/>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ChangeArrowheads="1"/>
          </p:cNvSpPr>
          <p:nvPr>
            <p:ph type="title"/>
          </p:nvPr>
        </p:nvSpPr>
        <p:spPr>
          <a:xfrm>
            <a:off x="222885" y="274320"/>
            <a:ext cx="8698230" cy="822960"/>
          </a:xfrm>
        </p:spPr>
        <p:txBody>
          <a:bodyPr lIns="0" tIns="0" rIns="0" bIns="0" anchor="t"/>
          <a:lstStyle/>
          <a:p>
            <a:pPr algn="l">
              <a:lnSpc>
                <a:spcPct val="95000"/>
              </a:lnSpc>
            </a:pPr>
            <a:r>
              <a:rPr lang="en-US" sz="3900" dirty="0" smtClean="0">
                <a:solidFill>
                  <a:srgbClr val="000000"/>
                </a:solidFill>
                <a:latin typeface="Arial" charset="0"/>
              </a:rPr>
              <a:t>60 degree, symmetric, flat bottom geometry</a:t>
            </a:r>
            <a:endParaRPr lang="en-US" sz="3900" dirty="0">
              <a:solidFill>
                <a:srgbClr val="000000"/>
              </a:solidFill>
              <a:latin typeface="Arial" charset="0"/>
            </a:endParaRPr>
          </a:p>
        </p:txBody>
      </p:sp>
      <p:sp>
        <p:nvSpPr>
          <p:cNvPr id="14338"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endParaRPr lang="en-US" sz="2400" dirty="0">
              <a:solidFill>
                <a:srgbClr val="000000"/>
              </a:solidFill>
              <a:latin typeface="Arial" charset="0"/>
            </a:endParaRPr>
          </a:p>
        </p:txBody>
      </p:sp>
      <p:sp>
        <p:nvSpPr>
          <p:cNvPr id="14341" name="Text Box 5"/>
          <p:cNvSpPr txBox="1">
            <a:spLocks noChangeArrowheads="1"/>
          </p:cNvSpPr>
          <p:nvPr/>
        </p:nvSpPr>
        <p:spPr bwMode="auto">
          <a:xfrm>
            <a:off x="2971800" y="6248400"/>
            <a:ext cx="2741772" cy="248530"/>
          </a:xfrm>
          <a:prstGeom prst="rect">
            <a:avLst/>
          </a:prstGeom>
          <a:noFill/>
          <a:ln w="9525">
            <a:noFill/>
            <a:miter lim="800000"/>
            <a:headEnd/>
            <a:tailEnd/>
          </a:ln>
          <a:effectLst/>
        </p:spPr>
        <p:txBody>
          <a:bodyPr lIns="0" tIns="0" rIns="0" bIns="0">
            <a:spAutoFit/>
          </a:bodyPr>
          <a:lstStyle/>
          <a:p>
            <a:pPr>
              <a:lnSpc>
                <a:spcPct val="95000"/>
              </a:lnSpc>
            </a:pPr>
            <a:r>
              <a:rPr lang="en-US" sz="1700" dirty="0">
                <a:solidFill>
                  <a:srgbClr val="000000"/>
                </a:solidFill>
                <a:latin typeface="Arial" charset="0"/>
              </a:rPr>
              <a:t>60 degree double inserts</a:t>
            </a:r>
          </a:p>
        </p:txBody>
      </p:sp>
      <p:pic>
        <p:nvPicPr>
          <p:cNvPr id="6" name="Picture 6" descr="a"/>
          <p:cNvPicPr>
            <a:picLocks noChangeAspect="1" noChangeArrowheads="1"/>
          </p:cNvPicPr>
          <p:nvPr/>
        </p:nvPicPr>
        <p:blipFill>
          <a:blip r:embed="rId4" cstate="print"/>
          <a:srcRect r="4546"/>
          <a:stretch>
            <a:fillRect/>
          </a:stretch>
        </p:blipFill>
        <p:spPr bwMode="auto">
          <a:xfrm>
            <a:off x="0" y="6324600"/>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pic>
        <p:nvPicPr>
          <p:cNvPr id="8" name="200711Movie.avi">
            <a:hlinkClick r:id="" action="ppaction://media"/>
          </p:cNvPr>
          <p:cNvPicPr>
            <a:picLocks noRot="1" noChangeAspect="1"/>
          </p:cNvPicPr>
          <p:nvPr>
            <a:videoFile r:link="rId1"/>
          </p:nvPr>
        </p:nvPicPr>
        <p:blipFill>
          <a:blip r:embed="rId6" cstate="print"/>
          <a:stretch>
            <a:fillRect/>
          </a:stretch>
        </p:blipFill>
        <p:spPr bwMode="auto">
          <a:xfrm>
            <a:off x="2743200" y="1752600"/>
            <a:ext cx="3295129" cy="44069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a:xfrm>
            <a:off x="217170" y="268605"/>
            <a:ext cx="8696802" cy="1130142"/>
          </a:xfrm>
        </p:spPr>
        <p:txBody>
          <a:bodyPr lIns="0" tIns="0" rIns="0" bIns="0" anchor="t"/>
          <a:lstStyle/>
          <a:p>
            <a:pPr algn="l">
              <a:lnSpc>
                <a:spcPct val="95000"/>
              </a:lnSpc>
            </a:pPr>
            <a:r>
              <a:rPr lang="en-US" sz="3900" dirty="0">
                <a:solidFill>
                  <a:srgbClr val="000000"/>
                </a:solidFill>
                <a:latin typeface="Arial" charset="0"/>
              </a:rPr>
              <a:t>60 degree, symmetric, trench bottom geometry</a:t>
            </a:r>
          </a:p>
        </p:txBody>
      </p:sp>
      <p:sp>
        <p:nvSpPr>
          <p:cNvPr id="20482"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a:solidFill>
                  <a:srgbClr val="000000"/>
                </a:solidFill>
                <a:latin typeface="Arial" charset="0"/>
              </a:rPr>
              <a:t>The </a:t>
            </a:r>
            <a:r>
              <a:rPr lang="en-US" sz="2400" b="1" dirty="0">
                <a:solidFill>
                  <a:srgbClr val="000000"/>
                </a:solidFill>
                <a:latin typeface="Arial" charset="0"/>
              </a:rPr>
              <a:t>trench bottom</a:t>
            </a:r>
            <a:r>
              <a:rPr lang="en-US" sz="2400" dirty="0">
                <a:solidFill>
                  <a:srgbClr val="000000"/>
                </a:solidFill>
                <a:latin typeface="Arial" charset="0"/>
              </a:rPr>
              <a:t> allows for better </a:t>
            </a:r>
            <a:r>
              <a:rPr lang="en-US" sz="2400" dirty="0" err="1" smtClean="0">
                <a:solidFill>
                  <a:srgbClr val="000000"/>
                </a:solidFill>
                <a:latin typeface="Arial" charset="0"/>
              </a:rPr>
              <a:t>resuspension</a:t>
            </a:r>
            <a:r>
              <a:rPr lang="en-US" sz="2400" dirty="0" smtClean="0">
                <a:solidFill>
                  <a:srgbClr val="000000"/>
                </a:solidFill>
                <a:latin typeface="Arial" charset="0"/>
              </a:rPr>
              <a:t> </a:t>
            </a:r>
            <a:r>
              <a:rPr lang="en-US" sz="2400" dirty="0">
                <a:solidFill>
                  <a:srgbClr val="000000"/>
                </a:solidFill>
                <a:latin typeface="Arial" charset="0"/>
              </a:rPr>
              <a:t>of </a:t>
            </a:r>
            <a:r>
              <a:rPr lang="en-US" sz="2400" dirty="0" err="1">
                <a:solidFill>
                  <a:srgbClr val="000000"/>
                </a:solidFill>
                <a:latin typeface="Arial" charset="0"/>
              </a:rPr>
              <a:t>flocs</a:t>
            </a:r>
            <a:r>
              <a:rPr lang="en-US" sz="2400" dirty="0">
                <a:solidFill>
                  <a:srgbClr val="000000"/>
                </a:solidFill>
                <a:latin typeface="Arial" charset="0"/>
              </a:rPr>
              <a:t> and less </a:t>
            </a:r>
            <a:r>
              <a:rPr lang="en-US" sz="2400" dirty="0" err="1">
                <a:solidFill>
                  <a:srgbClr val="000000"/>
                </a:solidFill>
                <a:latin typeface="Arial" charset="0"/>
              </a:rPr>
              <a:t>floc</a:t>
            </a:r>
            <a:r>
              <a:rPr lang="en-US" sz="2400" dirty="0">
                <a:solidFill>
                  <a:srgbClr val="000000"/>
                </a:solidFill>
                <a:latin typeface="Arial" charset="0"/>
              </a:rPr>
              <a:t> break-up.</a:t>
            </a:r>
            <a:endParaRPr lang="en-US" dirty="0"/>
          </a:p>
          <a:p>
            <a:pPr marL="0" indent="0">
              <a:lnSpc>
                <a:spcPct val="95000"/>
              </a:lnSpc>
              <a:spcBef>
                <a:spcPct val="0"/>
              </a:spcBef>
              <a:buNone/>
            </a:pPr>
            <a:endParaRPr lang="en-US" sz="2400" dirty="0">
              <a:solidFill>
                <a:srgbClr val="000000"/>
              </a:solidFill>
              <a:latin typeface="Arial" charset="0"/>
            </a:endParaRPr>
          </a:p>
          <a:p>
            <a:pPr marL="0" indent="0">
              <a:lnSpc>
                <a:spcPct val="95000"/>
              </a:lnSpc>
              <a:spcBef>
                <a:spcPct val="0"/>
              </a:spcBef>
              <a:buNone/>
            </a:pPr>
            <a:endParaRPr lang="en-US" sz="24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5"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10" name="Picture 9" descr="60 degree double trench.jpg"/>
          <p:cNvPicPr>
            <a:picLocks noChangeAspect="1"/>
          </p:cNvPicPr>
          <p:nvPr/>
        </p:nvPicPr>
        <p:blipFill>
          <a:blip r:embed="rId5" cstate="print"/>
          <a:stretch>
            <a:fillRect/>
          </a:stretch>
        </p:blipFill>
        <p:spPr>
          <a:xfrm>
            <a:off x="3200400" y="2209800"/>
            <a:ext cx="2560320" cy="4005072"/>
          </a:xfrm>
          <a:prstGeom prst="rect">
            <a:avLst/>
          </a:prstGeom>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a:xfrm>
            <a:off x="217170" y="268605"/>
            <a:ext cx="8696802" cy="1130142"/>
          </a:xfrm>
        </p:spPr>
        <p:txBody>
          <a:bodyPr lIns="0" tIns="0" rIns="0" bIns="0" anchor="t"/>
          <a:lstStyle/>
          <a:p>
            <a:pPr algn="l">
              <a:lnSpc>
                <a:spcPct val="95000"/>
              </a:lnSpc>
            </a:pPr>
            <a:r>
              <a:rPr lang="en-US" sz="3900" dirty="0">
                <a:solidFill>
                  <a:srgbClr val="000000"/>
                </a:solidFill>
                <a:latin typeface="Arial" charset="0"/>
              </a:rPr>
              <a:t>60 degree, symmetric, trench bottom geometry</a:t>
            </a:r>
          </a:p>
        </p:txBody>
      </p:sp>
      <p:sp>
        <p:nvSpPr>
          <p:cNvPr id="20482"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endParaRPr lang="en-US" sz="2400" dirty="0">
              <a:solidFill>
                <a:srgbClr val="000000"/>
              </a:solidFill>
              <a:latin typeface="Arial" charset="0"/>
            </a:endParaRPr>
          </a:p>
          <a:p>
            <a:pPr marL="0" indent="0">
              <a:lnSpc>
                <a:spcPct val="95000"/>
              </a:lnSpc>
              <a:spcBef>
                <a:spcPct val="0"/>
              </a:spcBef>
              <a:buNone/>
            </a:pPr>
            <a:endParaRPr lang="en-US" sz="2400" dirty="0">
              <a:solidFill>
                <a:srgbClr val="000000"/>
              </a:solidFill>
              <a:latin typeface="Arial" charset="0"/>
            </a:endParaRPr>
          </a:p>
        </p:txBody>
      </p:sp>
      <p:pic>
        <p:nvPicPr>
          <p:cNvPr id="4"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5"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pic>
        <p:nvPicPr>
          <p:cNvPr id="7" name="220711Movie.avi">
            <a:hlinkClick r:id="" action="ppaction://media"/>
          </p:cNvPr>
          <p:cNvPicPr>
            <a:picLocks noRot="1" noChangeAspect="1"/>
          </p:cNvPicPr>
          <p:nvPr>
            <a:videoFile r:link="rId1"/>
          </p:nvPr>
        </p:nvPicPr>
        <p:blipFill>
          <a:blip r:embed="rId6" cstate="print"/>
          <a:stretch>
            <a:fillRect/>
          </a:stretch>
        </p:blipFill>
        <p:spPr>
          <a:xfrm>
            <a:off x="2743200" y="1676400"/>
            <a:ext cx="3532530" cy="4724400"/>
          </a:xfrm>
          <a:prstGeom prst="rect">
            <a:avLst/>
          </a:prstGeom>
        </p:spPr>
      </p:pic>
    </p:spTree>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3"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
        <p:nvSpPr>
          <p:cNvPr id="4" name="TextBox 3"/>
          <p:cNvSpPr txBox="1"/>
          <p:nvPr/>
        </p:nvSpPr>
        <p:spPr>
          <a:xfrm>
            <a:off x="228600" y="762000"/>
            <a:ext cx="7543800" cy="692497"/>
          </a:xfrm>
          <a:prstGeom prst="rect">
            <a:avLst/>
          </a:prstGeom>
          <a:noFill/>
        </p:spPr>
        <p:txBody>
          <a:bodyPr wrap="square" rtlCol="0">
            <a:spAutoFit/>
          </a:bodyPr>
          <a:lstStyle/>
          <a:p>
            <a:r>
              <a:rPr lang="en-US" sz="3900" b="1" dirty="0" smtClean="0">
                <a:latin typeface="Arial" pitchFamily="34" charset="0"/>
                <a:cs typeface="Arial" pitchFamily="34" charset="0"/>
              </a:rPr>
              <a:t>60 degree run until failure</a:t>
            </a:r>
            <a:endParaRPr lang="en-US" sz="3900" b="1" dirty="0">
              <a:latin typeface="Arial" pitchFamily="34" charset="0"/>
              <a:cs typeface="Arial" pitchFamily="34" charset="0"/>
            </a:endParaRPr>
          </a:p>
        </p:txBody>
      </p:sp>
      <p:pic>
        <p:nvPicPr>
          <p:cNvPr id="7" name="Picture 6" descr="60 degree single.jpg"/>
          <p:cNvPicPr>
            <a:picLocks noChangeAspect="1"/>
          </p:cNvPicPr>
          <p:nvPr/>
        </p:nvPicPr>
        <p:blipFill>
          <a:blip r:embed="rId5" cstate="print"/>
          <a:stretch>
            <a:fillRect/>
          </a:stretch>
        </p:blipFill>
        <p:spPr>
          <a:xfrm>
            <a:off x="2590800" y="1752600"/>
            <a:ext cx="3048000" cy="4659923"/>
          </a:xfrm>
          <a:prstGeom prst="rect">
            <a:avLst/>
          </a:prstGeom>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3"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
        <p:nvSpPr>
          <p:cNvPr id="4" name="TextBox 3"/>
          <p:cNvSpPr txBox="1"/>
          <p:nvPr/>
        </p:nvSpPr>
        <p:spPr>
          <a:xfrm>
            <a:off x="228600" y="762000"/>
            <a:ext cx="7543800" cy="692497"/>
          </a:xfrm>
          <a:prstGeom prst="rect">
            <a:avLst/>
          </a:prstGeom>
          <a:noFill/>
        </p:spPr>
        <p:txBody>
          <a:bodyPr wrap="square" rtlCol="0">
            <a:spAutoFit/>
          </a:bodyPr>
          <a:lstStyle/>
          <a:p>
            <a:r>
              <a:rPr lang="en-US" sz="3900" b="1" dirty="0" smtClean="0">
                <a:latin typeface="Arial" pitchFamily="34" charset="0"/>
                <a:cs typeface="Arial" pitchFamily="34" charset="0"/>
              </a:rPr>
              <a:t>60 degree run until failure</a:t>
            </a:r>
            <a:endParaRPr lang="en-US" sz="3900" b="1" dirty="0">
              <a:latin typeface="Arial" pitchFamily="34" charset="0"/>
              <a:cs typeface="Arial" pitchFamily="34" charset="0"/>
            </a:endParaRPr>
          </a:p>
        </p:txBody>
      </p:sp>
      <p:pic>
        <p:nvPicPr>
          <p:cNvPr id="5" name="180711Movie.avi">
            <a:hlinkClick r:id="" action="ppaction://media"/>
          </p:cNvPr>
          <p:cNvPicPr>
            <a:picLocks noRot="1" noChangeAspect="1"/>
          </p:cNvPicPr>
          <p:nvPr>
            <a:videoFile r:link="rId1"/>
          </p:nvPr>
        </p:nvPicPr>
        <p:blipFill>
          <a:blip r:embed="rId6" cstate="print"/>
          <a:stretch>
            <a:fillRect/>
          </a:stretch>
        </p:blipFill>
        <p:spPr>
          <a:xfrm>
            <a:off x="2286000" y="1600200"/>
            <a:ext cx="3733800" cy="4993578"/>
          </a:xfrm>
          <a:prstGeom prst="rect">
            <a:avLst/>
          </a:prstGeom>
        </p:spPr>
      </p:pic>
      <p:sp>
        <p:nvSpPr>
          <p:cNvPr id="6" name="TextBox 5"/>
          <p:cNvSpPr txBox="1"/>
          <p:nvPr/>
        </p:nvSpPr>
        <p:spPr>
          <a:xfrm>
            <a:off x="6400800" y="3276600"/>
            <a:ext cx="2133600" cy="461665"/>
          </a:xfrm>
          <a:prstGeom prst="rect">
            <a:avLst/>
          </a:prstGeom>
          <a:noFill/>
        </p:spPr>
        <p:txBody>
          <a:bodyPr wrap="square" rtlCol="0">
            <a:spAutoFit/>
          </a:bodyPr>
          <a:lstStyle/>
          <a:p>
            <a:r>
              <a:rPr lang="en-US" sz="2400" dirty="0" smtClean="0">
                <a:latin typeface="Arial" pitchFamily="34" charset="0"/>
                <a:cs typeface="Arial" pitchFamily="34" charset="0"/>
              </a:rPr>
              <a:t>Experiment 2</a:t>
            </a:r>
            <a:endParaRPr lang="en-US" sz="2400" dirty="0">
              <a:latin typeface="Arial" pitchFamily="34" charset="0"/>
              <a:cs typeface="Arial" pitchFamily="34" charset="0"/>
            </a:endParaRPr>
          </a:p>
        </p:txBody>
      </p:sp>
    </p:spTree>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222885" y="274320"/>
            <a:ext cx="8698230" cy="822960"/>
          </a:xfrm>
        </p:spPr>
        <p:txBody>
          <a:bodyPr lIns="0" tIns="0" rIns="0" bIns="0" anchor="t"/>
          <a:lstStyle/>
          <a:p>
            <a:pPr algn="l">
              <a:lnSpc>
                <a:spcPct val="95000"/>
              </a:lnSpc>
            </a:pPr>
            <a:r>
              <a:rPr lang="en-US" sz="3900" dirty="0" err="1">
                <a:solidFill>
                  <a:srgbClr val="000000"/>
                </a:solidFill>
                <a:latin typeface="Arial" charset="0"/>
              </a:rPr>
              <a:t>Floc</a:t>
            </a:r>
            <a:r>
              <a:rPr lang="en-US" sz="3900" dirty="0">
                <a:solidFill>
                  <a:srgbClr val="000000"/>
                </a:solidFill>
                <a:latin typeface="Arial" charset="0"/>
              </a:rPr>
              <a:t> Weir Design</a:t>
            </a:r>
          </a:p>
        </p:txBody>
      </p:sp>
      <p:sp>
        <p:nvSpPr>
          <p:cNvPr id="22530" name="Rectangle 2"/>
          <p:cNvSpPr>
            <a:spLocks noGrp="1" noChangeArrowheads="1"/>
          </p:cNvSpPr>
          <p:nvPr>
            <p:ph type="body" idx="1"/>
          </p:nvPr>
        </p:nvSpPr>
        <p:spPr>
          <a:xfrm>
            <a:off x="222885" y="1005840"/>
            <a:ext cx="8686800" cy="4933474"/>
          </a:xfrm>
        </p:spPr>
        <p:txBody>
          <a:bodyPr lIns="0" tIns="0" rIns="0" bIns="0"/>
          <a:lstStyle/>
          <a:p>
            <a:pPr marL="0" indent="0">
              <a:lnSpc>
                <a:spcPct val="95000"/>
              </a:lnSpc>
              <a:spcBef>
                <a:spcPct val="0"/>
              </a:spcBef>
              <a:buNone/>
            </a:pPr>
            <a:r>
              <a:rPr lang="en-US" sz="2400" dirty="0">
                <a:solidFill>
                  <a:srgbClr val="000000"/>
                </a:solidFill>
                <a:latin typeface="Arial" charset="0"/>
              </a:rPr>
              <a:t>Purpose, proposed designs, how we will model these designs</a:t>
            </a:r>
          </a:p>
        </p:txBody>
      </p:sp>
      <p:pic>
        <p:nvPicPr>
          <p:cNvPr id="22532" name="Picture 4"/>
          <p:cNvPicPr>
            <a:picLocks noChangeAspect="1" noChangeArrowheads="1"/>
          </p:cNvPicPr>
          <p:nvPr/>
        </p:nvPicPr>
        <p:blipFill>
          <a:blip r:embed="rId3" cstate="print"/>
          <a:srcRect/>
          <a:stretch>
            <a:fillRect/>
          </a:stretch>
        </p:blipFill>
        <p:spPr bwMode="auto">
          <a:xfrm>
            <a:off x="274320" y="1463040"/>
            <a:ext cx="6617970" cy="3977640"/>
          </a:xfrm>
          <a:prstGeom prst="rect">
            <a:avLst/>
          </a:prstGeom>
          <a:noFill/>
        </p:spPr>
      </p:pic>
      <p:sp>
        <p:nvSpPr>
          <p:cNvPr id="22533" name="Text Box 5"/>
          <p:cNvSpPr txBox="1">
            <a:spLocks noChangeArrowheads="1"/>
          </p:cNvSpPr>
          <p:nvPr/>
        </p:nvSpPr>
        <p:spPr bwMode="auto">
          <a:xfrm>
            <a:off x="230029" y="5486400"/>
            <a:ext cx="5919311" cy="555537"/>
          </a:xfrm>
          <a:prstGeom prst="rect">
            <a:avLst/>
          </a:prstGeom>
          <a:noFill/>
          <a:ln w="9525">
            <a:noFill/>
            <a:miter lim="800000"/>
            <a:headEnd/>
            <a:tailEnd/>
          </a:ln>
          <a:effectLst/>
        </p:spPr>
        <p:txBody>
          <a:bodyPr lIns="0" tIns="0" rIns="0" bIns="0">
            <a:spAutoFit/>
          </a:bodyPr>
          <a:lstStyle/>
          <a:p>
            <a:pPr>
              <a:lnSpc>
                <a:spcPct val="95000"/>
              </a:lnSpc>
            </a:pPr>
            <a:r>
              <a:rPr lang="en-US" sz="1900" dirty="0">
                <a:solidFill>
                  <a:srgbClr val="000000"/>
                </a:solidFill>
                <a:latin typeface="Arial" charset="0"/>
              </a:rPr>
              <a:t>Proposed </a:t>
            </a:r>
            <a:r>
              <a:rPr lang="en-US" sz="1900" dirty="0" err="1">
                <a:solidFill>
                  <a:srgbClr val="000000"/>
                </a:solidFill>
                <a:latin typeface="Arial" charset="0"/>
              </a:rPr>
              <a:t>floc</a:t>
            </a:r>
            <a:r>
              <a:rPr lang="en-US" sz="1900" dirty="0">
                <a:solidFill>
                  <a:srgbClr val="000000"/>
                </a:solidFill>
                <a:latin typeface="Arial" charset="0"/>
              </a:rPr>
              <a:t> hopper design for current actual sedimentation tank</a:t>
            </a:r>
          </a:p>
        </p:txBody>
      </p:sp>
      <p:pic>
        <p:nvPicPr>
          <p:cNvPr id="6"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a:xfrm>
            <a:off x="222885" y="274320"/>
            <a:ext cx="8698230" cy="822960"/>
          </a:xfrm>
        </p:spPr>
        <p:txBody>
          <a:bodyPr lIns="0" tIns="0" rIns="0" bIns="0" anchor="t"/>
          <a:lstStyle/>
          <a:p>
            <a:pPr algn="l">
              <a:lnSpc>
                <a:spcPct val="95000"/>
              </a:lnSpc>
            </a:pPr>
            <a:r>
              <a:rPr lang="en-US" sz="3900" dirty="0" err="1">
                <a:solidFill>
                  <a:srgbClr val="000000"/>
                </a:solidFill>
                <a:latin typeface="Arial" charset="0"/>
              </a:rPr>
              <a:t>Floc</a:t>
            </a:r>
            <a:r>
              <a:rPr lang="en-US" sz="3900" dirty="0">
                <a:solidFill>
                  <a:srgbClr val="000000"/>
                </a:solidFill>
                <a:latin typeface="Arial" charset="0"/>
              </a:rPr>
              <a:t> Weir Design</a:t>
            </a:r>
          </a:p>
        </p:txBody>
      </p:sp>
      <p:sp>
        <p:nvSpPr>
          <p:cNvPr id="24578"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a:solidFill>
                  <a:srgbClr val="000000"/>
                </a:solidFill>
                <a:latin typeface="Arial" charset="0"/>
              </a:rPr>
              <a:t> </a:t>
            </a:r>
          </a:p>
        </p:txBody>
      </p:sp>
      <p:sp>
        <p:nvSpPr>
          <p:cNvPr id="24581" name="Text Box 5"/>
          <p:cNvSpPr txBox="1">
            <a:spLocks noChangeArrowheads="1"/>
          </p:cNvSpPr>
          <p:nvPr/>
        </p:nvSpPr>
        <p:spPr bwMode="auto">
          <a:xfrm>
            <a:off x="2173129" y="3177540"/>
            <a:ext cx="3889058" cy="351473"/>
          </a:xfrm>
          <a:prstGeom prst="rect">
            <a:avLst/>
          </a:prstGeom>
          <a:noFill/>
          <a:ln w="9525">
            <a:noFill/>
            <a:miter lim="800000"/>
            <a:headEnd/>
            <a:tailEnd/>
          </a:ln>
          <a:effectLst/>
        </p:spPr>
        <p:txBody>
          <a:bodyPr lIns="0" tIns="0" rIns="0" bIns="0">
            <a:spAutoFit/>
          </a:bodyPr>
          <a:lstStyle/>
          <a:p>
            <a:pPr>
              <a:lnSpc>
                <a:spcPct val="95000"/>
              </a:lnSpc>
            </a:pPr>
            <a:endParaRPr lang="en-US" sz="2400" dirty="0">
              <a:solidFill>
                <a:srgbClr val="000000"/>
              </a:solidFill>
              <a:latin typeface="Arial" charset="0"/>
            </a:endParaRPr>
          </a:p>
        </p:txBody>
      </p:sp>
      <p:sp>
        <p:nvSpPr>
          <p:cNvPr id="24582" name="Text Box 6"/>
          <p:cNvSpPr txBox="1">
            <a:spLocks noChangeArrowheads="1"/>
          </p:cNvSpPr>
          <p:nvPr/>
        </p:nvSpPr>
        <p:spPr bwMode="auto">
          <a:xfrm>
            <a:off x="188595" y="5829300"/>
            <a:ext cx="5694998" cy="350865"/>
          </a:xfrm>
          <a:prstGeom prst="rect">
            <a:avLst/>
          </a:prstGeom>
          <a:noFill/>
          <a:ln w="9525">
            <a:noFill/>
            <a:miter lim="800000"/>
            <a:headEnd/>
            <a:tailEnd/>
          </a:ln>
          <a:effectLst/>
        </p:spPr>
        <p:txBody>
          <a:bodyPr lIns="0" tIns="0" rIns="0" bIns="0">
            <a:spAutoFit/>
          </a:bodyPr>
          <a:lstStyle/>
          <a:p>
            <a:pPr>
              <a:lnSpc>
                <a:spcPct val="95000"/>
              </a:lnSpc>
            </a:pPr>
            <a:r>
              <a:rPr lang="en-US" sz="2400" dirty="0">
                <a:solidFill>
                  <a:srgbClr val="000000"/>
                </a:solidFill>
                <a:latin typeface="Arial" charset="0"/>
              </a:rPr>
              <a:t>Question: appropriate height of </a:t>
            </a:r>
            <a:r>
              <a:rPr lang="en-US" sz="2400" dirty="0" err="1">
                <a:solidFill>
                  <a:srgbClr val="000000"/>
                </a:solidFill>
                <a:latin typeface="Arial" charset="0"/>
              </a:rPr>
              <a:t>floc</a:t>
            </a:r>
            <a:r>
              <a:rPr lang="en-US" sz="2400" dirty="0">
                <a:solidFill>
                  <a:srgbClr val="000000"/>
                </a:solidFill>
                <a:latin typeface="Arial" charset="0"/>
              </a:rPr>
              <a:t> weir?</a:t>
            </a:r>
          </a:p>
        </p:txBody>
      </p:sp>
      <p:pic>
        <p:nvPicPr>
          <p:cNvPr id="7"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8"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9" name="Picture 8" descr="floc hopper no gate.jpg"/>
          <p:cNvPicPr>
            <a:picLocks noChangeAspect="1"/>
          </p:cNvPicPr>
          <p:nvPr/>
        </p:nvPicPr>
        <p:blipFill>
          <a:blip r:embed="rId5" cstate="print"/>
          <a:stretch>
            <a:fillRect/>
          </a:stretch>
        </p:blipFill>
        <p:spPr>
          <a:xfrm>
            <a:off x="1676400" y="1600200"/>
            <a:ext cx="5867400" cy="4243631"/>
          </a:xfrm>
          <a:prstGeom prst="rect">
            <a:avLst/>
          </a:prstGeom>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a:xfrm>
            <a:off x="222885" y="274320"/>
            <a:ext cx="8698230" cy="822960"/>
          </a:xfrm>
        </p:spPr>
        <p:txBody>
          <a:bodyPr lIns="0" tIns="0" rIns="0" bIns="0" anchor="t"/>
          <a:lstStyle/>
          <a:p>
            <a:pPr algn="l">
              <a:lnSpc>
                <a:spcPct val="95000"/>
              </a:lnSpc>
            </a:pPr>
            <a:r>
              <a:rPr lang="en-US" sz="3900" dirty="0">
                <a:solidFill>
                  <a:srgbClr val="000000"/>
                </a:solidFill>
                <a:latin typeface="Arial" charset="0"/>
              </a:rPr>
              <a:t>Objectives</a:t>
            </a:r>
          </a:p>
        </p:txBody>
      </p:sp>
      <p:sp>
        <p:nvSpPr>
          <p:cNvPr id="3074" name="Rectangle 2"/>
          <p:cNvSpPr>
            <a:spLocks noGrp="1" noChangeArrowheads="1"/>
          </p:cNvSpPr>
          <p:nvPr>
            <p:ph type="body" idx="1"/>
          </p:nvPr>
        </p:nvSpPr>
        <p:spPr>
          <a:xfrm>
            <a:off x="222885" y="1600200"/>
            <a:ext cx="4577715" cy="4983480"/>
          </a:xfrm>
        </p:spPr>
        <p:txBody>
          <a:bodyPr lIns="0" tIns="0" rIns="0" bIns="0"/>
          <a:lstStyle/>
          <a:p>
            <a:pPr marL="411480" lvl="1" indent="-308610">
              <a:lnSpc>
                <a:spcPct val="95000"/>
              </a:lnSpc>
              <a:spcBef>
                <a:spcPct val="0"/>
              </a:spcBef>
              <a:buClr>
                <a:srgbClr val="000000"/>
              </a:buClr>
              <a:buFontTx/>
              <a:buChar char="•"/>
            </a:pPr>
            <a:r>
              <a:rPr lang="en-US" sz="2400" dirty="0">
                <a:solidFill>
                  <a:srgbClr val="000000"/>
                </a:solidFill>
                <a:latin typeface="Arial" charset="0"/>
              </a:rPr>
              <a:t>Find the optimal sedimentation tank bottom geometry for </a:t>
            </a:r>
            <a:r>
              <a:rPr lang="en-US" sz="2400" dirty="0" err="1">
                <a:solidFill>
                  <a:srgbClr val="000000"/>
                </a:solidFill>
                <a:latin typeface="Arial" charset="0"/>
              </a:rPr>
              <a:t>floc</a:t>
            </a:r>
            <a:r>
              <a:rPr lang="en-US" sz="2400" dirty="0">
                <a:solidFill>
                  <a:srgbClr val="000000"/>
                </a:solidFill>
                <a:latin typeface="Arial" charset="0"/>
              </a:rPr>
              <a:t> blanket </a:t>
            </a:r>
            <a:r>
              <a:rPr lang="en-US" sz="2400" dirty="0" smtClean="0">
                <a:solidFill>
                  <a:srgbClr val="000000"/>
                </a:solidFill>
                <a:latin typeface="Arial" charset="0"/>
              </a:rPr>
              <a:t>formation</a:t>
            </a:r>
          </a:p>
          <a:p>
            <a:pPr marL="411480" lvl="1" indent="-308610">
              <a:lnSpc>
                <a:spcPct val="95000"/>
              </a:lnSpc>
              <a:spcBef>
                <a:spcPct val="0"/>
              </a:spcBef>
              <a:buClr>
                <a:srgbClr val="000000"/>
              </a:buClr>
              <a:buFontTx/>
              <a:buChar char="•"/>
            </a:pPr>
            <a:endParaRPr lang="en-US" dirty="0"/>
          </a:p>
          <a:p>
            <a:pPr marL="411480" lvl="1" indent="-308610">
              <a:lnSpc>
                <a:spcPct val="95000"/>
              </a:lnSpc>
              <a:spcBef>
                <a:spcPct val="0"/>
              </a:spcBef>
              <a:buClr>
                <a:srgbClr val="000000"/>
              </a:buClr>
              <a:buFontTx/>
              <a:buChar char="•"/>
            </a:pPr>
            <a:r>
              <a:rPr lang="en-US" sz="2400" dirty="0">
                <a:solidFill>
                  <a:srgbClr val="000000"/>
                </a:solidFill>
                <a:latin typeface="Arial" charset="0"/>
              </a:rPr>
              <a:t>Determine the optimal </a:t>
            </a:r>
            <a:r>
              <a:rPr lang="en-US" sz="2400" dirty="0" err="1">
                <a:solidFill>
                  <a:srgbClr val="000000"/>
                </a:solidFill>
                <a:latin typeface="Arial" charset="0"/>
              </a:rPr>
              <a:t>floc</a:t>
            </a:r>
            <a:r>
              <a:rPr lang="en-US" sz="2400" dirty="0">
                <a:solidFill>
                  <a:srgbClr val="000000"/>
                </a:solidFill>
                <a:latin typeface="Arial" charset="0"/>
              </a:rPr>
              <a:t> blanket height and design a </a:t>
            </a:r>
            <a:r>
              <a:rPr lang="en-US" sz="2400" dirty="0" err="1">
                <a:solidFill>
                  <a:srgbClr val="000000"/>
                </a:solidFill>
                <a:latin typeface="Arial" charset="0"/>
              </a:rPr>
              <a:t>floc</a:t>
            </a:r>
            <a:r>
              <a:rPr lang="en-US" sz="2400" dirty="0">
                <a:solidFill>
                  <a:srgbClr val="000000"/>
                </a:solidFill>
                <a:latin typeface="Arial" charset="0"/>
              </a:rPr>
              <a:t> weir to keep the </a:t>
            </a:r>
            <a:r>
              <a:rPr lang="en-US" sz="2400" dirty="0" err="1">
                <a:solidFill>
                  <a:srgbClr val="000000"/>
                </a:solidFill>
                <a:latin typeface="Arial" charset="0"/>
              </a:rPr>
              <a:t>floc</a:t>
            </a:r>
            <a:r>
              <a:rPr lang="en-US" sz="2400" dirty="0">
                <a:solidFill>
                  <a:srgbClr val="000000"/>
                </a:solidFill>
                <a:latin typeface="Arial" charset="0"/>
              </a:rPr>
              <a:t> blanket at this height</a:t>
            </a:r>
            <a:endParaRPr lang="en-US" dirty="0"/>
          </a:p>
          <a:p>
            <a:pPr marL="0" indent="0">
              <a:lnSpc>
                <a:spcPct val="95000"/>
              </a:lnSpc>
              <a:spcBef>
                <a:spcPct val="0"/>
              </a:spcBef>
              <a:buNone/>
            </a:pPr>
            <a:endParaRPr lang="en-US" sz="2400" dirty="0">
              <a:solidFill>
                <a:srgbClr val="000000"/>
              </a:solidFill>
              <a:latin typeface="Arial" charset="0"/>
            </a:endParaRPr>
          </a:p>
          <a:p>
            <a:pPr marL="0" indent="0">
              <a:lnSpc>
                <a:spcPct val="95000"/>
              </a:lnSpc>
              <a:spcBef>
                <a:spcPct val="0"/>
              </a:spcBef>
              <a:buNone/>
            </a:pPr>
            <a:endParaRPr lang="en-US" sz="24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5"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7" name="Picture 6" descr="AguaClara Honduras Trip 2011.jpg"/>
          <p:cNvPicPr>
            <a:picLocks noChangeAspect="1"/>
          </p:cNvPicPr>
          <p:nvPr/>
        </p:nvPicPr>
        <p:blipFill>
          <a:blip r:embed="rId5" cstate="print"/>
          <a:stretch>
            <a:fillRect/>
          </a:stretch>
        </p:blipFill>
        <p:spPr>
          <a:xfrm>
            <a:off x="5257800" y="1676400"/>
            <a:ext cx="3276600" cy="4368800"/>
          </a:xfrm>
          <a:prstGeom prst="rect">
            <a:avLst/>
          </a:prstGeom>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ChangeArrowheads="1"/>
          </p:cNvSpPr>
          <p:nvPr>
            <p:ph type="title"/>
          </p:nvPr>
        </p:nvSpPr>
        <p:spPr>
          <a:xfrm>
            <a:off x="222885" y="274320"/>
            <a:ext cx="8698230" cy="822960"/>
          </a:xfrm>
        </p:spPr>
        <p:txBody>
          <a:bodyPr lIns="0" tIns="0" rIns="0" bIns="0" anchor="t"/>
          <a:lstStyle/>
          <a:p>
            <a:pPr algn="l">
              <a:lnSpc>
                <a:spcPct val="95000"/>
              </a:lnSpc>
            </a:pPr>
            <a:r>
              <a:rPr lang="en-US" sz="3900" dirty="0">
                <a:solidFill>
                  <a:srgbClr val="000000"/>
                </a:solidFill>
                <a:latin typeface="Arial" charset="0"/>
              </a:rPr>
              <a:t>Future Work</a:t>
            </a:r>
          </a:p>
        </p:txBody>
      </p:sp>
      <p:sp>
        <p:nvSpPr>
          <p:cNvPr id="27650"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a:solidFill>
                  <a:srgbClr val="000000"/>
                </a:solidFill>
                <a:latin typeface="Arial" charset="0"/>
              </a:rPr>
              <a:t>Goals for future experiments:</a:t>
            </a:r>
            <a:endParaRPr lang="en-US" dirty="0"/>
          </a:p>
          <a:p>
            <a:pPr marL="0" indent="0">
              <a:lnSpc>
                <a:spcPct val="95000"/>
              </a:lnSpc>
              <a:spcBef>
                <a:spcPct val="0"/>
              </a:spcBef>
              <a:buNone/>
            </a:pPr>
            <a:endParaRPr lang="en-US" sz="2400" dirty="0">
              <a:solidFill>
                <a:srgbClr val="000000"/>
              </a:solidFill>
              <a:latin typeface="Arial" charset="0"/>
            </a:endParaRPr>
          </a:p>
          <a:p>
            <a:pPr marL="411480" lvl="1" indent="-308610">
              <a:lnSpc>
                <a:spcPct val="95000"/>
              </a:lnSpc>
              <a:spcBef>
                <a:spcPct val="0"/>
              </a:spcBef>
              <a:buClr>
                <a:srgbClr val="000000"/>
              </a:buClr>
              <a:buFontTx/>
              <a:buChar char="•"/>
            </a:pPr>
            <a:r>
              <a:rPr lang="en-US" sz="2400" dirty="0" smtClean="0">
                <a:solidFill>
                  <a:srgbClr val="000000"/>
                </a:solidFill>
                <a:latin typeface="Arial" charset="0"/>
              </a:rPr>
              <a:t>Continue to determine </a:t>
            </a:r>
            <a:r>
              <a:rPr lang="en-US" sz="2400" dirty="0">
                <a:solidFill>
                  <a:srgbClr val="000000"/>
                </a:solidFill>
                <a:latin typeface="Arial" charset="0"/>
              </a:rPr>
              <a:t>ideal tank bottom </a:t>
            </a:r>
            <a:r>
              <a:rPr lang="en-US" sz="2400" dirty="0" smtClean="0">
                <a:solidFill>
                  <a:srgbClr val="000000"/>
                </a:solidFill>
                <a:latin typeface="Arial" charset="0"/>
              </a:rPr>
              <a:t>geometry, </a:t>
            </a:r>
            <a:r>
              <a:rPr lang="en-US" sz="2400" dirty="0" err="1">
                <a:solidFill>
                  <a:srgbClr val="000000"/>
                </a:solidFill>
                <a:latin typeface="Arial" charset="0"/>
              </a:rPr>
              <a:t>floc</a:t>
            </a:r>
            <a:r>
              <a:rPr lang="en-US" sz="2400" dirty="0">
                <a:solidFill>
                  <a:srgbClr val="000000"/>
                </a:solidFill>
                <a:latin typeface="Arial" charset="0"/>
              </a:rPr>
              <a:t> weir design</a:t>
            </a:r>
            <a:endParaRPr lang="en-US" dirty="0"/>
          </a:p>
          <a:p>
            <a:pPr marL="0" indent="0">
              <a:lnSpc>
                <a:spcPct val="95000"/>
              </a:lnSpc>
              <a:spcBef>
                <a:spcPct val="0"/>
              </a:spcBef>
              <a:buNone/>
            </a:pPr>
            <a:endParaRPr lang="en-US" sz="2400" dirty="0">
              <a:solidFill>
                <a:srgbClr val="000000"/>
              </a:solidFill>
              <a:latin typeface="Arial" charset="0"/>
            </a:endParaRPr>
          </a:p>
          <a:p>
            <a:pPr marL="411480" lvl="1" indent="-308610">
              <a:lnSpc>
                <a:spcPct val="95000"/>
              </a:lnSpc>
              <a:spcBef>
                <a:spcPct val="0"/>
              </a:spcBef>
              <a:buClr>
                <a:srgbClr val="000000"/>
              </a:buClr>
              <a:buFontTx/>
              <a:buChar char="•"/>
            </a:pPr>
            <a:r>
              <a:rPr lang="en-US" sz="2400" dirty="0">
                <a:solidFill>
                  <a:srgbClr val="000000"/>
                </a:solidFill>
                <a:latin typeface="Arial" charset="0"/>
              </a:rPr>
              <a:t>Determine height of </a:t>
            </a:r>
            <a:r>
              <a:rPr lang="en-US" sz="2400" dirty="0" err="1">
                <a:solidFill>
                  <a:srgbClr val="000000"/>
                </a:solidFill>
                <a:latin typeface="Arial" charset="0"/>
              </a:rPr>
              <a:t>floc</a:t>
            </a:r>
            <a:r>
              <a:rPr lang="en-US" sz="2400" dirty="0">
                <a:solidFill>
                  <a:srgbClr val="000000"/>
                </a:solidFill>
                <a:latin typeface="Arial" charset="0"/>
              </a:rPr>
              <a:t> hopper</a:t>
            </a:r>
            <a:endParaRPr lang="en-US" dirty="0"/>
          </a:p>
          <a:p>
            <a:pPr marL="0" indent="0">
              <a:lnSpc>
                <a:spcPct val="95000"/>
              </a:lnSpc>
              <a:spcBef>
                <a:spcPct val="0"/>
              </a:spcBef>
              <a:buNone/>
            </a:pPr>
            <a:endParaRPr lang="en-US" sz="2400" dirty="0">
              <a:solidFill>
                <a:srgbClr val="000000"/>
              </a:solidFill>
              <a:latin typeface="Arial" charset="0"/>
            </a:endParaRPr>
          </a:p>
          <a:p>
            <a:pPr marL="411480" lvl="1" indent="-308610">
              <a:lnSpc>
                <a:spcPct val="95000"/>
              </a:lnSpc>
              <a:spcBef>
                <a:spcPct val="0"/>
              </a:spcBef>
              <a:buClr>
                <a:srgbClr val="000000"/>
              </a:buClr>
              <a:buFontTx/>
              <a:buChar char="•"/>
            </a:pPr>
            <a:r>
              <a:rPr lang="en-US" sz="2400" dirty="0">
                <a:solidFill>
                  <a:srgbClr val="000000"/>
                </a:solidFill>
                <a:latin typeface="Arial" charset="0"/>
              </a:rPr>
              <a:t>Determine ideal jet </a:t>
            </a:r>
            <a:r>
              <a:rPr lang="en-US" sz="2400" dirty="0" smtClean="0">
                <a:solidFill>
                  <a:srgbClr val="000000"/>
                </a:solidFill>
                <a:latin typeface="Arial" charset="0"/>
              </a:rPr>
              <a:t>height/location</a:t>
            </a:r>
            <a:endParaRPr lang="en-US" sz="24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5"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222885" y="274320"/>
            <a:ext cx="8698230" cy="822960"/>
          </a:xfrm>
        </p:spPr>
        <p:txBody>
          <a:bodyPr lIns="0" tIns="0" rIns="0" bIns="0" anchor="t"/>
          <a:lstStyle/>
          <a:p>
            <a:pPr algn="l">
              <a:lnSpc>
                <a:spcPct val="95000"/>
              </a:lnSpc>
            </a:pPr>
            <a:r>
              <a:rPr lang="en-US" sz="3900" dirty="0">
                <a:solidFill>
                  <a:srgbClr val="000000"/>
                </a:solidFill>
                <a:latin typeface="Arial" charset="0"/>
              </a:rPr>
              <a:t>What is a </a:t>
            </a:r>
            <a:r>
              <a:rPr lang="en-US" sz="3900" dirty="0" err="1">
                <a:solidFill>
                  <a:srgbClr val="000000"/>
                </a:solidFill>
                <a:latin typeface="Arial" charset="0"/>
              </a:rPr>
              <a:t>floc</a:t>
            </a:r>
            <a:r>
              <a:rPr lang="en-US" sz="3900" dirty="0">
                <a:solidFill>
                  <a:srgbClr val="000000"/>
                </a:solidFill>
                <a:latin typeface="Arial" charset="0"/>
              </a:rPr>
              <a:t> blanket?</a:t>
            </a:r>
          </a:p>
        </p:txBody>
      </p:sp>
      <p:sp>
        <p:nvSpPr>
          <p:cNvPr id="4098" name="Rectangle 2"/>
          <p:cNvSpPr>
            <a:spLocks noGrp="1" noChangeArrowheads="1"/>
          </p:cNvSpPr>
          <p:nvPr>
            <p:ph type="body" idx="1"/>
          </p:nvPr>
        </p:nvSpPr>
        <p:spPr>
          <a:xfrm>
            <a:off x="215742" y="1631633"/>
            <a:ext cx="4889658" cy="4930617"/>
          </a:xfrm>
        </p:spPr>
        <p:txBody>
          <a:bodyPr lIns="0" tIns="0" rIns="0" bIns="0"/>
          <a:lstStyle/>
          <a:p>
            <a:pPr marL="411480" lvl="1" indent="-308610">
              <a:lnSpc>
                <a:spcPct val="95000"/>
              </a:lnSpc>
              <a:spcBef>
                <a:spcPct val="0"/>
              </a:spcBef>
              <a:buClr>
                <a:srgbClr val="000000"/>
              </a:buClr>
              <a:buFontTx/>
              <a:buChar char="•"/>
            </a:pPr>
            <a:r>
              <a:rPr lang="en-US" sz="2400" dirty="0">
                <a:solidFill>
                  <a:srgbClr val="000000"/>
                </a:solidFill>
                <a:latin typeface="Arial" charset="0"/>
              </a:rPr>
              <a:t>A fluidized, highly concentrated bed of particles.</a:t>
            </a:r>
            <a:endParaRPr lang="en-US" dirty="0"/>
          </a:p>
          <a:p>
            <a:pPr marL="411480" lvl="1" indent="-308610">
              <a:lnSpc>
                <a:spcPct val="95000"/>
              </a:lnSpc>
              <a:spcBef>
                <a:spcPct val="0"/>
              </a:spcBef>
              <a:buClr>
                <a:srgbClr val="000000"/>
              </a:buClr>
              <a:buFontTx/>
              <a:buChar char="•"/>
            </a:pPr>
            <a:r>
              <a:rPr lang="en-US" sz="2400" dirty="0">
                <a:solidFill>
                  <a:srgbClr val="000000"/>
                </a:solidFill>
                <a:latin typeface="Arial" charset="0"/>
              </a:rPr>
              <a:t>Occurs when </a:t>
            </a:r>
            <a:r>
              <a:rPr lang="en-US" sz="2400" dirty="0" err="1">
                <a:solidFill>
                  <a:srgbClr val="000000"/>
                </a:solidFill>
                <a:latin typeface="Arial" charset="0"/>
              </a:rPr>
              <a:t>flocs</a:t>
            </a:r>
            <a:r>
              <a:rPr lang="en-US" sz="2400" dirty="0">
                <a:solidFill>
                  <a:srgbClr val="000000"/>
                </a:solidFill>
                <a:latin typeface="Arial" charset="0"/>
              </a:rPr>
              <a:t> switch from a state of </a:t>
            </a:r>
            <a:r>
              <a:rPr lang="en-US" sz="2400" b="1" dirty="0">
                <a:solidFill>
                  <a:srgbClr val="000000"/>
                </a:solidFill>
                <a:latin typeface="Arial" charset="0"/>
              </a:rPr>
              <a:t>differential settling</a:t>
            </a:r>
            <a:r>
              <a:rPr lang="en-US" sz="2400" dirty="0">
                <a:solidFill>
                  <a:srgbClr val="000000"/>
                </a:solidFill>
                <a:latin typeface="Arial" charset="0"/>
              </a:rPr>
              <a:t> to </a:t>
            </a:r>
            <a:r>
              <a:rPr lang="en-US" sz="2400" b="1" dirty="0">
                <a:solidFill>
                  <a:srgbClr val="000000"/>
                </a:solidFill>
                <a:latin typeface="Arial" charset="0"/>
              </a:rPr>
              <a:t>hindered settling.</a:t>
            </a:r>
            <a:endParaRPr lang="en-US" dirty="0"/>
          </a:p>
          <a:p>
            <a:pPr marL="0" indent="0">
              <a:lnSpc>
                <a:spcPct val="95000"/>
              </a:lnSpc>
              <a:spcBef>
                <a:spcPct val="0"/>
              </a:spcBef>
              <a:buNone/>
            </a:pPr>
            <a:endParaRPr lang="en-US" sz="2400" dirty="0">
              <a:solidFill>
                <a:srgbClr val="000000"/>
              </a:solidFill>
              <a:latin typeface="Arial" charset="0"/>
            </a:endParaRPr>
          </a:p>
          <a:p>
            <a:pPr marL="0" indent="0">
              <a:lnSpc>
                <a:spcPct val="95000"/>
              </a:lnSpc>
              <a:spcBef>
                <a:spcPct val="0"/>
              </a:spcBef>
              <a:buNone/>
            </a:pPr>
            <a:r>
              <a:rPr lang="en-US" sz="2400" dirty="0">
                <a:solidFill>
                  <a:srgbClr val="000000"/>
                </a:solidFill>
                <a:latin typeface="Arial" charset="0"/>
              </a:rPr>
              <a:t>Benefits of a </a:t>
            </a:r>
            <a:r>
              <a:rPr lang="en-US" sz="2400" dirty="0" err="1">
                <a:solidFill>
                  <a:srgbClr val="000000"/>
                </a:solidFill>
                <a:latin typeface="Arial" charset="0"/>
              </a:rPr>
              <a:t>floc</a:t>
            </a:r>
            <a:r>
              <a:rPr lang="en-US" sz="2400" dirty="0">
                <a:solidFill>
                  <a:srgbClr val="000000"/>
                </a:solidFill>
                <a:latin typeface="Arial" charset="0"/>
              </a:rPr>
              <a:t> blanket:</a:t>
            </a:r>
            <a:endParaRPr lang="en-US" dirty="0"/>
          </a:p>
          <a:p>
            <a:pPr marL="411480" lvl="1" indent="-308610">
              <a:lnSpc>
                <a:spcPct val="95000"/>
              </a:lnSpc>
              <a:spcBef>
                <a:spcPct val="0"/>
              </a:spcBef>
              <a:buClr>
                <a:srgbClr val="000000"/>
              </a:buClr>
              <a:buFontTx/>
              <a:buChar char="•"/>
            </a:pPr>
            <a:r>
              <a:rPr lang="en-US" sz="2400" dirty="0">
                <a:solidFill>
                  <a:srgbClr val="000000"/>
                </a:solidFill>
                <a:latin typeface="Arial" charset="0"/>
              </a:rPr>
              <a:t>Greatly improves the </a:t>
            </a:r>
            <a:r>
              <a:rPr lang="en-US" sz="2400" dirty="0" err="1" smtClean="0">
                <a:solidFill>
                  <a:srgbClr val="000000"/>
                </a:solidFill>
                <a:latin typeface="Arial" charset="0"/>
              </a:rPr>
              <a:t>effluentturbidity</a:t>
            </a:r>
            <a:r>
              <a:rPr lang="en-US" sz="2400" dirty="0" smtClean="0">
                <a:solidFill>
                  <a:srgbClr val="000000"/>
                </a:solidFill>
                <a:latin typeface="Arial" charset="0"/>
              </a:rPr>
              <a:t> </a:t>
            </a:r>
            <a:r>
              <a:rPr lang="en-US" sz="2400" dirty="0">
                <a:solidFill>
                  <a:srgbClr val="000000"/>
                </a:solidFill>
                <a:latin typeface="Arial" charset="0"/>
              </a:rPr>
              <a:t>by trapping small </a:t>
            </a:r>
            <a:r>
              <a:rPr lang="en-US" sz="2400" dirty="0" err="1">
                <a:solidFill>
                  <a:srgbClr val="000000"/>
                </a:solidFill>
                <a:latin typeface="Arial" charset="0"/>
              </a:rPr>
              <a:t>flocs</a:t>
            </a:r>
            <a:r>
              <a:rPr lang="en-US" sz="2400" dirty="0">
                <a:solidFill>
                  <a:srgbClr val="000000"/>
                </a:solidFill>
                <a:latin typeface="Arial" charset="0"/>
              </a:rPr>
              <a:t>.</a:t>
            </a:r>
            <a:endParaRPr lang="en-US" dirty="0"/>
          </a:p>
          <a:p>
            <a:pPr marL="411480" lvl="1" indent="-308610">
              <a:lnSpc>
                <a:spcPct val="95000"/>
              </a:lnSpc>
              <a:spcBef>
                <a:spcPct val="0"/>
              </a:spcBef>
              <a:buClr>
                <a:srgbClr val="000000"/>
              </a:buClr>
              <a:buFontTx/>
              <a:buChar char="•"/>
            </a:pPr>
            <a:r>
              <a:rPr lang="en-US" sz="2400" dirty="0">
                <a:solidFill>
                  <a:srgbClr val="000000"/>
                </a:solidFill>
                <a:latin typeface="Arial" charset="0"/>
              </a:rPr>
              <a:t>Reduces clean water waste from frequent draining of the sedimentation tank.</a:t>
            </a:r>
            <a:endParaRPr lang="en-US" dirty="0"/>
          </a:p>
          <a:p>
            <a:pPr marL="0" indent="0">
              <a:lnSpc>
                <a:spcPct val="95000"/>
              </a:lnSpc>
              <a:spcBef>
                <a:spcPct val="0"/>
              </a:spcBef>
              <a:buNone/>
            </a:pPr>
            <a:endParaRPr lang="en-US" sz="2400" dirty="0">
              <a:solidFill>
                <a:srgbClr val="000000"/>
              </a:solidFill>
              <a:latin typeface="Arial" charset="0"/>
            </a:endParaRPr>
          </a:p>
          <a:p>
            <a:pPr marL="0" indent="0">
              <a:lnSpc>
                <a:spcPct val="95000"/>
              </a:lnSpc>
              <a:spcBef>
                <a:spcPct val="0"/>
              </a:spcBef>
              <a:buNone/>
            </a:pPr>
            <a:endParaRPr lang="en-US" sz="2400" dirty="0">
              <a:solidFill>
                <a:srgbClr val="000000"/>
              </a:solidFill>
              <a:latin typeface="Arial" charset="0"/>
            </a:endParaRPr>
          </a:p>
          <a:p>
            <a:pPr marL="0" indent="0">
              <a:lnSpc>
                <a:spcPct val="95000"/>
              </a:lnSpc>
              <a:spcBef>
                <a:spcPct val="0"/>
              </a:spcBef>
              <a:buNone/>
            </a:pPr>
            <a:endParaRPr lang="en-US" sz="24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76988"/>
            <a:ext cx="1981200" cy="55721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print"/>
          <a:srcRect r="4546"/>
          <a:stretch>
            <a:fillRect/>
          </a:stretch>
        </p:blipFill>
        <p:spPr bwMode="auto">
          <a:xfrm>
            <a:off x="0" y="6376988"/>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7" name="Picture 5"/>
          <p:cNvPicPr>
            <a:picLocks noChangeAspect="1" noChangeArrowheads="1"/>
          </p:cNvPicPr>
          <p:nvPr/>
        </p:nvPicPr>
        <p:blipFill>
          <a:blip r:embed="rId5" cstate="print"/>
          <a:srcRect/>
          <a:stretch>
            <a:fillRect/>
          </a:stretch>
        </p:blipFill>
        <p:spPr bwMode="auto">
          <a:xfrm>
            <a:off x="5715000" y="1828800"/>
            <a:ext cx="2798027" cy="4215765"/>
          </a:xfrm>
          <a:prstGeom prst="rect">
            <a:avLst/>
          </a:prstGeom>
          <a:noFill/>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215742" y="267177"/>
            <a:ext cx="8698230" cy="817245"/>
          </a:xfrm>
        </p:spPr>
        <p:txBody>
          <a:bodyPr lIns="0" tIns="0" rIns="0" bIns="0" anchor="t"/>
          <a:lstStyle/>
          <a:p>
            <a:pPr algn="l">
              <a:lnSpc>
                <a:spcPct val="95000"/>
              </a:lnSpc>
            </a:pPr>
            <a:r>
              <a:rPr lang="en-US" sz="3900" dirty="0">
                <a:solidFill>
                  <a:srgbClr val="000000"/>
                </a:solidFill>
                <a:latin typeface="Arial" charset="0"/>
              </a:rPr>
              <a:t>Conditions for </a:t>
            </a:r>
            <a:r>
              <a:rPr lang="en-US" sz="3900" dirty="0" err="1">
                <a:solidFill>
                  <a:srgbClr val="000000"/>
                </a:solidFill>
                <a:latin typeface="Arial" charset="0"/>
              </a:rPr>
              <a:t>floc</a:t>
            </a:r>
            <a:r>
              <a:rPr lang="en-US" sz="3900" dirty="0">
                <a:solidFill>
                  <a:srgbClr val="000000"/>
                </a:solidFill>
                <a:latin typeface="Arial" charset="0"/>
              </a:rPr>
              <a:t> blanket formation</a:t>
            </a:r>
          </a:p>
        </p:txBody>
      </p:sp>
      <p:sp>
        <p:nvSpPr>
          <p:cNvPr id="7170" name="Rectangle 2"/>
          <p:cNvSpPr>
            <a:spLocks noGrp="1" noChangeArrowheads="1"/>
          </p:cNvSpPr>
          <p:nvPr>
            <p:ph type="body" idx="1"/>
          </p:nvPr>
        </p:nvSpPr>
        <p:spPr>
          <a:xfrm>
            <a:off x="222885" y="1645920"/>
            <a:ext cx="8698230" cy="4937760"/>
          </a:xfrm>
        </p:spPr>
        <p:txBody>
          <a:bodyPr lIns="0" tIns="0" rIns="0" bIns="0"/>
          <a:lstStyle/>
          <a:p>
            <a:pPr marL="411480" lvl="1" indent="-308610">
              <a:lnSpc>
                <a:spcPct val="95000"/>
              </a:lnSpc>
              <a:spcBef>
                <a:spcPct val="0"/>
              </a:spcBef>
              <a:buClr>
                <a:srgbClr val="000000"/>
              </a:buClr>
              <a:buFontTx/>
              <a:buChar char="•"/>
            </a:pPr>
            <a:r>
              <a:rPr lang="en-US" sz="2400" dirty="0">
                <a:solidFill>
                  <a:srgbClr val="000000"/>
                </a:solidFill>
                <a:latin typeface="Arial" charset="0"/>
              </a:rPr>
              <a:t>Adequate </a:t>
            </a:r>
            <a:r>
              <a:rPr lang="en-US" sz="2400" dirty="0" err="1">
                <a:solidFill>
                  <a:srgbClr val="000000"/>
                </a:solidFill>
                <a:latin typeface="Arial" charset="0"/>
              </a:rPr>
              <a:t>floc</a:t>
            </a:r>
            <a:r>
              <a:rPr lang="en-US" sz="2400" dirty="0">
                <a:solidFill>
                  <a:srgbClr val="000000"/>
                </a:solidFill>
                <a:latin typeface="Arial" charset="0"/>
              </a:rPr>
              <a:t> re-suspension by inlet jet</a:t>
            </a:r>
            <a:endParaRPr lang="en-US" dirty="0"/>
          </a:p>
          <a:p>
            <a:pPr marL="411480" lvl="1" indent="-308610">
              <a:lnSpc>
                <a:spcPct val="95000"/>
              </a:lnSpc>
              <a:spcBef>
                <a:spcPct val="0"/>
              </a:spcBef>
              <a:buClr>
                <a:srgbClr val="000000"/>
              </a:buClr>
              <a:buFontTx/>
              <a:buChar char="•"/>
            </a:pPr>
            <a:r>
              <a:rPr lang="en-US" sz="2400" dirty="0">
                <a:solidFill>
                  <a:srgbClr val="000000"/>
                </a:solidFill>
                <a:latin typeface="Arial" charset="0"/>
              </a:rPr>
              <a:t>Inclines to direct settling </a:t>
            </a:r>
            <a:r>
              <a:rPr lang="en-US" sz="2400" dirty="0" err="1">
                <a:solidFill>
                  <a:srgbClr val="000000"/>
                </a:solidFill>
                <a:latin typeface="Arial" charset="0"/>
              </a:rPr>
              <a:t>flocs</a:t>
            </a:r>
            <a:r>
              <a:rPr lang="en-US" sz="2400" dirty="0">
                <a:solidFill>
                  <a:srgbClr val="000000"/>
                </a:solidFill>
                <a:latin typeface="Arial" charset="0"/>
              </a:rPr>
              <a:t> towards inlet jet</a:t>
            </a:r>
          </a:p>
        </p:txBody>
      </p:sp>
      <p:pic>
        <p:nvPicPr>
          <p:cNvPr id="7172" name="Picture 4"/>
          <p:cNvPicPr>
            <a:picLocks noChangeAspect="1" noChangeArrowheads="1"/>
          </p:cNvPicPr>
          <p:nvPr/>
        </p:nvPicPr>
        <p:blipFill>
          <a:blip r:embed="rId3" cstate="print"/>
          <a:srcRect/>
          <a:stretch>
            <a:fillRect/>
          </a:stretch>
        </p:blipFill>
        <p:spPr bwMode="auto">
          <a:xfrm>
            <a:off x="3375660" y="3278505"/>
            <a:ext cx="1805940" cy="2817495"/>
          </a:xfrm>
          <a:prstGeom prst="rect">
            <a:avLst/>
          </a:prstGeom>
          <a:noFill/>
        </p:spPr>
      </p:pic>
      <p:pic>
        <p:nvPicPr>
          <p:cNvPr id="7173" name="Picture 5"/>
          <p:cNvPicPr>
            <a:picLocks noChangeAspect="1" noChangeArrowheads="1"/>
          </p:cNvPicPr>
          <p:nvPr/>
        </p:nvPicPr>
        <p:blipFill>
          <a:blip r:embed="rId4" cstate="print"/>
          <a:srcRect/>
          <a:stretch>
            <a:fillRect/>
          </a:stretch>
        </p:blipFill>
        <p:spPr bwMode="auto">
          <a:xfrm>
            <a:off x="6477000" y="3264362"/>
            <a:ext cx="1828800" cy="2755438"/>
          </a:xfrm>
          <a:prstGeom prst="rect">
            <a:avLst/>
          </a:prstGeom>
          <a:noFill/>
        </p:spPr>
      </p:pic>
      <p:pic>
        <p:nvPicPr>
          <p:cNvPr id="7174" name="Picture 6"/>
          <p:cNvPicPr>
            <a:picLocks noChangeAspect="1" noChangeArrowheads="1"/>
          </p:cNvPicPr>
          <p:nvPr/>
        </p:nvPicPr>
        <p:blipFill>
          <a:blip r:embed="rId5" cstate="print"/>
          <a:srcRect/>
          <a:stretch>
            <a:fillRect/>
          </a:stretch>
        </p:blipFill>
        <p:spPr bwMode="auto">
          <a:xfrm>
            <a:off x="442912" y="3232785"/>
            <a:ext cx="1843088" cy="2863215"/>
          </a:xfrm>
          <a:prstGeom prst="rect">
            <a:avLst/>
          </a:prstGeom>
          <a:noFill/>
        </p:spPr>
      </p:pic>
      <p:sp>
        <p:nvSpPr>
          <p:cNvPr id="7175" name="Freeform 7"/>
          <p:cNvSpPr>
            <a:spLocks/>
          </p:cNvSpPr>
          <p:nvPr/>
        </p:nvSpPr>
        <p:spPr bwMode="auto">
          <a:xfrm>
            <a:off x="5486400" y="4114800"/>
            <a:ext cx="610077" cy="610077"/>
          </a:xfrm>
          <a:custGeom>
            <a:avLst/>
            <a:gdLst/>
            <a:ahLst/>
            <a:cxnLst>
              <a:cxn ang="0">
                <a:pos x="0" y="6165"/>
              </a:cxn>
              <a:cxn ang="0">
                <a:pos x="10427" y="6165"/>
              </a:cxn>
              <a:cxn ang="0">
                <a:pos x="10427" y="985"/>
              </a:cxn>
              <a:cxn ang="0">
                <a:pos x="11410" y="995"/>
              </a:cxn>
              <a:cxn ang="0">
                <a:pos x="21600" y="11345"/>
              </a:cxn>
              <a:cxn ang="0">
                <a:pos x="11413" y="21691"/>
              </a:cxn>
              <a:cxn ang="0">
                <a:pos x="10427" y="21705"/>
              </a:cxn>
              <a:cxn ang="0">
                <a:pos x="10427" y="16526"/>
              </a:cxn>
              <a:cxn ang="0">
                <a:pos x="0" y="16526"/>
              </a:cxn>
              <a:cxn ang="0">
                <a:pos x="0" y="6165"/>
              </a:cxn>
            </a:cxnLst>
            <a:rect l="0" t="0" r="r" b="b"/>
            <a:pathLst>
              <a:path w="21600" h="22715">
                <a:moveTo>
                  <a:pt x="0" y="6165"/>
                </a:moveTo>
                <a:lnTo>
                  <a:pt x="10427" y="6165"/>
                </a:lnTo>
                <a:cubicBezTo>
                  <a:pt x="10427" y="6165"/>
                  <a:pt x="10412" y="1031"/>
                  <a:pt x="10427" y="985"/>
                </a:cubicBezTo>
                <a:cubicBezTo>
                  <a:pt x="10427" y="0"/>
                  <a:pt x="11410" y="995"/>
                  <a:pt x="11410" y="995"/>
                </a:cubicBezTo>
                <a:lnTo>
                  <a:pt x="21600" y="11345"/>
                </a:lnTo>
                <a:cubicBezTo>
                  <a:pt x="21600" y="11345"/>
                  <a:pt x="11413" y="21669"/>
                  <a:pt x="11413" y="21691"/>
                </a:cubicBezTo>
                <a:cubicBezTo>
                  <a:pt x="10263" y="22715"/>
                  <a:pt x="10427" y="21705"/>
                  <a:pt x="10427" y="21705"/>
                </a:cubicBezTo>
                <a:lnTo>
                  <a:pt x="10427" y="16526"/>
                </a:lnTo>
                <a:lnTo>
                  <a:pt x="0" y="16526"/>
                </a:lnTo>
                <a:lnTo>
                  <a:pt x="0" y="6165"/>
                </a:lnTo>
                <a:close/>
              </a:path>
            </a:pathLst>
          </a:custGeom>
          <a:solidFill>
            <a:srgbClr val="FFFFFF"/>
          </a:solidFill>
          <a:ln w="9525">
            <a:solidFill>
              <a:srgbClr val="000000"/>
            </a:solidFill>
            <a:round/>
            <a:headEnd/>
            <a:tailEnd/>
          </a:ln>
          <a:effectLst/>
        </p:spPr>
        <p:txBody>
          <a:bodyPr lIns="82296" tIns="41148" rIns="82296" bIns="41148"/>
          <a:lstStyle/>
          <a:p>
            <a:endParaRPr lang="en-US"/>
          </a:p>
        </p:txBody>
      </p:sp>
      <p:sp>
        <p:nvSpPr>
          <p:cNvPr id="7176" name="Freeform 8"/>
          <p:cNvSpPr>
            <a:spLocks/>
          </p:cNvSpPr>
          <p:nvPr/>
        </p:nvSpPr>
        <p:spPr bwMode="auto">
          <a:xfrm>
            <a:off x="2474595" y="4120515"/>
            <a:ext cx="641509" cy="661512"/>
          </a:xfrm>
          <a:custGeom>
            <a:avLst/>
            <a:gdLst/>
            <a:ahLst/>
            <a:cxnLst>
              <a:cxn ang="0">
                <a:pos x="0" y="6165"/>
              </a:cxn>
              <a:cxn ang="0">
                <a:pos x="10427" y="6165"/>
              </a:cxn>
              <a:cxn ang="0">
                <a:pos x="10427" y="985"/>
              </a:cxn>
              <a:cxn ang="0">
                <a:pos x="11410" y="995"/>
              </a:cxn>
              <a:cxn ang="0">
                <a:pos x="21600" y="11345"/>
              </a:cxn>
              <a:cxn ang="0">
                <a:pos x="11413" y="21691"/>
              </a:cxn>
              <a:cxn ang="0">
                <a:pos x="10427" y="21705"/>
              </a:cxn>
              <a:cxn ang="0">
                <a:pos x="10427" y="16526"/>
              </a:cxn>
              <a:cxn ang="0">
                <a:pos x="0" y="16526"/>
              </a:cxn>
              <a:cxn ang="0">
                <a:pos x="0" y="6165"/>
              </a:cxn>
            </a:cxnLst>
            <a:rect l="0" t="0" r="r" b="b"/>
            <a:pathLst>
              <a:path w="21600" h="22715">
                <a:moveTo>
                  <a:pt x="0" y="6165"/>
                </a:moveTo>
                <a:lnTo>
                  <a:pt x="10427" y="6165"/>
                </a:lnTo>
                <a:cubicBezTo>
                  <a:pt x="10427" y="6165"/>
                  <a:pt x="10412" y="1031"/>
                  <a:pt x="10427" y="985"/>
                </a:cubicBezTo>
                <a:cubicBezTo>
                  <a:pt x="10427" y="0"/>
                  <a:pt x="11410" y="995"/>
                  <a:pt x="11410" y="995"/>
                </a:cubicBezTo>
                <a:lnTo>
                  <a:pt x="21600" y="11345"/>
                </a:lnTo>
                <a:cubicBezTo>
                  <a:pt x="21600" y="11345"/>
                  <a:pt x="11413" y="21669"/>
                  <a:pt x="11413" y="21691"/>
                </a:cubicBezTo>
                <a:cubicBezTo>
                  <a:pt x="10263" y="22715"/>
                  <a:pt x="10427" y="21705"/>
                  <a:pt x="10427" y="21705"/>
                </a:cubicBezTo>
                <a:lnTo>
                  <a:pt x="10427" y="16526"/>
                </a:lnTo>
                <a:lnTo>
                  <a:pt x="0" y="16526"/>
                </a:lnTo>
                <a:lnTo>
                  <a:pt x="0" y="6165"/>
                </a:lnTo>
                <a:close/>
              </a:path>
            </a:pathLst>
          </a:custGeom>
          <a:solidFill>
            <a:srgbClr val="FFFFFF"/>
          </a:solidFill>
          <a:ln w="9525">
            <a:solidFill>
              <a:srgbClr val="000000"/>
            </a:solidFill>
            <a:round/>
            <a:headEnd/>
            <a:tailEnd/>
          </a:ln>
          <a:effectLst/>
        </p:spPr>
        <p:txBody>
          <a:bodyPr lIns="82296" tIns="41148" rIns="82296" bIns="41148"/>
          <a:lstStyle/>
          <a:p>
            <a:endParaRPr lang="en-US"/>
          </a:p>
        </p:txBody>
      </p:sp>
      <p:pic>
        <p:nvPicPr>
          <p:cNvPr id="9" name="Picture 6" descr="a"/>
          <p:cNvPicPr>
            <a:picLocks noChangeAspect="1" noChangeArrowheads="1"/>
          </p:cNvPicPr>
          <p:nvPr/>
        </p:nvPicPr>
        <p:blipFill>
          <a:blip r:embed="rId6" cstate="print"/>
          <a:srcRect r="4546"/>
          <a:stretch>
            <a:fillRect/>
          </a:stretch>
        </p:blipFill>
        <p:spPr bwMode="auto">
          <a:xfrm>
            <a:off x="0" y="6300788"/>
            <a:ext cx="1981200" cy="557212"/>
          </a:xfrm>
          <a:prstGeom prst="rect">
            <a:avLst/>
          </a:prstGeom>
          <a:noFill/>
          <a:ln w="9525">
            <a:noFill/>
            <a:miter lim="800000"/>
            <a:headEnd/>
            <a:tailEnd/>
          </a:ln>
        </p:spPr>
      </p:pic>
      <p:pic>
        <p:nvPicPr>
          <p:cNvPr id="10" name="Picture 5" descr="b"/>
          <p:cNvPicPr>
            <a:picLocks noChangeAspect="1" noChangeArrowheads="1"/>
          </p:cNvPicPr>
          <p:nvPr/>
        </p:nvPicPr>
        <p:blipFill>
          <a:blip r:embed="rId7"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a:xfrm>
            <a:off x="222885" y="274320"/>
            <a:ext cx="8698230" cy="822960"/>
          </a:xfrm>
        </p:spPr>
        <p:txBody>
          <a:bodyPr lIns="0" tIns="0" rIns="0" bIns="0" anchor="t"/>
          <a:lstStyle/>
          <a:p>
            <a:pPr algn="l">
              <a:lnSpc>
                <a:spcPct val="95000"/>
              </a:lnSpc>
            </a:pPr>
            <a:r>
              <a:rPr lang="en-US" sz="3900" dirty="0">
                <a:solidFill>
                  <a:srgbClr val="000000"/>
                </a:solidFill>
                <a:latin typeface="Arial" charset="0"/>
              </a:rPr>
              <a:t>Current Sedimentation Tank</a:t>
            </a:r>
          </a:p>
        </p:txBody>
      </p:sp>
      <p:sp>
        <p:nvSpPr>
          <p:cNvPr id="9218"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a:solidFill>
                  <a:srgbClr val="000000"/>
                </a:solidFill>
                <a:latin typeface="Arial" charset="0"/>
              </a:rPr>
              <a:t>60 degree angle, flat bottom</a:t>
            </a:r>
            <a:endParaRPr lang="en-US" dirty="0"/>
          </a:p>
          <a:p>
            <a:pPr marL="0" indent="0">
              <a:lnSpc>
                <a:spcPct val="95000"/>
              </a:lnSpc>
              <a:spcBef>
                <a:spcPct val="0"/>
              </a:spcBef>
              <a:buNone/>
            </a:pPr>
            <a:r>
              <a:rPr lang="en-US" sz="2400" dirty="0">
                <a:solidFill>
                  <a:srgbClr val="000000"/>
                </a:solidFill>
                <a:latin typeface="Arial" charset="0"/>
              </a:rPr>
              <a:t>geometry</a:t>
            </a:r>
          </a:p>
        </p:txBody>
      </p:sp>
      <p:pic>
        <p:nvPicPr>
          <p:cNvPr id="9220" name="Picture 4"/>
          <p:cNvPicPr>
            <a:picLocks noChangeAspect="1" noChangeArrowheads="1"/>
          </p:cNvPicPr>
          <p:nvPr/>
        </p:nvPicPr>
        <p:blipFill>
          <a:blip r:embed="rId3" cstate="print"/>
          <a:srcRect/>
          <a:stretch>
            <a:fillRect/>
          </a:stretch>
        </p:blipFill>
        <p:spPr bwMode="auto">
          <a:xfrm>
            <a:off x="365760" y="3474720"/>
            <a:ext cx="4497705" cy="2277428"/>
          </a:xfrm>
          <a:prstGeom prst="rect">
            <a:avLst/>
          </a:prstGeom>
          <a:noFill/>
        </p:spPr>
      </p:pic>
      <p:pic>
        <p:nvPicPr>
          <p:cNvPr id="9221" name="Picture 5"/>
          <p:cNvPicPr>
            <a:picLocks noChangeAspect="1" noChangeArrowheads="1"/>
          </p:cNvPicPr>
          <p:nvPr/>
        </p:nvPicPr>
        <p:blipFill>
          <a:blip r:embed="rId4" cstate="print"/>
          <a:srcRect/>
          <a:stretch>
            <a:fillRect/>
          </a:stretch>
        </p:blipFill>
        <p:spPr bwMode="auto">
          <a:xfrm>
            <a:off x="5300663" y="1005840"/>
            <a:ext cx="3177540" cy="5442109"/>
          </a:xfrm>
          <a:prstGeom prst="rect">
            <a:avLst/>
          </a:prstGeom>
          <a:noFill/>
        </p:spPr>
      </p:pic>
      <p:pic>
        <p:nvPicPr>
          <p:cNvPr id="6"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6"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a:xfrm>
            <a:off x="222885" y="274320"/>
            <a:ext cx="8698230" cy="822960"/>
          </a:xfrm>
        </p:spPr>
        <p:txBody>
          <a:bodyPr lIns="0" tIns="0" rIns="0" bIns="0" anchor="t"/>
          <a:lstStyle/>
          <a:p>
            <a:pPr algn="l">
              <a:lnSpc>
                <a:spcPct val="95000"/>
              </a:lnSpc>
            </a:pPr>
            <a:r>
              <a:rPr lang="en-US" sz="3900" dirty="0">
                <a:solidFill>
                  <a:srgbClr val="000000"/>
                </a:solidFill>
                <a:latin typeface="Arial" charset="0"/>
              </a:rPr>
              <a:t>Our </a:t>
            </a:r>
            <a:r>
              <a:rPr lang="en-US" sz="3900" smtClean="0">
                <a:solidFill>
                  <a:srgbClr val="000000"/>
                </a:solidFill>
                <a:latin typeface="Arial" charset="0"/>
              </a:rPr>
              <a:t>Experimental Setup</a:t>
            </a:r>
            <a:br>
              <a:rPr lang="en-US" sz="3900" smtClean="0">
                <a:solidFill>
                  <a:srgbClr val="000000"/>
                </a:solidFill>
                <a:latin typeface="Arial" charset="0"/>
              </a:rPr>
            </a:br>
            <a:endParaRPr lang="en-US" sz="3900" dirty="0">
              <a:solidFill>
                <a:srgbClr val="000000"/>
              </a:solidFill>
              <a:latin typeface="Arial" charset="0"/>
            </a:endParaRPr>
          </a:p>
        </p:txBody>
      </p:sp>
      <p:sp>
        <p:nvSpPr>
          <p:cNvPr id="11266"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a:solidFill>
                  <a:srgbClr val="000000"/>
                </a:solidFill>
                <a:latin typeface="Arial" charset="0"/>
              </a:rPr>
              <a:t> </a:t>
            </a:r>
          </a:p>
        </p:txBody>
      </p:sp>
      <p:pic>
        <p:nvPicPr>
          <p:cNvPr id="11268" name="Picture 4"/>
          <p:cNvPicPr>
            <a:picLocks noChangeAspect="1" noChangeArrowheads="1"/>
          </p:cNvPicPr>
          <p:nvPr/>
        </p:nvPicPr>
        <p:blipFill>
          <a:blip r:embed="rId3" cstate="print"/>
          <a:srcRect/>
          <a:stretch>
            <a:fillRect/>
          </a:stretch>
        </p:blipFill>
        <p:spPr bwMode="auto">
          <a:xfrm>
            <a:off x="182880" y="1005840"/>
            <a:ext cx="8229600" cy="4799172"/>
          </a:xfrm>
          <a:prstGeom prst="rect">
            <a:avLst/>
          </a:prstGeom>
          <a:noFill/>
        </p:spPr>
      </p:pic>
      <p:sp>
        <p:nvSpPr>
          <p:cNvPr id="11269" name="Text Box 5"/>
          <p:cNvSpPr txBox="1">
            <a:spLocks noChangeArrowheads="1"/>
          </p:cNvSpPr>
          <p:nvPr/>
        </p:nvSpPr>
        <p:spPr bwMode="auto">
          <a:xfrm>
            <a:off x="0" y="6019800"/>
            <a:ext cx="4662012" cy="350865"/>
          </a:xfrm>
          <a:prstGeom prst="rect">
            <a:avLst/>
          </a:prstGeom>
          <a:noFill/>
          <a:ln w="9525">
            <a:noFill/>
            <a:miter lim="800000"/>
            <a:headEnd/>
            <a:tailEnd/>
          </a:ln>
          <a:effectLst/>
        </p:spPr>
        <p:txBody>
          <a:bodyPr lIns="0" tIns="0" rIns="0" bIns="0">
            <a:spAutoFit/>
          </a:bodyPr>
          <a:lstStyle/>
          <a:p>
            <a:pPr>
              <a:lnSpc>
                <a:spcPct val="95000"/>
              </a:lnSpc>
            </a:pPr>
            <a:r>
              <a:rPr lang="en-US" sz="2400" dirty="0">
                <a:solidFill>
                  <a:srgbClr val="000000"/>
                </a:solidFill>
                <a:latin typeface="Arial" charset="0"/>
              </a:rPr>
              <a:t>Experimental Setup</a:t>
            </a:r>
          </a:p>
        </p:txBody>
      </p:sp>
      <p:pic>
        <p:nvPicPr>
          <p:cNvPr id="6"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ChangeArrowheads="1"/>
          </p:cNvSpPr>
          <p:nvPr>
            <p:ph type="title"/>
          </p:nvPr>
        </p:nvSpPr>
        <p:spPr>
          <a:xfrm>
            <a:off x="222885" y="274320"/>
            <a:ext cx="8698230" cy="822960"/>
          </a:xfrm>
        </p:spPr>
        <p:txBody>
          <a:bodyPr lIns="0" tIns="0" rIns="0" bIns="0" anchor="t"/>
          <a:lstStyle/>
          <a:p>
            <a:pPr algn="l">
              <a:lnSpc>
                <a:spcPct val="95000"/>
              </a:lnSpc>
            </a:pPr>
            <a:r>
              <a:rPr lang="en-US" sz="3900" dirty="0">
                <a:solidFill>
                  <a:srgbClr val="000000"/>
                </a:solidFill>
                <a:latin typeface="Arial" charset="0"/>
              </a:rPr>
              <a:t>Our Model</a:t>
            </a:r>
          </a:p>
        </p:txBody>
      </p:sp>
      <p:sp>
        <p:nvSpPr>
          <p:cNvPr id="13314"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a:solidFill>
                  <a:srgbClr val="000000"/>
                </a:solidFill>
                <a:latin typeface="Arial" charset="0"/>
              </a:rPr>
              <a:t> </a:t>
            </a:r>
          </a:p>
        </p:txBody>
      </p:sp>
      <p:pic>
        <p:nvPicPr>
          <p:cNvPr id="6" name="Picture 5" descr="IMG_2876.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2877.JPG"/>
          <p:cNvPicPr>
            <a:picLocks noChangeAspect="1"/>
          </p:cNvPicPr>
          <p:nvPr/>
        </p:nvPicPr>
        <p:blipFill>
          <a:blip r:embed="rId3" cstate="print"/>
          <a:stretch>
            <a:fillRect/>
          </a:stretch>
        </p:blipFill>
        <p:spPr>
          <a:xfrm>
            <a:off x="0" y="-137160"/>
            <a:ext cx="9144000" cy="6858000"/>
          </a:xfrm>
          <a:prstGeom prst="rect">
            <a:avLst/>
          </a:prstGeom>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2874.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transition>
    <p:fade/>
  </p:transition>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2623</TotalTime>
  <Words>650</Words>
  <Application>Microsoft Office PowerPoint</Application>
  <PresentationFormat>On-screen Show (4:3)</PresentationFormat>
  <Paragraphs>170</Paragraphs>
  <Slides>20</Slides>
  <Notes>20</Notes>
  <HiddenSlides>0</HiddenSlides>
  <MMClips>3</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1_AguaClara the road</vt:lpstr>
      <vt:lpstr>Sedimentation Tank Hydraulics</vt:lpstr>
      <vt:lpstr>Objectives</vt:lpstr>
      <vt:lpstr>What is a floc blanket?</vt:lpstr>
      <vt:lpstr>Conditions for floc blanket formation</vt:lpstr>
      <vt:lpstr>Current Sedimentation Tank</vt:lpstr>
      <vt:lpstr>Our Experimental Setup </vt:lpstr>
      <vt:lpstr>Our Model</vt:lpstr>
      <vt:lpstr>Slide 8</vt:lpstr>
      <vt:lpstr>Slide 9</vt:lpstr>
      <vt:lpstr>Experiments</vt:lpstr>
      <vt:lpstr>60 degree insert</vt:lpstr>
      <vt:lpstr>60 degree, symmetric, flat bottom geometry</vt:lpstr>
      <vt:lpstr>60 degree, symmetric, flat bottom geometry</vt:lpstr>
      <vt:lpstr>60 degree, symmetric, trench bottom geometry</vt:lpstr>
      <vt:lpstr>60 degree, symmetric, trench bottom geometry</vt:lpstr>
      <vt:lpstr>Slide 16</vt:lpstr>
      <vt:lpstr>Slide 17</vt:lpstr>
      <vt:lpstr>Floc Weir Design</vt:lpstr>
      <vt:lpstr>Floc Weir Design</vt:lpstr>
      <vt:lpstr>Future Work</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Jill Freeman</cp:lastModifiedBy>
  <cp:revision>270</cp:revision>
  <dcterms:created xsi:type="dcterms:W3CDTF">2008-08-26T14:48:34Z</dcterms:created>
  <dcterms:modified xsi:type="dcterms:W3CDTF">2011-08-10T22:40:48Z</dcterms:modified>
</cp:coreProperties>
</file>