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63" r:id="rId3"/>
    <p:sldId id="264" r:id="rId4"/>
    <p:sldId id="265" r:id="rId5"/>
    <p:sldId id="266" r:id="rId6"/>
    <p:sldId id="267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177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D010D19D-E8F4-46D5-B28A-A3FEFBBC1B5D}" type="datetimeFigureOut">
              <a:rPr lang="en-US" smtClean="0">
                <a:solidFill>
                  <a:srgbClr val="000000"/>
                </a:solidFill>
              </a:rPr>
              <a:pPr/>
              <a:t>10/29/12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598B1A88-A749-4CC2-9A45-355AB6EE232C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762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11" name="Picture 12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0600" y="0"/>
            <a:ext cx="4343400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6349105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2B8DCAE-CCC7-4A18-8A75-4B13CB468722}" type="datetimeFigureOut">
              <a:rPr lang="en-US" smtClean="0">
                <a:solidFill>
                  <a:srgbClr val="000000"/>
                </a:solidFill>
                <a:latin typeface="Candara"/>
              </a:rPr>
              <a:pPr/>
              <a:t>10/29/12</a:t>
            </a:fld>
            <a:endParaRPr lang="en-US">
              <a:solidFill>
                <a:srgbClr val="000000"/>
              </a:solidFill>
              <a:latin typeface="Candar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latin typeface="Candar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0E7663-C292-4EC0-A62D-44B51312C978}" type="slidenum">
              <a:rPr lang="en-US" smtClean="0">
                <a:solidFill>
                  <a:srgbClr val="000000"/>
                </a:solidFill>
                <a:latin typeface="Candara"/>
              </a:rPr>
              <a:pPr/>
              <a:t>‹#›</a:t>
            </a:fld>
            <a:endParaRPr lang="en-US">
              <a:solidFill>
                <a:srgbClr val="000000"/>
              </a:solidFill>
              <a:latin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4101725716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24CEDEA-DCB4-418A-AA08-AA8A66A5870F}" type="datetimeFigureOut">
              <a:rPr lang="en-US" smtClean="0">
                <a:solidFill>
                  <a:srgbClr val="000000"/>
                </a:solidFill>
                <a:latin typeface="Candara"/>
              </a:rPr>
              <a:pPr/>
              <a:t>10/29/12</a:t>
            </a:fld>
            <a:endParaRPr lang="en-US">
              <a:solidFill>
                <a:srgbClr val="000000"/>
              </a:solidFill>
              <a:latin typeface="Candar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latin typeface="Candar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4EE29E-A6E8-4428-99C0-AA55561836F0}" type="slidenum">
              <a:rPr lang="en-US" smtClean="0">
                <a:solidFill>
                  <a:srgbClr val="000000"/>
                </a:solidFill>
                <a:latin typeface="Candara"/>
              </a:rPr>
              <a:pPr/>
              <a:t>‹#›</a:t>
            </a:fld>
            <a:endParaRPr lang="en-US">
              <a:solidFill>
                <a:srgbClr val="000000"/>
              </a:solidFill>
              <a:latin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3746733880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E9592E4-F34A-4AC3-80D4-D1D9C35E6743}" type="datetimeFigureOut">
              <a:rPr lang="en-US" smtClean="0">
                <a:solidFill>
                  <a:srgbClr val="000000"/>
                </a:solidFill>
                <a:latin typeface="Candara"/>
              </a:rPr>
              <a:pPr/>
              <a:t>10/29/12</a:t>
            </a:fld>
            <a:endParaRPr lang="en-US">
              <a:solidFill>
                <a:srgbClr val="000000"/>
              </a:solidFill>
              <a:latin typeface="Candar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latin typeface="Candar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44171A-7A35-4D5F-8827-1F4D3D8C70DF}" type="slidenum">
              <a:rPr lang="en-US" smtClean="0">
                <a:solidFill>
                  <a:srgbClr val="000000"/>
                </a:solidFill>
                <a:latin typeface="Candara"/>
              </a:rPr>
              <a:pPr/>
              <a:t>‹#›</a:t>
            </a:fld>
            <a:endParaRPr lang="en-US">
              <a:solidFill>
                <a:srgbClr val="000000"/>
              </a:solidFill>
              <a:latin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1764835748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207388A-B88C-4557-A8D5-92357727A665}" type="datetimeFigureOut">
              <a:rPr lang="en-US" smtClean="0">
                <a:solidFill>
                  <a:srgbClr val="000000"/>
                </a:solidFill>
                <a:latin typeface="Candara"/>
              </a:rPr>
              <a:pPr/>
              <a:t>10/29/12</a:t>
            </a:fld>
            <a:endParaRPr lang="en-US">
              <a:solidFill>
                <a:srgbClr val="000000"/>
              </a:solidFill>
              <a:latin typeface="Candar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latin typeface="Candar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A6F60-EF66-41CF-B501-E4EE2490F3C3}" type="slidenum">
              <a:rPr lang="en-US" smtClean="0">
                <a:solidFill>
                  <a:srgbClr val="000000"/>
                </a:solidFill>
                <a:latin typeface="Candara"/>
              </a:rPr>
              <a:pPr/>
              <a:t>‹#›</a:t>
            </a:fld>
            <a:endParaRPr lang="en-US">
              <a:solidFill>
                <a:srgbClr val="000000"/>
              </a:solidFill>
              <a:latin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3470552044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B17D336-912D-40F9-A85D-4492C831E528}" type="datetimeFigureOut">
              <a:rPr lang="en-US" smtClean="0">
                <a:solidFill>
                  <a:srgbClr val="000000"/>
                </a:solidFill>
                <a:latin typeface="Candara"/>
              </a:rPr>
              <a:pPr/>
              <a:t>10/29/12</a:t>
            </a:fld>
            <a:endParaRPr lang="en-US">
              <a:solidFill>
                <a:srgbClr val="000000"/>
              </a:solidFill>
              <a:latin typeface="Candar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latin typeface="Candar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3C4D00-D2EC-4A77-B917-CB82B98B5366}" type="slidenum">
              <a:rPr lang="en-US" smtClean="0">
                <a:solidFill>
                  <a:srgbClr val="000000"/>
                </a:solidFill>
                <a:latin typeface="Candara"/>
              </a:rPr>
              <a:pPr/>
              <a:t>‹#›</a:t>
            </a:fld>
            <a:endParaRPr lang="en-US">
              <a:solidFill>
                <a:srgbClr val="000000"/>
              </a:solidFill>
              <a:latin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381023999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5894B8D-1F92-43B3-9EB3-59DA1A85F8C0}" type="datetimeFigureOut">
              <a:rPr lang="en-US" smtClean="0">
                <a:solidFill>
                  <a:srgbClr val="000000"/>
                </a:solidFill>
                <a:latin typeface="Candara"/>
              </a:rPr>
              <a:pPr/>
              <a:t>10/29/12</a:t>
            </a:fld>
            <a:endParaRPr lang="en-US">
              <a:solidFill>
                <a:srgbClr val="000000"/>
              </a:solidFill>
              <a:latin typeface="Candara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latin typeface="Candara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0FE347-EE72-462D-B675-71F29EDFB789}" type="slidenum">
              <a:rPr lang="en-US" smtClean="0">
                <a:solidFill>
                  <a:srgbClr val="000000"/>
                </a:solidFill>
                <a:latin typeface="Candara"/>
              </a:rPr>
              <a:pPr/>
              <a:t>‹#›</a:t>
            </a:fld>
            <a:endParaRPr lang="en-US">
              <a:solidFill>
                <a:srgbClr val="000000"/>
              </a:solidFill>
              <a:latin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1443956109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798D467-C720-4D88-A24F-05A92E51D7A9}" type="datetimeFigureOut">
              <a:rPr lang="en-US" smtClean="0">
                <a:solidFill>
                  <a:srgbClr val="000000"/>
                </a:solidFill>
                <a:latin typeface="Candara"/>
              </a:rPr>
              <a:pPr/>
              <a:t>10/29/12</a:t>
            </a:fld>
            <a:endParaRPr lang="en-US">
              <a:solidFill>
                <a:srgbClr val="000000"/>
              </a:solidFill>
              <a:latin typeface="Candar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latin typeface="Candara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240DEF-B945-44BE-B57F-AA1AB7DA7492}" type="slidenum">
              <a:rPr lang="en-US" smtClean="0">
                <a:solidFill>
                  <a:srgbClr val="000000"/>
                </a:solidFill>
                <a:latin typeface="Candara"/>
              </a:rPr>
              <a:pPr/>
              <a:t>‹#›</a:t>
            </a:fld>
            <a:endParaRPr lang="en-US">
              <a:solidFill>
                <a:srgbClr val="000000"/>
              </a:solidFill>
              <a:latin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2365464728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F0D4F05-8246-4E34-B549-A3CFB066B7BF}" type="datetimeFigureOut">
              <a:rPr lang="en-US" smtClean="0">
                <a:solidFill>
                  <a:srgbClr val="000000"/>
                </a:solidFill>
                <a:latin typeface="Candara"/>
              </a:rPr>
              <a:pPr/>
              <a:t>10/29/12</a:t>
            </a:fld>
            <a:endParaRPr lang="en-US">
              <a:solidFill>
                <a:srgbClr val="000000"/>
              </a:solidFill>
              <a:latin typeface="Candara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latin typeface="Candara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68A20A-DFDA-4CCA-A0C0-E722BD139090}" type="slidenum">
              <a:rPr lang="en-US" smtClean="0">
                <a:solidFill>
                  <a:srgbClr val="000000"/>
                </a:solidFill>
                <a:latin typeface="Candara"/>
              </a:rPr>
              <a:pPr/>
              <a:t>‹#›</a:t>
            </a:fld>
            <a:endParaRPr lang="en-US">
              <a:solidFill>
                <a:srgbClr val="000000"/>
              </a:solidFill>
              <a:latin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2499235605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457FE65-FB6F-44AF-AFD5-81ABBBB677FF}" type="datetimeFigureOut">
              <a:rPr lang="en-US" smtClean="0">
                <a:solidFill>
                  <a:srgbClr val="000000"/>
                </a:solidFill>
                <a:latin typeface="Candara"/>
              </a:rPr>
              <a:pPr/>
              <a:t>10/29/12</a:t>
            </a:fld>
            <a:endParaRPr lang="en-US">
              <a:solidFill>
                <a:srgbClr val="000000"/>
              </a:solidFill>
              <a:latin typeface="Candar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latin typeface="Candar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B511E2-EE6B-4F76-8C80-6D5FB517C9B7}" type="slidenum">
              <a:rPr lang="en-US" smtClean="0">
                <a:solidFill>
                  <a:srgbClr val="000000"/>
                </a:solidFill>
                <a:latin typeface="Candara"/>
              </a:rPr>
              <a:pPr/>
              <a:t>‹#›</a:t>
            </a:fld>
            <a:endParaRPr lang="en-US">
              <a:solidFill>
                <a:srgbClr val="000000"/>
              </a:solidFill>
              <a:latin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1134773868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F39018C-9CC6-45B3-8F76-1F282899F823}" type="datetimeFigureOut">
              <a:rPr lang="en-US" smtClean="0">
                <a:solidFill>
                  <a:srgbClr val="000000"/>
                </a:solidFill>
                <a:latin typeface="Candara"/>
              </a:rPr>
              <a:pPr/>
              <a:t>10/29/12</a:t>
            </a:fld>
            <a:endParaRPr lang="en-US">
              <a:solidFill>
                <a:srgbClr val="000000"/>
              </a:solidFill>
              <a:latin typeface="Candar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latin typeface="Candar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2CFC1F-205D-4BB6-8AFD-5B457649403E}" type="slidenum">
              <a:rPr lang="en-US" smtClean="0">
                <a:solidFill>
                  <a:srgbClr val="000000"/>
                </a:solidFill>
                <a:latin typeface="Candara"/>
              </a:rPr>
              <a:pPr/>
              <a:t>‹#›</a:t>
            </a:fld>
            <a:endParaRPr lang="en-US">
              <a:solidFill>
                <a:srgbClr val="000000"/>
              </a:solidFill>
              <a:latin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1504725976"/>
      </p:ext>
    </p:extLst>
  </p:cSld>
  <p:clrMapOvr>
    <a:masterClrMapping/>
  </p:clrMapOvr>
  <p:transition xmlns:p14="http://schemas.microsoft.com/office/powerpoint/2010/main">
    <p:fad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5CF857B-CAD1-4A96-BA4D-C48777B548A4}" type="datetimeFigureOut">
              <a:rPr lang="en-US" smtClean="0">
                <a:solidFill>
                  <a:srgbClr val="000000"/>
                </a:solidFill>
                <a:latin typeface="Candara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10/29/12</a:t>
            </a:fld>
            <a:endParaRPr lang="en-US">
              <a:solidFill>
                <a:srgbClr val="000000"/>
              </a:solidFill>
              <a:latin typeface="Candara"/>
              <a:cs typeface="Arial" charset="0"/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Candara"/>
              <a:cs typeface="Arial" charset="0"/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3D94622-6FE5-458B-AF9F-7540B354A4A1}" type="slidenum">
              <a:rPr lang="en-US" smtClean="0">
                <a:solidFill>
                  <a:srgbClr val="000000"/>
                </a:solidFill>
                <a:latin typeface="Candara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latin typeface="Candara"/>
              <a:cs typeface="Arial" charset="0"/>
            </a:endParaRP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8158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3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Sedimentation Tank Hydraulics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514601"/>
            <a:ext cx="5562600" cy="2362200"/>
          </a:xfrm>
        </p:spPr>
        <p:txBody>
          <a:bodyPr/>
          <a:lstStyle/>
          <a:p>
            <a:r>
              <a:rPr lang="en-US" dirty="0" smtClean="0"/>
              <a:t>The Team</a:t>
            </a:r>
          </a:p>
          <a:p>
            <a:pPr lvl="1"/>
            <a:r>
              <a:rPr lang="en-US" dirty="0" err="1" smtClean="0"/>
              <a:t>Hongyi</a:t>
            </a:r>
            <a:r>
              <a:rPr lang="en-US" dirty="0" smtClean="0"/>
              <a:t> </a:t>
            </a:r>
            <a:r>
              <a:rPr lang="en-US" dirty="0" err="1" smtClean="0"/>
              <a:t>Guo</a:t>
            </a:r>
            <a:endParaRPr lang="en-US" dirty="0" smtClean="0"/>
          </a:p>
          <a:p>
            <a:pPr lvl="1"/>
            <a:r>
              <a:rPr lang="en-US" dirty="0" smtClean="0"/>
              <a:t>Ethan Yen</a:t>
            </a:r>
          </a:p>
          <a:p>
            <a:pPr lvl="1"/>
            <a:r>
              <a:rPr lang="en-US" dirty="0" smtClean="0"/>
              <a:t>Frances Ciolino</a:t>
            </a:r>
          </a:p>
          <a:p>
            <a:pPr lvl="1"/>
            <a:endParaRPr lang="en-US" dirty="0" smtClean="0"/>
          </a:p>
        </p:txBody>
      </p:sp>
      <p:pic>
        <p:nvPicPr>
          <p:cNvPr id="4" name="Picture 3" descr="20121011222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2" t="11175" r="10709" b="8356"/>
          <a:stretch/>
        </p:blipFill>
        <p:spPr>
          <a:xfrm>
            <a:off x="5029200" y="1600200"/>
            <a:ext cx="3168312" cy="4718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44744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05000"/>
            <a:ext cx="4876800" cy="4724400"/>
          </a:xfrm>
        </p:spPr>
        <p:txBody>
          <a:bodyPr/>
          <a:lstStyle/>
          <a:p>
            <a:r>
              <a:rPr lang="en-US" dirty="0" err="1" smtClean="0"/>
              <a:t>Floc</a:t>
            </a:r>
            <a:r>
              <a:rPr lang="en-US" dirty="0" smtClean="0"/>
              <a:t> Suspension</a:t>
            </a:r>
          </a:p>
          <a:p>
            <a:pPr lvl="1"/>
            <a:r>
              <a:rPr lang="en-US" dirty="0" smtClean="0"/>
              <a:t>Prohibits sludge buildup</a:t>
            </a:r>
          </a:p>
          <a:p>
            <a:pPr lvl="1"/>
            <a:r>
              <a:rPr lang="en-US" dirty="0" smtClean="0"/>
              <a:t>Traps small </a:t>
            </a:r>
            <a:r>
              <a:rPr lang="en-US" dirty="0" err="1" smtClean="0"/>
              <a:t>flocs</a:t>
            </a: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/>
              <a:t>Hopper Optimization </a:t>
            </a:r>
          </a:p>
          <a:p>
            <a:pPr lvl="1"/>
            <a:r>
              <a:rPr lang="en-US" dirty="0" smtClean="0"/>
              <a:t>Less water wasted</a:t>
            </a:r>
          </a:p>
          <a:p>
            <a:pPr lvl="1"/>
            <a:r>
              <a:rPr lang="en-US" dirty="0" smtClean="0"/>
              <a:t>Prohibit failure</a:t>
            </a:r>
          </a:p>
          <a:p>
            <a:pPr marL="457200" lvl="1" indent="0">
              <a:buNone/>
            </a:pPr>
            <a:endParaRPr lang="en-US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38843" r="21704" b="46628"/>
          <a:stretch/>
        </p:blipFill>
        <p:spPr>
          <a:xfrm>
            <a:off x="4982640" y="1600200"/>
            <a:ext cx="3691313" cy="3733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0" y="5562600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Tube settlers in </a:t>
            </a:r>
            <a:r>
              <a:rPr lang="en-US" dirty="0" err="1" smtClean="0"/>
              <a:t>floc</a:t>
            </a:r>
            <a:r>
              <a:rPr lang="en-US" dirty="0" smtClean="0"/>
              <a:t> blanket failure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20363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362200"/>
            <a:ext cx="5562600" cy="3733800"/>
          </a:xfrm>
        </p:spPr>
        <p:txBody>
          <a:bodyPr/>
          <a:lstStyle/>
          <a:p>
            <a:r>
              <a:rPr lang="en-US" dirty="0" smtClean="0"/>
              <a:t>Optimize </a:t>
            </a:r>
            <a:r>
              <a:rPr lang="en-US" dirty="0" err="1" smtClean="0"/>
              <a:t>floc</a:t>
            </a:r>
            <a:r>
              <a:rPr lang="en-US" dirty="0" smtClean="0"/>
              <a:t> hopper geometry</a:t>
            </a:r>
          </a:p>
          <a:p>
            <a:r>
              <a:rPr lang="en-US" dirty="0" smtClean="0"/>
              <a:t>Failure Conditions and detections</a:t>
            </a:r>
          </a:p>
          <a:p>
            <a:r>
              <a:rPr lang="en-US" dirty="0" err="1" smtClean="0"/>
              <a:t>Floc</a:t>
            </a:r>
            <a:r>
              <a:rPr lang="en-US" dirty="0" smtClean="0"/>
              <a:t> blanket </a:t>
            </a:r>
            <a:r>
              <a:rPr lang="en-US" dirty="0" err="1" smtClean="0"/>
              <a:t>Stabilty</a:t>
            </a:r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600" y="1828800"/>
            <a:ext cx="2887774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90449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458200" cy="1143000"/>
          </a:xfrm>
        </p:spPr>
        <p:txBody>
          <a:bodyPr/>
          <a:lstStyle/>
          <a:p>
            <a:r>
              <a:rPr lang="en-US" dirty="0" smtClean="0"/>
              <a:t>Vertical Sedimentation Velocity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1143000" y="2438400"/>
            <a:ext cx="6536849" cy="3156466"/>
            <a:chOff x="1143000" y="2438400"/>
            <a:chExt cx="6536849" cy="3156466"/>
          </a:xfrm>
        </p:grpSpPr>
        <p:sp>
          <p:nvSpPr>
            <p:cNvPr id="8" name="Oval 7"/>
            <p:cNvSpPr/>
            <p:nvPr/>
          </p:nvSpPr>
          <p:spPr>
            <a:xfrm>
              <a:off x="1524000" y="2438400"/>
              <a:ext cx="1143000" cy="1143000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Arrow Connector 8"/>
            <p:cNvCxnSpPr/>
            <p:nvPr/>
          </p:nvCxnSpPr>
          <p:spPr>
            <a:xfrm flipV="1">
              <a:off x="2095500" y="3657600"/>
              <a:ext cx="0" cy="13716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 flipV="1">
              <a:off x="2514600" y="3581400"/>
              <a:ext cx="0" cy="13716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flipV="1">
              <a:off x="1676400" y="3581400"/>
              <a:ext cx="0" cy="14478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urved Connector 11"/>
            <p:cNvCxnSpPr/>
            <p:nvPr/>
          </p:nvCxnSpPr>
          <p:spPr>
            <a:xfrm rot="16200000" flipV="1">
              <a:off x="571500" y="3238500"/>
              <a:ext cx="1447800" cy="304800"/>
            </a:xfrm>
            <a:prstGeom prst="curvedConnector3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urved Connector 12"/>
            <p:cNvCxnSpPr/>
            <p:nvPr/>
          </p:nvCxnSpPr>
          <p:spPr>
            <a:xfrm rot="5400000" flipH="1" flipV="1">
              <a:off x="2016885" y="3236085"/>
              <a:ext cx="1528830" cy="228600"/>
            </a:xfrm>
            <a:prstGeom prst="curvedConnector3">
              <a:avLst>
                <a:gd name="adj1" fmla="val 50000"/>
              </a:avLst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1344769" y="5225534"/>
              <a:ext cx="16563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Upflow</a:t>
              </a:r>
              <a:r>
                <a:rPr lang="en-US" dirty="0" smtClean="0"/>
                <a:t> Velocity</a:t>
              </a:r>
              <a:endParaRPr lang="en-US" dirty="0"/>
            </a:p>
          </p:txBody>
        </p:sp>
        <p:sp>
          <p:nvSpPr>
            <p:cNvPr id="15" name="Oval 14"/>
            <p:cNvSpPr/>
            <p:nvPr/>
          </p:nvSpPr>
          <p:spPr>
            <a:xfrm>
              <a:off x="5867400" y="2971801"/>
              <a:ext cx="1143000" cy="1143000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Curved Connector 15"/>
            <p:cNvCxnSpPr/>
            <p:nvPr/>
          </p:nvCxnSpPr>
          <p:spPr>
            <a:xfrm rot="5400000">
              <a:off x="6330503" y="3718507"/>
              <a:ext cx="1447800" cy="304800"/>
            </a:xfrm>
            <a:prstGeom prst="curvedConnector3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urved Connector 16"/>
            <p:cNvCxnSpPr/>
            <p:nvPr/>
          </p:nvCxnSpPr>
          <p:spPr>
            <a:xfrm rot="16200000" flipH="1">
              <a:off x="4988685" y="3797122"/>
              <a:ext cx="1528830" cy="228600"/>
            </a:xfrm>
            <a:prstGeom prst="curvedConnector3">
              <a:avLst>
                <a:gd name="adj1" fmla="val 50000"/>
              </a:avLst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5197951" y="5029200"/>
              <a:ext cx="24818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Sed</a:t>
              </a:r>
              <a:r>
                <a:rPr lang="en-US" dirty="0" smtClean="0"/>
                <a:t> Velocity @ 0 </a:t>
              </a:r>
              <a:r>
                <a:rPr lang="en-US" dirty="0" err="1" smtClean="0"/>
                <a:t>Upflow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98703258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Floc</a:t>
            </a:r>
            <a:r>
              <a:rPr lang="en-US" dirty="0" smtClean="0"/>
              <a:t> Hopper Geometry</a:t>
            </a:r>
            <a:endParaRPr lang="en-US" dirty="0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1447800"/>
            <a:ext cx="4960148" cy="3306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447800"/>
            <a:ext cx="33528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70151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5562600" cy="4648200"/>
          </a:xfrm>
        </p:spPr>
        <p:txBody>
          <a:bodyPr/>
          <a:lstStyle/>
          <a:p>
            <a:r>
              <a:rPr lang="en-US" altLang="zh-CN" dirty="0"/>
              <a:t>Flop Blanket</a:t>
            </a:r>
          </a:p>
          <a:p>
            <a:pPr lvl="1"/>
            <a:r>
              <a:rPr lang="en-US" altLang="zh-CN" dirty="0" smtClean="0"/>
              <a:t>Try </a:t>
            </a:r>
            <a:r>
              <a:rPr lang="en-US" altLang="zh-CN" dirty="0"/>
              <a:t>other </a:t>
            </a:r>
            <a:r>
              <a:rPr lang="en-US" altLang="zh-CN" dirty="0" err="1"/>
              <a:t>upflow</a:t>
            </a:r>
            <a:r>
              <a:rPr lang="en-US" altLang="zh-CN" dirty="0"/>
              <a:t> rate</a:t>
            </a:r>
          </a:p>
          <a:p>
            <a:pPr lvl="1"/>
            <a:r>
              <a:rPr lang="en-US" altLang="zh-CN" dirty="0" smtClean="0"/>
              <a:t>Explore </a:t>
            </a:r>
            <a:r>
              <a:rPr lang="en-US" altLang="zh-CN" dirty="0"/>
              <a:t>failure condition</a:t>
            </a:r>
          </a:p>
          <a:p>
            <a:pPr lvl="1"/>
            <a:r>
              <a:rPr lang="en-US" altLang="zh-CN" dirty="0" smtClean="0"/>
              <a:t> </a:t>
            </a:r>
            <a:r>
              <a:rPr lang="en-US" altLang="zh-CN" dirty="0"/>
              <a:t>Write a guide for plant </a:t>
            </a:r>
            <a:r>
              <a:rPr lang="en-US" altLang="zh-CN" dirty="0" smtClean="0"/>
              <a:t>operator</a:t>
            </a:r>
            <a:endParaRPr lang="en-US" altLang="zh-CN" dirty="0"/>
          </a:p>
          <a:p>
            <a:r>
              <a:rPr lang="en-US" altLang="zh-CN" dirty="0" err="1"/>
              <a:t>Floc</a:t>
            </a:r>
            <a:r>
              <a:rPr lang="en-US" altLang="zh-CN" dirty="0"/>
              <a:t> Hopper Geometry</a:t>
            </a:r>
          </a:p>
          <a:p>
            <a:pPr lvl="1"/>
            <a:r>
              <a:rPr lang="en-US" altLang="zh-CN" dirty="0" smtClean="0"/>
              <a:t>Try </a:t>
            </a:r>
            <a:r>
              <a:rPr lang="en-US" altLang="zh-CN" dirty="0"/>
              <a:t>other wasting rate</a:t>
            </a:r>
          </a:p>
          <a:p>
            <a:pPr lvl="1"/>
            <a:r>
              <a:rPr lang="en-US" altLang="zh-CN" dirty="0" smtClean="0"/>
              <a:t> </a:t>
            </a:r>
            <a:r>
              <a:rPr lang="en-US" altLang="zh-CN" dirty="0"/>
              <a:t>Try different plan view area</a:t>
            </a:r>
          </a:p>
        </p:txBody>
      </p:sp>
      <p:pic>
        <p:nvPicPr>
          <p:cNvPr id="4" name="Picture 3" descr="20121011222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2" t="11175" r="10709" b="8356"/>
          <a:stretch/>
        </p:blipFill>
        <p:spPr>
          <a:xfrm>
            <a:off x="5951791" y="1600200"/>
            <a:ext cx="3168312" cy="4718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39887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Lectures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12037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89</Words>
  <Application>Microsoft Macintosh PowerPoint</Application>
  <PresentationFormat>On-screen Show (4:3)</PresentationFormat>
  <Paragraphs>30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Lectures</vt:lpstr>
      <vt:lpstr>Sedimentation Tank Hydraulics</vt:lpstr>
      <vt:lpstr>Importance</vt:lpstr>
      <vt:lpstr>Goals </vt:lpstr>
      <vt:lpstr>Vertical Sedimentation Velocity</vt:lpstr>
      <vt:lpstr>Floc Hopper Geometry</vt:lpstr>
      <vt:lpstr>Future Work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Ethan</dc:creator>
  <cp:lastModifiedBy>Carol Ciolino</cp:lastModifiedBy>
  <cp:revision>8</cp:revision>
  <dcterms:created xsi:type="dcterms:W3CDTF">2012-10-15T20:50:10Z</dcterms:created>
  <dcterms:modified xsi:type="dcterms:W3CDTF">2012-10-30T02:32:47Z</dcterms:modified>
</cp:coreProperties>
</file>