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79" r:id="rId3"/>
    <p:sldId id="278" r:id="rId4"/>
    <p:sldId id="283" r:id="rId5"/>
    <p:sldId id="284" r:id="rId6"/>
    <p:sldId id="285" r:id="rId7"/>
    <p:sldId id="286" r:id="rId8"/>
    <p:sldId id="287" r:id="rId9"/>
    <p:sldId id="280" r:id="rId10"/>
    <p:sldId id="263" r:id="rId11"/>
    <p:sldId id="264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81" r:id="rId20"/>
    <p:sldId id="267" r:id="rId21"/>
    <p:sldId id="268" r:id="rId22"/>
    <p:sldId id="28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660"/>
  </p:normalViewPr>
  <p:slideViewPr>
    <p:cSldViewPr>
      <p:cViewPr>
        <p:scale>
          <a:sx n="107" d="100"/>
          <a:sy n="107" d="100"/>
        </p:scale>
        <p:origin x="-102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arlon%20Passos\Documents\Academic\AguaClara\simple_graph.xlsx" TargetMode="Externa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Floc Blanket Performance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Energy Dissipation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Sheet1!$B$2:$B$6</c:f>
              <c:numCache>
                <c:formatCode>General</c:formatCode>
                <c:ptCount val="5"/>
                <c:pt idx="0">
                  <c:v>0.5</c:v>
                </c:pt>
                <c:pt idx="1">
                  <c:v>1.5</c:v>
                </c:pt>
                <c:pt idx="2">
                  <c:v>2.5</c:v>
                </c:pt>
                <c:pt idx="3">
                  <c:v>3.5</c:v>
                </c:pt>
                <c:pt idx="4">
                  <c:v>4.5</c:v>
                </c:pt>
              </c:numCache>
            </c:numRef>
          </c:xVal>
          <c:yVal>
            <c:numRef>
              <c:f>Sheet1!$A$2:$A$6</c:f>
              <c:numCache>
                <c:formatCode>General</c:formatCode>
                <c:ptCount val="5"/>
                <c:pt idx="0">
                  <c:v>5</c:v>
                </c:pt>
                <c:pt idx="1">
                  <c:v>3.5</c:v>
                </c:pt>
                <c:pt idx="2">
                  <c:v>2.5</c:v>
                </c:pt>
                <c:pt idx="3">
                  <c:v>2</c:v>
                </c:pt>
                <c:pt idx="4">
                  <c:v>3.5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205952"/>
        <c:axId val="128208256"/>
      </c:scatterChart>
      <c:valAx>
        <c:axId val="12820595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Energy</a:t>
                </a:r>
                <a:r>
                  <a:rPr lang="en-US" sz="1600" baseline="0" dirty="0"/>
                  <a:t> Dissipation </a:t>
                </a:r>
                <a:r>
                  <a:rPr lang="en-US" sz="1600" baseline="0" dirty="0" smtClean="0"/>
                  <a:t>(</a:t>
                </a:r>
                <a:r>
                  <a:rPr lang="en-US" sz="1600" baseline="0" dirty="0" err="1" smtClean="0"/>
                  <a:t>mW</a:t>
                </a:r>
                <a:r>
                  <a:rPr lang="en-US" sz="1600" baseline="0" dirty="0" smtClean="0"/>
                  <a:t>/Kg)</a:t>
                </a:r>
                <a:endParaRPr lang="en-US" sz="16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one"/>
        <c:crossAx val="128208256"/>
        <c:crosses val="autoZero"/>
        <c:crossBetween val="midCat"/>
      </c:valAx>
      <c:valAx>
        <c:axId val="1282082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Effluent Turbidity (NTU)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one"/>
        <c:crossAx val="1282059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0.66458</cdr:x>
      <cdr:y>0.66146</cdr:y>
    </cdr:from>
    <cdr:to>
      <cdr:x>0.86458</cdr:x>
      <cdr:y>0.99479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38475" y="181451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0.58125</cdr:x>
      <cdr:y>0.64583</cdr:y>
    </cdr:from>
    <cdr:to>
      <cdr:x>0.78125</cdr:x>
      <cdr:y>0.97917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57475" y="17716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Optimal Point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B6198-DE29-4376-B631-327C9987AD90}" type="datetimeFigureOut">
              <a:rPr lang="en-US" smtClean="0"/>
              <a:pPr/>
              <a:t>3/27/2013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EC993-0FDC-4A54-A04A-22F3FCB242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7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69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57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136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432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649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Contact chamber and camera capabilities (via Monroe)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EC993-0FDC-4A54-A04A-22F3FCB242D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5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69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D010D19D-E8F4-46D5-B28A-A3FEFBBC1B5D}" type="datetimeFigureOut">
              <a:rPr lang="en-US" smtClean="0">
                <a:solidFill>
                  <a:srgbClr val="000000"/>
                </a:solidFill>
              </a:rPr>
              <a:pPr/>
              <a:t>3/27/2013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598B1A88-A749-4CC2-9A45-355AB6EE232C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762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1" name="Picture 1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0"/>
            <a:ext cx="4343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63491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B8DCAE-CCC7-4A18-8A75-4B13CB468722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E7663-C292-4EC0-A62D-44B51312C978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10172571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4CEDEA-DCB4-418A-AA08-AA8A66A5870F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EE29E-A6E8-4428-99C0-AA55561836F0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74673388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54364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7531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9877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38604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6213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27217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491349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085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9592E4-F34A-4AC3-80D4-D1D9C35E6743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4171A-7A35-4D5F-8827-1F4D3D8C70DF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764835748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5016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9252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9927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07388A-B88C-4557-A8D5-92357727A665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A6F60-EF66-41CF-B501-E4EE2490F3C3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47055204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17D336-912D-40F9-A85D-4492C831E528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C4D00-D2EC-4A77-B917-CB82B98B5366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8102399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894B8D-1F92-43B3-9EB3-59DA1A85F8C0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FE347-EE72-462D-B675-71F29EDFB789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44395610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98D467-C720-4D88-A24F-05A92E51D7A9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40DEF-B945-44BE-B57F-AA1AB7DA7492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36546472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0D4F05-8246-4E34-B549-A3CFB066B7BF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8A20A-DFDA-4CCA-A0C0-E722BD139090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49923560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7FE65-FB6F-44AF-AFD5-81ABBBB677FF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511E2-EE6B-4F76-8C80-6D5FB517C9B7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1347738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39018C-9CC6-45B3-8F76-1F282899F823}" type="datetimeFigureOut">
              <a:rPr lang="en-US" smtClean="0">
                <a:solidFill>
                  <a:srgbClr val="000000"/>
                </a:solidFill>
                <a:latin typeface="Candara"/>
              </a:rPr>
              <a:pPr/>
              <a:t>3/27/2013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CFC1F-205D-4BB6-8AFD-5B457649403E}" type="slidenum">
              <a:rPr lang="en-US" smtClean="0">
                <a:solidFill>
                  <a:srgbClr val="000000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000000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50472597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5CF857B-CAD1-4A96-BA4D-C48777B548A4}" type="datetimeFigureOut">
              <a:rPr lang="en-US" smtClean="0">
                <a:solidFill>
                  <a:srgbClr val="000000"/>
                </a:solidFill>
                <a:latin typeface="Candara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3/27/2013</a:t>
            </a:fld>
            <a:endParaRPr lang="en-US">
              <a:solidFill>
                <a:srgbClr val="000000"/>
              </a:solidFill>
              <a:latin typeface="Candara"/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ndara"/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3D94622-6FE5-458B-AF9F-7540B354A4A1}" type="slidenum">
              <a:rPr lang="en-US" smtClean="0">
                <a:solidFill>
                  <a:srgbClr val="000000"/>
                </a:solidFill>
                <a:latin typeface="Candara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Candara"/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15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E825E6-5608-4DD7-9AF8-76D49B509DEE}" type="slidenum">
              <a:rPr lang="en-US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0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picasaweb.google.com/100703814570796592714/AtimaSeguimiento?noredirect=1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647700" y="1219200"/>
            <a:ext cx="7772400" cy="1470025"/>
          </a:xfrm>
        </p:spPr>
        <p:txBody>
          <a:bodyPr/>
          <a:lstStyle/>
          <a:p>
            <a:r>
              <a:rPr lang="en-US" dirty="0" smtClean="0"/>
              <a:t>Sedimentation Tank Hydraulics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048000" y="4953000"/>
            <a:ext cx="2971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Frances </a:t>
            </a:r>
            <a:r>
              <a:rPr lang="en-US" sz="2800" b="1" dirty="0" err="1" smtClean="0"/>
              <a:t>Ciolino</a:t>
            </a:r>
            <a:endParaRPr lang="en-US" sz="2800" b="1" dirty="0" smtClean="0"/>
          </a:p>
          <a:p>
            <a:r>
              <a:rPr lang="en-US" sz="2800" b="1" dirty="0" smtClean="0"/>
              <a:t>Andrea Fortman</a:t>
            </a:r>
          </a:p>
          <a:p>
            <a:r>
              <a:rPr lang="en-US" sz="2800" b="1" dirty="0" err="1" smtClean="0"/>
              <a:t>Marlana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Hinkley</a:t>
            </a:r>
            <a:endParaRPr lang="en-US" sz="2800" b="1" dirty="0" smtClean="0"/>
          </a:p>
          <a:p>
            <a:r>
              <a:rPr lang="en-US" sz="2800" b="1" dirty="0" smtClean="0"/>
              <a:t>Marlon </a:t>
            </a:r>
            <a:r>
              <a:rPr lang="en-US" sz="2800" b="1" dirty="0" err="1" smtClean="0"/>
              <a:t>Passos</a:t>
            </a: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058792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Goals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4800600" cy="3733800"/>
          </a:xfrm>
        </p:spPr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hopper depth</a:t>
            </a:r>
          </a:p>
          <a:p>
            <a:pPr lvl="1"/>
            <a:r>
              <a:rPr lang="en-US" dirty="0" smtClean="0"/>
              <a:t>Effect  on the sludge</a:t>
            </a:r>
          </a:p>
          <a:p>
            <a:r>
              <a:rPr lang="en-US" dirty="0" smtClean="0"/>
              <a:t>Time till formation</a:t>
            </a:r>
          </a:p>
          <a:p>
            <a:pPr lvl="1"/>
            <a:r>
              <a:rPr lang="en-US" dirty="0"/>
              <a:t>Relationship between NTU and </a:t>
            </a:r>
            <a:r>
              <a:rPr lang="en-US" dirty="0" err="1"/>
              <a:t>floc</a:t>
            </a:r>
            <a:r>
              <a:rPr lang="en-US" dirty="0"/>
              <a:t> blanket formation </a:t>
            </a:r>
          </a:p>
          <a:p>
            <a:pPr lvl="1"/>
            <a:r>
              <a:rPr lang="en-US" dirty="0" smtClean="0"/>
              <a:t>Help operators</a:t>
            </a:r>
          </a:p>
          <a:p>
            <a:r>
              <a:rPr lang="en-US" dirty="0" smtClean="0"/>
              <a:t>See into </a:t>
            </a:r>
            <a:r>
              <a:rPr lang="en-US" dirty="0" err="1" smtClean="0"/>
              <a:t>floc</a:t>
            </a:r>
            <a:r>
              <a:rPr lang="en-US" dirty="0" smtClean="0"/>
              <a:t> blanket and hopper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562600" y="5867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Atima</a:t>
            </a:r>
            <a:r>
              <a:rPr lang="en-US" dirty="0" smtClean="0"/>
              <a:t> Sedimentation Tank</a:t>
            </a:r>
            <a:endParaRPr lang="en-US" dirty="0"/>
          </a:p>
        </p:txBody>
      </p:sp>
      <p:pic>
        <p:nvPicPr>
          <p:cNvPr id="5" name="Picture 4" descr="Atima clean wa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2057400"/>
            <a:ext cx="443345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04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752600" y="1143000"/>
            <a:ext cx="7772400" cy="1470025"/>
          </a:xfrm>
        </p:spPr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19409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and General Set-Up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Conducted background research</a:t>
            </a:r>
          </a:p>
          <a:p>
            <a:r>
              <a:rPr lang="en-US" dirty="0" smtClean="0"/>
              <a:t>Consolidated the apparatus</a:t>
            </a:r>
          </a:p>
          <a:p>
            <a:r>
              <a:rPr lang="en-US" dirty="0" smtClean="0"/>
              <a:t>Lengthened the </a:t>
            </a:r>
            <a:r>
              <a:rPr lang="en-US" dirty="0" err="1" smtClean="0"/>
              <a:t>flocculator</a:t>
            </a:r>
            <a:r>
              <a:rPr lang="en-US" dirty="0" smtClean="0"/>
              <a:t> to increase residence time</a:t>
            </a:r>
          </a:p>
          <a:p>
            <a:r>
              <a:rPr lang="en-US" dirty="0" smtClean="0"/>
              <a:t>Altered tank geometry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414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Research:</a:t>
            </a:r>
            <a:br>
              <a:rPr lang="en-US" dirty="0"/>
            </a:br>
            <a:r>
              <a:rPr lang="en-US" sz="2400" dirty="0"/>
              <a:t>“Parameters affecting steady-state </a:t>
            </a:r>
            <a:r>
              <a:rPr lang="en-US" sz="2400" dirty="0" err="1"/>
              <a:t>floc</a:t>
            </a:r>
            <a:r>
              <a:rPr lang="en-US" sz="2400" dirty="0"/>
              <a:t> blanket </a:t>
            </a:r>
            <a:r>
              <a:rPr lang="en-US" sz="2400" dirty="0" smtClean="0"/>
              <a:t>performance”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Gained insight on parameters affecting </a:t>
            </a:r>
            <a:r>
              <a:rPr lang="en-US" dirty="0" err="1" smtClean="0"/>
              <a:t>floc</a:t>
            </a:r>
            <a:r>
              <a:rPr lang="en-US" dirty="0" smtClean="0"/>
              <a:t> blanket performance</a:t>
            </a:r>
          </a:p>
          <a:p>
            <a:pPr lvl="1"/>
            <a:r>
              <a:rPr lang="en-US" dirty="0" smtClean="0"/>
              <a:t>(1) Energy dissipation, (2) </a:t>
            </a:r>
            <a:r>
              <a:rPr lang="en-US" dirty="0" err="1" smtClean="0"/>
              <a:t>upflow</a:t>
            </a:r>
            <a:r>
              <a:rPr lang="en-US" dirty="0" smtClean="0"/>
              <a:t> velocity, (3) height and solids concentration in </a:t>
            </a:r>
            <a:r>
              <a:rPr lang="en-US" dirty="0" err="1" smtClean="0"/>
              <a:t>floc</a:t>
            </a:r>
            <a:r>
              <a:rPr lang="en-US" dirty="0" smtClean="0"/>
              <a:t> blanket, and (4) coagulant dosage</a:t>
            </a:r>
          </a:p>
          <a:p>
            <a:r>
              <a:rPr lang="en-US" dirty="0" smtClean="0"/>
              <a:t>This semester, we plan to test the effects of (1), (3), and (4) on </a:t>
            </a:r>
            <a:r>
              <a:rPr lang="en-US" dirty="0" err="1" smtClean="0"/>
              <a:t>floc</a:t>
            </a:r>
            <a:r>
              <a:rPr lang="en-US" dirty="0" smtClean="0"/>
              <a:t> blanket formation</a:t>
            </a:r>
          </a:p>
        </p:txBody>
      </p:sp>
    </p:spTree>
    <p:extLst>
      <p:ext uri="{BB962C8B-B14F-4D97-AF65-F5344CB8AC3E}">
        <p14:creationId xmlns:p14="http://schemas.microsoft.com/office/powerpoint/2010/main" val="36558030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Consolidating the apparatus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Moved to left side of sink</a:t>
            </a:r>
          </a:p>
          <a:p>
            <a:r>
              <a:rPr lang="en-US" dirty="0" smtClean="0"/>
              <a:t>Replaced tubing to decrease head loss through connections</a:t>
            </a:r>
          </a:p>
          <a:p>
            <a:r>
              <a:rPr lang="en-US" dirty="0" smtClean="0"/>
              <a:t>Note: Switched to using </a:t>
            </a:r>
            <a:r>
              <a:rPr lang="en-US" dirty="0" err="1" smtClean="0"/>
              <a:t>PACl</a:t>
            </a:r>
            <a:endParaRPr lang="en-US" dirty="0" smtClean="0"/>
          </a:p>
          <a:p>
            <a:pPr lvl="1"/>
            <a:r>
              <a:rPr lang="en-US" dirty="0" err="1" smtClean="0"/>
              <a:t>PACl</a:t>
            </a:r>
            <a:r>
              <a:rPr lang="en-US" dirty="0" smtClean="0"/>
              <a:t> dosage levels based on those at </a:t>
            </a:r>
            <a:r>
              <a:rPr lang="en-US" dirty="0" err="1" smtClean="0"/>
              <a:t>Atima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31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Lengthening the </a:t>
            </a:r>
            <a:r>
              <a:rPr lang="en-US" dirty="0" err="1" smtClean="0"/>
              <a:t>flocculator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Quadrupled the amount of tubing and used a figure-eight pattern rather than the tight coils</a:t>
            </a:r>
          </a:p>
          <a:p>
            <a:pPr lvl="1"/>
            <a:r>
              <a:rPr lang="en-US" sz="2600" dirty="0"/>
              <a:t>This will increase collisions and more accurately model baffles in </a:t>
            </a:r>
            <a:r>
              <a:rPr lang="en-US" sz="2600" dirty="0" err="1"/>
              <a:t>AguaClara</a:t>
            </a:r>
            <a:r>
              <a:rPr lang="en-US" sz="2600" dirty="0"/>
              <a:t> </a:t>
            </a:r>
            <a:r>
              <a:rPr lang="en-US" sz="2600" dirty="0" err="1" smtClean="0"/>
              <a:t>flocculators</a:t>
            </a:r>
            <a:endParaRPr lang="en-US" dirty="0" smtClean="0"/>
          </a:p>
          <a:p>
            <a:r>
              <a:rPr lang="en-US" dirty="0" smtClean="0"/>
              <a:t>Want to test effect of increased residence </a:t>
            </a:r>
            <a:r>
              <a:rPr lang="en-US" dirty="0"/>
              <a:t>time and energy </a:t>
            </a:r>
            <a:r>
              <a:rPr lang="en-US" dirty="0" smtClean="0"/>
              <a:t>dissipation on blanket formation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9977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 Sed. Tank Geometry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400" y="1676400"/>
            <a:ext cx="3302000" cy="495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9521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Altered Tank Geometry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3284"/>
            <a:ext cx="3124200" cy="4754563"/>
          </a:xfrm>
        </p:spPr>
        <p:txBody>
          <a:bodyPr/>
          <a:lstStyle/>
          <a:p>
            <a:r>
              <a:rPr lang="en-US" sz="2800" dirty="0" smtClean="0"/>
              <a:t>New PVC inserts</a:t>
            </a:r>
          </a:p>
          <a:p>
            <a:pPr lvl="1"/>
            <a:r>
              <a:rPr lang="en-US" sz="2400" dirty="0" smtClean="0"/>
              <a:t>More durable, aesthetically pleasing</a:t>
            </a:r>
          </a:p>
          <a:p>
            <a:r>
              <a:rPr lang="en-US" sz="2800" dirty="0"/>
              <a:t>New Geometry</a:t>
            </a:r>
          </a:p>
          <a:p>
            <a:pPr lvl="1"/>
            <a:r>
              <a:rPr lang="en-US" sz="2400" dirty="0"/>
              <a:t>Adjustable </a:t>
            </a:r>
            <a:r>
              <a:rPr lang="en-US" sz="2400" dirty="0" err="1"/>
              <a:t>floc</a:t>
            </a:r>
            <a:r>
              <a:rPr lang="en-US" sz="2400" dirty="0"/>
              <a:t> hopper </a:t>
            </a:r>
            <a:r>
              <a:rPr lang="en-US" sz="2400" dirty="0" smtClean="0"/>
              <a:t>area</a:t>
            </a:r>
            <a:endParaRPr lang="en-US" sz="2400" dirty="0"/>
          </a:p>
          <a:p>
            <a:r>
              <a:rPr lang="en-US" sz="2800" dirty="0" smtClean="0"/>
              <a:t>Pieces </a:t>
            </a:r>
            <a:r>
              <a:rPr lang="en-US" sz="2800" dirty="0"/>
              <a:t>removable with metal rod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pPr lvl="1"/>
            <a:endParaRPr lang="en-US" sz="2400" dirty="0"/>
          </a:p>
        </p:txBody>
      </p:sp>
      <p:pic>
        <p:nvPicPr>
          <p:cNvPr id="1026" name="Picture 2" descr="W:\RESEARCH\Sedimentation Tank Hydraulics\Spring 2013\Research Report\Report Figure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76400"/>
            <a:ext cx="5130623" cy="452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8264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7526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9472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10" y="1676400"/>
            <a:ext cx="5562600" cy="4648200"/>
          </a:xfrm>
        </p:spPr>
        <p:txBody>
          <a:bodyPr/>
          <a:lstStyle/>
          <a:p>
            <a:r>
              <a:rPr lang="pt-BR" dirty="0" smtClean="0"/>
              <a:t>Coagulant Dose</a:t>
            </a:r>
            <a:endParaRPr lang="en-US" dirty="0"/>
          </a:p>
          <a:p>
            <a:pPr lvl="1"/>
            <a:r>
              <a:rPr lang="pt-BR" dirty="0" smtClean="0"/>
              <a:t>Switch to PAC</a:t>
            </a:r>
          </a:p>
          <a:p>
            <a:pPr lvl="1"/>
            <a:r>
              <a:rPr lang="pt-BR" dirty="0" smtClean="0"/>
              <a:t>Test three dosages</a:t>
            </a:r>
          </a:p>
          <a:p>
            <a:r>
              <a:rPr lang="pt-BR" dirty="0" smtClean="0"/>
              <a:t>Pipe Ending Diameters</a:t>
            </a:r>
            <a:endParaRPr lang="en-US" dirty="0" smtClean="0"/>
          </a:p>
          <a:p>
            <a:pPr lvl="1"/>
            <a:r>
              <a:rPr lang="pt-BR" dirty="0" smtClean="0"/>
              <a:t>Energy Dissipation and Turbidity relationship</a:t>
            </a:r>
          </a:p>
          <a:p>
            <a:pPr lvl="1"/>
            <a:r>
              <a:rPr lang="pt-BR" dirty="0" smtClean="0"/>
              <a:t>Find the Optimal Point</a:t>
            </a:r>
            <a:endParaRPr lang="pt-BR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pt-BR" altLang="zh-CN" dirty="0" smtClean="0"/>
          </a:p>
          <a:p>
            <a:pPr marL="0" indent="0">
              <a:buNone/>
            </a:pPr>
            <a:endParaRPr lang="en-US" altLang="zh-CN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38148"/>
              </p:ext>
            </p:extLst>
          </p:nvPr>
        </p:nvGraphicFramePr>
        <p:xfrm>
          <a:off x="4686300" y="1954576"/>
          <a:ext cx="4428781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63988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6002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Experimental Set-Up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566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More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29600" cy="4525963"/>
          </a:xfrm>
        </p:spPr>
        <p:txBody>
          <a:bodyPr/>
          <a:lstStyle/>
          <a:p>
            <a:r>
              <a:rPr lang="pt-BR" dirty="0" smtClean="0"/>
              <a:t>Floc hopper </a:t>
            </a:r>
            <a:r>
              <a:rPr lang="pt-BR" dirty="0"/>
              <a:t>d</a:t>
            </a:r>
            <a:r>
              <a:rPr lang="pt-BR" dirty="0" smtClean="0"/>
              <a:t>epth</a:t>
            </a:r>
            <a:endParaRPr lang="en-US" dirty="0" smtClean="0"/>
          </a:p>
          <a:p>
            <a:pPr lvl="1"/>
            <a:r>
              <a:rPr lang="pt-BR" dirty="0" smtClean="0"/>
              <a:t>Heights based on piece sets</a:t>
            </a:r>
          </a:p>
          <a:p>
            <a:pPr lvl="1"/>
            <a:r>
              <a:rPr lang="pt-BR" dirty="0" smtClean="0"/>
              <a:t>Optical imaging analisys of sludge</a:t>
            </a:r>
          </a:p>
          <a:p>
            <a:pPr lvl="1"/>
            <a:r>
              <a:rPr lang="pt-BR" dirty="0" smtClean="0"/>
              <a:t>Geometric ratio</a:t>
            </a:r>
            <a:endParaRPr lang="pt-BR" dirty="0"/>
          </a:p>
          <a:p>
            <a:r>
              <a:rPr lang="pt-BR" dirty="0"/>
              <a:t>F</a:t>
            </a:r>
            <a:r>
              <a:rPr lang="pt-BR" dirty="0" smtClean="0"/>
              <a:t>loc blanket formation</a:t>
            </a:r>
            <a:endParaRPr lang="en-US" dirty="0"/>
          </a:p>
          <a:p>
            <a:pPr lvl="1"/>
            <a:r>
              <a:rPr lang="pt-BR" dirty="0" smtClean="0"/>
              <a:t>Time and turbidity relationship</a:t>
            </a:r>
          </a:p>
          <a:p>
            <a:r>
              <a:rPr lang="pt-BR" dirty="0" smtClean="0"/>
              <a:t>Implement contact chamber</a:t>
            </a:r>
          </a:p>
          <a:p>
            <a:r>
              <a:rPr lang="pt-BR" dirty="0"/>
              <a:t>Operator </a:t>
            </a:r>
            <a:r>
              <a:rPr lang="pt-BR" dirty="0" smtClean="0"/>
              <a:t>management</a:t>
            </a:r>
            <a:endParaRPr lang="en-US" dirty="0"/>
          </a:p>
        </p:txBody>
      </p:sp>
      <p:pic>
        <p:nvPicPr>
          <p:cNvPr id="1026" name="Picture 2" descr="http://www.pollardwater.com/images/SludgeJud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362200"/>
            <a:ext cx="1333500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1811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981200" y="1295400"/>
            <a:ext cx="7772400" cy="1470025"/>
          </a:xfrm>
        </p:spPr>
        <p:txBody>
          <a:bodyPr/>
          <a:lstStyle/>
          <a:p>
            <a:r>
              <a:rPr lang="en-US" dirty="0" smtClean="0"/>
              <a:t>Questions?</a:t>
            </a:r>
            <a:br>
              <a:rPr lang="en-US" dirty="0" smtClean="0"/>
            </a:br>
            <a:r>
              <a:rPr lang="en-US" dirty="0" smtClean="0"/>
              <a:t>Comments?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9472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The Set-Up: a Real </a:t>
            </a:r>
            <a:r>
              <a:rPr lang="en-US" dirty="0" err="1" smtClean="0"/>
              <a:t>AguaClara</a:t>
            </a:r>
            <a:r>
              <a:rPr lang="en-US" dirty="0" smtClean="0"/>
              <a:t> Plant</a:t>
            </a:r>
            <a:endParaRPr lang="en-US" dirty="0"/>
          </a:p>
        </p:txBody>
      </p:sp>
      <p:pic>
        <p:nvPicPr>
          <p:cNvPr id="4" name="Picture 2" descr="https://lh5.googleusercontent.com/-W2egoW1ff7k/UBv8BrxPEsI/AAAAAAAAoOU/50LMTTKwuEg/s912/IMG_6969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10859"/>
          <a:stretch>
            <a:fillRect/>
          </a:stretch>
        </p:blipFill>
        <p:spPr bwMode="auto">
          <a:xfrm>
            <a:off x="838200" y="1752600"/>
            <a:ext cx="7615961" cy="4525963"/>
          </a:xfrm>
          <a:prstGeom prst="rect">
            <a:avLst/>
          </a:prstGeom>
          <a:noFill/>
        </p:spPr>
      </p:pic>
      <p:pic>
        <p:nvPicPr>
          <p:cNvPr id="18" name="Picture 2" descr="https://lh5.googleusercontent.com/-W2egoW1ff7k/UBv8BrxPEsI/AAAAAAAAoOU/50LMTTKwuEg/s912/IMG_696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10859"/>
          <a:stretch>
            <a:fillRect/>
          </a:stretch>
        </p:blipFill>
        <p:spPr bwMode="auto">
          <a:xfrm>
            <a:off x="0" y="1423915"/>
            <a:ext cx="9144000" cy="543408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145809" y="2408830"/>
            <a:ext cx="782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Lever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2930857"/>
            <a:ext cx="1231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Constant Head Tank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" y="1452350"/>
            <a:ext cx="1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Coagulant Stock Tank</a:t>
            </a:r>
          </a:p>
        </p:txBody>
      </p:sp>
      <p:cxnSp>
        <p:nvCxnSpPr>
          <p:cNvPr id="22" name="Straight Arrow Connector 21"/>
          <p:cNvCxnSpPr>
            <a:stCxn id="19" idx="1"/>
          </p:cNvCxnSpPr>
          <p:nvPr/>
        </p:nvCxnSpPr>
        <p:spPr>
          <a:xfrm flipH="1">
            <a:off x="2704531" y="2608885"/>
            <a:ext cx="441278" cy="669991"/>
          </a:xfrm>
          <a:prstGeom prst="straightConnector1">
            <a:avLst/>
          </a:prstGeom>
          <a:noFill/>
          <a:ln w="38100" cap="flat" cmpd="sng" algn="ctr">
            <a:solidFill>
              <a:srgbClr val="0300BE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23" name="Straight Arrow Connector 22"/>
          <p:cNvCxnSpPr>
            <a:stCxn id="20" idx="3"/>
          </p:cNvCxnSpPr>
          <p:nvPr/>
        </p:nvCxnSpPr>
        <p:spPr>
          <a:xfrm>
            <a:off x="1231127" y="3438689"/>
            <a:ext cx="379309" cy="68786"/>
          </a:xfrm>
          <a:prstGeom prst="straightConnector1">
            <a:avLst/>
          </a:prstGeom>
          <a:noFill/>
          <a:ln w="38100" cap="flat" cmpd="sng" algn="ctr">
            <a:solidFill>
              <a:srgbClr val="0300BE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 rot="995183">
            <a:off x="4437590" y="3345503"/>
            <a:ext cx="199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</a:rPr>
              <a:t>Linear Flow Orifice Meter</a:t>
            </a:r>
          </a:p>
        </p:txBody>
      </p:sp>
      <p:cxnSp>
        <p:nvCxnSpPr>
          <p:cNvPr id="25" name="Straight Arrow Connector 24"/>
          <p:cNvCxnSpPr>
            <a:stCxn id="24" idx="1"/>
          </p:cNvCxnSpPr>
          <p:nvPr/>
        </p:nvCxnSpPr>
        <p:spPr>
          <a:xfrm flipH="1">
            <a:off x="3516574" y="3415006"/>
            <a:ext cx="962477" cy="280121"/>
          </a:xfrm>
          <a:prstGeom prst="straightConnector1">
            <a:avLst/>
          </a:prstGeom>
          <a:noFill/>
          <a:ln w="38100" cap="flat" cmpd="sng" algn="ctr">
            <a:solidFill>
              <a:srgbClr val="0300BE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 rot="1037296">
            <a:off x="2922895" y="5492087"/>
            <a:ext cx="2290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Dosing Tubes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</a:endParaRPr>
          </a:p>
        </p:txBody>
      </p:sp>
      <p:cxnSp>
        <p:nvCxnSpPr>
          <p:cNvPr id="27" name="Straight Arrow Connector 26"/>
          <p:cNvCxnSpPr>
            <a:stCxn id="26" idx="3"/>
          </p:cNvCxnSpPr>
          <p:nvPr/>
        </p:nvCxnSpPr>
        <p:spPr>
          <a:xfrm flipV="1">
            <a:off x="5161702" y="5841242"/>
            <a:ext cx="229164" cy="191252"/>
          </a:xfrm>
          <a:prstGeom prst="straightConnector1">
            <a:avLst/>
          </a:prstGeom>
          <a:noFill/>
          <a:ln w="38100" cap="flat" cmpd="sng" algn="ctr">
            <a:solidFill>
              <a:srgbClr val="0300BE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129050" y="1588827"/>
            <a:ext cx="2333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Flow calibration column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201003" y="1787857"/>
            <a:ext cx="450376" cy="0"/>
          </a:xfrm>
          <a:prstGeom prst="straightConnector1">
            <a:avLst/>
          </a:prstGeom>
          <a:noFill/>
          <a:ln w="38100" cap="flat" cmpd="sng" algn="ctr">
            <a:solidFill>
              <a:srgbClr val="0300BE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30" name="Straight Arrow Connector 29"/>
          <p:cNvCxnSpPr>
            <a:stCxn id="28" idx="1"/>
          </p:cNvCxnSpPr>
          <p:nvPr/>
        </p:nvCxnSpPr>
        <p:spPr>
          <a:xfrm flipH="1">
            <a:off x="1885665" y="1942770"/>
            <a:ext cx="243385" cy="148751"/>
          </a:xfrm>
          <a:prstGeom prst="straightConnector1">
            <a:avLst/>
          </a:prstGeom>
          <a:noFill/>
          <a:ln w="38100" cap="flat" cmpd="sng" algn="ctr">
            <a:solidFill>
              <a:srgbClr val="0300BE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Includes the same components</a:t>
            </a:r>
          </a:p>
          <a:p>
            <a:pPr lvl="1"/>
            <a:r>
              <a:rPr lang="en-US" dirty="0" smtClean="0"/>
              <a:t>Raw Water Source</a:t>
            </a:r>
          </a:p>
          <a:p>
            <a:pPr lvl="2"/>
            <a:r>
              <a:rPr lang="en-US" dirty="0" smtClean="0"/>
              <a:t>Aerated tap water</a:t>
            </a:r>
          </a:p>
          <a:p>
            <a:pPr lvl="2"/>
            <a:r>
              <a:rPr lang="en-US" dirty="0" smtClean="0"/>
              <a:t>Addition of clay</a:t>
            </a:r>
          </a:p>
          <a:p>
            <a:pPr lvl="2"/>
            <a:r>
              <a:rPr lang="en-US" dirty="0" smtClean="0"/>
              <a:t>Turbidity measured</a:t>
            </a:r>
          </a:p>
          <a:p>
            <a:pPr lvl="1"/>
            <a:r>
              <a:rPr lang="en-US" dirty="0" smtClean="0"/>
              <a:t>Coagulant stock tank</a:t>
            </a:r>
          </a:p>
          <a:p>
            <a:pPr lvl="1"/>
            <a:r>
              <a:rPr lang="en-US" dirty="0" smtClean="0"/>
              <a:t>Dosing tubes = pump</a:t>
            </a:r>
          </a:p>
          <a:p>
            <a:pPr lvl="2"/>
            <a:r>
              <a:rPr lang="en-US" dirty="0" smtClean="0"/>
              <a:t>Rate adjusted based on raw water turbidity</a:t>
            </a:r>
          </a:p>
          <a:p>
            <a:r>
              <a:rPr lang="en-US" dirty="0" err="1" smtClean="0"/>
              <a:t>Flocculator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esignserver.cee.cornell.edu/Designs/EtFlocSedFi/5299/12Lps/EtFlocSedFiSed_f.png"/>
          <p:cNvPicPr>
            <a:picLocks noChangeAspect="1" noChangeArrowheads="1"/>
          </p:cNvPicPr>
          <p:nvPr/>
        </p:nvPicPr>
        <p:blipFill>
          <a:blip r:embed="rId2" cstate="print"/>
          <a:srcRect t="47033"/>
          <a:stretch>
            <a:fillRect/>
          </a:stretch>
        </p:blipFill>
        <p:spPr bwMode="auto">
          <a:xfrm>
            <a:off x="0" y="2538241"/>
            <a:ext cx="8834442" cy="331075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35772" y="2057413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Exit Channel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6063" y="1686790"/>
            <a:ext cx="2009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Entrance Channel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18559" y="2765392"/>
            <a:ext cx="1190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Launder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9241" y="474804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Inlet Manifold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80944" y="336653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Plate Settlers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4740" y="511380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Diffusers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618" y="6488668"/>
            <a:ext cx="1734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 smtClean="0">
                <a:latin typeface="Calibri"/>
              </a:rPr>
              <a:t>Sed</a:t>
            </a:r>
            <a:r>
              <a:rPr lang="en-US" sz="1800" dirty="0" smtClean="0">
                <a:latin typeface="Calibri"/>
              </a:rPr>
              <a:t> Tank Drain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9096" y="408137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Floc Weir</a:t>
            </a:r>
          </a:p>
        </p:txBody>
      </p:sp>
      <p:sp>
        <p:nvSpPr>
          <p:cNvPr id="13" name="Title 25"/>
          <p:cNvSpPr txBox="1">
            <a:spLocks/>
          </p:cNvSpPr>
          <p:nvPr/>
        </p:nvSpPr>
        <p:spPr bwMode="auto">
          <a:xfrm>
            <a:off x="2667000" y="228600"/>
            <a:ext cx="62484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AguaClara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Sedimentation Tank Design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993227" y="2885090"/>
            <a:ext cx="182880" cy="18288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5" name="Straight Arrow Connector 14"/>
          <p:cNvCxnSpPr>
            <a:stCxn id="12" idx="1"/>
          </p:cNvCxnSpPr>
          <p:nvPr/>
        </p:nvCxnSpPr>
        <p:spPr bwMode="auto">
          <a:xfrm flipH="1">
            <a:off x="2617076" y="4266036"/>
            <a:ext cx="402020" cy="1010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6" name="Rectangle 15"/>
          <p:cNvSpPr/>
          <p:nvPr/>
        </p:nvSpPr>
        <p:spPr bwMode="auto">
          <a:xfrm>
            <a:off x="2490952" y="3878317"/>
            <a:ext cx="268014" cy="220717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7" name="Straight Arrow Connector 16"/>
          <p:cNvCxnSpPr>
            <a:stCxn id="11" idx="1"/>
          </p:cNvCxnSpPr>
          <p:nvPr/>
        </p:nvCxnSpPr>
        <p:spPr bwMode="auto">
          <a:xfrm flipH="1" flipV="1">
            <a:off x="204952" y="5675586"/>
            <a:ext cx="425666" cy="9977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 rot="2629359">
            <a:off x="1016876" y="4633163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Floc Hopper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6743" y="5984171"/>
            <a:ext cx="5234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Floc Hopper Drain (to remove sludge)</a:t>
            </a:r>
          </a:p>
        </p:txBody>
      </p:sp>
      <p:cxnSp>
        <p:nvCxnSpPr>
          <p:cNvPr id="20" name="Straight Arrow Connector 19"/>
          <p:cNvCxnSpPr>
            <a:stCxn id="19" idx="1"/>
          </p:cNvCxnSpPr>
          <p:nvPr/>
        </p:nvCxnSpPr>
        <p:spPr bwMode="auto">
          <a:xfrm flipH="1" flipV="1">
            <a:off x="551793" y="5423339"/>
            <a:ext cx="204950" cy="7454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1" name="Oval 20"/>
          <p:cNvSpPr/>
          <p:nvPr/>
        </p:nvSpPr>
        <p:spPr bwMode="auto">
          <a:xfrm>
            <a:off x="1003738" y="2864069"/>
            <a:ext cx="182880" cy="182880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22" name="Straight Arrow Connector 21"/>
          <p:cNvCxnSpPr>
            <a:stCxn id="6" idx="2"/>
            <a:endCxn id="21" idx="0"/>
          </p:cNvCxnSpPr>
          <p:nvPr/>
        </p:nvCxnSpPr>
        <p:spPr bwMode="auto">
          <a:xfrm flipH="1">
            <a:off x="1095178" y="2056122"/>
            <a:ext cx="155758" cy="8079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3" name="Straight Arrow Connector 64"/>
          <p:cNvCxnSpPr>
            <a:stCxn id="5" idx="1"/>
          </p:cNvCxnSpPr>
          <p:nvPr/>
        </p:nvCxnSpPr>
        <p:spPr bwMode="auto">
          <a:xfrm rot="10800000" flipV="1">
            <a:off x="1860332" y="2242078"/>
            <a:ext cx="575440" cy="753369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392578" y="1702288"/>
            <a:ext cx="4325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Dump poorly flocculated water channel</a:t>
            </a:r>
          </a:p>
        </p:txBody>
      </p:sp>
      <p:cxnSp>
        <p:nvCxnSpPr>
          <p:cNvPr id="25" name="Straight Arrow Connector 23"/>
          <p:cNvCxnSpPr>
            <a:stCxn id="24" idx="1"/>
          </p:cNvCxnSpPr>
          <p:nvPr/>
        </p:nvCxnSpPr>
        <p:spPr bwMode="auto">
          <a:xfrm rot="10800000" flipV="1">
            <a:off x="1593654" y="1886954"/>
            <a:ext cx="798924" cy="1017642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3975315" y="2010919"/>
            <a:ext cx="4548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latin typeface="Calibri"/>
              </a:rPr>
              <a:t>Exit Weir that controls water levels all the way back to the next free fall (LFOM!)</a:t>
            </a:r>
          </a:p>
        </p:txBody>
      </p:sp>
      <p:cxnSp>
        <p:nvCxnSpPr>
          <p:cNvPr id="27" name="Elbow Connector 30"/>
          <p:cNvCxnSpPr>
            <a:stCxn id="26" idx="1"/>
            <a:endCxn id="28" idx="0"/>
          </p:cNvCxnSpPr>
          <p:nvPr/>
        </p:nvCxnSpPr>
        <p:spPr bwMode="auto">
          <a:xfrm rot="10800000" flipV="1">
            <a:off x="2030279" y="2334084"/>
            <a:ext cx="1945037" cy="502105"/>
          </a:xfrm>
          <a:prstGeom prst="curvedConnector2">
            <a:avLst/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1991532" y="2836190"/>
            <a:ext cx="77492" cy="356461"/>
          </a:xfrm>
          <a:prstGeom prst="rect">
            <a:avLst/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0.0052 0.10578 L 0.13802 0.28495 L 0.16562 0.29421 L 0.65 0.30578 L 0.64826 0.3493 C 0.65086 0.35324 0.66336 0.36666 0.66597 0.32916 C 0.66857 0.29166 0.65677 0.17801 0.66389 0.12407 L 0.70694 0.02291 L 0.71389 -0.00695 L 0.12066 -0.00232 L 0.1052 -0.03218 L 0.09149 -0.02523 L 0.08455 0.00694 " pathEditMode="relative" rAng="0" ptsTypes="AAAAAasAAAAAAA">
                                      <p:cBhvr>
                                        <p:cTn id="6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0" y="16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1.94444E-6 2.96296E-6 L 0.00521 0.10578 L 0.13802 0.28495 L 0.16562 0.29421 L 0.32691 0.31412 L 0.33385 0.35301 C 0.33767 0.35648 0.34496 0.37152 0.3493 0.33472 L 0.35972 0.1324 L 0.3993 0.03356 L 0.3993 0.0037 L 0.12066 -0.00232 L 0.10521 -0.03218 L 0.09149 -0.02523 L 0.08455 0.00694 " pathEditMode="relative" rAng="0" ptsTypes="AAAAAaSAAAAAAA">
                                      <p:cBhvr>
                                        <p:cTn id="8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9954" name="Picture 2" descr="https://lh3.googleusercontent.com/-MR9P70kuEZs/T8O1fzjAj-I/AAAAAAAAnYw/4aFAvS_he6M/s576/IMG_6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143000"/>
            <a:ext cx="3657600" cy="5486400"/>
          </a:xfrm>
          <a:prstGeom prst="rect">
            <a:avLst/>
          </a:prstGeom>
          <a:noFill/>
        </p:spPr>
      </p:pic>
      <p:pic>
        <p:nvPicPr>
          <p:cNvPr id="1789956" name="Picture 4" descr="https://lh6.googleusercontent.com/-mtPdtpK-bow/T8O0pp2Y_EI/AAAAAAAAnXg/edXHcA848sw/s576/IMG_6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143000"/>
            <a:ext cx="3657600" cy="5486400"/>
          </a:xfrm>
          <a:prstGeom prst="rect">
            <a:avLst/>
          </a:prstGeom>
          <a:noFill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Tank Geometry in a Real Plant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Diffusers = Jet reverser</a:t>
            </a:r>
          </a:p>
          <a:p>
            <a:r>
              <a:rPr lang="en-US" dirty="0" smtClean="0"/>
              <a:t>Same bottom geometry</a:t>
            </a:r>
          </a:p>
          <a:p>
            <a:pPr lvl="1"/>
            <a:r>
              <a:rPr lang="en-US" dirty="0" smtClean="0"/>
              <a:t>Weir and </a:t>
            </a:r>
            <a:r>
              <a:rPr lang="en-US" dirty="0" err="1" smtClean="0"/>
              <a:t>floc</a:t>
            </a:r>
            <a:r>
              <a:rPr lang="en-US" dirty="0" smtClean="0"/>
              <a:t> hopper</a:t>
            </a:r>
          </a:p>
          <a:p>
            <a:pPr lvl="1"/>
            <a:r>
              <a:rPr lang="en-US" dirty="0" smtClean="0"/>
              <a:t>Sludge turbidity measured</a:t>
            </a:r>
          </a:p>
          <a:p>
            <a:r>
              <a:rPr lang="en-US" dirty="0" smtClean="0"/>
              <a:t>Plate settlers = tube settlers</a:t>
            </a:r>
          </a:p>
          <a:p>
            <a:pPr lvl="1"/>
            <a:r>
              <a:rPr lang="en-US" dirty="0" smtClean="0"/>
              <a:t>Effluent turbidity measured</a:t>
            </a:r>
          </a:p>
          <a:p>
            <a:r>
              <a:rPr lang="en-US" dirty="0" smtClean="0"/>
              <a:t>Camera to visually monitor </a:t>
            </a:r>
            <a:r>
              <a:rPr lang="en-US" dirty="0" err="1" smtClean="0"/>
              <a:t>floc</a:t>
            </a:r>
            <a:r>
              <a:rPr lang="en-US" dirty="0" smtClean="0"/>
              <a:t> blanket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600200" y="1066800"/>
            <a:ext cx="7772400" cy="1470025"/>
          </a:xfrm>
        </p:spPr>
        <p:txBody>
          <a:bodyPr/>
          <a:lstStyle/>
          <a:p>
            <a:r>
              <a:rPr lang="en-US" dirty="0" smtClean="0"/>
              <a:t>Goals: What and Why?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12607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the semester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4572000" cy="4724400"/>
          </a:xfrm>
        </p:spPr>
        <p:txBody>
          <a:bodyPr/>
          <a:lstStyle/>
          <a:p>
            <a:r>
              <a:rPr lang="en-US" dirty="0" smtClean="0"/>
              <a:t>Alum dosage</a:t>
            </a:r>
          </a:p>
          <a:p>
            <a:pPr lvl="1"/>
            <a:r>
              <a:rPr lang="en-US" dirty="0" smtClean="0"/>
              <a:t>Do not waste </a:t>
            </a:r>
          </a:p>
          <a:p>
            <a:pPr marL="457200" lvl="1" indent="0">
              <a:buNone/>
            </a:pPr>
            <a:r>
              <a:rPr lang="en-US" dirty="0" smtClean="0"/>
              <a:t>coagulant</a:t>
            </a:r>
          </a:p>
          <a:p>
            <a:pPr lvl="1"/>
            <a:r>
              <a:rPr lang="en-US" dirty="0" smtClean="0"/>
              <a:t>Based on </a:t>
            </a:r>
            <a:r>
              <a:rPr lang="en-US" dirty="0" err="1" smtClean="0"/>
              <a:t>Atima</a:t>
            </a:r>
            <a:r>
              <a:rPr lang="en-US" dirty="0" smtClean="0"/>
              <a:t> numbers</a:t>
            </a:r>
          </a:p>
          <a:p>
            <a:r>
              <a:rPr lang="en-US" dirty="0" smtClean="0"/>
              <a:t>Energy dissipation</a:t>
            </a:r>
          </a:p>
          <a:p>
            <a:pPr lvl="1"/>
            <a:r>
              <a:rPr lang="en-US" dirty="0" smtClean="0"/>
              <a:t>Particle size effect</a:t>
            </a:r>
          </a:p>
          <a:p>
            <a:pPr lvl="1"/>
            <a:r>
              <a:rPr lang="en-US" dirty="0" err="1" smtClean="0"/>
              <a:t>Floc</a:t>
            </a:r>
            <a:r>
              <a:rPr lang="en-US" dirty="0" smtClean="0"/>
              <a:t> blanket effect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400800" y="5791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Atima</a:t>
            </a:r>
            <a:r>
              <a:rPr lang="en-US" dirty="0" smtClean="0"/>
              <a:t> Data</a:t>
            </a:r>
            <a:endParaRPr lang="en-US" dirty="0"/>
          </a:p>
        </p:txBody>
      </p:sp>
      <p:pic>
        <p:nvPicPr>
          <p:cNvPr id="5" name="Picture 4" descr="Screen shot 2013-03-24 at 10.43.59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82"/>
          <a:stretch/>
        </p:blipFill>
        <p:spPr>
          <a:xfrm>
            <a:off x="4114800" y="1676400"/>
            <a:ext cx="4906204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036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ctures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12037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490</Words>
  <Application>Microsoft Office PowerPoint</Application>
  <PresentationFormat>On-screen Show (4:3)</PresentationFormat>
  <Paragraphs>122</Paragraphs>
  <Slides>21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Lectures</vt:lpstr>
      <vt:lpstr>1_AguaClara the road</vt:lpstr>
      <vt:lpstr>Sedimentation Tank Hydraulics</vt:lpstr>
      <vt:lpstr>Experimental Set-Up</vt:lpstr>
      <vt:lpstr>The Set-Up: a Real AguaClara Plant</vt:lpstr>
      <vt:lpstr>Experimental Set-Up</vt:lpstr>
      <vt:lpstr>PowerPoint Presentation</vt:lpstr>
      <vt:lpstr>Tank Geometry in a Real Plant</vt:lpstr>
      <vt:lpstr>Experimental Set-Up</vt:lpstr>
      <vt:lpstr>Goals: What and Why?</vt:lpstr>
      <vt:lpstr>Goals for the semester</vt:lpstr>
      <vt:lpstr>More Goals </vt:lpstr>
      <vt:lpstr>Accomplishments</vt:lpstr>
      <vt:lpstr>Research and General Set-Up</vt:lpstr>
      <vt:lpstr>Background Research: “Parameters affecting steady-state floc blanket performance”</vt:lpstr>
      <vt:lpstr>Consolidating the apparatus</vt:lpstr>
      <vt:lpstr>Lengthening the flocculator</vt:lpstr>
      <vt:lpstr>Old Sed. Tank Geometry</vt:lpstr>
      <vt:lpstr>Altered Tank Geometry</vt:lpstr>
      <vt:lpstr>Future Work</vt:lpstr>
      <vt:lpstr>Future Work</vt:lpstr>
      <vt:lpstr>More Future Work</vt:lpstr>
      <vt:lpstr>Questions? Comments?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Ethan</dc:creator>
  <cp:lastModifiedBy>ceeadmin</cp:lastModifiedBy>
  <cp:revision>35</cp:revision>
  <dcterms:created xsi:type="dcterms:W3CDTF">2012-10-15T20:50:10Z</dcterms:created>
  <dcterms:modified xsi:type="dcterms:W3CDTF">2013-03-27T20:19:29Z</dcterms:modified>
</cp:coreProperties>
</file>