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handoutMasterIdLst>
    <p:handoutMasterId r:id="rId26"/>
  </p:handoutMasterIdLst>
  <p:sldIdLst>
    <p:sldId id="475" r:id="rId2"/>
    <p:sldId id="477" r:id="rId3"/>
    <p:sldId id="480" r:id="rId4"/>
    <p:sldId id="478" r:id="rId5"/>
    <p:sldId id="476" r:id="rId6"/>
    <p:sldId id="481" r:id="rId7"/>
    <p:sldId id="482" r:id="rId8"/>
    <p:sldId id="483" r:id="rId9"/>
    <p:sldId id="484" r:id="rId10"/>
    <p:sldId id="485" r:id="rId11"/>
    <p:sldId id="486" r:id="rId12"/>
    <p:sldId id="487" r:id="rId13"/>
    <p:sldId id="488" r:id="rId14"/>
    <p:sldId id="489" r:id="rId15"/>
    <p:sldId id="490" r:id="rId16"/>
    <p:sldId id="491" r:id="rId17"/>
    <p:sldId id="492" r:id="rId18"/>
    <p:sldId id="493" r:id="rId19"/>
    <p:sldId id="494" r:id="rId20"/>
    <p:sldId id="496" r:id="rId21"/>
    <p:sldId id="497" r:id="rId22"/>
    <p:sldId id="498" r:id="rId23"/>
    <p:sldId id="499" r:id="rId2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778" autoAdjust="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90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baseline="0" dirty="0" smtClean="0"/>
              <a:t> break-up occurs after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settle and are </a:t>
            </a:r>
            <a:r>
              <a:rPr lang="en-US" baseline="0" dirty="0" err="1" smtClean="0"/>
              <a:t>resuspended</a:t>
            </a:r>
            <a:r>
              <a:rPr lang="en-US" baseline="0" dirty="0" smtClean="0"/>
              <a:t> by the jet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337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Start video at 1 minute 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514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finding also dispelled the concern that the energy dissipation rate in the transition from the</a:t>
            </a:r>
          </a:p>
          <a:p>
            <a:r>
              <a:rPr lang="en-US" dirty="0" err="1" smtClean="0"/>
              <a:t>flocculator</a:t>
            </a:r>
            <a:r>
              <a:rPr lang="en-US" dirty="0" smtClean="0"/>
              <a:t> to the sedimentation tank needs to be the same as in the </a:t>
            </a:r>
            <a:r>
              <a:rPr lang="en-US" dirty="0" err="1" smtClean="0"/>
              <a:t>flocculator</a:t>
            </a:r>
            <a:r>
              <a:rPr lang="en-US" dirty="0" smtClean="0"/>
              <a:t> to avoid </a:t>
            </a:r>
            <a:r>
              <a:rPr lang="en-US" dirty="0" err="1" smtClean="0"/>
              <a:t>floc</a:t>
            </a:r>
            <a:r>
              <a:rPr lang="en-US" dirty="0" smtClean="0"/>
              <a:t> breakup.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654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previous</a:t>
            </a:r>
            <a:r>
              <a:rPr lang="en-US" baseline="0" dirty="0" smtClean="0"/>
              <a:t> years, the geometry of the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 resulted in a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 that was 60 cm tall at steady-state, whereas this year, our blankets have been 85 cm tall. </a:t>
            </a:r>
            <a:r>
              <a:rPr lang="en-US" dirty="0" smtClean="0"/>
              <a:t>To</a:t>
            </a:r>
            <a:r>
              <a:rPr lang="en-US" baseline="0" dirty="0" smtClean="0"/>
              <a:t> test the effects of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 height on performance, we tracked the height of the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 during it’s formation and compared effluent turbidity at each of these heights f</a:t>
            </a:r>
            <a:r>
              <a:rPr lang="en-US" dirty="0" smtClean="0"/>
              <a:t>or</a:t>
            </a:r>
            <a:r>
              <a:rPr lang="en-US" baseline="0" dirty="0" smtClean="0"/>
              <a:t> two different experiments – the 0.79 and 0.46 cm jet reversers from scratch. This graph is of PC* versus height for these two experiments. A higher PC* is better, so you can see that the smaller jet (larger energy dissipation rate) performs better as the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 grows past 60 cm, but a smaller energy dissipation rate performs better at lower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 blanket heights.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O-0Iln_28Q" TargetMode="External"/><Relationship Id="rId2" Type="http://schemas.openxmlformats.org/officeDocument/2006/relationships/hyperlink" Target="https://www.youtube.com/watch?v=3TjgNe2SidQ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EDLoDvZPlyw&amp;list=UUXq9V81yyUOTQYokfp5wXfw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youtube.com/watch?v=2lxknftJLaQ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981200" y="5562600"/>
            <a:ext cx="6019800" cy="1600200"/>
          </a:xfrm>
        </p:spPr>
        <p:txBody>
          <a:bodyPr/>
          <a:lstStyle/>
          <a:p>
            <a:pPr algn="l"/>
            <a:r>
              <a:rPr lang="en-US" dirty="0" smtClean="0"/>
              <a:t>Frances Ciolino, Andrea </a:t>
            </a:r>
            <a:r>
              <a:rPr lang="en-US" dirty="0" err="1" smtClean="0"/>
              <a:t>Fortman</a:t>
            </a:r>
            <a:r>
              <a:rPr lang="en-US" dirty="0" smtClean="0"/>
              <a:t>,  </a:t>
            </a:r>
            <a:r>
              <a:rPr lang="en-US" dirty="0" err="1" smtClean="0"/>
              <a:t>Marlana</a:t>
            </a:r>
            <a:r>
              <a:rPr lang="en-US" dirty="0" smtClean="0"/>
              <a:t> </a:t>
            </a:r>
            <a:r>
              <a:rPr lang="en-US" dirty="0" err="1" smtClean="0"/>
              <a:t>Hinkley</a:t>
            </a:r>
            <a:r>
              <a:rPr lang="en-US" dirty="0" smtClean="0"/>
              <a:t>, Marlon </a:t>
            </a:r>
            <a:r>
              <a:rPr lang="en-US" dirty="0" err="1" smtClean="0"/>
              <a:t>Passos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Sedimentation Tank Hydraulics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Analysis and 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Pulse of red dye at </a:t>
            </a:r>
            <a:r>
              <a:rPr lang="pt-BR" dirty="0" smtClean="0">
                <a:hlinkClick r:id="rId2"/>
              </a:rPr>
              <a:t>800</a:t>
            </a:r>
            <a:r>
              <a:rPr lang="pt-BR" dirty="0" smtClean="0"/>
              <a:t> and </a:t>
            </a:r>
            <a:r>
              <a:rPr lang="pt-BR" dirty="0" smtClean="0">
                <a:hlinkClick r:id="rId3"/>
              </a:rPr>
              <a:t>100 NTU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Complete </a:t>
            </a:r>
            <a:r>
              <a:rPr lang="pt-BR" dirty="0" err="1" smtClean="0"/>
              <a:t>mix</a:t>
            </a:r>
            <a:r>
              <a:rPr lang="pt-BR" dirty="0" smtClean="0"/>
              <a:t> </a:t>
            </a:r>
            <a:r>
              <a:rPr lang="pt-BR" dirty="0" err="1" smtClean="0"/>
              <a:t>and</a:t>
            </a:r>
            <a:r>
              <a:rPr lang="pt-BR" dirty="0" smtClean="0"/>
              <a:t> </a:t>
            </a:r>
            <a:r>
              <a:rPr lang="pt-BR" dirty="0" err="1" smtClean="0"/>
              <a:t>plug</a:t>
            </a:r>
            <a:r>
              <a:rPr lang="pt-BR" dirty="0" smtClean="0"/>
              <a:t> </a:t>
            </a:r>
            <a:r>
              <a:rPr lang="pt-BR" dirty="0" err="1" smtClean="0"/>
              <a:t>flow</a:t>
            </a:r>
            <a:r>
              <a:rPr lang="pt-BR" dirty="0" smtClean="0"/>
              <a:t> behavior</a:t>
            </a:r>
          </a:p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Different flow paths</a:t>
            </a:r>
          </a:p>
          <a:p>
            <a:endParaRPr lang="pt-B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966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524000" y="1143000"/>
            <a:ext cx="7772400" cy="1470025"/>
          </a:xfrm>
        </p:spPr>
        <p:txBody>
          <a:bodyPr/>
          <a:lstStyle/>
          <a:p>
            <a:r>
              <a:rPr lang="en-US" dirty="0" smtClean="0"/>
              <a:t>Energy Dissipation Rate Experiments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62574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2611"/>
            <a:ext cx="4267200" cy="4625789"/>
          </a:xfrm>
        </p:spPr>
        <p:txBody>
          <a:bodyPr/>
          <a:lstStyle/>
          <a:p>
            <a:r>
              <a:rPr lang="en-US" sz="3000" dirty="0" smtClean="0"/>
              <a:t>Test range of energy dissipation rates to failure (1 – 100 </a:t>
            </a:r>
            <a:r>
              <a:rPr lang="en-US" sz="3000" dirty="0" err="1" smtClean="0"/>
              <a:t>mW</a:t>
            </a:r>
            <a:r>
              <a:rPr lang="en-US" sz="3000" dirty="0" smtClean="0"/>
              <a:t>/kg)</a:t>
            </a:r>
          </a:p>
          <a:p>
            <a:r>
              <a:rPr lang="en-US" sz="3000" dirty="0"/>
              <a:t>Hypothesis: Higher small </a:t>
            </a:r>
            <a:r>
              <a:rPr lang="en-US" sz="3000" dirty="0" err="1"/>
              <a:t>floc</a:t>
            </a:r>
            <a:r>
              <a:rPr lang="en-US" sz="3000" dirty="0"/>
              <a:t> production rate as a result of high energy dissipation rates </a:t>
            </a:r>
            <a:r>
              <a:rPr lang="en-US" sz="3000" dirty="0" smtClean="0"/>
              <a:t>increases </a:t>
            </a:r>
            <a:r>
              <a:rPr lang="en-US" sz="3000" dirty="0"/>
              <a:t>blanket performance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8" t="23529" r="28649" b="9544"/>
          <a:stretch/>
        </p:blipFill>
        <p:spPr>
          <a:xfrm>
            <a:off x="4953000" y="609600"/>
            <a:ext cx="3473823" cy="577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027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ways to improve </a:t>
            </a:r>
            <a:r>
              <a:rPr lang="en-US" dirty="0" err="1" smtClean="0"/>
              <a:t>floc</a:t>
            </a:r>
            <a:r>
              <a:rPr lang="en-US" dirty="0" smtClean="0"/>
              <a:t> blanket performance </a:t>
            </a:r>
          </a:p>
          <a:p>
            <a:r>
              <a:rPr lang="en-US" dirty="0"/>
              <a:t>Surface shear too great in large </a:t>
            </a:r>
            <a:r>
              <a:rPr lang="en-US" dirty="0" err="1"/>
              <a:t>flocs</a:t>
            </a:r>
            <a:r>
              <a:rPr lang="en-US" dirty="0"/>
              <a:t> for colloids to attach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996" y="3886200"/>
            <a:ext cx="916990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smaller </a:t>
            </a:r>
            <a:r>
              <a:rPr lang="en-US" sz="5400" b="1" cap="none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flocs</a:t>
            </a:r>
            <a:r>
              <a:rPr lang="en-US" sz="54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= 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less surface shear = lower effluent turbidity!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77794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Dissipation Rate (EDR):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2" t="21569" r="39644" b="23456"/>
          <a:stretch/>
        </p:blipFill>
        <p:spPr bwMode="auto">
          <a:xfrm>
            <a:off x="1981200" y="1707678"/>
            <a:ext cx="5181600" cy="486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8" t="53372" r="54319" b="42305"/>
          <a:stretch/>
        </p:blipFill>
        <p:spPr bwMode="auto">
          <a:xfrm>
            <a:off x="2682688" y="1124806"/>
            <a:ext cx="3778624" cy="58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7210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Effluent Turbidity vs. Time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41" y="1828800"/>
            <a:ext cx="7320523" cy="403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57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blanket collapse at 0.76 </a:t>
            </a:r>
            <a:r>
              <a:rPr lang="en-US" dirty="0" err="1" smtClean="0"/>
              <a:t>mW</a:t>
            </a:r>
            <a:r>
              <a:rPr lang="en-US" dirty="0" smtClean="0"/>
              <a:t>/kg (0.95 cm ID jet)</a:t>
            </a:r>
          </a:p>
          <a:p>
            <a:r>
              <a:rPr lang="en-US" dirty="0" smtClean="0"/>
              <a:t>Avg. effluent turbidity before failure: 0.68 NTU</a:t>
            </a:r>
          </a:p>
          <a:p>
            <a:r>
              <a:rPr lang="en-US" dirty="0"/>
              <a:t>The </a:t>
            </a:r>
            <a:r>
              <a:rPr lang="en-US" dirty="0" smtClean="0"/>
              <a:t> </a:t>
            </a:r>
            <a:r>
              <a:rPr lang="en-US" dirty="0"/>
              <a:t>jet </a:t>
            </a:r>
            <a:r>
              <a:rPr lang="en-US" dirty="0" smtClean="0"/>
              <a:t>diffuser velocity could </a:t>
            </a:r>
            <a:r>
              <a:rPr lang="en-US" dirty="0"/>
              <a:t>not create enough </a:t>
            </a:r>
            <a:r>
              <a:rPr lang="en-US" dirty="0" smtClean="0"/>
              <a:t>momentum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73425"/>
            <a:ext cx="312420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12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 and Debris Interaction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447800"/>
            <a:ext cx="5486400" cy="41148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4953000"/>
            <a:ext cx="8305800" cy="1676400"/>
          </a:xfrm>
        </p:spPr>
        <p:txBody>
          <a:bodyPr/>
          <a:lstStyle/>
          <a:p>
            <a:r>
              <a:rPr lang="en-US" dirty="0"/>
              <a:t>As </a:t>
            </a:r>
            <a:r>
              <a:rPr lang="en-US" b="1" dirty="0" smtClean="0"/>
              <a:t>p </a:t>
            </a:r>
            <a:r>
              <a:rPr lang="en-US" dirty="0" smtClean="0"/>
              <a:t>of </a:t>
            </a:r>
            <a:r>
              <a:rPr lang="en-US" dirty="0"/>
              <a:t>the jet </a:t>
            </a:r>
            <a:r>
              <a:rPr lang="en-US" dirty="0" smtClean="0"/>
              <a:t>decreases, the </a:t>
            </a:r>
            <a:r>
              <a:rPr lang="en-US" dirty="0"/>
              <a:t>angle at which the jet flow </a:t>
            </a:r>
            <a:r>
              <a:rPr lang="en-US" dirty="0" smtClean="0"/>
              <a:t>leaves the </a:t>
            </a:r>
            <a:r>
              <a:rPr lang="en-US" dirty="0"/>
              <a:t>semi-circular bottom geometry decreases</a:t>
            </a:r>
            <a:r>
              <a:rPr lang="en-US" dirty="0" smtClean="0"/>
              <a:t>. From </a:t>
            </a:r>
            <a:r>
              <a:rPr lang="en-US" b="1" dirty="0" smtClean="0"/>
              <a:t>L to R </a:t>
            </a:r>
            <a:r>
              <a:rPr lang="en-US" dirty="0" smtClean="0"/>
              <a:t>: 130, 13, 2.8 </a:t>
            </a:r>
            <a:r>
              <a:rPr lang="en-US" dirty="0" err="1" smtClean="0"/>
              <a:t>mW</a:t>
            </a:r>
            <a:r>
              <a:rPr lang="en-US" dirty="0" smtClean="0"/>
              <a:t>/kg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3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130 </a:t>
            </a:r>
            <a:r>
              <a:rPr lang="en-US" dirty="0" err="1" smtClean="0"/>
              <a:t>mW</a:t>
            </a:r>
            <a:r>
              <a:rPr lang="en-US" dirty="0" smtClean="0"/>
              <a:t>/kg, 0.46 cm ID jet</a:t>
            </a:r>
          </a:p>
          <a:p>
            <a:r>
              <a:rPr lang="en-US" dirty="0" smtClean="0"/>
              <a:t>Manual re-suspension: 0.66 NTU</a:t>
            </a:r>
          </a:p>
          <a:p>
            <a:r>
              <a:rPr lang="en-US" dirty="0" smtClean="0"/>
              <a:t>“From Scratch”:  0.75 NTU</a:t>
            </a:r>
          </a:p>
          <a:p>
            <a:pPr marL="0" indent="0" algn="ctr">
              <a:buNone/>
            </a:pPr>
            <a:endParaRPr lang="en-US" dirty="0" smtClean="0">
              <a:hlinkClick r:id=""/>
            </a:endParaRPr>
          </a:p>
          <a:p>
            <a:pPr marL="0" indent="0" algn="ctr">
              <a:buNone/>
            </a:pPr>
            <a:r>
              <a:rPr lang="en-US" dirty="0" smtClean="0">
                <a:hlinkClick r:id=""/>
              </a:rPr>
              <a:t>0.46 cm ID jet EDR Experiment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6050775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pplication </a:t>
            </a:r>
            <a:r>
              <a:rPr lang="en-US" dirty="0"/>
              <a:t>in full-scale </a:t>
            </a:r>
            <a:r>
              <a:rPr lang="en-US" dirty="0" smtClean="0"/>
              <a:t>sed. tanks: better </a:t>
            </a:r>
            <a:r>
              <a:rPr lang="en-US" dirty="0" err="1"/>
              <a:t>floc</a:t>
            </a:r>
            <a:r>
              <a:rPr lang="en-US" dirty="0"/>
              <a:t> </a:t>
            </a:r>
            <a:r>
              <a:rPr lang="en-US" dirty="0" smtClean="0"/>
              <a:t>blanket with smaller diffusers!</a:t>
            </a:r>
            <a:endParaRPr lang="en-US" dirty="0"/>
          </a:p>
          <a:p>
            <a:r>
              <a:rPr lang="en-US" dirty="0"/>
              <a:t>R</a:t>
            </a:r>
            <a:r>
              <a:rPr lang="en-US" dirty="0" smtClean="0"/>
              <a:t>educes </a:t>
            </a:r>
            <a:r>
              <a:rPr lang="en-US" dirty="0"/>
              <a:t>material costs while increasing </a:t>
            </a:r>
            <a:r>
              <a:rPr lang="en-US" dirty="0" smtClean="0"/>
              <a:t>performance</a:t>
            </a:r>
            <a:r>
              <a:rPr lang="en-US" dirty="0"/>
              <a:t>!</a:t>
            </a:r>
          </a:p>
        </p:txBody>
      </p:sp>
      <p:sp>
        <p:nvSpPr>
          <p:cNvPr id="5" name="Rectangle 4"/>
          <p:cNvSpPr/>
          <p:nvPr/>
        </p:nvSpPr>
        <p:spPr>
          <a:xfrm rot="19205823">
            <a:off x="3743633" y="3607803"/>
            <a:ext cx="442241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Win, win!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52452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Up</a:t>
            </a:r>
            <a:endParaRPr lang="en-US" dirty="0"/>
          </a:p>
        </p:txBody>
      </p:sp>
      <p:pic>
        <p:nvPicPr>
          <p:cNvPr id="3" name="Content Placeholder 2" descr="Sketch.pn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505" b="-29505"/>
          <a:stretch>
            <a:fillRect/>
          </a:stretch>
        </p:blipFill>
        <p:spPr>
          <a:xfrm>
            <a:off x="152400" y="1447800"/>
            <a:ext cx="3810000" cy="4919525"/>
          </a:xfrm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038600" y="1600200"/>
            <a:ext cx="3962400" cy="4525963"/>
          </a:xfrm>
        </p:spPr>
        <p:txBody>
          <a:bodyPr/>
          <a:lstStyle/>
          <a:p>
            <a:r>
              <a:rPr lang="en-US" dirty="0" smtClean="0"/>
              <a:t>Bottom geometry</a:t>
            </a:r>
          </a:p>
          <a:p>
            <a:pPr lvl="1"/>
            <a:r>
              <a:rPr lang="en-US" dirty="0" smtClean="0"/>
              <a:t>18% (7.5/39)</a:t>
            </a:r>
          </a:p>
          <a:p>
            <a:r>
              <a:rPr lang="en-US" dirty="0" smtClean="0"/>
              <a:t>Plant flow rate</a:t>
            </a:r>
          </a:p>
          <a:p>
            <a:pPr lvl="1"/>
            <a:r>
              <a:rPr lang="en-US" dirty="0" smtClean="0"/>
              <a:t>365.7 mL/min</a:t>
            </a:r>
          </a:p>
          <a:p>
            <a:pPr lvl="1"/>
            <a:r>
              <a:rPr lang="en-US" dirty="0" err="1" smtClean="0"/>
              <a:t>Upflow</a:t>
            </a:r>
            <a:r>
              <a:rPr lang="en-US" dirty="0" smtClean="0"/>
              <a:t> velocity 1.2 mm/sec</a:t>
            </a:r>
          </a:p>
          <a:p>
            <a:r>
              <a:rPr lang="en-US" dirty="0" smtClean="0"/>
              <a:t>Rubber seal</a:t>
            </a:r>
          </a:p>
          <a:p>
            <a:r>
              <a:rPr lang="en-US" dirty="0" err="1" smtClean="0"/>
              <a:t>Floccualator</a:t>
            </a:r>
            <a:r>
              <a:rPr lang="en-US" dirty="0" smtClean="0"/>
              <a:t> length</a:t>
            </a:r>
          </a:p>
          <a:p>
            <a:pPr lvl="1"/>
            <a:r>
              <a:rPr lang="en-US" dirty="0" smtClean="0"/>
              <a:t>Increase residence time to 23.7 minutes</a:t>
            </a:r>
          </a:p>
          <a:p>
            <a:pPr lvl="1"/>
            <a:r>
              <a:rPr lang="en-US" dirty="0" smtClean="0"/>
              <a:t>Increase collisions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Turbidity versus </a:t>
            </a:r>
            <a:r>
              <a:rPr lang="en-US" dirty="0" err="1" smtClean="0"/>
              <a:t>Floc</a:t>
            </a:r>
            <a:r>
              <a:rPr lang="en-US" dirty="0" smtClean="0"/>
              <a:t> Blanket Height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676400"/>
            <a:ext cx="6172200" cy="453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2895600"/>
            <a:ext cx="4324350" cy="76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09077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dirty="0" smtClean="0"/>
              <a:t>Sludge Concentration versus Depth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53400" cy="1905000"/>
          </a:xfrm>
        </p:spPr>
        <p:txBody>
          <a:bodyPr/>
          <a:lstStyle/>
          <a:p>
            <a:r>
              <a:rPr lang="en-US" dirty="0" smtClean="0"/>
              <a:t>Collected sludge from two different depths</a:t>
            </a:r>
          </a:p>
          <a:p>
            <a:r>
              <a:rPr lang="en-US" dirty="0" smtClean="0"/>
              <a:t>Visually compared settling after 48 hours</a:t>
            </a:r>
          </a:p>
          <a:p>
            <a:r>
              <a:rPr lang="en-US" dirty="0" smtClean="0"/>
              <a:t>Compared oven-dry sludge mass</a:t>
            </a:r>
          </a:p>
          <a:p>
            <a:r>
              <a:rPr lang="en-US" dirty="0" smtClean="0"/>
              <a:t>Taller </a:t>
            </a:r>
            <a:r>
              <a:rPr lang="en-US" dirty="0" err="1" smtClean="0"/>
              <a:t>floc</a:t>
            </a:r>
            <a:r>
              <a:rPr lang="en-US" dirty="0" smtClean="0"/>
              <a:t> hopper</a:t>
            </a:r>
            <a:r>
              <a:rPr lang="en-US" dirty="0" smtClean="0">
                <a:sym typeface="Wingdings" pitchFamily="2" charset="2"/>
              </a:rPr>
              <a:t> larger mass of sludge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6667"/>
          <a:stretch>
            <a:fillRect/>
          </a:stretch>
        </p:blipFill>
        <p:spPr bwMode="auto">
          <a:xfrm>
            <a:off x="4800600" y="3657600"/>
            <a:ext cx="3295579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7772399" y="-5791200"/>
            <a:ext cx="428483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 l="29630" t="33731" r="17284" b="4132"/>
          <a:stretch>
            <a:fillRect/>
          </a:stretch>
        </p:blipFill>
        <p:spPr bwMode="auto">
          <a:xfrm>
            <a:off x="1143000" y="3657600"/>
            <a:ext cx="305062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057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Coagulant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772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What happens when the coagulant runs out?</a:t>
            </a:r>
          </a:p>
          <a:p>
            <a:r>
              <a:rPr lang="en-US" dirty="0" smtClean="0">
                <a:hlinkClick r:id="rId2"/>
              </a:rPr>
              <a:t>https://www.youtube.com/watch?v=EDLoDvZPlyw&amp;list=UUXq9V81yyUOTQYokfp5wXfw</a:t>
            </a:r>
            <a:endParaRPr lang="en-US" dirty="0" smtClean="0"/>
          </a:p>
          <a:p>
            <a:pPr lvl="1"/>
            <a:r>
              <a:rPr lang="en-US" dirty="0" smtClean="0"/>
              <a:t>0.46 cm jet reverser</a:t>
            </a:r>
          </a:p>
          <a:p>
            <a:r>
              <a:rPr lang="en-US" dirty="0" smtClean="0"/>
              <a:t>No coagulant </a:t>
            </a:r>
            <a:r>
              <a:rPr lang="en-US" dirty="0" smtClean="0">
                <a:sym typeface="Wingdings" pitchFamily="2" charset="2"/>
              </a:rPr>
              <a:t> less-dense clay particles  blanket collapse</a:t>
            </a:r>
            <a:endParaRPr lang="en-US" dirty="0" smtClean="0"/>
          </a:p>
        </p:txBody>
      </p:sp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83670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Vary </a:t>
            </a:r>
            <a:r>
              <a:rPr lang="en-US" dirty="0" err="1" smtClean="0"/>
              <a:t>floc</a:t>
            </a:r>
            <a:r>
              <a:rPr lang="en-US" dirty="0" smtClean="0"/>
              <a:t> hopper geometry</a:t>
            </a:r>
          </a:p>
          <a:p>
            <a:r>
              <a:rPr lang="en-US" dirty="0" smtClean="0"/>
              <a:t>Adapt camera configure to record </a:t>
            </a:r>
            <a:r>
              <a:rPr lang="en-US" dirty="0" err="1" smtClean="0"/>
              <a:t>floc</a:t>
            </a:r>
            <a:r>
              <a:rPr lang="en-US" dirty="0" smtClean="0"/>
              <a:t> blanket height</a:t>
            </a:r>
          </a:p>
          <a:p>
            <a:r>
              <a:rPr lang="en-US" dirty="0" smtClean="0"/>
              <a:t>Test the sludge judge or other device for operators to measure </a:t>
            </a:r>
            <a:r>
              <a:rPr lang="en-US" dirty="0" err="1" smtClean="0"/>
              <a:t>floc</a:t>
            </a:r>
            <a:r>
              <a:rPr lang="en-US" dirty="0" smtClean="0"/>
              <a:t> blanket growth</a:t>
            </a:r>
          </a:p>
          <a:p>
            <a:r>
              <a:rPr lang="en-US" dirty="0" smtClean="0"/>
              <a:t>Time to formation experiments at lower turbidities</a:t>
            </a:r>
          </a:p>
          <a:p>
            <a:endParaRPr lang="en-US" dirty="0"/>
          </a:p>
        </p:txBody>
      </p:sp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53548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Settlers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352800" cy="4525963"/>
          </a:xfrm>
        </p:spPr>
        <p:txBody>
          <a:bodyPr/>
          <a:lstStyle/>
          <a:p>
            <a:r>
              <a:rPr lang="en-US" dirty="0" smtClean="0"/>
              <a:t>Capture velocity</a:t>
            </a:r>
          </a:p>
          <a:p>
            <a:pPr lvl="1"/>
            <a:r>
              <a:rPr lang="en-US" dirty="0" smtClean="0"/>
              <a:t>0.12 mm/sec</a:t>
            </a:r>
          </a:p>
          <a:p>
            <a:r>
              <a:rPr lang="en-US" dirty="0" smtClean="0"/>
              <a:t>Conversion factor</a:t>
            </a:r>
          </a:p>
          <a:p>
            <a:pPr lvl="1"/>
            <a:r>
              <a:rPr lang="en-US" dirty="0" smtClean="0"/>
              <a:t>0.36mL</a:t>
            </a:r>
            <a:r>
              <a:rPr lang="en-US" dirty="0"/>
              <a:t>/min/</a:t>
            </a:r>
            <a:r>
              <a:rPr lang="en-US" dirty="0" smtClean="0"/>
              <a:t>RPM</a:t>
            </a:r>
          </a:p>
          <a:p>
            <a:r>
              <a:rPr lang="en-US" dirty="0" smtClean="0"/>
              <a:t>5 tube settlers each at 56.7 mL/min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Picture 4" descr="Plate Settler Flow Calculation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0" t="12485" r="4143" b="1580"/>
          <a:stretch/>
        </p:blipFill>
        <p:spPr>
          <a:xfrm>
            <a:off x="4114800" y="1524000"/>
            <a:ext cx="4343400" cy="498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591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Sludge Removal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Camera Configure</a:t>
            </a:r>
          </a:p>
          <a:p>
            <a:pPr lvl="1"/>
            <a:r>
              <a:rPr lang="en-US" dirty="0" smtClean="0"/>
              <a:t>Detects sludge water interface</a:t>
            </a:r>
          </a:p>
          <a:p>
            <a:pPr lvl="1"/>
            <a:r>
              <a:rPr lang="en-US" dirty="0" smtClean="0"/>
              <a:t>Numerical derivative of each row of pixels</a:t>
            </a:r>
          </a:p>
          <a:p>
            <a:pPr lvl="1"/>
            <a:r>
              <a:rPr lang="en-US" dirty="0" smtClean="0"/>
              <a:t>Converts image data to physical height data</a:t>
            </a:r>
          </a:p>
          <a:p>
            <a:r>
              <a:rPr lang="en-US" dirty="0" smtClean="0"/>
              <a:t>Use On/Off controller</a:t>
            </a:r>
          </a:p>
          <a:p>
            <a:pPr lvl="1"/>
            <a:r>
              <a:rPr lang="en-US" dirty="0" smtClean="0"/>
              <a:t>Needs a on, off, min and max height, and flow rate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lip on and off because emptying not filling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461416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PACl</a:t>
            </a:r>
            <a:r>
              <a:rPr lang="en-US" dirty="0" smtClean="0"/>
              <a:t> Findings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47800"/>
          </a:xfrm>
        </p:spPr>
        <p:txBody>
          <a:bodyPr/>
          <a:lstStyle/>
          <a:p>
            <a:r>
              <a:rPr lang="en-US" dirty="0" smtClean="0"/>
              <a:t>Very sticky so more frequent cleaning</a:t>
            </a:r>
          </a:p>
          <a:p>
            <a:r>
              <a:rPr lang="en-US" dirty="0" smtClean="0"/>
              <a:t>No concentration graphs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Image 1 14967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743200"/>
            <a:ext cx="2667000" cy="3556000"/>
          </a:xfrm>
          <a:prstGeom prst="rect">
            <a:avLst/>
          </a:prstGeom>
        </p:spPr>
      </p:pic>
      <p:pic>
        <p:nvPicPr>
          <p:cNvPr id="9" name="Picture 8" descr="Image 1 14951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743200"/>
            <a:ext cx="2667000" cy="3556000"/>
          </a:xfrm>
          <a:prstGeom prst="rect">
            <a:avLst/>
          </a:prstGeom>
        </p:spPr>
      </p:pic>
      <p:pic>
        <p:nvPicPr>
          <p:cNvPr id="10" name="Picture 9" descr="Image 1 14943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3200"/>
            <a:ext cx="2686050" cy="3581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pt-BR" dirty="0" smtClean="0"/>
              <a:t>Varying Coagulant Dose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59561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</a:t>
            </a:r>
            <a:r>
              <a:rPr lang="en-US" dirty="0"/>
              <a:t>, 10 and </a:t>
            </a:r>
            <a:r>
              <a:rPr lang="en-US" dirty="0" smtClean="0"/>
              <a:t>15 mg/L</a:t>
            </a:r>
          </a:p>
          <a:p>
            <a:r>
              <a:rPr lang="pt-BR" dirty="0" smtClean="0"/>
              <a:t>Other parameters constant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>
                <a:hlinkClick r:id="rId2"/>
              </a:rPr>
              <a:t>Floc Blanket Failure </a:t>
            </a:r>
            <a:r>
              <a:rPr lang="pt-BR" dirty="0" smtClean="0"/>
              <a:t>at 5 mg/L</a:t>
            </a:r>
          </a:p>
          <a:p>
            <a:pPr algn="ctr"/>
            <a:endParaRPr lang="en-US" dirty="0" smtClean="0"/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958093"/>
              </p:ext>
            </p:extLst>
          </p:nvPr>
        </p:nvGraphicFramePr>
        <p:xfrm>
          <a:off x="609600" y="2819400"/>
          <a:ext cx="60960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Coagulant Dose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Effluent</a:t>
                      </a:r>
                      <a:r>
                        <a:rPr lang="pt-BR" sz="2800" baseline="0" dirty="0" smtClean="0"/>
                        <a:t> Turbidity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15 mg/L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0.73 NTU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10 mg/L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0.68 NTU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5 mg/L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0.68 NTU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33028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4408449" cy="4525963"/>
          </a:xfrm>
        </p:spPr>
        <p:txBody>
          <a:bodyPr/>
          <a:lstStyle/>
          <a:p>
            <a:r>
              <a:rPr lang="pt-BR" dirty="0" smtClean="0"/>
              <a:t>Best performance: 5 and 10 mg/L</a:t>
            </a:r>
          </a:p>
          <a:p>
            <a:endParaRPr lang="pt-BR" dirty="0" smtClean="0"/>
          </a:p>
          <a:p>
            <a:r>
              <a:rPr lang="pt-BR" dirty="0" smtClean="0"/>
              <a:t>Momentum and energy dissipation rate are important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336" y="1828800"/>
            <a:ext cx="4038600" cy="3065696"/>
          </a:xfrm>
        </p:spPr>
      </p:pic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8307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pt-BR" dirty="0" smtClean="0"/>
              <a:t>Dye Test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47773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2732</TotalTime>
  <Words>681</Words>
  <Application>Microsoft Office PowerPoint</Application>
  <PresentationFormat>On-screen Show (4:3)</PresentationFormat>
  <Paragraphs>110</Paragraphs>
  <Slides>23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1_AguaClara the road</vt:lpstr>
      <vt:lpstr>Sedimentation Tank Hydraulics</vt:lpstr>
      <vt:lpstr>Set Up</vt:lpstr>
      <vt:lpstr>Plate Settlers</vt:lpstr>
      <vt:lpstr>Sludge Removal</vt:lpstr>
      <vt:lpstr>PACl Findings</vt:lpstr>
      <vt:lpstr>Varying Coagulant Dose</vt:lpstr>
      <vt:lpstr>Analysis</vt:lpstr>
      <vt:lpstr>Conclusions</vt:lpstr>
      <vt:lpstr>Dye Test</vt:lpstr>
      <vt:lpstr>Analysis and Conclusions</vt:lpstr>
      <vt:lpstr>Energy Dissipation Rate Experiments</vt:lpstr>
      <vt:lpstr>What?</vt:lpstr>
      <vt:lpstr>Why?</vt:lpstr>
      <vt:lpstr>Energy Dissipation Rate (EDR): </vt:lpstr>
      <vt:lpstr>Effluent Turbidity vs. Time</vt:lpstr>
      <vt:lpstr>Failure</vt:lpstr>
      <vt:lpstr>Jet and Debris Interaction</vt:lpstr>
      <vt:lpstr>Success</vt:lpstr>
      <vt:lpstr>Significance</vt:lpstr>
      <vt:lpstr>Turbidity versus Floc Blanket Height</vt:lpstr>
      <vt:lpstr>Sludge Concentration versus Depth</vt:lpstr>
      <vt:lpstr>Coagulant Failure</vt:lpstr>
      <vt:lpstr>Future Work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Marla</cp:lastModifiedBy>
  <cp:revision>276</cp:revision>
  <dcterms:created xsi:type="dcterms:W3CDTF">2008-08-26T14:48:34Z</dcterms:created>
  <dcterms:modified xsi:type="dcterms:W3CDTF">2013-05-11T20:13:15Z</dcterms:modified>
</cp:coreProperties>
</file>