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75" r:id="rId2"/>
    <p:sldId id="482" r:id="rId3"/>
    <p:sldId id="505" r:id="rId4"/>
    <p:sldId id="506" r:id="rId5"/>
    <p:sldId id="507" r:id="rId6"/>
    <p:sldId id="508" r:id="rId7"/>
    <p:sldId id="509" r:id="rId8"/>
    <p:sldId id="518" r:id="rId9"/>
    <p:sldId id="510" r:id="rId10"/>
    <p:sldId id="511" r:id="rId11"/>
    <p:sldId id="519" r:id="rId12"/>
    <p:sldId id="515" r:id="rId13"/>
    <p:sldId id="517" r:id="rId14"/>
    <p:sldId id="512" r:id="rId15"/>
    <p:sldId id="516" r:id="rId16"/>
    <p:sldId id="514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2" autoAdjust="0"/>
    <p:restoredTop sz="73096" autoAdjust="0"/>
  </p:normalViewPr>
  <p:slideViewPr>
    <p:cSldViewPr>
      <p:cViewPr varScale="1">
        <p:scale>
          <a:sx n="55" d="100"/>
          <a:sy n="55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4474A1-D2A4-4FAD-A090-A4EA6497AA25}" type="slidenum">
              <a:rPr lang="en-US"/>
              <a:pPr/>
              <a:t>10</a:t>
            </a:fld>
            <a:endParaRPr lang="en-US"/>
          </a:p>
        </p:txBody>
      </p:sp>
      <p:sp>
        <p:nvSpPr>
          <p:cNvPr id="18433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1:  40 </a:t>
            </a:r>
            <a:r>
              <a:rPr lang="en-US" sz="1700" dirty="0" err="1">
                <a:solidFill>
                  <a:srgbClr val="000000"/>
                </a:solidFill>
              </a:rPr>
              <a:t>mins</a:t>
            </a:r>
            <a:r>
              <a:rPr lang="en-US" sz="1700" dirty="0">
                <a:solidFill>
                  <a:srgbClr val="000000"/>
                </a:solidFill>
              </a:rPr>
              <a:t> into experiment.  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has formed.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2: 5 hours into the experiment.  Still very little sludge buildup in the trench bottom. 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This appears to be the best bottom geometry so far.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the time</a:t>
            </a:r>
            <a:r>
              <a:rPr lang="en-US" baseline="0" dirty="0" smtClean="0"/>
              <a:t> it takes to form blanket, height of blanket, darkness of blanket/density of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, and sludge buildup on the bottom.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we make it narrower?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1ED18B-DA4C-4DB8-AE10-0E440D672CA5}" type="slidenum">
              <a:rPr lang="en-US"/>
              <a:pPr/>
              <a:t>14</a:t>
            </a:fld>
            <a:endParaRPr lang="en-US"/>
          </a:p>
        </p:txBody>
      </p:sp>
      <p:sp>
        <p:nvSpPr>
          <p:cNvPr id="20481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-purpose of a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weir is to maintain 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-under plate settlers in order to keep them working (otherwise poor effluent quality)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-current design: sharp crested weir placed at far end of the sedimentation tank with an adjacent V-shaped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hopper to collect excess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-when height of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exceeds the height of the weir, excess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will be collected in the hopper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    -accumulated sludge can be removed by opening the sludge drain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To determine appropriate 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weir: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    -consider a simple mass balance model where at steady state, the rate of mass added to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should be equal to the rate of mass removed from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via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weir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60 degree insert.</a:t>
            </a:r>
            <a:r>
              <a:rPr lang="en-US" baseline="0" dirty="0" smtClean="0"/>
              <a:t>  Notice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collecting inside the insert.  This would be a source of error because it takes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C4B5EE-83CF-4488-B448-CA2322B4B24F}" type="slidenum">
              <a:rPr lang="en-US"/>
              <a:pPr/>
              <a:t>16</a:t>
            </a:fld>
            <a:endParaRPr lang="en-US"/>
          </a:p>
        </p:txBody>
      </p:sp>
      <p:sp>
        <p:nvSpPr>
          <p:cNvPr id="24577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-Determine 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hopper necessary to effectively maintain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at a constant depth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-jet height affects </a:t>
            </a:r>
            <a:r>
              <a:rPr lang="en-US" sz="1700" dirty="0" err="1">
                <a:solidFill>
                  <a:srgbClr val="000000"/>
                </a:solidFill>
              </a:rPr>
              <a:t>resuspension</a:t>
            </a:r>
            <a:r>
              <a:rPr lang="en-US" sz="1700" dirty="0">
                <a:solidFill>
                  <a:srgbClr val="000000"/>
                </a:solidFill>
              </a:rPr>
              <a:t>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and thus creation of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smtClean="0">
                <a:solidFill>
                  <a:srgbClr val="000000"/>
                </a:solidFill>
              </a:rPr>
              <a:t>blanket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Determine the effects of further reducing the diameter of the semicircular trench on sludge accumulation and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blanket formation.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Change the size of the inlet pipe to more accurately reflect the diameter of the actual drop tube, and so that </a:t>
            </a:r>
            <a:r>
              <a:rPr lang="en-US" sz="1700" dirty="0" err="1" smtClean="0">
                <a:solidFill>
                  <a:srgbClr val="000000"/>
                </a:solidFill>
              </a:rPr>
              <a:t>flocs</a:t>
            </a:r>
            <a:r>
              <a:rPr lang="en-US" sz="1700" dirty="0" smtClean="0">
                <a:solidFill>
                  <a:srgbClr val="000000"/>
                </a:solidFill>
              </a:rPr>
              <a:t> are able to easily pass from one side of the tank to the other.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Come up with an empirical relationship between the ideal diameter of the semicircular trench to the </a:t>
            </a:r>
            <a:r>
              <a:rPr lang="en-US" sz="1700" dirty="0" err="1" smtClean="0">
                <a:solidFill>
                  <a:srgbClr val="000000"/>
                </a:solidFill>
              </a:rPr>
              <a:t>diamter</a:t>
            </a:r>
            <a:r>
              <a:rPr lang="en-US" sz="1700" dirty="0" smtClean="0">
                <a:solidFill>
                  <a:srgbClr val="000000"/>
                </a:solidFill>
              </a:rPr>
              <a:t> of the inlet pipe.   This</a:t>
            </a:r>
            <a:r>
              <a:rPr lang="en-US" sz="1700" baseline="0" dirty="0" smtClean="0">
                <a:solidFill>
                  <a:srgbClr val="000000"/>
                </a:solidFill>
              </a:rPr>
              <a:t> will help us determine the ideal trench width for the </a:t>
            </a:r>
            <a:r>
              <a:rPr lang="en-US" sz="1700" baseline="0" dirty="0" err="1" smtClean="0">
                <a:solidFill>
                  <a:srgbClr val="000000"/>
                </a:solidFill>
              </a:rPr>
              <a:t>aguaClara</a:t>
            </a:r>
            <a:r>
              <a:rPr lang="en-US" sz="1700" baseline="0" dirty="0" smtClean="0">
                <a:solidFill>
                  <a:srgbClr val="000000"/>
                </a:solidFill>
              </a:rPr>
              <a:t> plant.</a:t>
            </a: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Determine the flow rate needed to drain sludge from the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hopper in order to keep the system running at steady state without any sludge accumulation on the tank bottom. 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84F486-FEDB-4A27-8550-37359FD296FD}" type="slidenum">
              <a:rPr lang="en-US"/>
              <a:pPr/>
              <a:t>3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How does it form</a:t>
            </a:r>
            <a:r>
              <a:rPr lang="en-US" sz="1700" dirty="0" smtClean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Talk</a:t>
            </a:r>
            <a:r>
              <a:rPr lang="en-US" sz="1700" baseline="0" dirty="0" smtClean="0">
                <a:solidFill>
                  <a:srgbClr val="000000"/>
                </a:solidFill>
              </a:rPr>
              <a:t> about conditions for </a:t>
            </a:r>
            <a:r>
              <a:rPr lang="en-US" sz="1700" baseline="0" dirty="0" err="1" smtClean="0">
                <a:solidFill>
                  <a:srgbClr val="000000"/>
                </a:solidFill>
              </a:rPr>
              <a:t>resuspension</a:t>
            </a:r>
            <a:r>
              <a:rPr lang="en-US" sz="1700" baseline="0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	-continuous </a:t>
            </a:r>
            <a:r>
              <a:rPr lang="en-US" sz="1700" baseline="0" dirty="0" err="1" smtClean="0">
                <a:solidFill>
                  <a:srgbClr val="000000"/>
                </a:solidFill>
              </a:rPr>
              <a:t>resuspension</a:t>
            </a:r>
            <a:endParaRPr lang="en-US" sz="1700" baseline="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	-particles directed toward jet</a:t>
            </a: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switch from a state of differential to hindered settling. 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differential: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-Large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settle faster than small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. 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-No interactions between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-This means that very small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can escape through the plate settlers.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hindered settling: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-the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interact with </a:t>
            </a:r>
            <a:r>
              <a:rPr lang="en-US" sz="1700" dirty="0" err="1">
                <a:solidFill>
                  <a:srgbClr val="000000"/>
                </a:solidFill>
              </a:rPr>
              <a:t>eachother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-settle at the same rate.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grows in size and density as it traps more and more particles</a:t>
            </a:r>
            <a:r>
              <a:rPr lang="en-US" sz="1700" dirty="0" smtClean="0">
                <a:solidFill>
                  <a:srgbClr val="000000"/>
                </a:solidFill>
              </a:rPr>
              <a:t>. Better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blankets are more dense.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A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greatly improves effluent turbidity</a:t>
            </a:r>
            <a:r>
              <a:rPr lang="en-US" sz="1700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-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weir will reduce water waste.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Previous teams have determined that a minimum angle of repose of 23 degrees is needed on sedimentation tank sides for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formation. 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FDD0A3-3EBA-4E9B-8AC5-ABDBE81898C3}" type="slidenum">
              <a:rPr lang="en-US"/>
              <a:pPr/>
              <a:t>4</a:t>
            </a:fld>
            <a:endParaRPr lang="en-US"/>
          </a:p>
        </p:txBody>
      </p:sp>
      <p:sp>
        <p:nvSpPr>
          <p:cNvPr id="8193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err="1">
                <a:solidFill>
                  <a:srgbClr val="000000"/>
                </a:solidFill>
              </a:rPr>
              <a:t>Sed</a:t>
            </a:r>
            <a:r>
              <a:rPr lang="en-US" sz="1700" dirty="0">
                <a:solidFill>
                  <a:srgbClr val="000000"/>
                </a:solidFill>
              </a:rPr>
              <a:t> tank from side and front view.  Explain how we model the tank.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AB790-B272-45EE-ABAC-4C86D02D124D}" type="slidenum">
              <a:rPr lang="en-US"/>
              <a:pPr/>
              <a:t>5</a:t>
            </a:fld>
            <a:endParaRPr lang="en-US"/>
          </a:p>
        </p:txBody>
      </p:sp>
      <p:sp>
        <p:nvSpPr>
          <p:cNvPr id="10241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-discuss how teams prior did not do double inserts and did not focus on trenches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-this slide should show the progression of our thought process in deciding which experiments to run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-we started out using one insert (also discuss run </a:t>
            </a:r>
            <a:r>
              <a:rPr lang="en-US" sz="1700" dirty="0" err="1">
                <a:solidFill>
                  <a:srgbClr val="000000"/>
                </a:solidFill>
              </a:rPr>
              <a:t>til</a:t>
            </a:r>
            <a:r>
              <a:rPr lang="en-US" sz="1700" dirty="0">
                <a:solidFill>
                  <a:srgbClr val="000000"/>
                </a:solidFill>
              </a:rPr>
              <a:t> failure experiment), then we moved to double inserts and played with the angles, then decided to experiment with a trench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-since the double inserts reflect more accurately the actual tank and since the trench positively affects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formation, we decided to make all of our experiments have a trench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9CC70-655E-4349-A845-D9D2348DBEC7}" type="slidenum">
              <a:rPr lang="en-US"/>
              <a:pPr/>
              <a:t>6</a:t>
            </a:fld>
            <a:endParaRPr lang="en-US"/>
          </a:p>
        </p:txBody>
      </p:sp>
      <p:sp>
        <p:nvSpPr>
          <p:cNvPr id="12289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-sludge forming a narrower trench, also in semicircular shape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never passed top of </a:t>
            </a:r>
            <a:r>
              <a:rPr lang="en-US" sz="1700" dirty="0" smtClean="0">
                <a:solidFill>
                  <a:srgbClr val="000000"/>
                </a:solidFill>
              </a:rPr>
              <a:t>insert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-Observed 30 degree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blanket forms slower and takes longer to grow than 60 degree.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46C579-23E4-437B-873D-07376D83DC29}" type="slidenum">
              <a:rPr lang="en-US"/>
              <a:pPr/>
              <a:t>7</a:t>
            </a:fld>
            <a:endParaRPr lang="en-US"/>
          </a:p>
        </p:txBody>
      </p:sp>
      <p:sp>
        <p:nvSpPr>
          <p:cNvPr id="14337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1: 40 </a:t>
            </a:r>
            <a:r>
              <a:rPr lang="en-US" sz="1700" dirty="0" err="1">
                <a:solidFill>
                  <a:srgbClr val="000000"/>
                </a:solidFill>
              </a:rPr>
              <a:t>mins</a:t>
            </a:r>
            <a:r>
              <a:rPr lang="en-US" sz="1700" dirty="0">
                <a:solidFill>
                  <a:srgbClr val="000000"/>
                </a:solidFill>
              </a:rPr>
              <a:t> into experiment.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2: 5 hours into experiment.  thick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blanket.  Note sludge buildup on  bottom.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compare to 20 cm trench experiment talked about in previous teach-in.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-narrower trench bottom allows for better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 because more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are </a:t>
            </a:r>
            <a:r>
              <a:rPr lang="en-US" sz="1700" dirty="0" err="1">
                <a:solidFill>
                  <a:srgbClr val="000000"/>
                </a:solidFill>
              </a:rPr>
              <a:t>resuspended</a:t>
            </a:r>
            <a:r>
              <a:rPr lang="en-US" sz="1700" dirty="0">
                <a:solidFill>
                  <a:srgbClr val="000000"/>
                </a:solidFill>
              </a:rPr>
              <a:t> and less end up settling on the tank bottom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72D227-F9BE-4949-A2C5-436BBDCEA47C}" type="slidenum">
              <a:rPr lang="en-US"/>
              <a:pPr/>
              <a:t>9</a:t>
            </a:fld>
            <a:endParaRPr lang="en-US"/>
          </a:p>
        </p:txBody>
      </p:sp>
      <p:sp>
        <p:nvSpPr>
          <p:cNvPr id="1638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We expected a semi-circular trench to result in better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resuspension</a:t>
            </a:r>
            <a:r>
              <a:rPr lang="en-US" sz="1700" dirty="0">
                <a:solidFill>
                  <a:srgbClr val="000000"/>
                </a:solidFill>
              </a:rPr>
              <a:t> and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 because less energy is lost by the jet water as it changes direction.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1: About 50 </a:t>
            </a:r>
            <a:r>
              <a:rPr lang="en-US" sz="1700" dirty="0" err="1">
                <a:solidFill>
                  <a:srgbClr val="000000"/>
                </a:solidFill>
              </a:rPr>
              <a:t>mins</a:t>
            </a:r>
            <a:r>
              <a:rPr lang="en-US" sz="1700" dirty="0">
                <a:solidFill>
                  <a:srgbClr val="000000"/>
                </a:solidFill>
              </a:rPr>
              <a:t> into the experiment, when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forms.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2: significant sludge build up on the left side of the jet, narrowing the trench to approximately 10 cm.  This suggests that the 20cm is too wide for the trench bottom.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-jet occasionally diverted to the right (rather than stay in the center)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    -suggests current width of tank is too wide for jet diameter and velocity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file:///C:\Users\Jill\Documents\AguaClara\Final%20Presentation\050811movie.avi" TargetMode="External"/><Relationship Id="rId1" Type="http://schemas.openxmlformats.org/officeDocument/2006/relationships/video" Target="file:///C:\Users\Jill\Documents\AguaClara\Final%20Presentation\030811movie.avi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file:///C:\Users\Jill\Documents\AguaClara\Final%20Presentation\050811movie.avi" TargetMode="External"/><Relationship Id="rId1" Type="http://schemas.openxmlformats.org/officeDocument/2006/relationships/video" Target="file:///C:\Users\Jill\Documents\AguaClara\Final%20Presentation\020811movie.avi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ill\Documents\AguaClara\Final%20Presentation\060811movie%20(1).avi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file:///C:\Users\Jill\Documents\AguaClara\Final%20Presentation\020811movie.avi" TargetMode="External"/><Relationship Id="rId1" Type="http://schemas.openxmlformats.org/officeDocument/2006/relationships/video" Target="file:///C:\Users\Jill\Documents\AguaClara\Final%20Presentation\220711Movie.avi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4953000"/>
            <a:ext cx="3886200" cy="1524000"/>
          </a:xfrm>
        </p:spPr>
        <p:txBody>
          <a:bodyPr/>
          <a:lstStyle/>
          <a:p>
            <a:r>
              <a:rPr lang="en-US" sz="2400" dirty="0" smtClean="0"/>
              <a:t>Mahina Wang</a:t>
            </a:r>
          </a:p>
          <a:p>
            <a:r>
              <a:rPr lang="en-US" sz="2400" dirty="0" smtClean="0"/>
              <a:t>Jill Freeman</a:t>
            </a:r>
          </a:p>
          <a:p>
            <a:r>
              <a:rPr lang="en-US" sz="2400" dirty="0" err="1" smtClean="0"/>
              <a:t>Elana</a:t>
            </a:r>
            <a:r>
              <a:rPr lang="en-US" sz="2400" dirty="0" smtClean="0"/>
              <a:t> </a:t>
            </a:r>
            <a:r>
              <a:rPr lang="en-US" sz="2400" dirty="0" err="1" smtClean="0"/>
              <a:t>Liskovich</a:t>
            </a:r>
            <a:endParaRPr lang="en-US" sz="2400" dirty="0" smtClean="0"/>
          </a:p>
          <a:p>
            <a:r>
              <a:rPr lang="en-US" sz="2400" dirty="0" err="1" smtClean="0"/>
              <a:t>Yiwen</a:t>
            </a:r>
            <a:r>
              <a:rPr lang="en-US" sz="2400" dirty="0" smtClean="0"/>
              <a:t> Ng</a:t>
            </a:r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dirty="0" smtClean="0"/>
              <a:t>Sedimentation Tank Hydraulics</a:t>
            </a:r>
            <a:endParaRPr lang="en-US" sz="48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60 Degree Inserts, 10cm Rounded Trench</a:t>
            </a:r>
            <a:endParaRPr lang="en-US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 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280" y="1645920"/>
            <a:ext cx="2870359" cy="4710589"/>
          </a:xfrm>
          <a:prstGeom prst="rect">
            <a:avLst/>
          </a:prstGeom>
          <a:noFill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4880" y="1645920"/>
            <a:ext cx="2894648" cy="4697730"/>
          </a:xfrm>
          <a:prstGeom prst="rect">
            <a:avLst/>
          </a:prstGeom>
          <a:noFill/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the 20cm and 10cm </a:t>
            </a:r>
            <a:r>
              <a:rPr lang="en-US" dirty="0" smtClean="0"/>
              <a:t>R</a:t>
            </a:r>
            <a:r>
              <a:rPr lang="en-US" dirty="0" smtClean="0"/>
              <a:t>ounded </a:t>
            </a:r>
            <a:r>
              <a:rPr lang="en-US" dirty="0" smtClean="0"/>
              <a:t>T</a:t>
            </a:r>
            <a:r>
              <a:rPr lang="en-US" dirty="0" smtClean="0"/>
              <a:t>rench</a:t>
            </a:r>
            <a:endParaRPr lang="en-US" dirty="0"/>
          </a:p>
        </p:txBody>
      </p:sp>
      <p:pic>
        <p:nvPicPr>
          <p:cNvPr id="4" name="030811movi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04905" y="1828800"/>
            <a:ext cx="3133696" cy="4191000"/>
          </a:xfrm>
          <a:prstGeom prst="rect">
            <a:avLst/>
          </a:prstGeom>
        </p:spPr>
      </p:pic>
      <p:pic>
        <p:nvPicPr>
          <p:cNvPr id="6" name="050811movie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724401" y="1828801"/>
            <a:ext cx="3133696" cy="4191000"/>
          </a:xfrm>
          <a:prstGeom prst="rect">
            <a:avLst/>
          </a:prstGeom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47800" y="6096000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r>
              <a:rPr lang="en-US" dirty="0" smtClean="0"/>
              <a:t> </a:t>
            </a:r>
            <a:r>
              <a:rPr lang="en-US" dirty="0" smtClean="0"/>
              <a:t>cm </a:t>
            </a:r>
            <a:r>
              <a:rPr lang="en-US" dirty="0" smtClean="0"/>
              <a:t>rounded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6019800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</a:t>
            </a:r>
            <a:r>
              <a:rPr lang="en-US" dirty="0" smtClean="0"/>
              <a:t>rounded</a:t>
            </a:r>
            <a:endParaRPr lang="en-US" dirty="0"/>
          </a:p>
        </p:txBody>
      </p:sp>
      <p:pic>
        <p:nvPicPr>
          <p:cNvPr id="10" name="Picture 5" descr="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313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Trench Bottoms</a:t>
            </a:r>
            <a:endParaRPr lang="en-US" dirty="0"/>
          </a:p>
        </p:txBody>
      </p:sp>
      <p:pic>
        <p:nvPicPr>
          <p:cNvPr id="4" name="020811movi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1447800"/>
            <a:ext cx="3200400" cy="4364182"/>
          </a:xfrm>
          <a:prstGeom prst="rect">
            <a:avLst/>
          </a:prstGeom>
        </p:spPr>
      </p:pic>
      <p:pic>
        <p:nvPicPr>
          <p:cNvPr id="6" name="050811movie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572000" y="1447800"/>
            <a:ext cx="3247649" cy="4343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24000" y="5943600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rectangular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05400" y="6019800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rounded</a:t>
            </a:r>
            <a:endParaRPr lang="en-US" dirty="0"/>
          </a:p>
        </p:txBody>
      </p:sp>
      <p:pic>
        <p:nvPicPr>
          <p:cNvPr id="16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16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narrow (10 cm) rounded trench allows for the best </a:t>
            </a:r>
            <a:r>
              <a:rPr lang="en-US" dirty="0" err="1" smtClean="0"/>
              <a:t>floc</a:t>
            </a:r>
            <a:r>
              <a:rPr lang="en-US" dirty="0" smtClean="0"/>
              <a:t> blanket formation and </a:t>
            </a:r>
            <a:r>
              <a:rPr lang="en-US" dirty="0" err="1" smtClean="0"/>
              <a:t>resuspension</a:t>
            </a:r>
            <a:r>
              <a:rPr lang="en-US" dirty="0" smtClean="0"/>
              <a:t> of </a:t>
            </a:r>
            <a:r>
              <a:rPr lang="en-US" dirty="0" err="1" smtClean="0"/>
              <a:t>flocs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Weir Design</a:t>
            </a:r>
            <a:endParaRPr lang="en-US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600200"/>
            <a:ext cx="6617970" cy="3977640"/>
          </a:xfrm>
          <a:prstGeom prst="rect">
            <a:avLst/>
          </a:prstGeom>
          <a:noFill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30029" y="5486400"/>
            <a:ext cx="5919311" cy="55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900" dirty="0">
                <a:solidFill>
                  <a:srgbClr val="000000"/>
                </a:solidFill>
                <a:latin typeface="Arial" charset="0"/>
              </a:rPr>
              <a:t>Proposed </a:t>
            </a:r>
            <a:r>
              <a:rPr lang="en-US" sz="19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hopper design for current actual sedimentation tank</a:t>
            </a: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Weir Experiment</a:t>
            </a:r>
            <a:endParaRPr lang="en-US" dirty="0"/>
          </a:p>
        </p:txBody>
      </p:sp>
      <p:pic>
        <p:nvPicPr>
          <p:cNvPr id="4" name="060811movie (1)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743200" y="1752600"/>
            <a:ext cx="3486150" cy="4662371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Goals for future experiments: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Determine 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ideal tank bottom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geometry by further reducing the width of the trench.  Determine a relationship between the diameter of the jet and the diameter of the trench.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Determine the ideal jet height.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Determine the rate at which sludge should be removed from the hopper.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4578350" cy="4983163"/>
          </a:xfrm>
        </p:spPr>
        <p:txBody>
          <a:bodyPr lIns="0" tIns="0" rIns="0" bIns="0"/>
          <a:lstStyle/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Find the optimal sedimentation tank bottom geometry for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formation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Determine the optimal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height and design a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weir to keep the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at this height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guaClara Honduras Trip 2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1676400"/>
            <a:ext cx="3276600" cy="4368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What is a </a:t>
            </a:r>
            <a:r>
              <a:rPr lang="en-US" dirty="0" err="1" smtClean="0"/>
              <a:t>Floc</a:t>
            </a:r>
            <a:r>
              <a:rPr lang="en-US" dirty="0" smtClean="0"/>
              <a:t> Blanket?</a:t>
            </a:r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31950"/>
            <a:ext cx="4995863" cy="4964113"/>
          </a:xfrm>
        </p:spPr>
        <p:txBody>
          <a:bodyPr lIns="0" tIns="0" rIns="0" bIns="0"/>
          <a:lstStyle/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A fluidized, highly concentrated bed of particles.</a:t>
            </a: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Occurs when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flocs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are continuously being </a:t>
            </a:r>
            <a:r>
              <a:rPr lang="en-US" sz="2400" dirty="0" err="1" smtClean="0">
                <a:solidFill>
                  <a:srgbClr val="000000"/>
                </a:solidFill>
                <a:latin typeface="Arial" charset="0"/>
              </a:rPr>
              <a:t>resuspended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 by the jet.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Benefits of a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blanket:</a:t>
            </a: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Greatly improves the effluent turbidity by trapping small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flocs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.</a:t>
            </a: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Reduces clean water waste from frequent draining of the sedimentation tank.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4960" y="1097280"/>
            <a:ext cx="3196114" cy="5007769"/>
          </a:xfrm>
          <a:prstGeom prst="rect">
            <a:avLst/>
          </a:prstGeom>
          <a:noFill/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Our Tank</a:t>
            </a:r>
            <a:endParaRPr lang="en-US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43000"/>
            <a:ext cx="2623185" cy="4599147"/>
          </a:xfrm>
          <a:prstGeom prst="rect">
            <a:avLst/>
          </a:prstGeom>
          <a:noFill/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2362200"/>
            <a:ext cx="4497705" cy="227742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9200" y="4724400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Sedimentation tank (side view)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91200" y="5715000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Experimental set-up</a:t>
            </a:r>
          </a:p>
          <a:p>
            <a:r>
              <a:rPr lang="en-US" dirty="0" smtClean="0"/>
              <a:t>(front view)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Experiments Prior to Teach-in</a:t>
            </a:r>
            <a:endParaRPr lang="en-US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67377"/>
            <a:ext cx="8229600" cy="3123248"/>
          </a:xfrm>
          <a:prstGeom prst="rect">
            <a:avLst/>
          </a:prstGeom>
          <a:noFill/>
        </p:spPr>
      </p:pic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 </a:t>
            </a:r>
            <a:r>
              <a:rPr lang="en-US" dirty="0" smtClean="0"/>
              <a:t>D</a:t>
            </a:r>
            <a:r>
              <a:rPr lang="en-US" dirty="0" smtClean="0"/>
              <a:t>egree Inserts, 20cm Rectangular Trench</a:t>
            </a:r>
            <a:endParaRPr lang="en-US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 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905000"/>
            <a:ext cx="2427447" cy="4290537"/>
          </a:xfrm>
          <a:prstGeom prst="rect">
            <a:avLst/>
          </a:prstGeom>
          <a:noFill/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Exp 6_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9200" y="1905000"/>
            <a:ext cx="2519363" cy="422624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60 Degree Inserts, 10cm Rectangular Trench</a:t>
            </a:r>
            <a:endParaRPr lang="en-US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The narrower trench results in less sludge build-up in the trench and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formation in approximately 40 minutes.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0114" y="2466023"/>
            <a:ext cx="2454593" cy="3697605"/>
          </a:xfrm>
          <a:prstGeom prst="rect">
            <a:avLst/>
          </a:prstGeom>
          <a:noFill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023" y="2466023"/>
            <a:ext cx="2414588" cy="3653314"/>
          </a:xfrm>
          <a:prstGeom prst="rect">
            <a:avLst/>
          </a:prstGeom>
          <a:noFill/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20cm and 10cm </a:t>
            </a:r>
            <a:r>
              <a:rPr lang="en-US" dirty="0" smtClean="0"/>
              <a:t>R</a:t>
            </a:r>
            <a:r>
              <a:rPr lang="en-US" dirty="0" smtClean="0"/>
              <a:t>ectangular </a:t>
            </a:r>
            <a:r>
              <a:rPr lang="en-US" dirty="0" smtClean="0"/>
              <a:t>T</a:t>
            </a:r>
            <a:r>
              <a:rPr lang="en-US" dirty="0" smtClean="0"/>
              <a:t>rench</a:t>
            </a:r>
            <a:endParaRPr lang="en-US" dirty="0"/>
          </a:p>
        </p:txBody>
      </p:sp>
      <p:pic>
        <p:nvPicPr>
          <p:cNvPr id="4" name="220711Movi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089844" y="1676400"/>
            <a:ext cx="3247649" cy="4343400"/>
          </a:xfrm>
          <a:prstGeom prst="rect">
            <a:avLst/>
          </a:prstGeom>
        </p:spPr>
      </p:pic>
      <p:pic>
        <p:nvPicPr>
          <p:cNvPr id="5" name="020811movie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4724401" y="1600201"/>
            <a:ext cx="3304624" cy="4419599"/>
          </a:xfrm>
          <a:prstGeom prst="rect">
            <a:avLst/>
          </a:prstGeom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8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24000" y="6096000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cm </a:t>
            </a:r>
            <a:r>
              <a:rPr lang="en-US" dirty="0" smtClean="0"/>
              <a:t>rectangular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6096000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rectangular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36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0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60 Degree Inserts, 20cm Rounded Trench</a:t>
            </a:r>
            <a:endParaRPr lang="en-US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The curved  bottom geometry results in less sludge build-up in the corners of the trench.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280" y="2558892"/>
            <a:ext cx="2404587" cy="3821906"/>
          </a:xfrm>
          <a:prstGeom prst="rect">
            <a:avLst/>
          </a:prstGeom>
          <a:noFill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6318" y="2560320"/>
            <a:ext cx="2406015" cy="3986213"/>
          </a:xfrm>
          <a:prstGeom prst="rect">
            <a:avLst/>
          </a:prstGeom>
          <a:noFill/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3084</TotalTime>
  <Words>843</Words>
  <Application>Microsoft Office PowerPoint</Application>
  <PresentationFormat>On-screen Show (4:3)</PresentationFormat>
  <Paragraphs>157</Paragraphs>
  <Slides>16</Slides>
  <Notes>16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1_AguaClara the road</vt:lpstr>
      <vt:lpstr>Sedimentation Tank Hydraulics</vt:lpstr>
      <vt:lpstr>Objectives</vt:lpstr>
      <vt:lpstr>Recap: What is a Floc Blanket?</vt:lpstr>
      <vt:lpstr>Recap: Our Tank</vt:lpstr>
      <vt:lpstr>Recap: Experiments Prior to Teach-in</vt:lpstr>
      <vt:lpstr>30 Degree Inserts, 20cm Rectangular Trench</vt:lpstr>
      <vt:lpstr>60 Degree Inserts, 10cm Rectangular Trench</vt:lpstr>
      <vt:lpstr>Comparing 20cm and 10cm Rectangular Trench</vt:lpstr>
      <vt:lpstr>60 Degree Inserts, 20cm Rounded Trench</vt:lpstr>
      <vt:lpstr>60 Degree Inserts, 10cm Rounded Trench</vt:lpstr>
      <vt:lpstr>Comparing the 20cm and 10cm Rounded Trench</vt:lpstr>
      <vt:lpstr>Comparing Trench Bottoms</vt:lpstr>
      <vt:lpstr>Conclusion</vt:lpstr>
      <vt:lpstr>Floc Weir Design</vt:lpstr>
      <vt:lpstr>Floc Weir Experiment</vt:lpstr>
      <vt:lpstr>Future Work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Jill Freeman</cp:lastModifiedBy>
  <cp:revision>302</cp:revision>
  <dcterms:created xsi:type="dcterms:W3CDTF">2008-08-26T14:48:34Z</dcterms:created>
  <dcterms:modified xsi:type="dcterms:W3CDTF">2011-08-09T20:46:11Z</dcterms:modified>
</cp:coreProperties>
</file>