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Default Extension="emf" ContentType="image/x-emf"/>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slides/slide34.xml" ContentType="application/vnd.openxmlformats-officedocument.presentationml.slide+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23.xml" ContentType="application/vnd.openxmlformats-officedocument.presentationml.slide+xml"/>
  <Override PartName="/ppt/slides/slide31.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9" r:id="rId1"/>
  </p:sldMasterIdLst>
  <p:notesMasterIdLst>
    <p:notesMasterId r:id="rId37"/>
  </p:notesMasterIdLst>
  <p:handoutMasterIdLst>
    <p:handoutMasterId r:id="rId38"/>
  </p:handoutMasterIdLst>
  <p:sldIdLst>
    <p:sldId id="475" r:id="rId2"/>
    <p:sldId id="505" r:id="rId3"/>
    <p:sldId id="506" r:id="rId4"/>
    <p:sldId id="507" r:id="rId5"/>
    <p:sldId id="508" r:id="rId6"/>
    <p:sldId id="514" r:id="rId7"/>
    <p:sldId id="515" r:id="rId8"/>
    <p:sldId id="509" r:id="rId9"/>
    <p:sldId id="510" r:id="rId10"/>
    <p:sldId id="511" r:id="rId11"/>
    <p:sldId id="512" r:id="rId12"/>
    <p:sldId id="519" r:id="rId13"/>
    <p:sldId id="520" r:id="rId14"/>
    <p:sldId id="521" r:id="rId15"/>
    <p:sldId id="522" r:id="rId16"/>
    <p:sldId id="525" r:id="rId17"/>
    <p:sldId id="527" r:id="rId18"/>
    <p:sldId id="526" r:id="rId19"/>
    <p:sldId id="523" r:id="rId20"/>
    <p:sldId id="524" r:id="rId21"/>
    <p:sldId id="478" r:id="rId22"/>
    <p:sldId id="481" r:id="rId23"/>
    <p:sldId id="482" r:id="rId24"/>
    <p:sldId id="495" r:id="rId25"/>
    <p:sldId id="496" r:id="rId26"/>
    <p:sldId id="490" r:id="rId27"/>
    <p:sldId id="491" r:id="rId28"/>
    <p:sldId id="499" r:id="rId29"/>
    <p:sldId id="501" r:id="rId30"/>
    <p:sldId id="503" r:id="rId31"/>
    <p:sldId id="504" r:id="rId32"/>
    <p:sldId id="516" r:id="rId33"/>
    <p:sldId id="518" r:id="rId34"/>
    <p:sldId id="492" r:id="rId35"/>
    <p:sldId id="517" r:id="rId3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0"/>
    </p:ext>
    <p:ext uri="{D31A062A-798A-4329-ABDD-BBA856620510}">
      <p14:defaultImageDpi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80227" autoAdjust="0"/>
  </p:normalViewPr>
  <p:slideViewPr>
    <p:cSldViewPr>
      <p:cViewPr varScale="1">
        <p:scale>
          <a:sx n="87" d="100"/>
          <a:sy n="87" d="100"/>
        </p:scale>
        <p:origin x="-78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FB445D-298A-4AAA-ACF8-504D2BC22214}" type="slidenum">
              <a:rPr lang="en-US"/>
              <a:pPr/>
              <a:t>5</a:t>
            </a:fld>
            <a:endParaRPr lang="en-US"/>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9200" y="720090"/>
            <a:ext cx="4876800" cy="3600450"/>
          </a:xfrm>
          <a:prstGeom prst="rect">
            <a:avLst/>
          </a:prstGeom>
        </p:spPr>
      </p:sp>
      <p:sp>
        <p:nvSpPr>
          <p:cNvPr id="3" name="Notes Placeholder 2"/>
          <p:cNvSpPr>
            <a:spLocks noGrp="1"/>
          </p:cNvSpPr>
          <p:nvPr>
            <p:ph type="body" idx="1"/>
          </p:nvPr>
        </p:nvSpPr>
        <p:spPr>
          <a:xfrm>
            <a:off x="731194" y="4560088"/>
            <a:ext cx="5852814" cy="4320316"/>
          </a:xfrm>
          <a:prstGeom prst="rect">
            <a:avLst/>
          </a:prstGeom>
        </p:spPr>
        <p:txBody>
          <a:bodyPr>
            <a:normAutofit/>
          </a:bodyPr>
          <a:lstStyle/>
          <a:p>
            <a:r>
              <a:rPr lang="en-US" dirty="0" smtClean="0"/>
              <a:t>Here </a:t>
            </a:r>
            <a:r>
              <a:rPr lang="en-US" baseline="0" dirty="0" smtClean="0"/>
              <a:t>are the five stages of colloid or particle removal in hydraulic drinking water treatment plants. The first stage, coagulation, involves the addition of a chemical coagulant to destabilize a suspension of particles. The coagulant precipitates and attaches to the particle surface. Then in flocculation, velocity gradients in the water cause the particles (now coated in precipitated coagulant) to collide and stick to one another forming aggregates. In floc blankets there are many more opportunities for collisions. In sedimentation, fluid flow is very slow and the aggregates settle to the bottom of the tank. Filtration is often used to remove any remaining particles but is not included in the bench-scale setup.</a:t>
            </a:r>
            <a:endParaRPr lang="en-US" dirty="0"/>
          </a:p>
        </p:txBody>
      </p:sp>
      <p:sp>
        <p:nvSpPr>
          <p:cNvPr id="4" name="Slide Number Placeholder 3"/>
          <p:cNvSpPr>
            <a:spLocks noGrp="1"/>
          </p:cNvSpPr>
          <p:nvPr>
            <p:ph type="sldNum" sz="quarter" idx="10"/>
          </p:nvPr>
        </p:nvSpPr>
        <p:spPr>
          <a:xfrm>
            <a:off x="4143427" y="9120173"/>
            <a:ext cx="3170138" cy="479539"/>
          </a:xfrm>
          <a:prstGeom prst="rect">
            <a:avLst/>
          </a:prstGeom>
        </p:spPr>
        <p:txBody>
          <a:bodyPr/>
          <a:lstStyle/>
          <a:p>
            <a:fld id="{B41D8EC2-A0E9-457F-B1CC-A5C98B015440}" type="slidenum">
              <a:rPr lang="en-US" smtClean="0"/>
              <a:pPr/>
              <a:t>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0837A52-F69D-4572-81B1-FF78441FB616}"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AguaClara Program at Cornell</a:t>
            </a:r>
            <a:r>
              <a:rPr lang="en-US" dirty="0"/>
              <a:t> – R&amp;D, new design and technology development. Note that Agua Clara plans to make their designs open source so cost for their proprietary designs is not an impediment to their adoption.</a:t>
            </a:r>
          </a:p>
          <a:p>
            <a:r>
              <a:rPr lang="en-US" b="1" dirty="0"/>
              <a:t>AguaClara Inc.</a:t>
            </a:r>
            <a:r>
              <a:rPr lang="en-US" dirty="0"/>
              <a:t> – Proposed commercial entity which recruits and vets engineering and construction firms local to target communities (Implementation Partners, below), provides oversight and QA services,  acts as a “face” to regional/local communities and as a go between with the AguaClara program as needed, and provides feedback to Cornell related to lessons learned and downstream technical requirements. In short, the “glue” between all entities.</a:t>
            </a:r>
          </a:p>
          <a:p>
            <a:r>
              <a:rPr lang="en-US" b="1" dirty="0"/>
              <a:t>Implementation Partners </a:t>
            </a:r>
            <a:r>
              <a:rPr lang="en-US" dirty="0"/>
              <a:t>– Engineering and Construction firms in the target regions who will develop bids, sell services and build and deploy the plant and transfer support to local water boards.</a:t>
            </a:r>
          </a:p>
          <a:p>
            <a:r>
              <a:rPr lang="en-US" b="1" dirty="0"/>
              <a:t>Local Water Boards</a:t>
            </a:r>
            <a:r>
              <a:rPr lang="en-US" dirty="0"/>
              <a:t> – Municipal entities who will “purchase” the build/deploy services from the Implementation Partner, and get funding from municipal/region/national sources for deployment of the plants.</a:t>
            </a:r>
          </a:p>
          <a:p>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“skeleton” of the AC program at Cornell,</a:t>
            </a:r>
            <a:r>
              <a:rPr lang="en-US" baseline="0" dirty="0" smtClean="0"/>
              <a:t> but not the human story – how this program provides a unique gateway for students into a world of high-stakes tech development an implementation appropriate to the challenges facing the Global South. High stakes because children are dying by the tens millions due to polluted drinking water– and because careful water management is rapidly ascending to the top of the list of critical global development necessities.</a:t>
            </a:r>
          </a:p>
          <a:p>
            <a:endParaRPr lang="en-US" baseline="0" dirty="0" smtClean="0"/>
          </a:p>
          <a:p>
            <a:r>
              <a:rPr lang="en-US" baseline="0" dirty="0" smtClean="0"/>
              <a:t>As you note, all the way through this </a:t>
            </a:r>
            <a:r>
              <a:rPr lang="en-US" baseline="0" dirty="0" err="1" smtClean="0"/>
              <a:t>Ppt</a:t>
            </a:r>
            <a:r>
              <a:rPr lang="en-US" baseline="0" dirty="0" smtClean="0"/>
              <a:t>, I am thinking about both the actual details (and organization) of the tasks you represent on the charts (how you would explain them to someone who has no prior knowledge of AC), and the human story that animates them all. We have to be very well prepared to talk about both to serious prospective donors.</a:t>
            </a:r>
          </a:p>
          <a:p>
            <a:r>
              <a:rPr lang="en-US" baseline="0" dirty="0" smtClean="0"/>
              <a:t>---Gail</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9295D1-6319-4E53-8206-1918F16438C7}" type="slidenum">
              <a:rPr lang="en-US" smtClean="0"/>
              <a:pPr/>
              <a:t>20</a:t>
            </a:fld>
            <a:endParaRPr lang="en-US"/>
          </a:p>
        </p:txBody>
      </p:sp>
    </p:spTree>
    <p:extLst>
      <p:ext uri="{BB962C8B-B14F-4D97-AF65-F5344CB8AC3E}">
        <p14:creationId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3095376632"/>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22</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display/cee4540/Home" TargetMode="External"/><Relationship Id="rId4" Type="http://schemas.openxmlformats.org/officeDocument/2006/relationships/hyperlink" Target="https://confluence.cornell.edu/display/AGUACLARA/Summer+Internship+at+Cornell" TargetMode="External"/><Relationship Id="rId5" Type="http://schemas.openxmlformats.org/officeDocument/2006/relationships/slide" Target="slide22.xml"/><Relationship Id="rId6" Type="http://schemas.openxmlformats.org/officeDocument/2006/relationships/hyperlink" Target="https://confluence.cornell.edu/display/engri1131/Home" TargetMode="External"/><Relationship Id="rId7" Type="http://schemas.openxmlformats.org/officeDocument/2006/relationships/image" Target="../media/image20.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hyperlink" Target="http://www.youtube.com/watch?v=bQgMdkO0qUA"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 Id="rId3"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AGUACLARA/Syllabi"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eg"/><Relationship Id="rId5" Type="http://schemas.openxmlformats.org/officeDocument/2006/relationships/image" Target="../media/image14.jpeg"/><Relationship Id="rId6" Type="http://schemas.openxmlformats.org/officeDocument/2006/relationships/image" Target="../media/image15.png"/><Relationship Id="rId7" Type="http://schemas.openxmlformats.org/officeDocument/2006/relationships/image" Target="../media/image16.jpeg"/><Relationship Id="rId8" Type="http://schemas.openxmlformats.org/officeDocument/2006/relationships/image" Target="../media/image17.jpeg"/><Relationship Id="rId9" Type="http://schemas.openxmlformats.org/officeDocument/2006/relationships/image" Target="../media/image18.jpeg"/><Relationship Id="rId10" Type="http://schemas.openxmlformats.org/officeDocument/2006/relationships/image" Target="../media/image19.jpe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endParaRPr lang="en-US"/>
          </a:p>
        </p:txBody>
      </p:sp>
      <p:sp>
        <p:nvSpPr>
          <p:cNvPr id="6" name="Title 5"/>
          <p:cNvSpPr>
            <a:spLocks noGrp="1"/>
          </p:cNvSpPr>
          <p:nvPr>
            <p:ph type="ctrTitle" sz="quarter"/>
          </p:nvPr>
        </p:nvSpPr>
        <p:spPr/>
        <p:txBody>
          <a:bodyPr/>
          <a:lstStyle/>
          <a:p>
            <a:r>
              <a:rPr lang="en-US" dirty="0" smtClean="0"/>
              <a:t>AguaClara Summer Program 2013</a:t>
            </a:r>
            <a:endParaRPr lang="en-US"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Circular Arrow 12"/>
          <p:cNvSpPr/>
          <p:nvPr/>
        </p:nvSpPr>
        <p:spPr bwMode="auto">
          <a:xfrm flipH="1">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5-Point Star 10"/>
          <p:cNvSpPr/>
          <p:nvPr/>
        </p:nvSpPr>
        <p:spPr bwMode="auto">
          <a:xfrm rot="5400000">
            <a:off x="3534936" y="1799064"/>
            <a:ext cx="4343400" cy="4555273"/>
          </a:xfrm>
          <a:prstGeom prst="star5">
            <a:avLst/>
          </a:prstGeom>
          <a:solidFill>
            <a:srgbClr val="DDE14B"/>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Circular Arrow 11"/>
          <p:cNvSpPr/>
          <p:nvPr/>
        </p:nvSpPr>
        <p:spPr bwMode="auto">
          <a:xfrm>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p:txBody>
          <a:bodyPr/>
          <a:lstStyle/>
          <a:p>
            <a:r>
              <a:rPr lang="en-US" sz="3200" dirty="0" smtClean="0"/>
              <a:t>Sharing understanding, feedback, and innovation</a:t>
            </a:r>
            <a:endParaRPr lang="en-US" sz="3200" dirty="0"/>
          </a:p>
        </p:txBody>
      </p:sp>
      <p:sp>
        <p:nvSpPr>
          <p:cNvPr id="3" name="Rounded Rectangle 2">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sp>
        <p:nvSpPr>
          <p:cNvPr id="4" name="Rounded Rectangle 3">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Implementation Partners</a:t>
            </a:r>
            <a:endParaRPr lang="en-US" sz="1600">
              <a:solidFill>
                <a:schemeClr val="tx2"/>
              </a:solidFill>
            </a:endParaRPr>
          </a:p>
        </p:txBody>
      </p:sp>
      <p:sp>
        <p:nvSpPr>
          <p:cNvPr id="5" name="Rounded Rectangle 4">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Water Boards</a:t>
            </a:r>
            <a:endParaRPr lang="en-US" sz="1600" dirty="0">
              <a:solidFill>
                <a:schemeClr val="tx2"/>
              </a:solidFill>
            </a:endParaRPr>
          </a:p>
        </p:txBody>
      </p:sp>
      <p:sp>
        <p:nvSpPr>
          <p:cNvPr id="6" name="Rounded Rectangle 5">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7" name="Rounded Rectangle 6">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Tree>
    <p:extLst>
      <p:ext uri="{BB962C8B-B14F-4D97-AF65-F5344CB8AC3E}">
        <p14:creationId xmlns:mc="http://schemas.openxmlformats.org/markup-compatibility/2006" xmlns:mv="urn:schemas-microsoft-com:mac:vml" xmlns:p14="http://schemas.microsoft.com/office/powerpoint/2010/main" xmlns="" xmlns:p="http://schemas.openxmlformats.org/presentationml/2006/main" xmlns:r="http://schemas.openxmlformats.org/officeDocument/2006/relationships" xmlns:a="http://schemas.openxmlformats.org/drawingml/2006/main" val="3555865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33333E-6 -2.96296E-6 L 0.23333 0.50718 " pathEditMode="relative" rAng="0" ptsTypes="AA">
                                      <p:cBhvr>
                                        <p:cTn id="6" dur="2000" fill="hold"/>
                                        <p:tgtEl>
                                          <p:spTgt spid="7"/>
                                        </p:tgtEl>
                                        <p:attrNameLst>
                                          <p:attrName>ppt_x</p:attrName>
                                          <p:attrName>ppt_y</p:attrName>
                                        </p:attrNameLst>
                                      </p:cBhvr>
                                      <p:rCtr x="11700" y="25300"/>
                                    </p:animMotion>
                                  </p:childTnLst>
                                </p:cTn>
                              </p:par>
                              <p:par>
                                <p:cTn id="7" presetID="63" presetClass="path" presetSubtype="0" accel="50000" decel="50000" fill="hold" grpId="0" nodeType="withEffect">
                                  <p:stCondLst>
                                    <p:cond delay="0"/>
                                  </p:stCondLst>
                                  <p:childTnLst>
                                    <p:animMotion origin="layout" path="M 3.33333E-6 1.11111E-6 L 0.23333 -0.04514 " pathEditMode="relative" rAng="0" ptsTypes="AA">
                                      <p:cBhvr>
                                        <p:cTn id="8" dur="2000" fill="hold"/>
                                        <p:tgtEl>
                                          <p:spTgt spid="3"/>
                                        </p:tgtEl>
                                        <p:attrNameLst>
                                          <p:attrName>ppt_x</p:attrName>
                                          <p:attrName>ppt_y</p:attrName>
                                        </p:attrNameLst>
                                      </p:cBhvr>
                                      <p:rCtr x="11700" y="-2300"/>
                                    </p:animMotion>
                                  </p:childTnLst>
                                </p:cTn>
                              </p:par>
                              <p:par>
                                <p:cTn id="9" presetID="63" presetClass="path" presetSubtype="0" accel="50000" decel="50000" fill="hold" grpId="0" nodeType="withEffect">
                                  <p:stCondLst>
                                    <p:cond delay="0"/>
                                  </p:stCondLst>
                                  <p:childTnLst>
                                    <p:animMotion origin="layout" path="M 3.33333E-6 -4.81481E-6 L 0.54166 -0.33078 " pathEditMode="relative" rAng="0" ptsTypes="AA">
                                      <p:cBhvr>
                                        <p:cTn id="10" dur="2000" fill="hold"/>
                                        <p:tgtEl>
                                          <p:spTgt spid="4"/>
                                        </p:tgtEl>
                                        <p:attrNameLst>
                                          <p:attrName>ppt_x</p:attrName>
                                          <p:attrName>ppt_y</p:attrName>
                                        </p:attrNameLst>
                                      </p:cBhvr>
                                      <p:rCtr x="27100" y="-16600"/>
                                    </p:animMotion>
                                  </p:childTnLst>
                                </p:cTn>
                              </p:par>
                              <p:par>
                                <p:cTn id="11" presetID="63" presetClass="path" presetSubtype="0" accel="50000" decel="50000" fill="hold" grpId="0" nodeType="withEffect">
                                  <p:stCondLst>
                                    <p:cond delay="0"/>
                                  </p:stCondLst>
                                  <p:childTnLst>
                                    <p:animMotion origin="layout" path="M 3.33333E-6 -7.40741E-7 L 0.73333 -0.17199 " pathEditMode="relative" rAng="0" ptsTypes="AA">
                                      <p:cBhvr>
                                        <p:cTn id="12" dur="2000" fill="hold"/>
                                        <p:tgtEl>
                                          <p:spTgt spid="5"/>
                                        </p:tgtEl>
                                        <p:attrNameLst>
                                          <p:attrName>ppt_x</p:attrName>
                                          <p:attrName>ppt_y</p:attrName>
                                        </p:attrNameLst>
                                      </p:cBhvr>
                                      <p:rCtr x="36700" y="-8600"/>
                                    </p:animMotion>
                                  </p:childTnLst>
                                </p:cTn>
                              </p:par>
                              <p:par>
                                <p:cTn id="13" presetID="63" presetClass="path" presetSubtype="0" accel="50000" decel="50000" fill="hold" grpId="0" nodeType="withEffect">
                                  <p:stCondLst>
                                    <p:cond delay="0"/>
                                  </p:stCondLst>
                                  <p:childTnLst>
                                    <p:animMotion origin="layout" path="M 3.33333E-6 3.33333E-6 L 0.54166 -0.02431 " pathEditMode="relative" rAng="0" ptsTypes="AA">
                                      <p:cBhvr>
                                        <p:cTn id="14" dur="2000" fill="hold"/>
                                        <p:tgtEl>
                                          <p:spTgt spid="6"/>
                                        </p:tgtEl>
                                        <p:attrNameLst>
                                          <p:attrName>ppt_x</p:attrName>
                                          <p:attrName>ppt_y</p:attrName>
                                        </p:attrNameLst>
                                      </p:cBhvr>
                                      <p:rCtr x="27100" y="-120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2000"/>
                                        <p:tgtEl>
                                          <p:spTgt spid="11"/>
                                        </p:tgtEl>
                                      </p:cBhvr>
                                    </p:animEffect>
                                    <p:set>
                                      <p:cBhvr>
                                        <p:cTn id="23" dur="1" fill="hold">
                                          <p:stCondLst>
                                            <p:cond delay="1999"/>
                                          </p:stCondLst>
                                        </p:cTn>
                                        <p:tgtEl>
                                          <p:spTgt spid="11"/>
                                        </p:tgtEl>
                                        <p:attrNameLst>
                                          <p:attrName>style.visibility</p:attrName>
                                        </p:attrNameLst>
                                      </p:cBhvr>
                                      <p:to>
                                        <p:strVal val="hidden"/>
                                      </p:to>
                                    </p:set>
                                  </p:childTnLst>
                                </p:cTn>
                              </p:par>
                              <p:par>
                                <p:cTn id="24" presetID="1" presetClass="entr" presetSubtype="0" fill="hold" grpId="1"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8" presetClass="emph" presetSubtype="0" repeatCount="indefinite" fill="hold" grpId="0" nodeType="withEffect">
                                  <p:stCondLst>
                                    <p:cond delay="0"/>
                                  </p:stCondLst>
                                  <p:endCondLst>
                                    <p:cond evt="onNext" delay="0">
                                      <p:tgtEl>
                                        <p:sldTgt/>
                                      </p:tgtEl>
                                    </p:cond>
                                  </p:endCondLst>
                                  <p:childTnLst>
                                    <p:animRot by="21600000">
                                      <p:cBhvr>
                                        <p:cTn id="27" dur="2000" fill="hold"/>
                                        <p:tgtEl>
                                          <p:spTgt spid="12"/>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2"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8" presetClass="emph" presetSubtype="0" repeatCount="indefinite" fill="hold" grpId="0" nodeType="withEffect">
                                  <p:stCondLst>
                                    <p:cond delay="0"/>
                                  </p:stCondLst>
                                  <p:endCondLst>
                                    <p:cond evt="onNext" delay="0">
                                      <p:tgtEl>
                                        <p:sldTgt/>
                                      </p:tgtEl>
                                    </p:cond>
                                  </p:endCondLst>
                                  <p:childTnLst>
                                    <p:animRot by="-21600000">
                                      <p:cBhvr>
                                        <p:cTn id="36"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2" grpId="0" animBg="1"/>
      <p:bldP spid="12" grpId="1" animBg="1"/>
      <p:bldP spid="12" grpId="2" animBg="1"/>
      <p:bldP spid="3" grpId="0" animBg="1"/>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 name="Rounded Rectangle 28">
            <a:hlinkClick r:id="rId3"/>
          </p:cNvPr>
          <p:cNvSpPr/>
          <p:nvPr/>
        </p:nvSpPr>
        <p:spPr>
          <a:xfrm>
            <a:off x="5943600" y="32766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Capstone Design Course</a:t>
            </a:r>
          </a:p>
          <a:p>
            <a:pPr algn="ctr"/>
            <a:r>
              <a:rPr lang="en-US" dirty="0" smtClean="0">
                <a:solidFill>
                  <a:schemeClr val="tx2"/>
                </a:solidFill>
              </a:rPr>
              <a:t>CEE 4540: Sustainable Municipal Drinking Water Treatment</a:t>
            </a:r>
          </a:p>
        </p:txBody>
      </p:sp>
      <p:grpSp>
        <p:nvGrpSpPr>
          <p:cNvPr id="2" name="Group 51"/>
          <p:cNvGrpSpPr/>
          <p:nvPr/>
        </p:nvGrpSpPr>
        <p:grpSpPr>
          <a:xfrm>
            <a:off x="381000" y="1905000"/>
            <a:ext cx="4876800" cy="3962400"/>
            <a:chOff x="0" y="1981200"/>
            <a:chExt cx="4876800" cy="3962400"/>
          </a:xfrm>
        </p:grpSpPr>
        <p:sp>
          <p:nvSpPr>
            <p:cNvPr id="39" name="Rounded Rectangle 38"/>
            <p:cNvSpPr/>
            <p:nvPr/>
          </p:nvSpPr>
          <p:spPr>
            <a:xfrm>
              <a:off x="0" y="1981200"/>
              <a:ext cx="4876800" cy="3962400"/>
            </a:xfrm>
            <a:prstGeom prst="roundRect">
              <a:avLst>
                <a:gd name="adj" fmla="val 12271"/>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nvGrpSpPr>
            <p:cNvPr id="3" name="Group 48"/>
            <p:cNvGrpSpPr/>
            <p:nvPr/>
          </p:nvGrpSpPr>
          <p:grpSpPr>
            <a:xfrm>
              <a:off x="152400" y="2743200"/>
              <a:ext cx="4572000" cy="3048000"/>
              <a:chOff x="1219200" y="2743200"/>
              <a:chExt cx="4572000" cy="3048000"/>
            </a:xfrm>
          </p:grpSpPr>
          <p:sp>
            <p:nvSpPr>
              <p:cNvPr id="28" name="Rounded Rectangle 27"/>
              <p:cNvSpPr/>
              <p:nvPr/>
            </p:nvSpPr>
            <p:spPr>
              <a:xfrm>
                <a:off x="1371600" y="3962400"/>
                <a:ext cx="25146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Project Based Courses</a:t>
                </a:r>
              </a:p>
              <a:p>
                <a:pPr algn="ctr"/>
                <a:r>
                  <a:rPr lang="en-US" dirty="0" smtClean="0">
                    <a:solidFill>
                      <a:schemeClr val="tx2"/>
                    </a:solidFill>
                  </a:rPr>
                  <a:t>AguaClara: Sustainable Water Supply Project*</a:t>
                </a:r>
              </a:p>
            </p:txBody>
          </p:sp>
          <p:sp>
            <p:nvSpPr>
              <p:cNvPr id="30" name="Rounded Rectangle 29"/>
              <p:cNvSpPr/>
              <p:nvPr/>
            </p:nvSpPr>
            <p:spPr>
              <a:xfrm>
                <a:off x="1219200" y="2743200"/>
                <a:ext cx="4572000" cy="1066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Graduate Research</a:t>
                </a:r>
              </a:p>
              <a:p>
                <a:pPr algn="ctr"/>
                <a:r>
                  <a:rPr lang="en-US" dirty="0" smtClean="0">
                    <a:solidFill>
                      <a:schemeClr val="tx2"/>
                    </a:solidFill>
                  </a:rPr>
                  <a:t>Fundamental physical chemical processes for enhanced drinking water treatment</a:t>
                </a:r>
              </a:p>
            </p:txBody>
          </p:sp>
          <p:sp>
            <p:nvSpPr>
              <p:cNvPr id="38" name="Rounded Rectangle 37">
                <a:hlinkClick r:id="rId4"/>
              </p:cNvPr>
              <p:cNvSpPr/>
              <p:nvPr/>
            </p:nvSpPr>
            <p:spPr>
              <a:xfrm>
                <a:off x="4038600" y="3962400"/>
                <a:ext cx="16002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Summer Internships at Cornell</a:t>
                </a:r>
              </a:p>
            </p:txBody>
          </p:sp>
        </p:grpSp>
        <p:sp>
          <p:nvSpPr>
            <p:cNvPr id="41" name="TextBox 40">
              <a:hlinkClick r:id="rId5" action="ppaction://hlinksldjump"/>
            </p:cNvPr>
            <p:cNvSpPr txBox="1"/>
            <p:nvPr/>
          </p:nvSpPr>
          <p:spPr>
            <a:xfrm>
              <a:off x="0" y="2133600"/>
              <a:ext cx="4671022" cy="584775"/>
            </a:xfrm>
            <a:prstGeom prst="rect">
              <a:avLst/>
            </a:prstGeom>
            <a:noFill/>
          </p:spPr>
          <p:txBody>
            <a:bodyPr wrap="none" rtlCol="0">
              <a:spAutoFit/>
            </a:bodyPr>
            <a:lstStyle/>
            <a:p>
              <a:r>
                <a:rPr lang="en-US" sz="3200" dirty="0" smtClean="0">
                  <a:latin typeface="+mn-lt"/>
                  <a:hlinkClick r:id="rId5" action="ppaction://hlinksldjump"/>
                </a:rPr>
                <a:t>Research, Design, &amp; Admin</a:t>
              </a:r>
              <a:endParaRPr lang="en-US" sz="3200" dirty="0" smtClean="0">
                <a:latin typeface="+mn-lt"/>
              </a:endParaRPr>
            </a:p>
          </p:txBody>
        </p:sp>
      </p:grpSp>
      <p:cxnSp>
        <p:nvCxnSpPr>
          <p:cNvPr id="42" name="Elbow Connector 11"/>
          <p:cNvCxnSpPr>
            <a:stCxn id="29" idx="1"/>
          </p:cNvCxnSpPr>
          <p:nvPr/>
        </p:nvCxnSpPr>
        <p:spPr>
          <a:xfrm rot="10800000">
            <a:off x="5257800" y="3886200"/>
            <a:ext cx="685800" cy="1588"/>
          </a:xfrm>
          <a:prstGeom prst="straightConnector1">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54" name="Rounded Rectangle 53">
            <a:hlinkClick r:id="rId6"/>
          </p:cNvPr>
          <p:cNvSpPr/>
          <p:nvPr/>
        </p:nvSpPr>
        <p:spPr>
          <a:xfrm>
            <a:off x="5943600" y="18288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Lecture/Project Based Course</a:t>
            </a:r>
          </a:p>
          <a:p>
            <a:pPr algn="ctr"/>
            <a:r>
              <a:rPr lang="en-US" dirty="0" smtClean="0">
                <a:solidFill>
                  <a:schemeClr val="tx2"/>
                </a:solidFill>
              </a:rPr>
              <a:t>ENGRI 1131: Water Treatment Design</a:t>
            </a:r>
          </a:p>
        </p:txBody>
      </p:sp>
      <p:cxnSp>
        <p:nvCxnSpPr>
          <p:cNvPr id="56" name="Elbow Connector 11"/>
          <p:cNvCxnSpPr>
            <a:stCxn id="54" idx="1"/>
            <a:endCxn id="39" idx="3"/>
          </p:cNvCxnSpPr>
          <p:nvPr/>
        </p:nvCxnSpPr>
        <p:spPr>
          <a:xfrm rot="10800000" flipV="1">
            <a:off x="5257800" y="2438400"/>
            <a:ext cx="685800" cy="1447800"/>
          </a:xfrm>
          <a:prstGeom prst="curvedConnector3">
            <a:avLst>
              <a:gd name="adj1" fmla="val 50000"/>
            </a:avLst>
          </a:prstGeom>
          <a:ln w="25400">
            <a:prstDash val="sysDot"/>
            <a:headEnd type="none" w="lg" len="med"/>
            <a:tailEnd type="triangle" w="lg" len="med"/>
          </a:ln>
        </p:spPr>
        <p:style>
          <a:lnRef idx="1">
            <a:schemeClr val="accent1"/>
          </a:lnRef>
          <a:fillRef idx="0">
            <a:schemeClr val="accent1"/>
          </a:fillRef>
          <a:effectRef idx="0">
            <a:schemeClr val="accent1"/>
          </a:effectRef>
          <a:fontRef idx="minor">
            <a:schemeClr val="tx1"/>
          </a:fontRef>
        </p:style>
      </p:cxnSp>
      <p:pic>
        <p:nvPicPr>
          <p:cNvPr id="66" name="Picture 4" descr="http://cdn1.iconfinder.com/data/icons/realistiK-new/128x128/apps/package_network.png"/>
          <p:cNvPicPr>
            <a:picLocks noChangeAspect="1" noChangeArrowheads="1"/>
          </p:cNvPicPr>
          <p:nvPr/>
        </p:nvPicPr>
        <p:blipFill>
          <a:blip r:embed="rId7" cstate="email"/>
          <a:srcRect/>
          <a:stretch>
            <a:fillRect/>
          </a:stretch>
        </p:blipFill>
        <p:spPr bwMode="auto">
          <a:xfrm>
            <a:off x="2667000" y="5029200"/>
            <a:ext cx="304800" cy="304800"/>
          </a:xfrm>
          <a:prstGeom prst="rect">
            <a:avLst/>
          </a:prstGeom>
          <a:noFill/>
        </p:spPr>
      </p:pic>
      <p:sp>
        <p:nvSpPr>
          <p:cNvPr id="20" name="Rounded Rectangle 19">
            <a:hlinkClick r:id="rId3"/>
          </p:cNvPr>
          <p:cNvSpPr/>
          <p:nvPr/>
        </p:nvSpPr>
        <p:spPr>
          <a:xfrm>
            <a:off x="5943600" y="46482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Engineering in Context</a:t>
            </a:r>
          </a:p>
          <a:p>
            <a:pPr algn="ctr"/>
            <a:r>
              <a:rPr lang="en-US" dirty="0" smtClean="0">
                <a:solidFill>
                  <a:schemeClr val="tx2"/>
                </a:solidFill>
              </a:rPr>
              <a:t>2 week trip to Honduras during January intersession</a:t>
            </a:r>
          </a:p>
        </p:txBody>
      </p:sp>
      <p:cxnSp>
        <p:nvCxnSpPr>
          <p:cNvPr id="21" name="Elbow Connector 11"/>
          <p:cNvCxnSpPr>
            <a:stCxn id="20" idx="1"/>
            <a:endCxn id="39" idx="3"/>
          </p:cNvCxnSpPr>
          <p:nvPr/>
        </p:nvCxnSpPr>
        <p:spPr>
          <a:xfrm rot="10800000">
            <a:off x="5257800" y="3886200"/>
            <a:ext cx="685800" cy="1371600"/>
          </a:xfrm>
          <a:prstGeom prst="curvedConnector3">
            <a:avLst>
              <a:gd name="adj1" fmla="val 5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4" name="Elbow Connector 11"/>
          <p:cNvCxnSpPr>
            <a:stCxn id="20" idx="1"/>
            <a:endCxn id="29" idx="1"/>
          </p:cNvCxnSpPr>
          <p:nvPr/>
        </p:nvCxnSpPr>
        <p:spPr>
          <a:xfrm rot="10800000">
            <a:off x="5943600" y="3886200"/>
            <a:ext cx="12700" cy="1371600"/>
          </a:xfrm>
          <a:prstGeom prst="curvedConnector3">
            <a:avLst>
              <a:gd name="adj1" fmla="val 180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0594" name="AutoShape 2" descr="https://mail-attachment.googleusercontent.com/attachment/?ui=2&amp;ik=4132c39bb2&amp;view=att&amp;th=1375d4c5d73b9e64&amp;attid=0.1&amp;disp=inline&amp;realattid=f_h2chvu3u0&amp;safe=1&amp;zw&amp;saduie=AG9B_P_b6rSed0nIYgcE4vMDVOjB&amp;sadet=1338383546706&amp;sads=caRhzDcn8ffiYKDKIpE6s8Ge1_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 name="Title 31"/>
          <p:cNvSpPr>
            <a:spLocks noGrp="1"/>
          </p:cNvSpPr>
          <p:nvPr>
            <p:ph type="title"/>
          </p:nvPr>
        </p:nvSpPr>
        <p:spPr/>
        <p:txBody>
          <a:bodyPr/>
          <a:lstStyle/>
          <a:p>
            <a:r>
              <a:rPr lang="en-US" noProof="0" smtClean="0"/>
              <a:t>AguaClara at Cornell</a:t>
            </a:r>
          </a:p>
        </p:txBody>
      </p:sp>
      <p:sp>
        <p:nvSpPr>
          <p:cNvPr id="19" name="TextBox 18"/>
          <p:cNvSpPr txBox="1"/>
          <p:nvPr/>
        </p:nvSpPr>
        <p:spPr>
          <a:xfrm>
            <a:off x="2667000" y="6488668"/>
            <a:ext cx="4665636" cy="369332"/>
          </a:xfrm>
          <a:prstGeom prst="rect">
            <a:avLst/>
          </a:prstGeom>
          <a:noFill/>
        </p:spPr>
        <p:txBody>
          <a:bodyPr wrap="none" rtlCol="0">
            <a:spAutoFit/>
          </a:bodyPr>
          <a:lstStyle/>
          <a:p>
            <a:r>
              <a:rPr lang="en-US" dirty="0" smtClean="0">
                <a:latin typeface="+mn-lt"/>
              </a:rPr>
              <a:t>The “service learning” is reversed in this model!</a:t>
            </a:r>
          </a:p>
        </p:txBody>
      </p:sp>
      <p:sp>
        <p:nvSpPr>
          <p:cNvPr id="22" name="TextBox 21"/>
          <p:cNvSpPr txBox="1"/>
          <p:nvPr/>
        </p:nvSpPr>
        <p:spPr>
          <a:xfrm>
            <a:off x="2392180" y="6086433"/>
            <a:ext cx="858440" cy="369332"/>
          </a:xfrm>
          <a:prstGeom prst="rect">
            <a:avLst/>
          </a:prstGeom>
          <a:noFill/>
        </p:spPr>
        <p:txBody>
          <a:bodyPr wrap="none" rtlCol="0">
            <a:spAutoFit/>
          </a:bodyPr>
          <a:lstStyle/>
          <a:p>
            <a:r>
              <a:rPr lang="en-US" dirty="0" smtClean="0">
                <a:latin typeface="+mn-lt"/>
              </a:rPr>
              <a:t>Service</a:t>
            </a:r>
          </a:p>
        </p:txBody>
      </p:sp>
      <p:cxnSp>
        <p:nvCxnSpPr>
          <p:cNvPr id="25" name="Straight Arrow Connector 24"/>
          <p:cNvCxnSpPr>
            <a:stCxn id="22" idx="0"/>
            <a:endCxn id="39" idx="2"/>
          </p:cNvCxnSpPr>
          <p:nvPr/>
        </p:nvCxnSpPr>
        <p:spPr>
          <a:xfrm flipH="1" flipV="1">
            <a:off x="2819400" y="5867400"/>
            <a:ext cx="2000" cy="219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820525" y="6096000"/>
            <a:ext cx="994183" cy="369332"/>
          </a:xfrm>
          <a:prstGeom prst="rect">
            <a:avLst/>
          </a:prstGeom>
          <a:noFill/>
        </p:spPr>
        <p:txBody>
          <a:bodyPr wrap="none" rtlCol="0">
            <a:spAutoFit/>
          </a:bodyPr>
          <a:lstStyle/>
          <a:p>
            <a:r>
              <a:rPr lang="en-US" dirty="0" smtClean="0">
                <a:latin typeface="+mn-lt"/>
              </a:rPr>
              <a:t>Learning</a:t>
            </a:r>
          </a:p>
        </p:txBody>
      </p:sp>
      <p:cxnSp>
        <p:nvCxnSpPr>
          <p:cNvPr id="27" name="Straight Arrow Connector 26"/>
          <p:cNvCxnSpPr>
            <a:stCxn id="26" idx="0"/>
            <a:endCxn id="20" idx="2"/>
          </p:cNvCxnSpPr>
          <p:nvPr/>
        </p:nvCxnSpPr>
        <p:spPr>
          <a:xfrm flipH="1" flipV="1">
            <a:off x="7315200" y="5867400"/>
            <a:ext cx="2417"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Frame 30"/>
          <p:cNvSpPr/>
          <p:nvPr/>
        </p:nvSpPr>
        <p:spPr bwMode="auto">
          <a:xfrm>
            <a:off x="3200400" y="3886200"/>
            <a:ext cx="1905000" cy="1143000"/>
          </a:xfrm>
          <a:prstGeom prst="frame">
            <a:avLst/>
          </a:prstGeom>
          <a:solidFill>
            <a:srgbClr val="FFFF00"/>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itle 2"/>
          <p:cNvSpPr>
            <a:spLocks noGrp="1"/>
          </p:cNvSpPr>
          <p:nvPr>
            <p:ph type="ctrTitle" sz="quarter"/>
          </p:nvPr>
        </p:nvSpPr>
        <p:spPr/>
        <p:txBody>
          <a:bodyPr/>
          <a:lstStyle/>
          <a:p>
            <a:r>
              <a:rPr lang="en-US" dirty="0" smtClean="0"/>
              <a:t>How Water Flows Through the Plant</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val="0"/>
              </a:ext>
            </a:extLst>
          </a:blip>
          <a:srcRect l="14350" t="3894" r="11131" b="5608"/>
          <a:stretch/>
        </p:blipFill>
        <p:spPr bwMode="auto">
          <a:xfrm>
            <a:off x="0" y="-152400"/>
            <a:ext cx="9144000" cy="7318514"/>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pic>
      <p:cxnSp>
        <p:nvCxnSpPr>
          <p:cNvPr id="5" name="Straight Arrow Connector 4"/>
          <p:cNvCxnSpPr/>
          <p:nvPr/>
        </p:nvCxnSpPr>
        <p:spPr>
          <a:xfrm flipV="1">
            <a:off x="228600" y="3276600"/>
            <a:ext cx="1143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524000" y="3314700"/>
            <a:ext cx="381000" cy="8763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895600" y="4648200"/>
            <a:ext cx="3048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2819400" y="2743200"/>
            <a:ext cx="609600" cy="1219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3505200" y="2514600"/>
            <a:ext cx="609600" cy="1219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00400" y="2667000"/>
            <a:ext cx="533400" cy="10858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848100" y="2421007"/>
            <a:ext cx="533400" cy="10858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4876800" y="2895600"/>
            <a:ext cx="1905000" cy="61125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5181600" y="3030607"/>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5715000" y="2878207"/>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6172200" y="2721306"/>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6629400" y="2598309"/>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4724400" y="3183448"/>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4267200" y="1676400"/>
            <a:ext cx="1905000" cy="61125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48" name="Straight Arrow Connector 2047"/>
          <p:cNvCxnSpPr/>
          <p:nvPr/>
        </p:nvCxnSpPr>
        <p:spPr>
          <a:xfrm>
            <a:off x="6705600" y="1676400"/>
            <a:ext cx="609600" cy="120180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7305040" y="1519499"/>
            <a:ext cx="609600" cy="120180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52" name="TextBox 2051"/>
          <p:cNvSpPr txBox="1"/>
          <p:nvPr/>
        </p:nvSpPr>
        <p:spPr>
          <a:xfrm>
            <a:off x="152400" y="2558534"/>
            <a:ext cx="1676400" cy="369332"/>
          </a:xfrm>
          <a:prstGeom prst="rect">
            <a:avLst/>
          </a:prstGeom>
          <a:noFill/>
        </p:spPr>
        <p:txBody>
          <a:bodyPr wrap="square" rtlCol="0">
            <a:spAutoFit/>
          </a:bodyPr>
          <a:lstStyle/>
          <a:p>
            <a:r>
              <a:rPr lang="en-US" dirty="0" smtClean="0">
                <a:latin typeface="+mn-lt"/>
              </a:rPr>
              <a:t>Entrance Tank</a:t>
            </a:r>
          </a:p>
        </p:txBody>
      </p:sp>
      <p:sp>
        <p:nvSpPr>
          <p:cNvPr id="2053" name="TextBox 2052"/>
          <p:cNvSpPr txBox="1"/>
          <p:nvPr/>
        </p:nvSpPr>
        <p:spPr>
          <a:xfrm>
            <a:off x="1910080" y="2120402"/>
            <a:ext cx="1828800" cy="372303"/>
          </a:xfrm>
          <a:prstGeom prst="rect">
            <a:avLst/>
          </a:prstGeom>
          <a:noFill/>
        </p:spPr>
        <p:txBody>
          <a:bodyPr wrap="square" rtlCol="0">
            <a:spAutoFit/>
          </a:bodyPr>
          <a:lstStyle/>
          <a:p>
            <a:r>
              <a:rPr lang="en-US" dirty="0" smtClean="0">
                <a:latin typeface="+mn-lt"/>
              </a:rPr>
              <a:t>Flocculator</a:t>
            </a:r>
          </a:p>
        </p:txBody>
      </p:sp>
      <p:sp>
        <p:nvSpPr>
          <p:cNvPr id="2054" name="TextBox 2053"/>
          <p:cNvSpPr txBox="1"/>
          <p:nvPr/>
        </p:nvSpPr>
        <p:spPr>
          <a:xfrm>
            <a:off x="4762500" y="2270554"/>
            <a:ext cx="2209800" cy="646331"/>
          </a:xfrm>
          <a:prstGeom prst="rect">
            <a:avLst/>
          </a:prstGeom>
          <a:noFill/>
        </p:spPr>
        <p:txBody>
          <a:bodyPr wrap="square" rtlCol="0">
            <a:spAutoFit/>
          </a:bodyPr>
          <a:lstStyle/>
          <a:p>
            <a:r>
              <a:rPr lang="en-US" dirty="0" smtClean="0">
                <a:solidFill>
                  <a:schemeClr val="bg1"/>
                </a:solidFill>
                <a:latin typeface="+mn-lt"/>
              </a:rPr>
              <a:t>Sedimentation</a:t>
            </a:r>
          </a:p>
          <a:p>
            <a:r>
              <a:rPr lang="en-US" dirty="0" smtClean="0">
                <a:solidFill>
                  <a:schemeClr val="bg1"/>
                </a:solidFill>
                <a:latin typeface="+mn-lt"/>
              </a:rPr>
              <a:t> Tanks</a:t>
            </a:r>
          </a:p>
        </p:txBody>
      </p:sp>
      <p:sp>
        <p:nvSpPr>
          <p:cNvPr id="2055" name="TextBox 2054"/>
          <p:cNvSpPr txBox="1"/>
          <p:nvPr/>
        </p:nvSpPr>
        <p:spPr>
          <a:xfrm>
            <a:off x="6967220" y="497840"/>
            <a:ext cx="1534160" cy="646331"/>
          </a:xfrm>
          <a:prstGeom prst="rect">
            <a:avLst/>
          </a:prstGeom>
          <a:noFill/>
        </p:spPr>
        <p:txBody>
          <a:bodyPr wrap="square" rtlCol="0">
            <a:spAutoFit/>
          </a:bodyPr>
          <a:lstStyle/>
          <a:p>
            <a:r>
              <a:rPr lang="en-US" dirty="0" smtClean="0"/>
              <a:t>Stacked Rapid Sand Filters</a:t>
            </a:r>
            <a:endParaRPr lang="en-US" dirty="0" smtClean="0">
              <a:latin typeface="+mn-lt"/>
            </a:endParaRPr>
          </a:p>
        </p:txBody>
      </p:sp>
    </p:spTree>
    <p:extLst>
      <p:ext uri="{BB962C8B-B14F-4D97-AF65-F5344CB8AC3E}">
        <p14:creationId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41113075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5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05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up)">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up)">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054"/>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down)">
                                      <p:cBhvr>
                                        <p:cTn id="59" dur="500"/>
                                        <p:tgtEl>
                                          <p:spTgt spid="31"/>
                                        </p:tgtEl>
                                      </p:cBhvr>
                                    </p:animEffect>
                                  </p:childTnLst>
                                </p:cTn>
                              </p:par>
                              <p:par>
                                <p:cTn id="60" presetID="22" presetClass="entr" presetSubtype="4"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down)">
                                      <p:cBhvr>
                                        <p:cTn id="62" dur="500"/>
                                        <p:tgtEl>
                                          <p:spTgt spid="30"/>
                                        </p:tgtEl>
                                      </p:cBhvr>
                                    </p:animEffect>
                                  </p:childTnLst>
                                </p:cTn>
                              </p:par>
                              <p:par>
                                <p:cTn id="63" presetID="22" presetClass="entr" presetSubtype="4"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wipe(down)">
                                      <p:cBhvr>
                                        <p:cTn id="65" dur="500"/>
                                        <p:tgtEl>
                                          <p:spTgt spid="29"/>
                                        </p:tgtEl>
                                      </p:cBhvr>
                                    </p:animEffect>
                                  </p:childTnLst>
                                </p:cTn>
                              </p:par>
                              <p:par>
                                <p:cTn id="66" presetID="22" presetClass="entr" presetSubtype="4" fill="hold"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wipe(down)">
                                      <p:cBhvr>
                                        <p:cTn id="68" dur="500"/>
                                        <p:tgtEl>
                                          <p:spTgt spid="27"/>
                                        </p:tgtEl>
                                      </p:cBhvr>
                                    </p:animEffect>
                                  </p:childTnLst>
                                </p:cTn>
                              </p:par>
                              <p:par>
                                <p:cTn id="69" presetID="22" presetClass="entr" presetSubtype="4" fill="hold" nodeType="with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wipe(down)">
                                      <p:cBhvr>
                                        <p:cTn id="71" dur="500"/>
                                        <p:tgtEl>
                                          <p:spTgt spid="3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wipe(down)">
                                      <p:cBhvr>
                                        <p:cTn id="76" dur="500"/>
                                        <p:tgtEl>
                                          <p:spTgt spid="33"/>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05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2048"/>
                                        </p:tgtEl>
                                        <p:attrNameLst>
                                          <p:attrName>style.visibility</p:attrName>
                                        </p:attrNameLst>
                                      </p:cBhvr>
                                      <p:to>
                                        <p:strVal val="visible"/>
                                      </p:to>
                                    </p:set>
                                    <p:animEffect transition="in" filter="wipe(up)">
                                      <p:cBhvr>
                                        <p:cTn id="85" dur="500"/>
                                        <p:tgtEl>
                                          <p:spTgt spid="2048"/>
                                        </p:tgtEl>
                                      </p:cBhvr>
                                    </p:animEffect>
                                  </p:childTnLst>
                                </p:cTn>
                              </p:par>
                              <p:par>
                                <p:cTn id="86" presetID="22" presetClass="entr" presetSubtype="1" fill="hold" nodeType="withEffect">
                                  <p:stCondLst>
                                    <p:cond delay="0"/>
                                  </p:stCondLst>
                                  <p:childTnLst>
                                    <p:set>
                                      <p:cBhvr>
                                        <p:cTn id="87" dur="1" fill="hold">
                                          <p:stCondLst>
                                            <p:cond delay="0"/>
                                          </p:stCondLst>
                                        </p:cTn>
                                        <p:tgtEl>
                                          <p:spTgt spid="36"/>
                                        </p:tgtEl>
                                        <p:attrNameLst>
                                          <p:attrName>style.visibility</p:attrName>
                                        </p:attrNameLst>
                                      </p:cBhvr>
                                      <p:to>
                                        <p:strVal val="visible"/>
                                      </p:to>
                                    </p:set>
                                    <p:animEffect transition="in" filter="wipe(up)">
                                      <p:cBhvr>
                                        <p:cTn id="8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054" grpId="0"/>
      <p:bldP spid="2055" grpId="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6"/>
          <p:cNvPicPr>
            <a:picLocks noChangeAspect="1" noChangeArrowheads="1"/>
          </p:cNvPicPr>
          <p:nvPr/>
        </p:nvPicPr>
        <p:blipFill>
          <a:blip r:embed="rId2" cstate="print">
            <a:extLst>
              <a:ext uri="{28A0092B-C50C-407E-A947-70E740481C1C}">
                <a14:useLocalDpi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val="0"/>
              </a:ext>
            </a:extLst>
          </a:blip>
          <a:srcRect/>
          <a:stretch>
            <a:fillRect/>
          </a:stretch>
        </p:blipFill>
        <p:spPr bwMode="auto">
          <a:xfrm>
            <a:off x="0" y="-19750"/>
            <a:ext cx="10532286" cy="6858000"/>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pic>
      <p:grpSp>
        <p:nvGrpSpPr>
          <p:cNvPr id="2" name="Group 11"/>
          <p:cNvGrpSpPr/>
          <p:nvPr/>
        </p:nvGrpSpPr>
        <p:grpSpPr>
          <a:xfrm>
            <a:off x="5029200" y="2231760"/>
            <a:ext cx="3492743" cy="2202580"/>
            <a:chOff x="3962401" y="1882140"/>
            <a:chExt cx="3492743" cy="2202580"/>
          </a:xfrm>
        </p:grpSpPr>
        <p:pic>
          <p:nvPicPr>
            <p:cNvPr id="8" name="Picture 4"/>
            <p:cNvPicPr>
              <a:picLocks noChangeAspect="1" noChangeArrowheads="1"/>
            </p:cNvPicPr>
            <p:nvPr/>
          </p:nvPicPr>
          <p:blipFill rotWithShape="1">
            <a:blip r:embed="rId3" cstate="print">
              <a:extLst>
                <a:ext uri="{28A0092B-C50C-407E-A947-70E740481C1C}">
                  <a14:useLocalDpi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val="0"/>
                </a:ext>
              </a:extLst>
            </a:blip>
            <a:srcRect l="30029" t="41606" r="19613" b="11837"/>
            <a:stretch/>
          </p:blipFill>
          <p:spPr bwMode="auto">
            <a:xfrm>
              <a:off x="6096001" y="2789321"/>
              <a:ext cx="1359143" cy="1295399"/>
            </a:xfrm>
            <a:prstGeom prst="ellipse">
              <a:avLst/>
            </a:prstGeom>
            <a:noFill/>
            <a:ln w="9525">
              <a:solidFill>
                <a:schemeClr val="tx1"/>
              </a:solidFill>
              <a:miter lim="800000"/>
              <a:headEnd/>
              <a:tailEnd/>
            </a:ln>
            <a:effectLst/>
            <a:extLst>
              <a:ext uri="{909E8E84-426E-40DD-AFC4-6F175D3DCCD1}">
                <a14:hiddenFill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solidFill>
                    <a:schemeClr val="accent1"/>
                  </a:solidFill>
                </a14:hiddenFill>
              </a:ext>
              <a:ext uri="{AF507438-7753-43E0-B8FC-AC1667EBCBE1}">
                <a14:hiddenEffects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pic>
        <p:cxnSp>
          <p:nvCxnSpPr>
            <p:cNvPr id="9" name="Straight Connector 8"/>
            <p:cNvCxnSpPr>
              <a:stCxn id="8" idx="0"/>
              <a:endCxn id="11" idx="0"/>
            </p:cNvCxnSpPr>
            <p:nvPr/>
          </p:nvCxnSpPr>
          <p:spPr>
            <a:xfrm flipH="1" flipV="1">
              <a:off x="4038601" y="1882140"/>
              <a:ext cx="2736972" cy="90718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8" idx="4"/>
              <a:endCxn id="11" idx="4"/>
            </p:cNvCxnSpPr>
            <p:nvPr/>
          </p:nvCxnSpPr>
          <p:spPr>
            <a:xfrm flipH="1" flipV="1">
              <a:off x="4038601" y="2034540"/>
              <a:ext cx="2736972" cy="205018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962401" y="1882140"/>
              <a:ext cx="152399" cy="1524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4261688" y="1926960"/>
            <a:ext cx="1320661" cy="381000"/>
          </a:xfrm>
          <a:prstGeom prst="rect">
            <a:avLst/>
          </a:prstGeom>
          <a:noFill/>
        </p:spPr>
        <p:txBody>
          <a:bodyPr wrap="square" rtlCol="0">
            <a:spAutoFit/>
          </a:bodyPr>
          <a:lstStyle/>
          <a:p>
            <a:r>
              <a:rPr lang="en-US" dirty="0" smtClean="0">
                <a:solidFill>
                  <a:schemeClr val="bg1"/>
                </a:solidFill>
                <a:latin typeface="+mn-lt"/>
              </a:rPr>
              <a:t>Trash Rack</a:t>
            </a:r>
          </a:p>
        </p:txBody>
      </p:sp>
      <p:sp>
        <p:nvSpPr>
          <p:cNvPr id="16" name="TextBox 15"/>
          <p:cNvSpPr txBox="1"/>
          <p:nvPr/>
        </p:nvSpPr>
        <p:spPr>
          <a:xfrm>
            <a:off x="3715099" y="776741"/>
            <a:ext cx="1905000" cy="369332"/>
          </a:xfrm>
          <a:prstGeom prst="rect">
            <a:avLst/>
          </a:prstGeom>
          <a:noFill/>
        </p:spPr>
        <p:txBody>
          <a:bodyPr wrap="square" rtlCol="0">
            <a:spAutoFit/>
          </a:bodyPr>
          <a:lstStyle/>
          <a:p>
            <a:r>
              <a:rPr lang="en-US" dirty="0" smtClean="0">
                <a:latin typeface="+mn-lt"/>
              </a:rPr>
              <a:t>Overflow Weir</a:t>
            </a:r>
          </a:p>
        </p:txBody>
      </p:sp>
      <p:sp>
        <p:nvSpPr>
          <p:cNvPr id="17" name="TextBox 16"/>
          <p:cNvSpPr txBox="1"/>
          <p:nvPr/>
        </p:nvSpPr>
        <p:spPr>
          <a:xfrm>
            <a:off x="762000" y="548141"/>
            <a:ext cx="2743200" cy="369332"/>
          </a:xfrm>
          <a:prstGeom prst="rect">
            <a:avLst/>
          </a:prstGeom>
          <a:noFill/>
        </p:spPr>
        <p:txBody>
          <a:bodyPr wrap="square" rtlCol="0">
            <a:spAutoFit/>
          </a:bodyPr>
          <a:lstStyle/>
          <a:p>
            <a:r>
              <a:rPr lang="en-US" dirty="0" smtClean="0">
                <a:latin typeface="+mn-lt"/>
              </a:rPr>
              <a:t>Chemical Dose Controller</a:t>
            </a:r>
          </a:p>
        </p:txBody>
      </p:sp>
      <p:sp>
        <p:nvSpPr>
          <p:cNvPr id="18" name="TextBox 17"/>
          <p:cNvSpPr txBox="1"/>
          <p:nvPr/>
        </p:nvSpPr>
        <p:spPr>
          <a:xfrm>
            <a:off x="2286000" y="1864614"/>
            <a:ext cx="1676400" cy="369332"/>
          </a:xfrm>
          <a:prstGeom prst="rect">
            <a:avLst/>
          </a:prstGeom>
          <a:noFill/>
        </p:spPr>
        <p:txBody>
          <a:bodyPr wrap="square" rtlCol="0">
            <a:spAutoFit/>
          </a:bodyPr>
          <a:lstStyle/>
          <a:p>
            <a:r>
              <a:rPr lang="en-US" dirty="0" smtClean="0">
                <a:latin typeface="+mn-lt"/>
              </a:rPr>
              <a:t>LFOM</a:t>
            </a:r>
          </a:p>
        </p:txBody>
      </p:sp>
      <p:sp>
        <p:nvSpPr>
          <p:cNvPr id="19" name="TextBox 18"/>
          <p:cNvSpPr txBox="1"/>
          <p:nvPr/>
        </p:nvSpPr>
        <p:spPr>
          <a:xfrm>
            <a:off x="3429000" y="4249675"/>
            <a:ext cx="1676399" cy="369332"/>
          </a:xfrm>
          <a:prstGeom prst="rect">
            <a:avLst/>
          </a:prstGeom>
          <a:noFill/>
        </p:spPr>
        <p:txBody>
          <a:bodyPr wrap="square" rtlCol="0">
            <a:spAutoFit/>
          </a:bodyPr>
          <a:lstStyle/>
          <a:p>
            <a:r>
              <a:rPr lang="en-US" dirty="0" smtClean="0">
                <a:latin typeface="+mn-lt"/>
              </a:rPr>
              <a:t>Hopper</a:t>
            </a:r>
          </a:p>
        </p:txBody>
      </p:sp>
      <p:sp>
        <p:nvSpPr>
          <p:cNvPr id="20" name="TextBox 19"/>
          <p:cNvSpPr txBox="1"/>
          <p:nvPr/>
        </p:nvSpPr>
        <p:spPr>
          <a:xfrm>
            <a:off x="1690255" y="4783075"/>
            <a:ext cx="2286000" cy="369332"/>
          </a:xfrm>
          <a:prstGeom prst="rect">
            <a:avLst/>
          </a:prstGeom>
          <a:noFill/>
        </p:spPr>
        <p:txBody>
          <a:bodyPr wrap="square" rtlCol="0">
            <a:spAutoFit/>
          </a:bodyPr>
          <a:lstStyle/>
          <a:p>
            <a:r>
              <a:rPr lang="en-US" dirty="0" smtClean="0">
                <a:latin typeface="+mn-lt"/>
              </a:rPr>
              <a:t>Primary Sludge Drain</a:t>
            </a:r>
          </a:p>
        </p:txBody>
      </p:sp>
      <p:cxnSp>
        <p:nvCxnSpPr>
          <p:cNvPr id="22" name="Straight Arrow Connector 21"/>
          <p:cNvCxnSpPr/>
          <p:nvPr/>
        </p:nvCxnSpPr>
        <p:spPr>
          <a:xfrm rot="10800000" flipV="1">
            <a:off x="5582350" y="1689351"/>
            <a:ext cx="1428051" cy="633847"/>
          </a:xfrm>
          <a:prstGeom prst="bentConnector3">
            <a:avLst>
              <a:gd name="adj1" fmla="val 100025"/>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3976255" y="2006274"/>
            <a:ext cx="824345" cy="3169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48"/>
          <p:cNvGrpSpPr/>
          <p:nvPr/>
        </p:nvGrpSpPr>
        <p:grpSpPr>
          <a:xfrm>
            <a:off x="1095372" y="1411226"/>
            <a:ext cx="1182865" cy="2228849"/>
            <a:chOff x="1095372" y="1352551"/>
            <a:chExt cx="1182865" cy="2228849"/>
          </a:xfrm>
        </p:grpSpPr>
        <p:sp>
          <p:nvSpPr>
            <p:cNvPr id="46" name="Freeform 45"/>
            <p:cNvSpPr/>
            <p:nvPr/>
          </p:nvSpPr>
          <p:spPr>
            <a:xfrm>
              <a:off x="1095372" y="1352551"/>
              <a:ext cx="1182865" cy="1295400"/>
            </a:xfrm>
            <a:custGeom>
              <a:avLst/>
              <a:gdLst>
                <a:gd name="connsiteX0" fmla="*/ 1181100 w 1233236"/>
                <a:gd name="connsiteY0" fmla="*/ 0 h 1152525"/>
                <a:gd name="connsiteX1" fmla="*/ 1095375 w 1233236"/>
                <a:gd name="connsiteY1" fmla="*/ 885825 h 1152525"/>
                <a:gd name="connsiteX2" fmla="*/ 0 w 1233236"/>
                <a:gd name="connsiteY2" fmla="*/ 1152525 h 1152525"/>
                <a:gd name="connsiteX0" fmla="*/ 1181100 w 1195781"/>
                <a:gd name="connsiteY0" fmla="*/ 0 h 1152525"/>
                <a:gd name="connsiteX1" fmla="*/ 933450 w 1195781"/>
                <a:gd name="connsiteY1" fmla="*/ 942975 h 1152525"/>
                <a:gd name="connsiteX2" fmla="*/ 0 w 1195781"/>
                <a:gd name="connsiteY2" fmla="*/ 1152525 h 1152525"/>
                <a:gd name="connsiteX0" fmla="*/ 1181102 w 1195783"/>
                <a:gd name="connsiteY0" fmla="*/ 0 h 1152525"/>
                <a:gd name="connsiteX1" fmla="*/ 933452 w 1195783"/>
                <a:gd name="connsiteY1" fmla="*/ 942975 h 1152525"/>
                <a:gd name="connsiteX2" fmla="*/ 2 w 1195783"/>
                <a:gd name="connsiteY2" fmla="*/ 1152525 h 1152525"/>
                <a:gd name="connsiteX0" fmla="*/ 1181102 w 1195783"/>
                <a:gd name="connsiteY0" fmla="*/ 0 h 1295400"/>
                <a:gd name="connsiteX1" fmla="*/ 933452 w 1195783"/>
                <a:gd name="connsiteY1" fmla="*/ 942975 h 1295400"/>
                <a:gd name="connsiteX2" fmla="*/ 2 w 1195783"/>
                <a:gd name="connsiteY2" fmla="*/ 1295400 h 1295400"/>
                <a:gd name="connsiteX0" fmla="*/ 1181102 w 1201029"/>
                <a:gd name="connsiteY0" fmla="*/ 0 h 1295400"/>
                <a:gd name="connsiteX1" fmla="*/ 981077 w 1201029"/>
                <a:gd name="connsiteY1" fmla="*/ 942975 h 1295400"/>
                <a:gd name="connsiteX2" fmla="*/ 2 w 1201029"/>
                <a:gd name="connsiteY2" fmla="*/ 1295400 h 1295400"/>
                <a:gd name="connsiteX0" fmla="*/ 1181102 w 1181102"/>
                <a:gd name="connsiteY0" fmla="*/ 0 h 1295400"/>
                <a:gd name="connsiteX1" fmla="*/ 981077 w 1181102"/>
                <a:gd name="connsiteY1" fmla="*/ 942975 h 1295400"/>
                <a:gd name="connsiteX2" fmla="*/ 2 w 1181102"/>
                <a:gd name="connsiteY2" fmla="*/ 1295400 h 1295400"/>
                <a:gd name="connsiteX0" fmla="*/ 1181102 w 1182865"/>
                <a:gd name="connsiteY0" fmla="*/ 0 h 1295400"/>
                <a:gd name="connsiteX1" fmla="*/ 981077 w 1182865"/>
                <a:gd name="connsiteY1" fmla="*/ 942975 h 1295400"/>
                <a:gd name="connsiteX2" fmla="*/ 2 w 1182865"/>
                <a:gd name="connsiteY2" fmla="*/ 1295400 h 1295400"/>
              </a:gdLst>
              <a:ahLst/>
              <a:cxnLst>
                <a:cxn ang="0">
                  <a:pos x="connsiteX0" y="connsiteY0"/>
                </a:cxn>
                <a:cxn ang="0">
                  <a:pos x="connsiteX1" y="connsiteY1"/>
                </a:cxn>
                <a:cxn ang="0">
                  <a:pos x="connsiteX2" y="connsiteY2"/>
                </a:cxn>
              </a:cxnLst>
              <a:rect l="l" t="t" r="r" b="b"/>
              <a:pathLst>
                <a:path w="1182865" h="1295400">
                  <a:moveTo>
                    <a:pt x="1181102" y="0"/>
                  </a:moveTo>
                  <a:cubicBezTo>
                    <a:pt x="1189039" y="727869"/>
                    <a:pt x="1177927" y="727075"/>
                    <a:pt x="981077" y="942975"/>
                  </a:cubicBezTo>
                  <a:cubicBezTo>
                    <a:pt x="784227" y="1158875"/>
                    <a:pt x="-1586" y="966788"/>
                    <a:pt x="2" y="129540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8" name="Straight Arrow Connector 47"/>
            <p:cNvCxnSpPr>
              <a:stCxn id="46" idx="2"/>
            </p:cNvCxnSpPr>
            <p:nvPr/>
          </p:nvCxnSpPr>
          <p:spPr>
            <a:xfrm flipH="1">
              <a:off x="1095372" y="2647951"/>
              <a:ext cx="2" cy="93344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59"/>
          <p:cNvGrpSpPr/>
          <p:nvPr/>
        </p:nvGrpSpPr>
        <p:grpSpPr>
          <a:xfrm>
            <a:off x="3805556" y="1171389"/>
            <a:ext cx="497032" cy="336796"/>
            <a:chOff x="3805556" y="1171389"/>
            <a:chExt cx="497032" cy="336796"/>
          </a:xfrm>
        </p:grpSpPr>
        <p:sp>
          <p:nvSpPr>
            <p:cNvPr id="52" name="Freeform 51"/>
            <p:cNvSpPr/>
            <p:nvPr/>
          </p:nvSpPr>
          <p:spPr>
            <a:xfrm>
              <a:off x="3805556" y="1171389"/>
              <a:ext cx="488373" cy="336796"/>
            </a:xfrm>
            <a:custGeom>
              <a:avLst/>
              <a:gdLst>
                <a:gd name="connsiteX0" fmla="*/ 0 w 488373"/>
                <a:gd name="connsiteY0" fmla="*/ 336796 h 336796"/>
                <a:gd name="connsiteX1" fmla="*/ 155864 w 488373"/>
                <a:gd name="connsiteY1" fmla="*/ 4287 h 336796"/>
                <a:gd name="connsiteX2" fmla="*/ 488373 w 488373"/>
                <a:gd name="connsiteY2" fmla="*/ 170542 h 336796"/>
              </a:gdLst>
              <a:ahLst/>
              <a:cxnLst>
                <a:cxn ang="0">
                  <a:pos x="connsiteX0" y="connsiteY0"/>
                </a:cxn>
                <a:cxn ang="0">
                  <a:pos x="connsiteX1" y="connsiteY1"/>
                </a:cxn>
                <a:cxn ang="0">
                  <a:pos x="connsiteX2" y="connsiteY2"/>
                </a:cxn>
              </a:cxnLst>
              <a:rect l="l" t="t" r="r" b="b"/>
              <a:pathLst>
                <a:path w="488373" h="336796">
                  <a:moveTo>
                    <a:pt x="0" y="336796"/>
                  </a:moveTo>
                  <a:cubicBezTo>
                    <a:pt x="37234" y="184396"/>
                    <a:pt x="74469" y="31996"/>
                    <a:pt x="155864" y="4287"/>
                  </a:cubicBezTo>
                  <a:cubicBezTo>
                    <a:pt x="237260" y="-23422"/>
                    <a:pt x="339437" y="89147"/>
                    <a:pt x="488373" y="170542"/>
                  </a:cubicBezTo>
                </a:path>
              </a:pathLst>
            </a:cu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Arrow Connector 53"/>
            <p:cNvCxnSpPr/>
            <p:nvPr/>
          </p:nvCxnSpPr>
          <p:spPr>
            <a:xfrm>
              <a:off x="4285270" y="1339787"/>
              <a:ext cx="17318" cy="14288"/>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cxnSp>
        <p:nvCxnSpPr>
          <p:cNvPr id="58" name="Straight Arrow Connector 57"/>
          <p:cNvCxnSpPr/>
          <p:nvPr/>
        </p:nvCxnSpPr>
        <p:spPr>
          <a:xfrm>
            <a:off x="6591300" y="2883290"/>
            <a:ext cx="0" cy="177596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69"/>
          <p:cNvGrpSpPr/>
          <p:nvPr/>
        </p:nvGrpSpPr>
        <p:grpSpPr>
          <a:xfrm>
            <a:off x="3962400" y="2384160"/>
            <a:ext cx="457200" cy="2398915"/>
            <a:chOff x="3962400" y="2384160"/>
            <a:chExt cx="457200" cy="2398915"/>
          </a:xfrm>
        </p:grpSpPr>
        <p:cxnSp>
          <p:nvCxnSpPr>
            <p:cNvPr id="66" name="Straight Arrow Connector 65"/>
            <p:cNvCxnSpPr/>
            <p:nvPr/>
          </p:nvCxnSpPr>
          <p:spPr>
            <a:xfrm>
              <a:off x="3976255" y="3640075"/>
              <a:ext cx="443345" cy="11430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3962400" y="2384160"/>
              <a:ext cx="13855" cy="1255915"/>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72" name="Straight Arrow Connector 71"/>
          <p:cNvCxnSpPr/>
          <p:nvPr/>
        </p:nvCxnSpPr>
        <p:spPr>
          <a:xfrm flipH="1" flipV="1">
            <a:off x="2595130" y="1411226"/>
            <a:ext cx="824345" cy="3169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6019800" y="548141"/>
            <a:ext cx="2667000" cy="553998"/>
          </a:xfrm>
          <a:prstGeom prst="rect">
            <a:avLst/>
          </a:prstGeom>
          <a:noFill/>
        </p:spPr>
        <p:txBody>
          <a:bodyPr wrap="square" rtlCol="0">
            <a:spAutoFit/>
          </a:bodyPr>
          <a:lstStyle/>
          <a:p>
            <a:r>
              <a:rPr lang="en-US" sz="3000" b="1" dirty="0" smtClean="0">
                <a:solidFill>
                  <a:srgbClr val="002060"/>
                </a:solidFill>
                <a:latin typeface="+mn-lt"/>
              </a:rPr>
              <a:t>Entrance Tank</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down)">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down)">
                                      <p:cBhvr>
                                        <p:cTn id="23" dur="500"/>
                                        <p:tgtEl>
                                          <p:spTgt spid="7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wipe(up)">
                                      <p:cBhvr>
                                        <p:cTn id="50" dur="500"/>
                                        <p:tgtEl>
                                          <p:spTgt spid="58"/>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wipe(up)">
                                      <p:cBhvr>
                                        <p:cTn id="6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print">
            <a:extLst>
              <a:ext uri="{28A0092B-C50C-407E-A947-70E740481C1C}">
                <a14:useLocalDpi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val="0"/>
              </a:ext>
            </a:extLst>
          </a:blip>
          <a:srcRect r="8507"/>
          <a:stretch/>
        </p:blipFill>
        <p:spPr bwMode="auto">
          <a:xfrm>
            <a:off x="-1" y="0"/>
            <a:ext cx="9144001" cy="6858000"/>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pic>
      <p:grpSp>
        <p:nvGrpSpPr>
          <p:cNvPr id="2" name="Group 10"/>
          <p:cNvGrpSpPr/>
          <p:nvPr/>
        </p:nvGrpSpPr>
        <p:grpSpPr>
          <a:xfrm>
            <a:off x="6431152" y="2720001"/>
            <a:ext cx="833248" cy="2022041"/>
            <a:chOff x="6431152" y="2720001"/>
            <a:chExt cx="833248" cy="2022041"/>
          </a:xfrm>
        </p:grpSpPr>
        <p:sp>
          <p:nvSpPr>
            <p:cNvPr id="5" name="Freeform 4"/>
            <p:cNvSpPr/>
            <p:nvPr/>
          </p:nvSpPr>
          <p:spPr>
            <a:xfrm>
              <a:off x="6847776" y="2720001"/>
              <a:ext cx="416624" cy="1888693"/>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Freeform 7"/>
            <p:cNvSpPr/>
            <p:nvPr/>
          </p:nvSpPr>
          <p:spPr>
            <a:xfrm>
              <a:off x="6431152" y="2853349"/>
              <a:ext cx="416624" cy="1888693"/>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 name="Straight Arrow Connector 8"/>
            <p:cNvCxnSpPr>
              <a:stCxn id="8" idx="3"/>
            </p:cNvCxnSpPr>
            <p:nvPr/>
          </p:nvCxnSpPr>
          <p:spPr>
            <a:xfrm flipH="1" flipV="1">
              <a:off x="6431152" y="4191000"/>
              <a:ext cx="64" cy="23780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7056088" y="4742042"/>
            <a:ext cx="1803400" cy="369332"/>
          </a:xfrm>
          <a:prstGeom prst="rect">
            <a:avLst/>
          </a:prstGeom>
          <a:noFill/>
        </p:spPr>
        <p:txBody>
          <a:bodyPr wrap="square" rtlCol="0">
            <a:spAutoFit/>
          </a:bodyPr>
          <a:lstStyle/>
          <a:p>
            <a:r>
              <a:rPr lang="en-US" dirty="0" smtClean="0">
                <a:latin typeface="+mn-lt"/>
              </a:rPr>
              <a:t>Rapid Mix Pipe</a:t>
            </a:r>
          </a:p>
        </p:txBody>
      </p:sp>
      <p:cxnSp>
        <p:nvCxnSpPr>
          <p:cNvPr id="20" name="Straight Arrow Connector 19"/>
          <p:cNvCxnSpPr/>
          <p:nvPr/>
        </p:nvCxnSpPr>
        <p:spPr>
          <a:xfrm flipH="1">
            <a:off x="3276600" y="2514600"/>
            <a:ext cx="3779488" cy="1447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362200" y="1234101"/>
            <a:ext cx="3779488" cy="1447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3002216" y="1958001"/>
            <a:ext cx="34290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23"/>
          <p:cNvGrpSpPr/>
          <p:nvPr/>
        </p:nvGrpSpPr>
        <p:grpSpPr>
          <a:xfrm>
            <a:off x="2124074" y="381000"/>
            <a:ext cx="3438526" cy="1819275"/>
            <a:chOff x="2124074" y="381000"/>
            <a:chExt cx="3438526" cy="1819275"/>
          </a:xfrm>
        </p:grpSpPr>
        <p:cxnSp>
          <p:nvCxnSpPr>
            <p:cNvPr id="18" name="Straight Arrow Connector 17"/>
            <p:cNvCxnSpPr/>
            <p:nvPr/>
          </p:nvCxnSpPr>
          <p:spPr>
            <a:xfrm flipH="1" flipV="1">
              <a:off x="5257800" y="381000"/>
              <a:ext cx="3048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124074" y="828675"/>
              <a:ext cx="3429000" cy="1371600"/>
            </a:xfrm>
            <a:prstGeom prst="straightConnector1">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a:off x="533400" y="390525"/>
            <a:ext cx="3048000" cy="553998"/>
          </a:xfrm>
          <a:prstGeom prst="rect">
            <a:avLst/>
          </a:prstGeom>
          <a:noFill/>
        </p:spPr>
        <p:txBody>
          <a:bodyPr wrap="square" rtlCol="0">
            <a:spAutoFit/>
          </a:bodyPr>
          <a:lstStyle/>
          <a:p>
            <a:r>
              <a:rPr lang="en-US" sz="3000" b="1" dirty="0" smtClean="0">
                <a:solidFill>
                  <a:srgbClr val="002060"/>
                </a:solidFill>
                <a:latin typeface="+mn-lt"/>
              </a:rPr>
              <a:t>Flocculator</a:t>
            </a:r>
          </a:p>
        </p:txBody>
      </p:sp>
    </p:spTree>
    <p:extLst>
      <p:ext uri="{BB962C8B-B14F-4D97-AF65-F5344CB8AC3E}">
        <p14:creationId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8587669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righ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cstate="screen"/>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l="14350" t="3894" r="11131" b="5608"/>
          <a:stretch/>
        </p:blipFill>
        <p:spPr bwMode="auto">
          <a:xfrm>
            <a:off x="0" y="-152400"/>
            <a:ext cx="9144000" cy="7318514"/>
          </a:xfrm>
          <a:prstGeom prst="rect">
            <a:avLst/>
          </a:prstGeom>
          <a:noFill/>
          <a:ln>
            <a:noFill/>
          </a:ln>
          <a:effectLst/>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chemeClr val="accent1"/>
                </a:solidFill>
              </a14:hiddenFill>
            </a:ext>
            <a:ext uri="{91240B29-F687-4F45-9708-019B960494DF}">
              <a14:hiddenLine xmlns="" xmlns:a14="http://schemas.microsoft.com/office/drawing/2010/main" xmlns:p="http://schemas.openxmlformats.org/presentationml/2006/main" xmlns:r="http://schemas.openxmlformats.org/officeDocument/2006/relationships" xmlns:a="http://schemas.openxmlformats.org/drawingml/2006/main" w="9525">
                <a:solidFill>
                  <a:schemeClr val="tx1"/>
                </a:solidFill>
                <a:miter lim="800000"/>
                <a:headEnd/>
                <a:tailEnd/>
              </a14:hiddenLine>
            </a:ext>
            <a:ext uri="{AF507438-7753-43E0-B8FC-AC1667EBCBE1}">
              <a14:hiddenEffects xmlns="" xmlns:a14="http://schemas.microsoft.com/office/drawing/2010/main" xmlns:p="http://schemas.openxmlformats.org/presentationml/2006/main" xmlns:r="http://schemas.openxmlformats.org/officeDocument/2006/relationships" xmlns:a="http://schemas.openxmlformats.org/drawingml/2006/main">
                <a:effectLst>
                  <a:outerShdw dist="35921" dir="2700000" algn="ctr" rotWithShape="0">
                    <a:schemeClr val="bg2"/>
                  </a:outerShdw>
                </a:effectLst>
              </a14:hiddenEffects>
            </a:ext>
          </a:extLst>
        </p:spPr>
      </p:pic>
      <p:cxnSp>
        <p:nvCxnSpPr>
          <p:cNvPr id="11" name="Straight Arrow Connector 10"/>
          <p:cNvCxnSpPr/>
          <p:nvPr/>
        </p:nvCxnSpPr>
        <p:spPr>
          <a:xfrm>
            <a:off x="3848100" y="2421007"/>
            <a:ext cx="533400" cy="10858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876800" y="2895600"/>
            <a:ext cx="1905000" cy="61125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5181600" y="3030607"/>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715000" y="2878207"/>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6172200" y="2721306"/>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6629400" y="2598309"/>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4724400" y="3183448"/>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52400" y="2558534"/>
            <a:ext cx="1676400" cy="369332"/>
          </a:xfrm>
          <a:prstGeom prst="rect">
            <a:avLst/>
          </a:prstGeom>
          <a:noFill/>
        </p:spPr>
        <p:txBody>
          <a:bodyPr wrap="square" rtlCol="0">
            <a:spAutoFit/>
          </a:bodyPr>
          <a:lstStyle/>
          <a:p>
            <a:r>
              <a:rPr lang="en-US" dirty="0" smtClean="0">
                <a:latin typeface="+mn-lt"/>
              </a:rPr>
              <a:t>Entrance Tank</a:t>
            </a:r>
          </a:p>
        </p:txBody>
      </p:sp>
      <p:sp>
        <p:nvSpPr>
          <p:cNvPr id="22" name="TextBox 21"/>
          <p:cNvSpPr txBox="1"/>
          <p:nvPr/>
        </p:nvSpPr>
        <p:spPr>
          <a:xfrm>
            <a:off x="1910080" y="2120402"/>
            <a:ext cx="1828800" cy="372303"/>
          </a:xfrm>
          <a:prstGeom prst="rect">
            <a:avLst/>
          </a:prstGeom>
          <a:noFill/>
        </p:spPr>
        <p:txBody>
          <a:bodyPr wrap="square" rtlCol="0">
            <a:spAutoFit/>
          </a:bodyPr>
          <a:lstStyle/>
          <a:p>
            <a:r>
              <a:rPr lang="en-US" dirty="0" smtClean="0">
                <a:latin typeface="+mn-lt"/>
              </a:rPr>
              <a:t>Flocculator</a:t>
            </a:r>
          </a:p>
        </p:txBody>
      </p:sp>
      <p:sp>
        <p:nvSpPr>
          <p:cNvPr id="23" name="TextBox 22"/>
          <p:cNvSpPr txBox="1"/>
          <p:nvPr/>
        </p:nvSpPr>
        <p:spPr>
          <a:xfrm>
            <a:off x="4762500" y="2270554"/>
            <a:ext cx="2209800" cy="646331"/>
          </a:xfrm>
          <a:prstGeom prst="rect">
            <a:avLst/>
          </a:prstGeom>
          <a:noFill/>
        </p:spPr>
        <p:txBody>
          <a:bodyPr wrap="square" rtlCol="0">
            <a:spAutoFit/>
          </a:bodyPr>
          <a:lstStyle/>
          <a:p>
            <a:r>
              <a:rPr lang="en-US" dirty="0" smtClean="0">
                <a:solidFill>
                  <a:schemeClr val="bg1"/>
                </a:solidFill>
                <a:latin typeface="+mn-lt"/>
              </a:rPr>
              <a:t>Sedimentation</a:t>
            </a:r>
          </a:p>
          <a:p>
            <a:r>
              <a:rPr lang="en-US" dirty="0" smtClean="0">
                <a:solidFill>
                  <a:schemeClr val="bg1"/>
                </a:solidFill>
                <a:latin typeface="+mn-lt"/>
              </a:rPr>
              <a:t> Tanks</a:t>
            </a:r>
          </a:p>
        </p:txBody>
      </p:sp>
      <p:sp>
        <p:nvSpPr>
          <p:cNvPr id="24" name="TextBox 23"/>
          <p:cNvSpPr txBox="1"/>
          <p:nvPr/>
        </p:nvSpPr>
        <p:spPr>
          <a:xfrm>
            <a:off x="6967220" y="497840"/>
            <a:ext cx="1534160" cy="646331"/>
          </a:xfrm>
          <a:prstGeom prst="rect">
            <a:avLst/>
          </a:prstGeom>
          <a:noFill/>
        </p:spPr>
        <p:txBody>
          <a:bodyPr wrap="square" rtlCol="0">
            <a:spAutoFit/>
          </a:bodyPr>
          <a:lstStyle/>
          <a:p>
            <a:r>
              <a:rPr lang="en-US" dirty="0" smtClean="0"/>
              <a:t>Stacked Rapid Sand Filters</a:t>
            </a:r>
            <a:endParaRPr lang="en-US" dirty="0" smtClean="0">
              <a:latin typeface="+mn-lt"/>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251956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par>
                                <p:cTn id="18" presetID="22" presetClass="entr" presetSubtype="4"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par>
                                <p:cTn id="24" presetID="22" presetClass="entr" presetSubtype="4"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par>
                                <p:cTn id="27" presetID="22" presetClass="entr" presetSubtype="4"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5852" r="6370"/>
          <a:stretch>
            <a:fillRect/>
          </a:stretch>
        </p:blipFill>
        <p:spPr bwMode="auto">
          <a:xfrm>
            <a:off x="0" y="0"/>
            <a:ext cx="9144000" cy="6858000"/>
          </a:xfrm>
          <a:prstGeom prst="rect">
            <a:avLst/>
          </a:prstGeom>
          <a:noFill/>
          <a:ln w="9525">
            <a:noFill/>
            <a:miter lim="800000"/>
            <a:headEnd/>
            <a:tailEnd/>
          </a:ln>
          <a:effectLst/>
        </p:spPr>
      </p:pic>
      <p:grpSp>
        <p:nvGrpSpPr>
          <p:cNvPr id="2" name="Group 56"/>
          <p:cNvGrpSpPr/>
          <p:nvPr/>
        </p:nvGrpSpPr>
        <p:grpSpPr>
          <a:xfrm>
            <a:off x="4723600" y="1981200"/>
            <a:ext cx="458000" cy="2667795"/>
            <a:chOff x="3732777" y="862586"/>
            <a:chExt cx="490881" cy="3939225"/>
          </a:xfrm>
        </p:grpSpPr>
        <p:cxnSp>
          <p:nvCxnSpPr>
            <p:cNvPr id="44" name="Straight Connector 43"/>
            <p:cNvCxnSpPr/>
            <p:nvPr/>
          </p:nvCxnSpPr>
          <p:spPr>
            <a:xfrm rot="5400000" flipH="1" flipV="1">
              <a:off x="2458620" y="3526631"/>
              <a:ext cx="2549337" cy="102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rot="5400000" flipH="1" flipV="1">
              <a:off x="3283786" y="1312601"/>
              <a:ext cx="1389888" cy="48985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48" name="Straight Arrow Connector 47"/>
          <p:cNvCxnSpPr/>
          <p:nvPr/>
        </p:nvCxnSpPr>
        <p:spPr>
          <a:xfrm rot="10800000">
            <a:off x="2514600" y="1981200"/>
            <a:ext cx="2590800"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981200" y="1143000"/>
            <a:ext cx="1676400" cy="369332"/>
          </a:xfrm>
          <a:prstGeom prst="rect">
            <a:avLst/>
          </a:prstGeom>
          <a:noFill/>
        </p:spPr>
        <p:txBody>
          <a:bodyPr wrap="square" rtlCol="0">
            <a:spAutoFit/>
          </a:bodyPr>
          <a:lstStyle/>
          <a:p>
            <a:r>
              <a:rPr lang="en-US" dirty="0" smtClean="0">
                <a:latin typeface="+mn-lt"/>
              </a:rPr>
              <a:t>Exit Channel</a:t>
            </a:r>
          </a:p>
        </p:txBody>
      </p:sp>
      <p:sp>
        <p:nvSpPr>
          <p:cNvPr id="50" name="TextBox 49"/>
          <p:cNvSpPr txBox="1"/>
          <p:nvPr/>
        </p:nvSpPr>
        <p:spPr>
          <a:xfrm>
            <a:off x="0" y="1143000"/>
            <a:ext cx="2009745" cy="369332"/>
          </a:xfrm>
          <a:prstGeom prst="rect">
            <a:avLst/>
          </a:prstGeom>
          <a:noFill/>
        </p:spPr>
        <p:txBody>
          <a:bodyPr wrap="square" rtlCol="0">
            <a:spAutoFit/>
          </a:bodyPr>
          <a:lstStyle/>
          <a:p>
            <a:r>
              <a:rPr lang="en-US" dirty="0" smtClean="0">
                <a:latin typeface="+mn-lt"/>
              </a:rPr>
              <a:t>Entrance Channel</a:t>
            </a:r>
          </a:p>
        </p:txBody>
      </p:sp>
      <p:sp>
        <p:nvSpPr>
          <p:cNvPr id="51" name="TextBox 50"/>
          <p:cNvSpPr txBox="1"/>
          <p:nvPr/>
        </p:nvSpPr>
        <p:spPr>
          <a:xfrm>
            <a:off x="6172200" y="1828800"/>
            <a:ext cx="1190655" cy="369332"/>
          </a:xfrm>
          <a:prstGeom prst="rect">
            <a:avLst/>
          </a:prstGeom>
          <a:noFill/>
        </p:spPr>
        <p:txBody>
          <a:bodyPr wrap="square" rtlCol="0">
            <a:spAutoFit/>
          </a:bodyPr>
          <a:lstStyle/>
          <a:p>
            <a:r>
              <a:rPr lang="en-US" dirty="0" smtClean="0">
                <a:solidFill>
                  <a:schemeClr val="bg1"/>
                </a:solidFill>
                <a:latin typeface="+mn-lt"/>
              </a:rPr>
              <a:t>Launder</a:t>
            </a:r>
          </a:p>
        </p:txBody>
      </p:sp>
      <p:sp>
        <p:nvSpPr>
          <p:cNvPr id="52" name="TextBox 51"/>
          <p:cNvSpPr txBox="1"/>
          <p:nvPr/>
        </p:nvSpPr>
        <p:spPr>
          <a:xfrm>
            <a:off x="4876800" y="4114800"/>
            <a:ext cx="1752600" cy="369332"/>
          </a:xfrm>
          <a:prstGeom prst="rect">
            <a:avLst/>
          </a:prstGeom>
          <a:noFill/>
        </p:spPr>
        <p:txBody>
          <a:bodyPr wrap="square" rtlCol="0">
            <a:spAutoFit/>
          </a:bodyPr>
          <a:lstStyle/>
          <a:p>
            <a:r>
              <a:rPr lang="en-US" dirty="0" smtClean="0">
                <a:solidFill>
                  <a:schemeClr val="bg1"/>
                </a:solidFill>
                <a:latin typeface="+mn-lt"/>
              </a:rPr>
              <a:t>Inlet Manifold</a:t>
            </a:r>
          </a:p>
        </p:txBody>
      </p:sp>
      <p:sp>
        <p:nvSpPr>
          <p:cNvPr id="53" name="TextBox 52"/>
          <p:cNvSpPr txBox="1"/>
          <p:nvPr/>
        </p:nvSpPr>
        <p:spPr>
          <a:xfrm>
            <a:off x="4495800" y="2438400"/>
            <a:ext cx="1676400" cy="369332"/>
          </a:xfrm>
          <a:prstGeom prst="rect">
            <a:avLst/>
          </a:prstGeom>
          <a:noFill/>
        </p:spPr>
        <p:txBody>
          <a:bodyPr wrap="square" rtlCol="0">
            <a:spAutoFit/>
          </a:bodyPr>
          <a:lstStyle/>
          <a:p>
            <a:r>
              <a:rPr lang="en-US" dirty="0" smtClean="0">
                <a:solidFill>
                  <a:schemeClr val="bg1"/>
                </a:solidFill>
                <a:latin typeface="+mn-lt"/>
              </a:rPr>
              <a:t>Plate Settlers</a:t>
            </a:r>
          </a:p>
        </p:txBody>
      </p:sp>
      <p:sp>
        <p:nvSpPr>
          <p:cNvPr id="54" name="TextBox 53"/>
          <p:cNvSpPr txBox="1"/>
          <p:nvPr/>
        </p:nvSpPr>
        <p:spPr>
          <a:xfrm>
            <a:off x="6096000" y="4419600"/>
            <a:ext cx="1143000" cy="369332"/>
          </a:xfrm>
          <a:prstGeom prst="rect">
            <a:avLst/>
          </a:prstGeom>
          <a:noFill/>
        </p:spPr>
        <p:txBody>
          <a:bodyPr wrap="square" rtlCol="0">
            <a:spAutoFit/>
          </a:bodyPr>
          <a:lstStyle/>
          <a:p>
            <a:r>
              <a:rPr lang="en-US" dirty="0" smtClean="0">
                <a:solidFill>
                  <a:schemeClr val="bg1"/>
                </a:solidFill>
                <a:latin typeface="+mn-lt"/>
              </a:rPr>
              <a:t>Diffusers</a:t>
            </a:r>
          </a:p>
        </p:txBody>
      </p:sp>
      <p:sp>
        <p:nvSpPr>
          <p:cNvPr id="55" name="TextBox 54"/>
          <p:cNvSpPr txBox="1"/>
          <p:nvPr/>
        </p:nvSpPr>
        <p:spPr>
          <a:xfrm>
            <a:off x="1295400" y="4800600"/>
            <a:ext cx="1609724" cy="369332"/>
          </a:xfrm>
          <a:prstGeom prst="rect">
            <a:avLst/>
          </a:prstGeom>
          <a:noFill/>
        </p:spPr>
        <p:txBody>
          <a:bodyPr wrap="square" rtlCol="0">
            <a:spAutoFit/>
          </a:bodyPr>
          <a:lstStyle/>
          <a:p>
            <a:r>
              <a:rPr lang="en-US" dirty="0" smtClean="0">
                <a:solidFill>
                  <a:schemeClr val="bg1"/>
                </a:solidFill>
                <a:latin typeface="+mn-lt"/>
              </a:rPr>
              <a:t>Sludge Drain</a:t>
            </a:r>
          </a:p>
        </p:txBody>
      </p:sp>
      <p:sp>
        <p:nvSpPr>
          <p:cNvPr id="58" name="TextBox 57"/>
          <p:cNvSpPr txBox="1"/>
          <p:nvPr/>
        </p:nvSpPr>
        <p:spPr>
          <a:xfrm>
            <a:off x="2286000" y="3429000"/>
            <a:ext cx="1524000" cy="369332"/>
          </a:xfrm>
          <a:prstGeom prst="rect">
            <a:avLst/>
          </a:prstGeom>
          <a:noFill/>
        </p:spPr>
        <p:txBody>
          <a:bodyPr wrap="square" rtlCol="0">
            <a:spAutoFit/>
          </a:bodyPr>
          <a:lstStyle/>
          <a:p>
            <a:r>
              <a:rPr lang="en-US" dirty="0" smtClean="0">
                <a:solidFill>
                  <a:schemeClr val="bg1"/>
                </a:solidFill>
                <a:latin typeface="+mn-lt"/>
              </a:rPr>
              <a:t>Floc Weir</a:t>
            </a:r>
          </a:p>
        </p:txBody>
      </p:sp>
      <p:grpSp>
        <p:nvGrpSpPr>
          <p:cNvPr id="3" name="Group 82"/>
          <p:cNvGrpSpPr/>
          <p:nvPr/>
        </p:nvGrpSpPr>
        <p:grpSpPr>
          <a:xfrm>
            <a:off x="1523206" y="2362994"/>
            <a:ext cx="3050382" cy="2285206"/>
            <a:chOff x="1524000" y="3278188"/>
            <a:chExt cx="3050382" cy="2285206"/>
          </a:xfrm>
        </p:grpSpPr>
        <p:cxnSp>
          <p:nvCxnSpPr>
            <p:cNvPr id="70" name="Straight Connector 69"/>
            <p:cNvCxnSpPr/>
            <p:nvPr/>
          </p:nvCxnSpPr>
          <p:spPr>
            <a:xfrm rot="5400000">
              <a:off x="1258094" y="3544094"/>
              <a:ext cx="533400" cy="1588"/>
            </a:xfrm>
            <a:prstGeom prst="line">
              <a:avLst/>
            </a:prstGeom>
            <a:ln>
              <a:solidFill>
                <a:schemeClr val="accent4">
                  <a:lumMod val="60000"/>
                  <a:lumOff val="40000"/>
                </a:schemeClr>
              </a:solidFill>
            </a:ln>
          </p:spPr>
          <p:style>
            <a:lnRef idx="2">
              <a:schemeClr val="accent4"/>
            </a:lnRef>
            <a:fillRef idx="0">
              <a:schemeClr val="accent4"/>
            </a:fillRef>
            <a:effectRef idx="1">
              <a:schemeClr val="accent4"/>
            </a:effectRef>
            <a:fontRef idx="minor">
              <a:schemeClr val="tx1"/>
            </a:fontRef>
          </p:style>
        </p:cxnSp>
        <p:cxnSp>
          <p:nvCxnSpPr>
            <p:cNvPr id="73" name="Straight Connector 72"/>
            <p:cNvCxnSpPr/>
            <p:nvPr/>
          </p:nvCxnSpPr>
          <p:spPr>
            <a:xfrm rot="16200000" flipH="1">
              <a:off x="1372394" y="3963194"/>
              <a:ext cx="1371600" cy="1066800"/>
            </a:xfrm>
            <a:prstGeom prst="line">
              <a:avLst/>
            </a:prstGeom>
            <a:ln>
              <a:solidFill>
                <a:schemeClr val="accent4">
                  <a:lumMod val="60000"/>
                  <a:lumOff val="40000"/>
                </a:schemeClr>
              </a:solidFill>
            </a:ln>
          </p:spPr>
          <p:style>
            <a:lnRef idx="2">
              <a:schemeClr val="accent4"/>
            </a:lnRef>
            <a:fillRef idx="0">
              <a:schemeClr val="accent4"/>
            </a:fillRef>
            <a:effectRef idx="1">
              <a:schemeClr val="accent4"/>
            </a:effectRef>
            <a:fontRef idx="minor">
              <a:schemeClr val="tx1"/>
            </a:fontRef>
          </p:style>
        </p:cxnSp>
        <p:cxnSp>
          <p:nvCxnSpPr>
            <p:cNvPr id="77" name="Straight Connector 76"/>
            <p:cNvCxnSpPr/>
            <p:nvPr/>
          </p:nvCxnSpPr>
          <p:spPr>
            <a:xfrm>
              <a:off x="2591594" y="5182394"/>
              <a:ext cx="1981200" cy="1588"/>
            </a:xfrm>
            <a:prstGeom prst="line">
              <a:avLst/>
            </a:prstGeom>
            <a:ln>
              <a:solidFill>
                <a:schemeClr val="accent4">
                  <a:lumMod val="60000"/>
                  <a:lumOff val="40000"/>
                </a:schemeClr>
              </a:solidFill>
            </a:ln>
          </p:spPr>
          <p:style>
            <a:lnRef idx="2">
              <a:schemeClr val="accent4"/>
            </a:lnRef>
            <a:fillRef idx="0">
              <a:schemeClr val="accent4"/>
            </a:fillRef>
            <a:effectRef idx="1">
              <a:schemeClr val="accent4"/>
            </a:effectRef>
            <a:fontRef idx="minor">
              <a:schemeClr val="tx1"/>
            </a:fontRef>
          </p:style>
        </p:cxnSp>
        <p:cxnSp>
          <p:nvCxnSpPr>
            <p:cNvPr id="81" name="Straight Arrow Connector 80"/>
            <p:cNvCxnSpPr/>
            <p:nvPr/>
          </p:nvCxnSpPr>
          <p:spPr>
            <a:xfrm rot="5400000">
              <a:off x="4383088" y="5372100"/>
              <a:ext cx="381000" cy="1588"/>
            </a:xfrm>
            <a:prstGeom prst="straightConnector1">
              <a:avLst/>
            </a:prstGeom>
            <a:ln>
              <a:solidFill>
                <a:schemeClr val="accent4">
                  <a:lumMod val="60000"/>
                  <a:lumOff val="40000"/>
                </a:schemeClr>
              </a:solidFill>
              <a:tailEnd type="arrow"/>
            </a:ln>
          </p:spPr>
          <p:style>
            <a:lnRef idx="2">
              <a:schemeClr val="accent4"/>
            </a:lnRef>
            <a:fillRef idx="0">
              <a:schemeClr val="accent4"/>
            </a:fillRef>
            <a:effectRef idx="1">
              <a:schemeClr val="accent4"/>
            </a:effectRef>
            <a:fontRef idx="minor">
              <a:schemeClr val="tx1"/>
            </a:fontRef>
          </p:style>
        </p:cxnSp>
      </p:grpSp>
      <p:sp>
        <p:nvSpPr>
          <p:cNvPr id="20" name="Rectangle 19"/>
          <p:cNvSpPr/>
          <p:nvPr/>
        </p:nvSpPr>
        <p:spPr>
          <a:xfrm>
            <a:off x="1447800" y="5715000"/>
            <a:ext cx="4572000" cy="646331"/>
          </a:xfrm>
          <a:prstGeom prst="rect">
            <a:avLst/>
          </a:prstGeom>
        </p:spPr>
        <p:txBody>
          <a:bodyPr>
            <a:spAutoFit/>
          </a:bodyPr>
          <a:lstStyle/>
          <a:p>
            <a:r>
              <a:rPr lang="en-US" dirty="0" smtClean="0">
                <a:hlinkClick r:id="rId3"/>
              </a:rPr>
              <a:t>http://www.youtube.com/watch?v=bQgMdkO0qUA</a:t>
            </a: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36622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childTnLst>
                                </p:cTn>
                              </p:par>
                              <p:par>
                                <p:cTn id="24" presetID="22" presetClass="entr" presetSubtype="4"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22" presetClass="entr" presetSubtype="2"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ipe(right)">
                                      <p:cBhvr>
                                        <p:cTn id="33" dur="500"/>
                                        <p:tgtEl>
                                          <p:spTgt spid="48"/>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2" grpId="0"/>
      <p:bldP spid="53" grpId="0"/>
      <p:bldP spid="54" grpId="0"/>
      <p:bldP spid="55" grpId="0"/>
      <p:bldP spid="58"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2" cstate="print">
            <a:extLst>
              <a:ext uri="{28A0092B-C50C-407E-A947-70E740481C1C}">
                <a14:useLocalDpi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val="0"/>
              </a:ext>
            </a:extLst>
          </a:blip>
          <a:srcRect l="14350" t="3894" r="11131" b="5608"/>
          <a:stretch/>
        </p:blipFill>
        <p:spPr bwMode="auto">
          <a:xfrm>
            <a:off x="0" y="-152400"/>
            <a:ext cx="9144000" cy="7318514"/>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pic>
      <p:cxnSp>
        <p:nvCxnSpPr>
          <p:cNvPr id="13" name="Straight Arrow Connector 12"/>
          <p:cNvCxnSpPr/>
          <p:nvPr/>
        </p:nvCxnSpPr>
        <p:spPr>
          <a:xfrm flipH="1" flipV="1">
            <a:off x="4724400" y="2282696"/>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257800" y="2130296"/>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715000" y="1973395"/>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6172200" y="1850398"/>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4267200" y="2435537"/>
            <a:ext cx="152400" cy="2459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267200" y="1676400"/>
            <a:ext cx="1905000" cy="61125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52400" y="2558534"/>
            <a:ext cx="1676400" cy="369332"/>
          </a:xfrm>
          <a:prstGeom prst="rect">
            <a:avLst/>
          </a:prstGeom>
          <a:noFill/>
        </p:spPr>
        <p:txBody>
          <a:bodyPr wrap="square" rtlCol="0">
            <a:spAutoFit/>
          </a:bodyPr>
          <a:lstStyle/>
          <a:p>
            <a:r>
              <a:rPr lang="en-US" dirty="0" smtClean="0">
                <a:latin typeface="+mn-lt"/>
              </a:rPr>
              <a:t>Entrance Tank</a:t>
            </a:r>
          </a:p>
        </p:txBody>
      </p:sp>
      <p:sp>
        <p:nvSpPr>
          <p:cNvPr id="22" name="TextBox 21"/>
          <p:cNvSpPr txBox="1"/>
          <p:nvPr/>
        </p:nvSpPr>
        <p:spPr>
          <a:xfrm>
            <a:off x="1910080" y="2120402"/>
            <a:ext cx="1828800" cy="372303"/>
          </a:xfrm>
          <a:prstGeom prst="rect">
            <a:avLst/>
          </a:prstGeom>
          <a:noFill/>
        </p:spPr>
        <p:txBody>
          <a:bodyPr wrap="square" rtlCol="0">
            <a:spAutoFit/>
          </a:bodyPr>
          <a:lstStyle/>
          <a:p>
            <a:r>
              <a:rPr lang="en-US" dirty="0" smtClean="0">
                <a:latin typeface="+mn-lt"/>
              </a:rPr>
              <a:t>Flocculator</a:t>
            </a:r>
          </a:p>
        </p:txBody>
      </p:sp>
      <p:sp>
        <p:nvSpPr>
          <p:cNvPr id="23" name="TextBox 22"/>
          <p:cNvSpPr txBox="1"/>
          <p:nvPr/>
        </p:nvSpPr>
        <p:spPr>
          <a:xfrm>
            <a:off x="4686300" y="2549008"/>
            <a:ext cx="2209800" cy="646331"/>
          </a:xfrm>
          <a:prstGeom prst="rect">
            <a:avLst/>
          </a:prstGeom>
          <a:noFill/>
        </p:spPr>
        <p:txBody>
          <a:bodyPr wrap="square" rtlCol="0">
            <a:spAutoFit/>
          </a:bodyPr>
          <a:lstStyle/>
          <a:p>
            <a:r>
              <a:rPr lang="en-US" dirty="0" smtClean="0">
                <a:solidFill>
                  <a:schemeClr val="bg1"/>
                </a:solidFill>
                <a:latin typeface="+mn-lt"/>
              </a:rPr>
              <a:t>Sedimentation</a:t>
            </a:r>
          </a:p>
          <a:p>
            <a:r>
              <a:rPr lang="en-US" dirty="0" smtClean="0">
                <a:solidFill>
                  <a:schemeClr val="bg1"/>
                </a:solidFill>
                <a:latin typeface="+mn-lt"/>
              </a:rPr>
              <a:t> Tanks</a:t>
            </a:r>
          </a:p>
        </p:txBody>
      </p:sp>
      <p:sp>
        <p:nvSpPr>
          <p:cNvPr id="24" name="TextBox 23"/>
          <p:cNvSpPr txBox="1"/>
          <p:nvPr/>
        </p:nvSpPr>
        <p:spPr>
          <a:xfrm>
            <a:off x="6967220" y="497840"/>
            <a:ext cx="1534160" cy="646331"/>
          </a:xfrm>
          <a:prstGeom prst="rect">
            <a:avLst/>
          </a:prstGeom>
          <a:noFill/>
        </p:spPr>
        <p:txBody>
          <a:bodyPr wrap="square" rtlCol="0">
            <a:spAutoFit/>
          </a:bodyPr>
          <a:lstStyle/>
          <a:p>
            <a:r>
              <a:rPr lang="en-US" dirty="0" smtClean="0"/>
              <a:t>Stacked Rapid Sand Filters</a:t>
            </a:r>
            <a:endParaRPr lang="en-US" dirty="0" smtClean="0">
              <a:latin typeface="+mn-lt"/>
            </a:endParaRPr>
          </a:p>
        </p:txBody>
      </p:sp>
    </p:spTree>
    <p:extLst>
      <p:ext uri="{BB962C8B-B14F-4D97-AF65-F5344CB8AC3E}">
        <p14:creationId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17347294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a:t>
            </a:r>
            <a:endParaRPr lang="en-US" dirty="0"/>
          </a:p>
        </p:txBody>
      </p:sp>
      <p:sp>
        <p:nvSpPr>
          <p:cNvPr id="3" name="Content Placeholder 2"/>
          <p:cNvSpPr>
            <a:spLocks noGrp="1"/>
          </p:cNvSpPr>
          <p:nvPr>
            <p:ph idx="1"/>
          </p:nvPr>
        </p:nvSpPr>
        <p:spPr/>
        <p:txBody>
          <a:bodyPr/>
          <a:lstStyle/>
          <a:p>
            <a:r>
              <a:rPr lang="en-US" dirty="0" smtClean="0"/>
              <a:t>Introductions</a:t>
            </a:r>
          </a:p>
          <a:p>
            <a:r>
              <a:rPr lang="en-US" dirty="0" smtClean="0"/>
              <a:t>What is AguaClara?</a:t>
            </a:r>
          </a:p>
          <a:p>
            <a:r>
              <a:rPr lang="en-US" dirty="0" smtClean="0"/>
              <a:t>Teams and Assignments</a:t>
            </a:r>
          </a:p>
          <a:p>
            <a:r>
              <a:rPr lang="en-US" dirty="0" smtClean="0"/>
              <a:t>Lab visit!</a:t>
            </a:r>
          </a:p>
          <a:p>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3" cstate="print">
            <a:extLst>
              <a:ext uri="{28A0092B-C50C-407E-A947-70E740481C1C}">
                <a14:useLocalDpi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val="0"/>
              </a:ext>
            </a:extLst>
          </a:blip>
          <a:srcRect t="2875" r="11070" b="8977"/>
          <a:stretch/>
        </p:blipFill>
        <p:spPr bwMode="auto">
          <a:xfrm>
            <a:off x="-228600" y="-76200"/>
            <a:ext cx="9386851" cy="6934200"/>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pic>
      <p:sp>
        <p:nvSpPr>
          <p:cNvPr id="4" name="TextBox 3"/>
          <p:cNvSpPr txBox="1"/>
          <p:nvPr/>
        </p:nvSpPr>
        <p:spPr>
          <a:xfrm>
            <a:off x="381000" y="228600"/>
            <a:ext cx="5486400" cy="553998"/>
          </a:xfrm>
          <a:prstGeom prst="rect">
            <a:avLst/>
          </a:prstGeom>
          <a:noFill/>
        </p:spPr>
        <p:txBody>
          <a:bodyPr wrap="square" rtlCol="0">
            <a:spAutoFit/>
          </a:bodyPr>
          <a:lstStyle/>
          <a:p>
            <a:r>
              <a:rPr lang="en-US" sz="3000" b="1" dirty="0" smtClean="0">
                <a:solidFill>
                  <a:srgbClr val="002060"/>
                </a:solidFill>
                <a:latin typeface="+mn-lt"/>
              </a:rPr>
              <a:t>Stacked Rapid Sand Filtration</a:t>
            </a:r>
          </a:p>
        </p:txBody>
      </p:sp>
      <p:cxnSp>
        <p:nvCxnSpPr>
          <p:cNvPr id="6" name="Straight Arrow Connector 5"/>
          <p:cNvCxnSpPr/>
          <p:nvPr/>
        </p:nvCxnSpPr>
        <p:spPr>
          <a:xfrm flipH="1">
            <a:off x="6096000" y="1295400"/>
            <a:ext cx="6858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97700" y="833735"/>
            <a:ext cx="2133600" cy="923330"/>
          </a:xfrm>
          <a:prstGeom prst="rect">
            <a:avLst/>
          </a:prstGeom>
          <a:noFill/>
        </p:spPr>
        <p:txBody>
          <a:bodyPr wrap="square" rtlCol="0">
            <a:spAutoFit/>
          </a:bodyPr>
          <a:lstStyle/>
          <a:p>
            <a:r>
              <a:rPr lang="en-US" dirty="0" smtClean="0">
                <a:latin typeface="+mn-lt"/>
              </a:rPr>
              <a:t>Filtration Entrance Tank (from Sedimentation Tank)</a:t>
            </a:r>
          </a:p>
        </p:txBody>
      </p:sp>
      <p:grpSp>
        <p:nvGrpSpPr>
          <p:cNvPr id="2" name="Group 5142"/>
          <p:cNvGrpSpPr/>
          <p:nvPr/>
        </p:nvGrpSpPr>
        <p:grpSpPr>
          <a:xfrm>
            <a:off x="2743200" y="2133600"/>
            <a:ext cx="3048000" cy="2438400"/>
            <a:chOff x="2743200" y="2133600"/>
            <a:chExt cx="3048000" cy="2438400"/>
          </a:xfrm>
        </p:grpSpPr>
        <p:cxnSp>
          <p:nvCxnSpPr>
            <p:cNvPr id="18" name="Straight Connector 17"/>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 name="Group 5143"/>
          <p:cNvGrpSpPr/>
          <p:nvPr/>
        </p:nvGrpSpPr>
        <p:grpSpPr>
          <a:xfrm>
            <a:off x="2819400" y="2133600"/>
            <a:ext cx="2590800" cy="2209800"/>
            <a:chOff x="2819400" y="2133600"/>
            <a:chExt cx="2590800" cy="2209800"/>
          </a:xfrm>
        </p:grpSpPr>
        <p:cxnSp>
          <p:nvCxnSpPr>
            <p:cNvPr id="21" name="Straight Connector 20"/>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5144"/>
          <p:cNvGrpSpPr/>
          <p:nvPr/>
        </p:nvGrpSpPr>
        <p:grpSpPr>
          <a:xfrm>
            <a:off x="2819400" y="2133600"/>
            <a:ext cx="2057400" cy="1828800"/>
            <a:chOff x="2819400" y="2133600"/>
            <a:chExt cx="2057400" cy="1828800"/>
          </a:xfrm>
        </p:grpSpPr>
        <p:cxnSp>
          <p:nvCxnSpPr>
            <p:cNvPr id="44" name="Straight Arrow Connector 43"/>
            <p:cNvCxnSpPr/>
            <p:nvPr/>
          </p:nvCxnSpPr>
          <p:spPr>
            <a:xfrm flipV="1">
              <a:off x="4876800" y="2133600"/>
              <a:ext cx="0" cy="1828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819400" y="3962400"/>
              <a:ext cx="2057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5136" name="Straight Arrow Connector 5135"/>
          <p:cNvCxnSpPr/>
          <p:nvPr/>
        </p:nvCxnSpPr>
        <p:spPr>
          <a:xfrm flipV="1">
            <a:off x="2514600" y="39700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2819400" y="39624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3048000" y="39700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537460" y="47701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2842260" y="47625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3070860" y="47701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514600" y="414528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2819400" y="413766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3048000" y="414528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8" name="Group 5141"/>
          <p:cNvGrpSpPr/>
          <p:nvPr/>
        </p:nvGrpSpPr>
        <p:grpSpPr>
          <a:xfrm>
            <a:off x="2743200" y="2133600"/>
            <a:ext cx="3581400" cy="2819400"/>
            <a:chOff x="2743200" y="2133600"/>
            <a:chExt cx="3581400" cy="2819400"/>
          </a:xfrm>
        </p:grpSpPr>
        <p:grpSp>
          <p:nvGrpSpPr>
            <p:cNvPr id="9" name="Group 5140"/>
            <p:cNvGrpSpPr/>
            <p:nvPr/>
          </p:nvGrpSpPr>
          <p:grpSpPr>
            <a:xfrm>
              <a:off x="2743200" y="2133600"/>
              <a:ext cx="3581400" cy="2819400"/>
              <a:chOff x="2743200" y="2133600"/>
              <a:chExt cx="3581400" cy="2819400"/>
            </a:xfrm>
          </p:grpSpPr>
          <p:cxnSp>
            <p:nvCxnSpPr>
              <p:cNvPr id="15" name="Straight Connector 14"/>
              <p:cNvCxnSpPr/>
              <p:nvPr/>
            </p:nvCxnSpPr>
            <p:spPr>
              <a:xfrm>
                <a:off x="6324600" y="2133600"/>
                <a:ext cx="0" cy="2819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2743200" y="4914900"/>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p:cNvCxnSpPr/>
            <p:nvPr/>
          </p:nvCxnSpPr>
          <p:spPr>
            <a:xfrm flipH="1">
              <a:off x="2743200" y="4107180"/>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5140" name="TextBox 5139"/>
          <p:cNvSpPr txBox="1"/>
          <p:nvPr/>
        </p:nvSpPr>
        <p:spPr>
          <a:xfrm>
            <a:off x="4114800" y="1219200"/>
            <a:ext cx="1752600" cy="369332"/>
          </a:xfrm>
          <a:prstGeom prst="rect">
            <a:avLst/>
          </a:prstGeom>
          <a:noFill/>
        </p:spPr>
        <p:txBody>
          <a:bodyPr wrap="square" rtlCol="0">
            <a:spAutoFit/>
          </a:bodyPr>
          <a:lstStyle/>
          <a:p>
            <a:r>
              <a:rPr lang="en-US" dirty="0" smtClean="0">
                <a:latin typeface="+mn-lt"/>
              </a:rPr>
              <a:t>Exit Tank</a:t>
            </a:r>
          </a:p>
        </p:txBody>
      </p:sp>
      <p:cxnSp>
        <p:nvCxnSpPr>
          <p:cNvPr id="32" name="Straight Arrow Connector 31"/>
          <p:cNvCxnSpPr/>
          <p:nvPr/>
        </p:nvCxnSpPr>
        <p:spPr>
          <a:xfrm rot="10800000">
            <a:off x="2743200" y="3732211"/>
            <a:ext cx="3048000" cy="1588"/>
          </a:xfrm>
          <a:prstGeom prst="straightConnector1">
            <a:avLst/>
          </a:prstGeom>
          <a:ln>
            <a:solidFill>
              <a:schemeClr val="accent4">
                <a:lumMod val="60000"/>
                <a:lumOff val="40000"/>
              </a:schemeClr>
            </a:solidFill>
            <a:tailEnd type="arrow"/>
          </a:ln>
        </p:spPr>
        <p:style>
          <a:lnRef idx="3">
            <a:schemeClr val="accent4"/>
          </a:lnRef>
          <a:fillRef idx="0">
            <a:schemeClr val="accent4"/>
          </a:fillRef>
          <a:effectRef idx="2">
            <a:schemeClr val="accent4"/>
          </a:effectRef>
          <a:fontRef idx="minor">
            <a:schemeClr val="tx1"/>
          </a:fontRef>
        </p:style>
      </p:cxnSp>
      <p:cxnSp>
        <p:nvCxnSpPr>
          <p:cNvPr id="34" name="Elbow Connector 33"/>
          <p:cNvCxnSpPr/>
          <p:nvPr/>
        </p:nvCxnSpPr>
        <p:spPr>
          <a:xfrm flipV="1">
            <a:off x="2819400" y="4343400"/>
            <a:ext cx="2590800" cy="457200"/>
          </a:xfrm>
          <a:prstGeom prst="bentConnector3">
            <a:avLst>
              <a:gd name="adj1" fmla="val 100029"/>
            </a:avLst>
          </a:prstGeom>
          <a:ln>
            <a:solidFill>
              <a:schemeClr val="accent4">
                <a:lumMod val="60000"/>
                <a:lumOff val="40000"/>
              </a:schemeClr>
            </a:solidFill>
          </a:ln>
        </p:spPr>
        <p:style>
          <a:lnRef idx="3">
            <a:schemeClr val="accent4"/>
          </a:lnRef>
          <a:fillRef idx="0">
            <a:schemeClr val="accent4"/>
          </a:fillRef>
          <a:effectRef idx="2">
            <a:schemeClr val="accent4"/>
          </a:effectRef>
          <a:fontRef idx="minor">
            <a:schemeClr val="tx1"/>
          </a:fontRef>
        </p:style>
      </p:cxnSp>
      <p:cxnSp>
        <p:nvCxnSpPr>
          <p:cNvPr id="45" name="Straight Arrow Connector 44"/>
          <p:cNvCxnSpPr/>
          <p:nvPr/>
        </p:nvCxnSpPr>
        <p:spPr>
          <a:xfrm>
            <a:off x="2514600" y="37414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819400" y="37338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3048000" y="37414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V="1">
            <a:off x="2514600" y="439674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2819400" y="43891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V="1">
            <a:off x="3048000" y="439674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2514600" y="45720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2819400" y="456438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3048000" y="45720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a="http://schemas.openxmlformats.org/drawingml/2006/main" xmlns:r="http://schemas.openxmlformats.org/officeDocument/2006/relationships" xmlns:p="http://schemas.openxmlformats.org/presentationml/2006/main" xmlns:p14="http://schemas.microsoft.com/office/powerpoint/2010/main" xmlns="" xmlns:mv="urn:schemas-microsoft-com:mac:vml" xmlns:mc="http://schemas.openxmlformats.org/markup-compatibility/2006" val="2442945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500"/>
                                        <p:tgtEl>
                                          <p:spTgt spid="8"/>
                                        </p:tgtEl>
                                      </p:cBhvr>
                                    </p:animEffect>
                                  </p:childTnLst>
                                </p:cTn>
                              </p:par>
                              <p:par>
                                <p:cTn id="17" presetID="22" presetClass="entr" presetSubtype="2"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right)">
                                      <p:cBhvr>
                                        <p:cTn id="19" dur="500"/>
                                        <p:tgtEl>
                                          <p:spTgt spid="2"/>
                                        </p:tgtEl>
                                      </p:cBhvr>
                                    </p:animEffect>
                                  </p:childTnLst>
                                </p:cTn>
                              </p:par>
                              <p:par>
                                <p:cTn id="20" presetID="22" presetClass="entr" presetSubtype="2"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right)">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up)">
                                      <p:cBhvr>
                                        <p:cTn id="27" dur="500"/>
                                        <p:tgtEl>
                                          <p:spTgt spid="61"/>
                                        </p:tgtEl>
                                      </p:cBhvr>
                                    </p:animEffect>
                                  </p:childTnLst>
                                </p:cTn>
                              </p:par>
                              <p:par>
                                <p:cTn id="28" presetID="22" presetClass="entr" presetSubtype="4"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wipe(down)">
                                      <p:cBhvr>
                                        <p:cTn id="30" dur="500"/>
                                        <p:tgtEl>
                                          <p:spTgt spid="55"/>
                                        </p:tgtEl>
                                      </p:cBhvr>
                                    </p:animEffect>
                                  </p:childTnLst>
                                </p:cTn>
                              </p:par>
                              <p:par>
                                <p:cTn id="31" presetID="22" presetClass="entr" presetSubtype="4"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wipe(down)">
                                      <p:cBhvr>
                                        <p:cTn id="33" dur="500"/>
                                        <p:tgtEl>
                                          <p:spTgt spid="54"/>
                                        </p:tgtEl>
                                      </p:cBhvr>
                                    </p:animEffect>
                                  </p:childTnLst>
                                </p:cTn>
                              </p:par>
                              <p:par>
                                <p:cTn id="34" presetID="22" presetClass="entr" presetSubtype="4" fill="hold"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down)">
                                      <p:cBhvr>
                                        <p:cTn id="36" dur="500"/>
                                        <p:tgtEl>
                                          <p:spTgt spid="53"/>
                                        </p:tgtEl>
                                      </p:cBhvr>
                                    </p:animEffect>
                                  </p:childTnLst>
                                </p:cTn>
                              </p:par>
                              <p:par>
                                <p:cTn id="37" presetID="22" presetClass="entr" presetSubtype="4" fill="hold" nodeType="withEffect">
                                  <p:stCondLst>
                                    <p:cond delay="0"/>
                                  </p:stCondLst>
                                  <p:childTnLst>
                                    <p:set>
                                      <p:cBhvr>
                                        <p:cTn id="38" dur="1" fill="hold">
                                          <p:stCondLst>
                                            <p:cond delay="0"/>
                                          </p:stCondLst>
                                        </p:cTn>
                                        <p:tgtEl>
                                          <p:spTgt spid="5136"/>
                                        </p:tgtEl>
                                        <p:attrNameLst>
                                          <p:attrName>style.visibility</p:attrName>
                                        </p:attrNameLst>
                                      </p:cBhvr>
                                      <p:to>
                                        <p:strVal val="visible"/>
                                      </p:to>
                                    </p:set>
                                    <p:animEffect transition="in" filter="wipe(down)">
                                      <p:cBhvr>
                                        <p:cTn id="39" dur="500"/>
                                        <p:tgtEl>
                                          <p:spTgt spid="5136"/>
                                        </p:tgtEl>
                                      </p:cBhvr>
                                    </p:animEffect>
                                  </p:childTnLst>
                                </p:cTn>
                              </p:par>
                              <p:par>
                                <p:cTn id="40" presetID="22" presetClass="entr" presetSubtype="4"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wipe(down)">
                                      <p:cBhvr>
                                        <p:cTn id="42" dur="500"/>
                                        <p:tgtEl>
                                          <p:spTgt spid="51"/>
                                        </p:tgtEl>
                                      </p:cBhvr>
                                    </p:animEffect>
                                  </p:childTnLst>
                                </p:cTn>
                              </p:par>
                              <p:par>
                                <p:cTn id="43" presetID="22" presetClass="entr" presetSubtype="1" fill="hold" nodeType="with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up)">
                                      <p:cBhvr>
                                        <p:cTn id="45" dur="500"/>
                                        <p:tgtEl>
                                          <p:spTgt spid="60"/>
                                        </p:tgtEl>
                                      </p:cBhvr>
                                    </p:animEffect>
                                  </p:childTnLst>
                                </p:cTn>
                              </p:par>
                              <p:par>
                                <p:cTn id="46" presetID="22" presetClass="entr" presetSubtype="4" fill="hold"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down)">
                                      <p:cBhvr>
                                        <p:cTn id="48" dur="500"/>
                                        <p:tgtEl>
                                          <p:spTgt spid="52"/>
                                        </p:tgtEl>
                                      </p:cBhvr>
                                    </p:animEffect>
                                  </p:childTnLst>
                                </p:cTn>
                              </p:par>
                              <p:par>
                                <p:cTn id="49" presetID="22" presetClass="entr" presetSubtype="1" fill="hold" nodeType="with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wipe(up)">
                                      <p:cBhvr>
                                        <p:cTn id="51" dur="500"/>
                                        <p:tgtEl>
                                          <p:spTgt spid="59"/>
                                        </p:tgtEl>
                                      </p:cBhvr>
                                    </p:animEffect>
                                  </p:childTnLst>
                                </p:cTn>
                              </p:par>
                              <p:par>
                                <p:cTn id="52" presetID="22" presetClass="entr" presetSubtype="1" fill="hold" nodeType="withEffect">
                                  <p:stCondLst>
                                    <p:cond delay="0"/>
                                  </p:stCondLst>
                                  <p:childTnLst>
                                    <p:set>
                                      <p:cBhvr>
                                        <p:cTn id="53" dur="1" fill="hold">
                                          <p:stCondLst>
                                            <p:cond delay="0"/>
                                          </p:stCondLst>
                                        </p:cTn>
                                        <p:tgtEl>
                                          <p:spTgt spid="48"/>
                                        </p:tgtEl>
                                        <p:attrNameLst>
                                          <p:attrName>style.visibility</p:attrName>
                                        </p:attrNameLst>
                                      </p:cBhvr>
                                      <p:to>
                                        <p:strVal val="visible"/>
                                      </p:to>
                                    </p:set>
                                    <p:animEffect transition="in" filter="wipe(up)">
                                      <p:cBhvr>
                                        <p:cTn id="54" dur="500"/>
                                        <p:tgtEl>
                                          <p:spTgt spid="48"/>
                                        </p:tgtEl>
                                      </p:cBhvr>
                                    </p:animEffect>
                                  </p:childTnLst>
                                </p:cTn>
                              </p:par>
                              <p:par>
                                <p:cTn id="55" presetID="22" presetClass="entr" presetSubtype="1" fill="hold" nodeType="with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wipe(up)">
                                      <p:cBhvr>
                                        <p:cTn id="57" dur="500"/>
                                        <p:tgtEl>
                                          <p:spTgt spid="46"/>
                                        </p:tgtEl>
                                      </p:cBhvr>
                                    </p:animEffect>
                                  </p:childTnLst>
                                </p:cTn>
                              </p:par>
                              <p:par>
                                <p:cTn id="58" presetID="22" presetClass="entr" presetSubtype="1" fill="hold" nodeType="with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wipe(up)">
                                      <p:cBhvr>
                                        <p:cTn id="60" dur="500"/>
                                        <p:tgtEl>
                                          <p:spTgt spid="45"/>
                                        </p:tgtEl>
                                      </p:cBhvr>
                                    </p:animEffect>
                                  </p:childTnLst>
                                </p:cTn>
                              </p:par>
                              <p:par>
                                <p:cTn id="61" presetID="22" presetClass="entr" presetSubtype="1" fill="hold" nodeType="withEffect">
                                  <p:stCondLst>
                                    <p:cond delay="0"/>
                                  </p:stCondLst>
                                  <p:childTnLst>
                                    <p:set>
                                      <p:cBhvr>
                                        <p:cTn id="62" dur="1" fill="hold">
                                          <p:stCondLst>
                                            <p:cond delay="0"/>
                                          </p:stCondLst>
                                        </p:cTn>
                                        <p:tgtEl>
                                          <p:spTgt spid="70"/>
                                        </p:tgtEl>
                                        <p:attrNameLst>
                                          <p:attrName>style.visibility</p:attrName>
                                        </p:attrNameLst>
                                      </p:cBhvr>
                                      <p:to>
                                        <p:strVal val="visible"/>
                                      </p:to>
                                    </p:set>
                                    <p:animEffect transition="in" filter="wipe(up)">
                                      <p:cBhvr>
                                        <p:cTn id="63" dur="500"/>
                                        <p:tgtEl>
                                          <p:spTgt spid="70"/>
                                        </p:tgtEl>
                                      </p:cBhvr>
                                    </p:animEffect>
                                  </p:childTnLst>
                                </p:cTn>
                              </p:par>
                              <p:par>
                                <p:cTn id="64" presetID="22" presetClass="entr" presetSubtype="4" fill="hold" nodeType="withEffect">
                                  <p:stCondLst>
                                    <p:cond delay="0"/>
                                  </p:stCondLst>
                                  <p:childTnLst>
                                    <p:set>
                                      <p:cBhvr>
                                        <p:cTn id="65" dur="1" fill="hold">
                                          <p:stCondLst>
                                            <p:cond delay="0"/>
                                          </p:stCondLst>
                                        </p:cTn>
                                        <p:tgtEl>
                                          <p:spTgt spid="65"/>
                                        </p:tgtEl>
                                        <p:attrNameLst>
                                          <p:attrName>style.visibility</p:attrName>
                                        </p:attrNameLst>
                                      </p:cBhvr>
                                      <p:to>
                                        <p:strVal val="visible"/>
                                      </p:to>
                                    </p:set>
                                    <p:animEffect transition="in" filter="wipe(down)">
                                      <p:cBhvr>
                                        <p:cTn id="66" dur="500"/>
                                        <p:tgtEl>
                                          <p:spTgt spid="65"/>
                                        </p:tgtEl>
                                      </p:cBhvr>
                                    </p:animEffect>
                                  </p:childTnLst>
                                </p:cTn>
                              </p:par>
                              <p:par>
                                <p:cTn id="67" presetID="22" presetClass="entr" presetSubtype="4" fill="hold" nodeType="with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wipe(down)">
                                      <p:cBhvr>
                                        <p:cTn id="69" dur="500"/>
                                        <p:tgtEl>
                                          <p:spTgt spid="66"/>
                                        </p:tgtEl>
                                      </p:cBhvr>
                                    </p:animEffect>
                                  </p:childTnLst>
                                </p:cTn>
                              </p:par>
                              <p:par>
                                <p:cTn id="70" presetID="22" presetClass="entr" presetSubtype="1" fill="hold" nodeType="withEffect">
                                  <p:stCondLst>
                                    <p:cond delay="0"/>
                                  </p:stCondLst>
                                  <p:childTnLst>
                                    <p:set>
                                      <p:cBhvr>
                                        <p:cTn id="71" dur="1" fill="hold">
                                          <p:stCondLst>
                                            <p:cond delay="0"/>
                                          </p:stCondLst>
                                        </p:cTn>
                                        <p:tgtEl>
                                          <p:spTgt spid="69"/>
                                        </p:tgtEl>
                                        <p:attrNameLst>
                                          <p:attrName>style.visibility</p:attrName>
                                        </p:attrNameLst>
                                      </p:cBhvr>
                                      <p:to>
                                        <p:strVal val="visible"/>
                                      </p:to>
                                    </p:set>
                                    <p:animEffect transition="in" filter="wipe(up)">
                                      <p:cBhvr>
                                        <p:cTn id="72" dur="500"/>
                                        <p:tgtEl>
                                          <p:spTgt spid="69"/>
                                        </p:tgtEl>
                                      </p:cBhvr>
                                    </p:animEffect>
                                  </p:childTnLst>
                                </p:cTn>
                              </p:par>
                              <p:par>
                                <p:cTn id="73" presetID="22" presetClass="entr" presetSubtype="4" fill="hold" nodeType="with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wipe(down)">
                                      <p:cBhvr>
                                        <p:cTn id="75" dur="500"/>
                                        <p:tgtEl>
                                          <p:spTgt spid="67"/>
                                        </p:tgtEl>
                                      </p:cBhvr>
                                    </p:animEffect>
                                  </p:childTnLst>
                                </p:cTn>
                              </p:par>
                              <p:par>
                                <p:cTn id="76" presetID="22" presetClass="entr" presetSubtype="1" fill="hold" nodeType="withEffect">
                                  <p:stCondLst>
                                    <p:cond delay="0"/>
                                  </p:stCondLst>
                                  <p:childTnLst>
                                    <p:set>
                                      <p:cBhvr>
                                        <p:cTn id="77" dur="1" fill="hold">
                                          <p:stCondLst>
                                            <p:cond delay="0"/>
                                          </p:stCondLst>
                                        </p:cTn>
                                        <p:tgtEl>
                                          <p:spTgt spid="68"/>
                                        </p:tgtEl>
                                        <p:attrNameLst>
                                          <p:attrName>style.visibility</p:attrName>
                                        </p:attrNameLst>
                                      </p:cBhvr>
                                      <p:to>
                                        <p:strVal val="visible"/>
                                      </p:to>
                                    </p:set>
                                    <p:animEffect transition="in" filter="wipe(up)">
                                      <p:cBhvr>
                                        <p:cTn id="78" dur="500"/>
                                        <p:tgtEl>
                                          <p:spTgt spid="6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wipe(down)">
                                      <p:cBhvr>
                                        <p:cTn id="83" dur="500"/>
                                        <p:tgtEl>
                                          <p:spTgt spid="5"/>
                                        </p:tgtEl>
                                      </p:cBhvr>
                                    </p:animEffect>
                                  </p:childTnLst>
                                </p:cTn>
                              </p:par>
                              <p:par>
                                <p:cTn id="84" presetID="22" presetClass="entr" presetSubtype="4" fill="hold" nodeType="withEffect">
                                  <p:stCondLst>
                                    <p:cond delay="0"/>
                                  </p:stCondLst>
                                  <p:childTnLst>
                                    <p:set>
                                      <p:cBhvr>
                                        <p:cTn id="85" dur="1" fill="hold">
                                          <p:stCondLst>
                                            <p:cond delay="0"/>
                                          </p:stCondLst>
                                        </p:cTn>
                                        <p:tgtEl>
                                          <p:spTgt spid="3"/>
                                        </p:tgtEl>
                                        <p:attrNameLst>
                                          <p:attrName>style.visibility</p:attrName>
                                        </p:attrNameLst>
                                      </p:cBhvr>
                                      <p:to>
                                        <p:strVal val="visible"/>
                                      </p:to>
                                    </p:set>
                                    <p:animEffect transition="in" filter="wipe(down)">
                                      <p:cBhvr>
                                        <p:cTn id="86" dur="500"/>
                                        <p:tgtEl>
                                          <p:spTgt spid="3"/>
                                        </p:tgtEl>
                                      </p:cBhvr>
                                    </p:animEffect>
                                  </p:childTnLst>
                                </p:cTn>
                              </p:par>
                              <p:par>
                                <p:cTn id="87" presetID="22" presetClass="entr" presetSubtype="4" fill="hold" nodeType="with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down)">
                                      <p:cBhvr>
                                        <p:cTn id="89" dur="500"/>
                                        <p:tgtEl>
                                          <p:spTgt spid="34"/>
                                        </p:tgtEl>
                                      </p:cBhvr>
                                    </p:animEffect>
                                  </p:childTnLst>
                                </p:cTn>
                              </p:par>
                              <p:par>
                                <p:cTn id="90" presetID="1" presetClass="exit" presetSubtype="0" fill="hold" nodeType="withEffect">
                                  <p:stCondLst>
                                    <p:cond delay="0"/>
                                  </p:stCondLst>
                                  <p:childTnLst>
                                    <p:set>
                                      <p:cBhvr>
                                        <p:cTn id="91" dur="1" fill="hold">
                                          <p:stCondLst>
                                            <p:cond delay="0"/>
                                          </p:stCondLst>
                                        </p:cTn>
                                        <p:tgtEl>
                                          <p:spTgt spid="2"/>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8"/>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32"/>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5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140" grpId="0"/>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pPr lvl="1"/>
            <a:endParaRPr lang="en-US" dirty="0"/>
          </a:p>
        </p:txBody>
      </p:sp>
      <p:sp>
        <p:nvSpPr>
          <p:cNvPr id="4" name="Title 3"/>
          <p:cNvSpPr>
            <a:spLocks noGrp="1"/>
          </p:cNvSpPr>
          <p:nvPr>
            <p:ph type="ctrTitle" sz="quarter"/>
          </p:nvPr>
        </p:nvSpPr>
        <p:spPr/>
        <p:txBody>
          <a:bodyPr/>
          <a:lstStyle/>
          <a:p>
            <a:r>
              <a:rPr lang="en-US" noProof="0" smtClean="0"/>
              <a:t>Introduction to Teams</a:t>
            </a:r>
            <a:endParaRPr lang="en-US" noProof="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0" y="4724400"/>
            <a:ext cx="8991600" cy="1219200"/>
          </a:xfrm>
        </p:spPr>
        <p:txBody>
          <a:bodyPr/>
          <a:lstStyle/>
          <a:p>
            <a:r>
              <a:rPr lang="en-US" dirty="0" smtClean="0">
                <a:solidFill>
                  <a:schemeClr val="bg1"/>
                </a:solidFill>
              </a:rPr>
              <a:t>Heidi Rausch, Julia Morris, </a:t>
            </a:r>
            <a:r>
              <a:rPr lang="en-US" dirty="0" err="1" smtClean="0">
                <a:solidFill>
                  <a:schemeClr val="bg1"/>
                </a:solidFill>
              </a:rPr>
              <a:t>Paroma</a:t>
            </a:r>
            <a:r>
              <a:rPr lang="en-US" dirty="0" smtClean="0">
                <a:solidFill>
                  <a:schemeClr val="bg1"/>
                </a:solidFill>
              </a:rPr>
              <a:t> </a:t>
            </a:r>
            <a:r>
              <a:rPr lang="en-US" dirty="0" err="1" smtClean="0">
                <a:solidFill>
                  <a:schemeClr val="bg1"/>
                </a:solidFill>
              </a:rPr>
              <a:t>Chakravarty</a:t>
            </a:r>
            <a:endParaRPr lang="en-US" dirty="0">
              <a:solidFill>
                <a:schemeClr val="bg1"/>
              </a:solidFill>
            </a:endParaRPr>
          </a:p>
        </p:txBody>
      </p:sp>
      <p:sp>
        <p:nvSpPr>
          <p:cNvPr id="6" name="Title 5"/>
          <p:cNvSpPr>
            <a:spLocks noGrp="1"/>
          </p:cNvSpPr>
          <p:nvPr>
            <p:ph type="ctrTitle" sz="quarter"/>
          </p:nvPr>
        </p:nvSpPr>
        <p:spPr/>
        <p:txBody>
          <a:bodyPr/>
          <a:lstStyle/>
          <a:p>
            <a:r>
              <a:rPr lang="en-US" dirty="0" smtClean="0"/>
              <a:t>Design Team</a:t>
            </a:r>
            <a:endParaRPr lang="en-US" dirty="0"/>
          </a:p>
        </p:txBody>
      </p:sp>
      <p:pic>
        <p:nvPicPr>
          <p:cNvPr id="5" name="Picture 6" descr="a"/>
          <p:cNvPicPr>
            <a:picLocks noChangeAspect="1" noChangeArrowheads="1"/>
          </p:cNvPicPr>
          <p:nvPr/>
        </p:nvPicPr>
        <p:blipFill>
          <a:blip r:embed="rId3" cstate="email"/>
          <a:srcRect/>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Automated Design Tool</a:t>
            </a:r>
            <a:endParaRPr lang="en-US" dirty="0"/>
          </a:p>
        </p:txBody>
      </p:sp>
      <p:pic>
        <p:nvPicPr>
          <p:cNvPr id="4" name="Picture 5" descr="b"/>
          <p:cNvPicPr>
            <a:picLocks noChangeAspect="1" noChangeArrowheads="1"/>
          </p:cNvPicPr>
          <p:nvPr/>
        </p:nvPicPr>
        <p:blipFill>
          <a:blip r:embed="rId2" cstate="email"/>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email"/>
          <a:srcRect/>
          <a:stretch>
            <a:fillRect/>
          </a:stretch>
        </p:blipFill>
        <p:spPr bwMode="auto">
          <a:xfrm>
            <a:off x="0" y="6300788"/>
            <a:ext cx="1981200" cy="557212"/>
          </a:xfrm>
          <a:prstGeom prst="rect">
            <a:avLst/>
          </a:prstGeom>
          <a:noFill/>
          <a:ln w="9525">
            <a:noFill/>
            <a:miter lim="800000"/>
            <a:headEnd/>
            <a:tailEnd/>
          </a:ln>
        </p:spPr>
      </p:pic>
      <p:sp>
        <p:nvSpPr>
          <p:cNvPr id="24" name="Oval 23"/>
          <p:cNvSpPr/>
          <p:nvPr/>
        </p:nvSpPr>
        <p:spPr>
          <a:xfrm>
            <a:off x="304800" y="4114800"/>
            <a:ext cx="25146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Mathcad</a:t>
            </a:r>
          </a:p>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Calculations</a:t>
            </a:r>
          </a:p>
        </p:txBody>
      </p:sp>
      <p:sp>
        <p:nvSpPr>
          <p:cNvPr id="25" name="Oval 24"/>
          <p:cNvSpPr/>
          <p:nvPr/>
        </p:nvSpPr>
        <p:spPr>
          <a:xfrm>
            <a:off x="2286000" y="5403273"/>
            <a:ext cx="27432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Mathcad</a:t>
            </a:r>
          </a:p>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Drawing Files</a:t>
            </a:r>
            <a:endParaRPr lang="en-US" sz="2200" b="1" dirty="0">
              <a:solidFill>
                <a:prstClr val="white"/>
              </a:solidFill>
              <a:latin typeface="Times New Roman" pitchFamily="18" charset="0"/>
              <a:cs typeface="Times New Roman" pitchFamily="18" charset="0"/>
            </a:endParaRPr>
          </a:p>
        </p:txBody>
      </p:sp>
      <p:sp>
        <p:nvSpPr>
          <p:cNvPr id="26" name="Oval 25"/>
          <p:cNvSpPr/>
          <p:nvPr/>
        </p:nvSpPr>
        <p:spPr>
          <a:xfrm>
            <a:off x="3429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400" b="1" dirty="0" smtClean="0">
                <a:solidFill>
                  <a:prstClr val="black"/>
                </a:solidFill>
                <a:latin typeface="Times New Roman" pitchFamily="18" charset="0"/>
                <a:cs typeface="Times New Roman" pitchFamily="18" charset="0"/>
              </a:rPr>
              <a:t>User Inputs</a:t>
            </a:r>
          </a:p>
        </p:txBody>
      </p:sp>
      <p:sp>
        <p:nvSpPr>
          <p:cNvPr id="27" name="Oval 26"/>
          <p:cNvSpPr/>
          <p:nvPr/>
        </p:nvSpPr>
        <p:spPr>
          <a:xfrm>
            <a:off x="3048000" y="2057400"/>
            <a:ext cx="3086100" cy="1905000"/>
          </a:xfrm>
          <a:prstGeom prst="ellipse">
            <a:avLst/>
          </a:prstGeom>
          <a:solidFill>
            <a:schemeClr val="accent6">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err="1" smtClean="0">
                <a:solidFill>
                  <a:prstClr val="black"/>
                </a:solidFill>
                <a:latin typeface="Times New Roman" pitchFamily="18" charset="0"/>
                <a:cs typeface="Times New Roman" pitchFamily="18" charset="0"/>
              </a:rPr>
              <a:t>LabVIEW</a:t>
            </a:r>
            <a:endParaRPr lang="en-US" sz="2800" b="1" dirty="0" smtClean="0">
              <a:solidFill>
                <a:prstClr val="black"/>
              </a:solidFill>
              <a:latin typeface="Times New Roman" pitchFamily="18" charset="0"/>
              <a:cs typeface="Times New Roman" pitchFamily="18" charset="0"/>
            </a:endParaRPr>
          </a:p>
        </p:txBody>
      </p:sp>
      <p:sp>
        <p:nvSpPr>
          <p:cNvPr id="28" name="Oval 27"/>
          <p:cNvSpPr/>
          <p:nvPr/>
        </p:nvSpPr>
        <p:spPr>
          <a:xfrm>
            <a:off x="73914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Plant</a:t>
            </a:r>
          </a:p>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Design</a:t>
            </a:r>
          </a:p>
        </p:txBody>
      </p:sp>
      <p:sp>
        <p:nvSpPr>
          <p:cNvPr id="29" name="Oval 28"/>
          <p:cNvSpPr/>
          <p:nvPr/>
        </p:nvSpPr>
        <p:spPr>
          <a:xfrm>
            <a:off x="6705600" y="3733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AutoCAD</a:t>
            </a:r>
          </a:p>
        </p:txBody>
      </p:sp>
      <p:sp>
        <p:nvSpPr>
          <p:cNvPr id="30" name="Oval 29"/>
          <p:cNvSpPr/>
          <p:nvPr/>
        </p:nvSpPr>
        <p:spPr>
          <a:xfrm>
            <a:off x="5410200" y="5257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MS Word</a:t>
            </a:r>
          </a:p>
        </p:txBody>
      </p:sp>
      <p:cxnSp>
        <p:nvCxnSpPr>
          <p:cNvPr id="31" name="Straight Arrow Connector 30"/>
          <p:cNvCxnSpPr>
            <a:stCxn id="26" idx="5"/>
            <a:endCxn id="27" idx="2"/>
          </p:cNvCxnSpPr>
          <p:nvPr/>
        </p:nvCxnSpPr>
        <p:spPr>
          <a:xfrm>
            <a:off x="1676236" y="2499612"/>
            <a:ext cx="1371764" cy="510288"/>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7" idx="3"/>
            <a:endCxn id="24" idx="7"/>
          </p:cNvCxnSpPr>
          <p:nvPr/>
        </p:nvCxnSpPr>
        <p:spPr>
          <a:xfrm flipH="1">
            <a:off x="2451145" y="3683419"/>
            <a:ext cx="1048804" cy="632247"/>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4" idx="5"/>
            <a:endCxn id="25" idx="1"/>
          </p:cNvCxnSpPr>
          <p:nvPr/>
        </p:nvCxnSpPr>
        <p:spPr>
          <a:xfrm>
            <a:off x="2451145" y="5285534"/>
            <a:ext cx="236587" cy="31860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5" idx="0"/>
            <a:endCxn id="27" idx="4"/>
          </p:cNvCxnSpPr>
          <p:nvPr/>
        </p:nvCxnSpPr>
        <p:spPr>
          <a:xfrm flipV="1">
            <a:off x="3657600" y="3962400"/>
            <a:ext cx="933450" cy="14408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7" idx="5"/>
            <a:endCxn id="30" idx="0"/>
          </p:cNvCxnSpPr>
          <p:nvPr/>
        </p:nvCxnSpPr>
        <p:spPr>
          <a:xfrm>
            <a:off x="5682151" y="3683419"/>
            <a:ext cx="909149" cy="157438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5410200" y="3762762"/>
            <a:ext cx="859876" cy="15227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096000" y="3276600"/>
            <a:ext cx="1066800" cy="623429"/>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943600" y="3394363"/>
            <a:ext cx="963338" cy="62596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28" idx="2"/>
          </p:cNvCxnSpPr>
          <p:nvPr/>
        </p:nvCxnSpPr>
        <p:spPr>
          <a:xfrm flipV="1">
            <a:off x="6019800" y="2095500"/>
            <a:ext cx="1371600" cy="571500"/>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 Pump</a:t>
            </a:r>
            <a:endParaRPr lang="en-US" dirty="0"/>
          </a:p>
        </p:txBody>
      </p:sp>
      <p:sp>
        <p:nvSpPr>
          <p:cNvPr id="3" name="Content Placeholder 2"/>
          <p:cNvSpPr>
            <a:spLocks noGrp="1"/>
          </p:cNvSpPr>
          <p:nvPr>
            <p:ph idx="1"/>
          </p:nvPr>
        </p:nvSpPr>
        <p:spPr>
          <a:xfrm>
            <a:off x="457200" y="1600201"/>
            <a:ext cx="8229600" cy="1295400"/>
          </a:xfrm>
        </p:spPr>
        <p:txBody>
          <a:bodyPr/>
          <a:lstStyle/>
          <a:p>
            <a:pPr>
              <a:lnSpc>
                <a:spcPct val="90000"/>
              </a:lnSpc>
            </a:pPr>
            <a:r>
              <a:rPr lang="en-US" dirty="0" smtClean="0"/>
              <a:t>Christine Vernon, Alex </a:t>
            </a:r>
            <a:r>
              <a:rPr lang="en-US" dirty="0" err="1" smtClean="0"/>
              <a:t>Balog</a:t>
            </a:r>
            <a:r>
              <a:rPr lang="en-US" dirty="0" smtClean="0"/>
              <a:t>, Madeline Haas</a:t>
            </a:r>
          </a:p>
          <a:p>
            <a:pPr>
              <a:lnSpc>
                <a:spcPct val="90000"/>
              </a:lnSpc>
            </a:pPr>
            <a:r>
              <a:rPr lang="en-US" dirty="0" smtClean="0"/>
              <a:t>Team Leader: Casey</a:t>
            </a:r>
          </a:p>
          <a:p>
            <a:endParaRPr lang="en-US" dirty="0"/>
          </a:p>
        </p:txBody>
      </p:sp>
      <p:sp>
        <p:nvSpPr>
          <p:cNvPr id="5" name="Content Placeholder 2"/>
          <p:cNvSpPr txBox="1">
            <a:spLocks/>
          </p:cNvSpPr>
          <p:nvPr/>
        </p:nvSpPr>
        <p:spPr bwMode="auto">
          <a:xfrm>
            <a:off x="381000" y="3810000"/>
            <a:ext cx="3505200" cy="2743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Create a simple, easily repaired pump that can provide water for chemical stock tanks and for the plant bathroom</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7" name="Title 1"/>
          <p:cNvSpPr txBox="1">
            <a:spLocks/>
          </p:cNvSpPr>
          <p:nvPr/>
        </p:nvSpPr>
        <p:spPr bwMode="auto">
          <a:xfrm>
            <a:off x="381000" y="31242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pic>
        <p:nvPicPr>
          <p:cNvPr id="8" name="Picture 7" descr="commerical.JPG"/>
          <p:cNvPicPr>
            <a:picLocks noChangeAspect="1"/>
          </p:cNvPicPr>
          <p:nvPr/>
        </p:nvPicPr>
        <p:blipFill>
          <a:blip r:embed="rId2" cstate="print">
            <a:extLst>
              <a:ext uri="{28A0092B-C50C-407E-A947-70E740481C1C}">
                <a14:useLocalDpi xmlns:mc="http://schemas.openxmlformats.org/markup-compatibility/2006" xmlns:mv="urn:schemas-microsoft-com:mac:vml"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3886200" y="2971800"/>
            <a:ext cx="4800600" cy="3566158"/>
          </a:xfrm>
          <a:prstGeom prst="rect">
            <a:avLst/>
          </a:prstGeom>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Tube Flocculator</a:t>
            </a:r>
            <a:endParaRPr lang="en-US" dirty="0"/>
          </a:p>
        </p:txBody>
      </p:sp>
      <p:sp>
        <p:nvSpPr>
          <p:cNvPr id="3" name="Content Placeholder 2"/>
          <p:cNvSpPr>
            <a:spLocks noGrp="1"/>
          </p:cNvSpPr>
          <p:nvPr>
            <p:ph idx="1"/>
          </p:nvPr>
        </p:nvSpPr>
        <p:spPr/>
        <p:txBody>
          <a:bodyPr/>
          <a:lstStyle/>
          <a:p>
            <a:r>
              <a:rPr lang="en-US" dirty="0" smtClean="0"/>
              <a:t>William </a:t>
            </a:r>
            <a:r>
              <a:rPr lang="en-US" dirty="0" err="1" smtClean="0"/>
              <a:t>Pennock</a:t>
            </a:r>
            <a:r>
              <a:rPr lang="en-US" dirty="0" smtClean="0"/>
              <a:t>, </a:t>
            </a:r>
            <a:r>
              <a:rPr lang="en-US" dirty="0" err="1" smtClean="0"/>
              <a:t>Rivu</a:t>
            </a:r>
            <a:r>
              <a:rPr lang="en-US" dirty="0" smtClean="0"/>
              <a:t> </a:t>
            </a:r>
            <a:r>
              <a:rPr lang="en-US" dirty="0" err="1" smtClean="0"/>
              <a:t>Dey</a:t>
            </a:r>
            <a:r>
              <a:rPr lang="en-US" dirty="0" smtClean="0"/>
              <a:t>, Allan Brooks</a:t>
            </a:r>
          </a:p>
          <a:p>
            <a:r>
              <a:rPr lang="en-US" dirty="0" smtClean="0"/>
              <a:t>Team Leader: Casey</a:t>
            </a:r>
            <a:endParaRPr lang="en-US" dirty="0"/>
          </a:p>
        </p:txBody>
      </p:sp>
      <p:sp>
        <p:nvSpPr>
          <p:cNvPr id="4" name="Content Placeholder 2"/>
          <p:cNvSpPr txBox="1">
            <a:spLocks/>
          </p:cNvSpPr>
          <p:nvPr/>
        </p:nvSpPr>
        <p:spPr bwMode="auto">
          <a:xfrm>
            <a:off x="381000" y="3810000"/>
            <a:ext cx="3505200" cy="2743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lang="en-US" sz="2400" kern="0" dirty="0" smtClean="0">
                <a:latin typeface="+mn-lt"/>
                <a:cs typeface="+mn-cs"/>
              </a:rPr>
              <a:t>To better understand the process of flocculation to improve plant design and performance</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5" name="Title 1"/>
          <p:cNvSpPr txBox="1">
            <a:spLocks/>
          </p:cNvSpPr>
          <p:nvPr/>
        </p:nvSpPr>
        <p:spPr bwMode="auto">
          <a:xfrm>
            <a:off x="381000" y="31242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pic>
        <p:nvPicPr>
          <p:cNvPr id="7" name="Picture 6" descr="SDC13631.JPG"/>
          <p:cNvPicPr>
            <a:picLocks noChangeAspect="1"/>
          </p:cNvPicPr>
          <p:nvPr/>
        </p:nvPicPr>
        <p:blipFill>
          <a:blip r:embed="rId2"/>
          <a:stretch>
            <a:fillRect/>
          </a:stretch>
        </p:blipFill>
        <p:spPr>
          <a:xfrm>
            <a:off x="4038600" y="3028950"/>
            <a:ext cx="5105400" cy="3829050"/>
          </a:xfrm>
          <a:prstGeom prst="rect">
            <a:avLst/>
          </a:prstGeom>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Surface</a:t>
            </a:r>
            <a:r>
              <a:rPr lang="en-US" noProof="0" dirty="0" smtClean="0"/>
              <a:t> </a:t>
            </a:r>
            <a:r>
              <a:rPr lang="en-US" noProof="0" dirty="0" err="1" smtClean="0"/>
              <a:t>vs</a:t>
            </a:r>
            <a:r>
              <a:rPr lang="en-US" noProof="0" dirty="0" smtClean="0"/>
              <a:t> Subsurface Filtration</a:t>
            </a:r>
            <a:endParaRPr lang="en-US" noProof="0" dirty="0"/>
          </a:p>
        </p:txBody>
      </p:sp>
      <p:sp>
        <p:nvSpPr>
          <p:cNvPr id="3" name="Content Placeholder 2"/>
          <p:cNvSpPr>
            <a:spLocks noGrp="1"/>
          </p:cNvSpPr>
          <p:nvPr>
            <p:ph idx="1"/>
          </p:nvPr>
        </p:nvSpPr>
        <p:spPr>
          <a:xfrm>
            <a:off x="457200" y="1600200"/>
            <a:ext cx="8382000" cy="4876800"/>
          </a:xfrm>
        </p:spPr>
        <p:txBody>
          <a:bodyPr/>
          <a:lstStyle/>
          <a:p>
            <a:r>
              <a:rPr lang="en-US" dirty="0" smtClean="0"/>
              <a:t>Kelly Huang, Theresa Chu, </a:t>
            </a:r>
            <a:r>
              <a:rPr lang="en-US" dirty="0" err="1" smtClean="0"/>
              <a:t>Vikram</a:t>
            </a:r>
            <a:r>
              <a:rPr lang="en-US" dirty="0" smtClean="0"/>
              <a:t> </a:t>
            </a:r>
            <a:r>
              <a:rPr lang="en-US" dirty="0" err="1" smtClean="0"/>
              <a:t>Kejariwal</a:t>
            </a:r>
            <a:r>
              <a:rPr lang="en-US" dirty="0" smtClean="0"/>
              <a:t>, Tanya </a:t>
            </a:r>
            <a:r>
              <a:rPr lang="en-US" dirty="0" err="1" smtClean="0"/>
              <a:t>Peifer</a:t>
            </a:r>
            <a:endParaRPr lang="en-US" dirty="0" smtClean="0"/>
          </a:p>
          <a:p>
            <a:r>
              <a:rPr lang="en-US" dirty="0" smtClean="0"/>
              <a:t>Team Leader: Casey</a:t>
            </a:r>
            <a:endParaRPr lang="en-US" dirty="0"/>
          </a:p>
        </p:txBody>
      </p:sp>
      <p:pic>
        <p:nvPicPr>
          <p:cNvPr id="4" name="Content Placeholder 4" descr="lab_bench.jpg"/>
          <p:cNvPicPr>
            <a:picLocks noChangeAspect="1"/>
          </p:cNvPicPr>
          <p:nvPr/>
        </p:nvPicPr>
        <p:blipFill>
          <a:blip r:embed="rId2" cstate="print"/>
          <a:stretch>
            <a:fillRect/>
          </a:stretch>
        </p:blipFill>
        <p:spPr bwMode="auto">
          <a:xfrm>
            <a:off x="4445000" y="4038600"/>
            <a:ext cx="4699000" cy="2819400"/>
          </a:xfrm>
          <a:prstGeom prst="rect">
            <a:avLst/>
          </a:prstGeom>
          <a:noFill/>
          <a:ln w="9525">
            <a:noFill/>
            <a:miter lim="800000"/>
            <a:headEnd/>
            <a:tailEnd/>
          </a:ln>
          <a:effectLst/>
        </p:spPr>
      </p:pic>
      <p:sp>
        <p:nvSpPr>
          <p:cNvPr id="5" name="Content Placeholder 2"/>
          <p:cNvSpPr txBox="1">
            <a:spLocks/>
          </p:cNvSpPr>
          <p:nvPr/>
        </p:nvSpPr>
        <p:spPr bwMode="auto">
          <a:xfrm>
            <a:off x="762000" y="4038600"/>
            <a:ext cx="3124200" cy="251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Determine </a:t>
            </a:r>
            <a:r>
              <a:rPr lang="en-US" sz="2400" kern="0" dirty="0" smtClean="0">
                <a:latin typeface="+mn-lt"/>
                <a:cs typeface="+mn-cs"/>
              </a:rPr>
              <a:t>how subsurface injected sand filters behave differently than surface injected</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6" name="Title 1"/>
          <p:cNvSpPr txBox="1">
            <a:spLocks/>
          </p:cNvSpPr>
          <p:nvPr/>
        </p:nvSpPr>
        <p:spPr bwMode="auto">
          <a:xfrm>
            <a:off x="228600" y="34290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dirty="0" smtClean="0"/>
              <a:t>Low Flow Chemical </a:t>
            </a:r>
            <a:r>
              <a:rPr lang="en-US" noProof="0" dirty="0" err="1" smtClean="0"/>
              <a:t>Doser</a:t>
            </a:r>
            <a:r>
              <a:rPr lang="en-US" noProof="0" dirty="0" smtClean="0"/>
              <a:t>	</a:t>
            </a:r>
            <a:endParaRPr lang="en-US" noProof="0" dirty="0"/>
          </a:p>
        </p:txBody>
      </p:sp>
      <p:sp>
        <p:nvSpPr>
          <p:cNvPr id="3" name="Content Placeholder 2"/>
          <p:cNvSpPr>
            <a:spLocks noGrp="1"/>
          </p:cNvSpPr>
          <p:nvPr>
            <p:ph idx="1"/>
          </p:nvPr>
        </p:nvSpPr>
        <p:spPr/>
        <p:txBody>
          <a:bodyPr/>
          <a:lstStyle/>
          <a:p>
            <a:r>
              <a:rPr lang="en-US" dirty="0" smtClean="0"/>
              <a:t>Danielle </a:t>
            </a:r>
            <a:r>
              <a:rPr lang="en-US" dirty="0" err="1" smtClean="0"/>
              <a:t>Feng</a:t>
            </a:r>
            <a:r>
              <a:rPr lang="en-US" dirty="0" smtClean="0"/>
              <a:t>, </a:t>
            </a:r>
            <a:r>
              <a:rPr lang="en-US" dirty="0" err="1" smtClean="0"/>
              <a:t>Kwabena</a:t>
            </a:r>
            <a:r>
              <a:rPr lang="en-US" dirty="0" smtClean="0"/>
              <a:t> </a:t>
            </a:r>
            <a:r>
              <a:rPr lang="en-US" dirty="0" err="1" smtClean="0"/>
              <a:t>Nimo</a:t>
            </a:r>
            <a:r>
              <a:rPr lang="en-US" dirty="0" smtClean="0"/>
              <a:t>, </a:t>
            </a:r>
            <a:r>
              <a:rPr lang="en-US" dirty="0" err="1" smtClean="0"/>
              <a:t>Kaylyn</a:t>
            </a:r>
            <a:r>
              <a:rPr lang="en-US" dirty="0" smtClean="0"/>
              <a:t> </a:t>
            </a:r>
            <a:r>
              <a:rPr lang="en-US" dirty="0" err="1" smtClean="0"/>
              <a:t>Bacha</a:t>
            </a:r>
            <a:endParaRPr lang="en-US" dirty="0" smtClean="0"/>
          </a:p>
          <a:p>
            <a:r>
              <a:rPr lang="en-US" dirty="0" smtClean="0"/>
              <a:t>Team Leader: Heidi</a:t>
            </a:r>
            <a:endParaRPr lang="en-US" dirty="0"/>
          </a:p>
        </p:txBody>
      </p:sp>
      <p:sp>
        <p:nvSpPr>
          <p:cNvPr id="5" name="Content Placeholder 2"/>
          <p:cNvSpPr txBox="1">
            <a:spLocks/>
          </p:cNvSpPr>
          <p:nvPr/>
        </p:nvSpPr>
        <p:spPr bwMode="auto">
          <a:xfrm>
            <a:off x="762000" y="4038600"/>
            <a:ext cx="3124200" cy="251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lang="en-US" sz="2400" kern="0" dirty="0" smtClean="0">
                <a:latin typeface="+mn-lt"/>
                <a:cs typeface="+mn-cs"/>
              </a:rPr>
              <a:t>Expand the design of the chemical </a:t>
            </a:r>
            <a:r>
              <a:rPr lang="en-US" sz="2400" kern="0" dirty="0" err="1" smtClean="0">
                <a:latin typeface="+mn-lt"/>
                <a:cs typeface="+mn-cs"/>
              </a:rPr>
              <a:t>doser</a:t>
            </a:r>
            <a:r>
              <a:rPr lang="en-US" sz="2400" kern="0" dirty="0" smtClean="0">
                <a:latin typeface="+mn-lt"/>
                <a:cs typeface="+mn-cs"/>
              </a:rPr>
              <a:t> that can feed coagulant and chlorine to the water</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6" name="Title 1"/>
          <p:cNvSpPr txBox="1">
            <a:spLocks/>
          </p:cNvSpPr>
          <p:nvPr/>
        </p:nvSpPr>
        <p:spPr bwMode="auto">
          <a:xfrm>
            <a:off x="228600" y="34290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pic>
        <p:nvPicPr>
          <p:cNvPr id="7" name="Content Placeholder 4" descr="400 NTU photo-e2.jpg"/>
          <p:cNvPicPr>
            <a:picLocks noChangeAspect="1"/>
          </p:cNvPicPr>
          <p:nvPr/>
        </p:nvPicPr>
        <p:blipFill>
          <a:blip r:embed="rId2" cstate="print"/>
          <a:stretch>
            <a:fillRect/>
          </a:stretch>
        </p:blipFill>
        <p:spPr bwMode="auto">
          <a:xfrm>
            <a:off x="3962400" y="2971800"/>
            <a:ext cx="5181600" cy="38862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Flow Stacked Rapid Sand Filter	</a:t>
            </a:r>
            <a:endParaRPr lang="en-US" dirty="0"/>
          </a:p>
        </p:txBody>
      </p:sp>
      <p:sp>
        <p:nvSpPr>
          <p:cNvPr id="3" name="Content Placeholder 2"/>
          <p:cNvSpPr>
            <a:spLocks noGrp="1"/>
          </p:cNvSpPr>
          <p:nvPr>
            <p:ph idx="1"/>
          </p:nvPr>
        </p:nvSpPr>
        <p:spPr/>
        <p:txBody>
          <a:bodyPr/>
          <a:lstStyle/>
          <a:p>
            <a:r>
              <a:rPr lang="en-US" dirty="0" smtClean="0"/>
              <a:t>Sam Taube, Rachael Brooks, Deanna Steers, </a:t>
            </a:r>
            <a:r>
              <a:rPr lang="en-US" dirty="0" err="1" smtClean="0"/>
              <a:t>Rishika</a:t>
            </a:r>
            <a:r>
              <a:rPr lang="en-US" dirty="0" smtClean="0"/>
              <a:t> </a:t>
            </a:r>
            <a:r>
              <a:rPr lang="en-US" dirty="0" err="1" smtClean="0"/>
              <a:t>Ghosh</a:t>
            </a:r>
            <a:endParaRPr lang="en-US" dirty="0" smtClean="0"/>
          </a:p>
          <a:p>
            <a:r>
              <a:rPr lang="en-US" dirty="0" smtClean="0"/>
              <a:t>Team Leader: Casey/Heidi</a:t>
            </a:r>
          </a:p>
          <a:p>
            <a:endParaRPr lang="en-US" dirty="0"/>
          </a:p>
        </p:txBody>
      </p:sp>
      <p:sp>
        <p:nvSpPr>
          <p:cNvPr id="4" name="Content Placeholder 2"/>
          <p:cNvSpPr txBox="1">
            <a:spLocks/>
          </p:cNvSpPr>
          <p:nvPr/>
        </p:nvSpPr>
        <p:spPr bwMode="auto">
          <a:xfrm>
            <a:off x="1295400" y="4038600"/>
            <a:ext cx="3124200" cy="251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lang="en-US" sz="2400" kern="0" dirty="0" smtClean="0">
                <a:latin typeface="+mn-lt"/>
                <a:cs typeface="+mn-cs"/>
              </a:rPr>
              <a:t>Scale down the current stacked rapid sand filter for lower plant flows</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5" name="Title 1"/>
          <p:cNvSpPr txBox="1">
            <a:spLocks/>
          </p:cNvSpPr>
          <p:nvPr/>
        </p:nvSpPr>
        <p:spPr bwMode="auto">
          <a:xfrm>
            <a:off x="762000" y="34290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grpSp>
        <p:nvGrpSpPr>
          <p:cNvPr id="6" name="Group 5"/>
          <p:cNvGrpSpPr/>
          <p:nvPr/>
        </p:nvGrpSpPr>
        <p:grpSpPr>
          <a:xfrm>
            <a:off x="5791200" y="2286000"/>
            <a:ext cx="2848161" cy="4236282"/>
            <a:chOff x="533400" y="1219200"/>
            <a:chExt cx="3592654" cy="5410199"/>
          </a:xfrm>
        </p:grpSpPr>
        <p:pic>
          <p:nvPicPr>
            <p:cNvPr id="7" name="Picture 4" descr="https://lh4.googleusercontent.com/-9FpJkhcu1kU/UTzf3EI9dqI/AAAAAAAApFk/AVseD_SNnlg/s765/DSC_0751.JPG"/>
            <p:cNvPicPr>
              <a:picLocks noChangeAspect="1" noChangeArrowheads="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3400" y="1219200"/>
              <a:ext cx="3592654" cy="5410199"/>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8" name="Oval 7"/>
            <p:cNvSpPr/>
            <p:nvPr/>
          </p:nvSpPr>
          <p:spPr>
            <a:xfrm>
              <a:off x="2339252" y="4876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Scale Plant Model</a:t>
            </a:r>
            <a:endParaRPr lang="en-US" dirty="0"/>
          </a:p>
        </p:txBody>
      </p:sp>
      <p:sp>
        <p:nvSpPr>
          <p:cNvPr id="3" name="Content Placeholder 2"/>
          <p:cNvSpPr>
            <a:spLocks noGrp="1"/>
          </p:cNvSpPr>
          <p:nvPr>
            <p:ph idx="1"/>
          </p:nvPr>
        </p:nvSpPr>
        <p:spPr/>
        <p:txBody>
          <a:bodyPr/>
          <a:lstStyle/>
          <a:p>
            <a:r>
              <a:rPr lang="en-US" dirty="0" smtClean="0"/>
              <a:t>Amanda Rodriguez, Sean </a:t>
            </a:r>
            <a:r>
              <a:rPr lang="en-US" dirty="0" err="1" smtClean="0"/>
              <a:t>Coholan</a:t>
            </a:r>
            <a:r>
              <a:rPr lang="en-US" dirty="0" smtClean="0"/>
              <a:t>, Molly Tierney</a:t>
            </a:r>
          </a:p>
          <a:p>
            <a:r>
              <a:rPr lang="en-US" dirty="0" smtClean="0"/>
              <a:t>Team Leader: Heidi</a:t>
            </a:r>
            <a:endParaRPr lang="en-US" dirty="0"/>
          </a:p>
        </p:txBody>
      </p:sp>
      <p:sp>
        <p:nvSpPr>
          <p:cNvPr id="4" name="Content Placeholder 2"/>
          <p:cNvSpPr txBox="1">
            <a:spLocks/>
          </p:cNvSpPr>
          <p:nvPr/>
        </p:nvSpPr>
        <p:spPr bwMode="auto">
          <a:xfrm>
            <a:off x="914400" y="4038600"/>
            <a:ext cx="3124200" cy="251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lang="en-US" sz="2400" kern="0" noProof="0" dirty="0" smtClean="0">
                <a:latin typeface="+mn-lt"/>
                <a:cs typeface="+mn-cs"/>
              </a:rPr>
              <a:t>Design and </a:t>
            </a:r>
            <a:r>
              <a:rPr lang="en-US" sz="2400" kern="0" dirty="0" smtClean="0">
                <a:latin typeface="+mn-lt"/>
                <a:cs typeface="+mn-cs"/>
              </a:rPr>
              <a:t>construct a briefcase sized plant for demonstrations and education</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5" name="Title 1"/>
          <p:cNvSpPr txBox="1">
            <a:spLocks/>
          </p:cNvSpPr>
          <p:nvPr/>
        </p:nvSpPr>
        <p:spPr bwMode="auto">
          <a:xfrm>
            <a:off x="381000" y="34290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pic>
        <p:nvPicPr>
          <p:cNvPr id="6" name="Picture 5"/>
          <p:cNvPicPr>
            <a:picLocks noChangeAspect="1"/>
          </p:cNvPicPr>
          <p:nvPr/>
        </p:nvPicPr>
        <p:blipFill>
          <a:blip r:embed="rId2"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572000" y="2958353"/>
            <a:ext cx="4572000" cy="3899647"/>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a:xfrm>
            <a:off x="457200" y="1828801"/>
            <a:ext cx="3124200" cy="3886199"/>
          </a:xfrm>
        </p:spPr>
        <p:txBody>
          <a:bodyPr/>
          <a:lstStyle/>
          <a:p>
            <a:r>
              <a:rPr lang="en-US" dirty="0" smtClean="0"/>
              <a:t>Name</a:t>
            </a:r>
          </a:p>
          <a:p>
            <a:r>
              <a:rPr lang="en-US" dirty="0" smtClean="0"/>
              <a:t>Major</a:t>
            </a:r>
          </a:p>
          <a:p>
            <a:r>
              <a:rPr lang="en-US" dirty="0" smtClean="0"/>
              <a:t>Something you’re doing this summer</a:t>
            </a:r>
            <a:endParaRPr lang="en-US" dirty="0"/>
          </a:p>
        </p:txBody>
      </p:sp>
      <p:pic>
        <p:nvPicPr>
          <p:cNvPr id="5" name="Picture 4"/>
          <p:cNvPicPr>
            <a:picLocks noChangeAspect="1"/>
          </p:cNvPicPr>
          <p:nvPr/>
        </p:nvPicPr>
        <p:blipFill>
          <a:blip r:embed="rId2"/>
          <a:stretch>
            <a:fillRect/>
          </a:stretch>
        </p:blipFill>
        <p:spPr>
          <a:xfrm>
            <a:off x="3733800" y="1752600"/>
            <a:ext cx="4800600" cy="4800600"/>
          </a:xfrm>
          <a:prstGeom prst="rect">
            <a:avLst/>
          </a:prstGeom>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Turbulent Flocculator</a:t>
            </a:r>
            <a:endParaRPr lang="en-US" dirty="0"/>
          </a:p>
        </p:txBody>
      </p:sp>
      <p:sp>
        <p:nvSpPr>
          <p:cNvPr id="3" name="Content Placeholder 2"/>
          <p:cNvSpPr>
            <a:spLocks noGrp="1"/>
          </p:cNvSpPr>
          <p:nvPr>
            <p:ph idx="1"/>
          </p:nvPr>
        </p:nvSpPr>
        <p:spPr/>
        <p:txBody>
          <a:bodyPr/>
          <a:lstStyle/>
          <a:p>
            <a:r>
              <a:rPr lang="en-US" dirty="0" smtClean="0"/>
              <a:t>Greta Schneider-Herr, </a:t>
            </a:r>
            <a:r>
              <a:rPr lang="en-US" dirty="0" err="1" smtClean="0"/>
              <a:t>Felice</a:t>
            </a:r>
            <a:r>
              <a:rPr lang="en-US" dirty="0" smtClean="0"/>
              <a:t> Chan, Brooke </a:t>
            </a:r>
            <a:r>
              <a:rPr lang="en-US" dirty="0" err="1" smtClean="0"/>
              <a:t>Pian</a:t>
            </a:r>
            <a:r>
              <a:rPr lang="en-US" dirty="0" smtClean="0"/>
              <a:t>, Amanda Rodriguez</a:t>
            </a:r>
          </a:p>
          <a:p>
            <a:r>
              <a:rPr lang="en-US" dirty="0" smtClean="0"/>
              <a:t>Team Leader: Heidi </a:t>
            </a:r>
            <a:endParaRPr lang="en-US" dirty="0"/>
          </a:p>
        </p:txBody>
      </p:sp>
      <p:sp>
        <p:nvSpPr>
          <p:cNvPr id="4" name="Content Placeholder 2"/>
          <p:cNvSpPr txBox="1">
            <a:spLocks/>
          </p:cNvSpPr>
          <p:nvPr/>
        </p:nvSpPr>
        <p:spPr bwMode="auto">
          <a:xfrm>
            <a:off x="914400" y="4038600"/>
            <a:ext cx="3124200" cy="251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lang="en-US" sz="2400" kern="0" noProof="0" dirty="0" smtClean="0">
                <a:latin typeface="+mn-lt"/>
                <a:cs typeface="+mn-cs"/>
              </a:rPr>
              <a:t>Design and </a:t>
            </a:r>
            <a:r>
              <a:rPr lang="en-US" sz="2400" kern="0" dirty="0" smtClean="0">
                <a:latin typeface="+mn-lt"/>
                <a:cs typeface="+mn-cs"/>
              </a:rPr>
              <a:t>construct a lab scale turbulent tube flocculator to better understand and design </a:t>
            </a:r>
            <a:r>
              <a:rPr lang="en-US" sz="2400" kern="0" dirty="0" err="1" smtClean="0">
                <a:latin typeface="+mn-lt"/>
                <a:cs typeface="+mn-cs"/>
              </a:rPr>
              <a:t>flocculators</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5" name="Title 1"/>
          <p:cNvSpPr txBox="1">
            <a:spLocks/>
          </p:cNvSpPr>
          <p:nvPr/>
        </p:nvSpPr>
        <p:spPr bwMode="auto">
          <a:xfrm>
            <a:off x="381000" y="34290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pic>
        <p:nvPicPr>
          <p:cNvPr id="6" name="Picture 5"/>
          <p:cNvPicPr>
            <a:picLocks noChangeAspect="1"/>
          </p:cNvPicPr>
          <p:nvPr/>
        </p:nvPicPr>
        <p:blipFill>
          <a:blip r:embed="rId2"/>
          <a:srcRect l="8000" r="24258" b="2000"/>
          <a:stretch>
            <a:fillRect/>
          </a:stretch>
        </p:blipFill>
        <p:spPr>
          <a:xfrm>
            <a:off x="4648200" y="3582811"/>
            <a:ext cx="4495800" cy="3275190"/>
          </a:xfrm>
          <a:prstGeom prst="rect">
            <a:avLst/>
          </a:prstGeom>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smtClean="0"/>
              <a:t>Upflow</a:t>
            </a:r>
            <a:r>
              <a:rPr lang="en-US" dirty="0" smtClean="0"/>
              <a:t> Activated Sludge Blanket</a:t>
            </a:r>
            <a:endParaRPr lang="en-US" noProof="0" dirty="0"/>
          </a:p>
        </p:txBody>
      </p:sp>
      <p:sp>
        <p:nvSpPr>
          <p:cNvPr id="3" name="Text Placeholder 2"/>
          <p:cNvSpPr>
            <a:spLocks noGrp="1"/>
          </p:cNvSpPr>
          <p:nvPr>
            <p:ph idx="1"/>
          </p:nvPr>
        </p:nvSpPr>
        <p:spPr>
          <a:xfrm>
            <a:off x="457200" y="1600201"/>
            <a:ext cx="7924800" cy="2667000"/>
          </a:xfrm>
        </p:spPr>
        <p:txBody>
          <a:bodyPr/>
          <a:lstStyle/>
          <a:p>
            <a:r>
              <a:rPr lang="en-US" dirty="0" smtClean="0"/>
              <a:t>Walker </a:t>
            </a:r>
            <a:r>
              <a:rPr lang="en-US" dirty="0" err="1" smtClean="0"/>
              <a:t>Grimshaw</a:t>
            </a:r>
            <a:r>
              <a:rPr lang="en-US" dirty="0" smtClean="0"/>
              <a:t>, Fanny </a:t>
            </a:r>
            <a:r>
              <a:rPr lang="en-US" dirty="0" err="1" smtClean="0"/>
              <a:t>Okaikue</a:t>
            </a:r>
            <a:r>
              <a:rPr lang="en-US" dirty="0" smtClean="0"/>
              <a:t>, </a:t>
            </a:r>
            <a:r>
              <a:rPr lang="en-US" dirty="0" err="1" smtClean="0"/>
              <a:t>Sushil</a:t>
            </a:r>
            <a:r>
              <a:rPr lang="en-US" dirty="0" smtClean="0"/>
              <a:t> </a:t>
            </a:r>
            <a:r>
              <a:rPr lang="en-US" dirty="0" err="1" smtClean="0"/>
              <a:t>Shanbhag</a:t>
            </a:r>
            <a:r>
              <a:rPr lang="en-US" dirty="0" smtClean="0"/>
              <a:t>, </a:t>
            </a:r>
            <a:endParaRPr lang="en-US" noProof="0" dirty="0" smtClean="0"/>
          </a:p>
          <a:p>
            <a:r>
              <a:rPr lang="en-US" dirty="0" smtClean="0"/>
              <a:t>Team Leaders: Cristina Fernandez-Baca, Xian Zhang</a:t>
            </a:r>
          </a:p>
          <a:p>
            <a:pPr>
              <a:buNone/>
            </a:pPr>
            <a:endParaRPr lang="en-US" noProof="0" dirty="0" smtClean="0"/>
          </a:p>
          <a:p>
            <a:endParaRPr lang="en-US" noProof="0" dirty="0" smtClean="0"/>
          </a:p>
        </p:txBody>
      </p:sp>
      <p:sp>
        <p:nvSpPr>
          <p:cNvPr id="4" name="Content Placeholder 2"/>
          <p:cNvSpPr txBox="1">
            <a:spLocks/>
          </p:cNvSpPr>
          <p:nvPr/>
        </p:nvSpPr>
        <p:spPr bwMode="auto">
          <a:xfrm>
            <a:off x="685800" y="4648200"/>
            <a:ext cx="3124200" cy="1676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lang="en-US" sz="2400" kern="0" noProof="0" dirty="0" smtClean="0">
                <a:latin typeface="+mn-lt"/>
                <a:cs typeface="+mn-cs"/>
              </a:rPr>
              <a:t>Design and </a:t>
            </a:r>
            <a:r>
              <a:rPr lang="en-US" sz="2400" kern="0" dirty="0" smtClean="0">
                <a:latin typeface="+mn-lt"/>
                <a:cs typeface="+mn-cs"/>
              </a:rPr>
              <a:t>test systems to treat wastewater</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
        <p:nvSpPr>
          <p:cNvPr id="5" name="Title 1"/>
          <p:cNvSpPr txBox="1">
            <a:spLocks/>
          </p:cNvSpPr>
          <p:nvPr/>
        </p:nvSpPr>
        <p:spPr bwMode="auto">
          <a:xfrm>
            <a:off x="152400" y="4038600"/>
            <a:ext cx="3733800" cy="6096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4400" b="1" kern="0" dirty="0" smtClean="0">
                <a:solidFill>
                  <a:schemeClr val="tx2"/>
                </a:solidFill>
                <a:latin typeface="+mj-lt"/>
                <a:ea typeface="+mj-ea"/>
                <a:cs typeface="+mj-cs"/>
              </a:rPr>
              <a:t>Purpose?</a:t>
            </a:r>
            <a:endParaRPr kumimoji="0" lang="en-US" sz="4400" b="1" i="0" u="none" strike="noStrike" kern="0" cap="none" spc="0" normalizeH="0" baseline="0" noProof="0" dirty="0">
              <a:ln>
                <a:noFill/>
              </a:ln>
              <a:solidFill>
                <a:schemeClr val="tx2"/>
              </a:solidFill>
              <a:effectLst/>
              <a:uLnTx/>
              <a:uFillTx/>
              <a:latin typeface="+mj-lt"/>
              <a:ea typeface="+mj-ea"/>
              <a:cs typeface="+mj-cs"/>
            </a:endParaRPr>
          </a:p>
        </p:txBody>
      </p:sp>
      <p:pic>
        <p:nvPicPr>
          <p:cNvPr id="6" name="Picture 5"/>
          <p:cNvPicPr>
            <a:picLocks noChangeAspect="1"/>
          </p:cNvPicPr>
          <p:nvPr/>
        </p:nvPicPr>
        <p:blipFill>
          <a:blip r:embed="rId2"/>
          <a:stretch>
            <a:fillRect/>
          </a:stretch>
        </p:blipFill>
        <p:spPr>
          <a:xfrm>
            <a:off x="4064000" y="3657600"/>
            <a:ext cx="5080000" cy="3200400"/>
          </a:xfrm>
          <a:prstGeom prst="rect">
            <a:avLst/>
          </a:prstGeom>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do</a:t>
            </a:r>
            <a:endParaRPr lang="en-US" dirty="0"/>
          </a:p>
        </p:txBody>
      </p:sp>
      <p:sp>
        <p:nvSpPr>
          <p:cNvPr id="3" name="Content Placeholder 2"/>
          <p:cNvSpPr>
            <a:spLocks noGrp="1"/>
          </p:cNvSpPr>
          <p:nvPr>
            <p:ph idx="1"/>
          </p:nvPr>
        </p:nvSpPr>
        <p:spPr/>
        <p:txBody>
          <a:bodyPr/>
          <a:lstStyle/>
          <a:p>
            <a:r>
              <a:rPr lang="en-US" dirty="0" smtClean="0">
                <a:hlinkClick r:id="rId2"/>
              </a:rPr>
              <a:t>https://confluence.cornell.edu/display/AGUACLARA/Syllabi</a:t>
            </a:r>
            <a:endParaRPr lang="en-US" dirty="0" smtClean="0"/>
          </a:p>
          <a:p>
            <a:pPr>
              <a:buNone/>
            </a:pPr>
            <a:endParaRPr lang="en-US" dirty="0" smtClean="0"/>
          </a:p>
          <a:p>
            <a:r>
              <a:rPr lang="en-US" dirty="0" smtClean="0"/>
              <a:t>Complete lab safety training</a:t>
            </a:r>
          </a:p>
          <a:p>
            <a:endParaRPr lang="en-US" dirty="0" smtClean="0"/>
          </a:p>
          <a:p>
            <a:r>
              <a:rPr lang="en-US" dirty="0" smtClean="0"/>
              <a:t>Volunteer form  - sign and return</a:t>
            </a:r>
          </a:p>
          <a:p>
            <a:endParaRPr lang="en-US" dirty="0" smtClean="0"/>
          </a:p>
          <a:p>
            <a:r>
              <a:rPr lang="en-US" dirty="0" smtClean="0"/>
              <a:t>Meet with your team!</a:t>
            </a:r>
          </a:p>
          <a:p>
            <a:pPr>
              <a:buNone/>
            </a:pPr>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Tasks</a:t>
            </a:r>
            <a:endParaRPr lang="en-US" dirty="0"/>
          </a:p>
        </p:txBody>
      </p:sp>
      <p:sp>
        <p:nvSpPr>
          <p:cNvPr id="3" name="Content Placeholder 2"/>
          <p:cNvSpPr>
            <a:spLocks noGrp="1"/>
          </p:cNvSpPr>
          <p:nvPr>
            <p:ph idx="1"/>
          </p:nvPr>
        </p:nvSpPr>
        <p:spPr/>
        <p:txBody>
          <a:bodyPr/>
          <a:lstStyle/>
          <a:p>
            <a:r>
              <a:rPr lang="en-US" dirty="0" smtClean="0"/>
              <a:t>Detailed task list</a:t>
            </a:r>
          </a:p>
          <a:p>
            <a:pPr lvl="1"/>
            <a:r>
              <a:rPr lang="en-US" dirty="0" smtClean="0"/>
              <a:t>Outline of tasks to complete this summer with a tentative timeline of completing the tasks</a:t>
            </a:r>
          </a:p>
          <a:p>
            <a:pPr lvl="1">
              <a:buNone/>
            </a:pPr>
            <a:endParaRPr lang="en-US" dirty="0" smtClean="0"/>
          </a:p>
          <a:p>
            <a:r>
              <a:rPr lang="en-US" dirty="0" smtClean="0"/>
              <a:t>Literature Review</a:t>
            </a:r>
          </a:p>
          <a:p>
            <a:pPr lvl="1"/>
            <a:r>
              <a:rPr lang="en-US" dirty="0" smtClean="0"/>
              <a:t>Discuss previous research on your topic including reviewing what previous teams have researched</a:t>
            </a: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Teams Review</a:t>
            </a:r>
            <a:endParaRPr lang="en-US" dirty="0"/>
          </a:p>
        </p:txBody>
      </p:sp>
      <p:sp>
        <p:nvSpPr>
          <p:cNvPr id="6" name="Rectangle 5"/>
          <p:cNvSpPr/>
          <p:nvPr/>
        </p:nvSpPr>
        <p:spPr>
          <a:xfrm>
            <a:off x="0" y="1524000"/>
            <a:ext cx="9144000" cy="5078314"/>
          </a:xfrm>
          <a:prstGeom prst="rect">
            <a:avLst/>
          </a:prstGeom>
        </p:spPr>
        <p:txBody>
          <a:bodyPr wrap="square">
            <a:spAutoFit/>
          </a:bodyPr>
          <a:lstStyle/>
          <a:p>
            <a:r>
              <a:rPr lang="en-US" b="1" dirty="0" smtClean="0"/>
              <a:t>UASB</a:t>
            </a:r>
            <a:r>
              <a:rPr lang="en-US" dirty="0" smtClean="0"/>
              <a:t>: Walker </a:t>
            </a:r>
            <a:r>
              <a:rPr lang="en-US" dirty="0" err="1" smtClean="0"/>
              <a:t>Grimshaw</a:t>
            </a:r>
            <a:r>
              <a:rPr lang="en-US" dirty="0" smtClean="0"/>
              <a:t>, Fanny </a:t>
            </a:r>
            <a:r>
              <a:rPr lang="en-US" dirty="0" err="1" smtClean="0"/>
              <a:t>Okaikue</a:t>
            </a:r>
            <a:r>
              <a:rPr lang="en-US" dirty="0" smtClean="0"/>
              <a:t>, </a:t>
            </a:r>
            <a:r>
              <a:rPr lang="en-US" dirty="0" err="1" smtClean="0"/>
              <a:t>Sushil</a:t>
            </a:r>
            <a:r>
              <a:rPr lang="en-US" dirty="0" smtClean="0"/>
              <a:t> </a:t>
            </a:r>
            <a:r>
              <a:rPr lang="en-US" dirty="0" err="1" smtClean="0"/>
              <a:t>Shanbhag</a:t>
            </a:r>
            <a:r>
              <a:rPr lang="en-US" dirty="0" smtClean="0"/>
              <a:t>, Cristina, Sam</a:t>
            </a:r>
          </a:p>
          <a:p>
            <a:endParaRPr lang="en-US" dirty="0" smtClean="0"/>
          </a:p>
          <a:p>
            <a:r>
              <a:rPr lang="en-US" b="1" dirty="0" smtClean="0"/>
              <a:t>Low Flow Chemical </a:t>
            </a:r>
            <a:r>
              <a:rPr lang="en-US" b="1" dirty="0" err="1" smtClean="0"/>
              <a:t>Doser</a:t>
            </a:r>
            <a:r>
              <a:rPr lang="en-US" dirty="0" smtClean="0"/>
              <a:t>: Danielle </a:t>
            </a:r>
            <a:r>
              <a:rPr lang="en-US" dirty="0" err="1" smtClean="0"/>
              <a:t>Feng</a:t>
            </a:r>
            <a:r>
              <a:rPr lang="en-US" dirty="0" smtClean="0"/>
              <a:t>, </a:t>
            </a:r>
            <a:r>
              <a:rPr lang="en-US" dirty="0" err="1" smtClean="0"/>
              <a:t>Kwabena</a:t>
            </a:r>
            <a:r>
              <a:rPr lang="en-US" dirty="0" smtClean="0"/>
              <a:t> </a:t>
            </a:r>
            <a:r>
              <a:rPr lang="en-US" dirty="0" err="1" smtClean="0"/>
              <a:t>Nimo</a:t>
            </a:r>
            <a:r>
              <a:rPr lang="en-US" dirty="0" smtClean="0"/>
              <a:t>, </a:t>
            </a:r>
            <a:r>
              <a:rPr lang="en-US" dirty="0" err="1" smtClean="0"/>
              <a:t>Kaylyn</a:t>
            </a:r>
            <a:r>
              <a:rPr lang="en-US" dirty="0" smtClean="0"/>
              <a:t> </a:t>
            </a:r>
            <a:r>
              <a:rPr lang="en-US" dirty="0" err="1" smtClean="0"/>
              <a:t>Bacha</a:t>
            </a:r>
            <a:r>
              <a:rPr lang="en-US" dirty="0" smtClean="0"/>
              <a:t>	</a:t>
            </a:r>
          </a:p>
          <a:p>
            <a:endParaRPr lang="en-US" dirty="0" smtClean="0"/>
          </a:p>
          <a:p>
            <a:r>
              <a:rPr lang="en-US" b="1" dirty="0" smtClean="0"/>
              <a:t>Surface/Subsurface</a:t>
            </a:r>
            <a:r>
              <a:rPr lang="en-US" dirty="0" smtClean="0"/>
              <a:t>: Kelly Huang, Theresa Chu, </a:t>
            </a:r>
            <a:r>
              <a:rPr lang="en-US" dirty="0" err="1" smtClean="0"/>
              <a:t>Vikram</a:t>
            </a:r>
            <a:r>
              <a:rPr lang="en-US" dirty="0" smtClean="0"/>
              <a:t> </a:t>
            </a:r>
            <a:r>
              <a:rPr lang="en-US" dirty="0" err="1" smtClean="0"/>
              <a:t>Kejariwal</a:t>
            </a:r>
            <a:r>
              <a:rPr lang="en-US" dirty="0" smtClean="0"/>
              <a:t>, Tanya </a:t>
            </a:r>
            <a:r>
              <a:rPr lang="en-US" dirty="0" err="1" smtClean="0"/>
              <a:t>Peifer</a:t>
            </a:r>
            <a:endParaRPr lang="en-US" dirty="0" smtClean="0"/>
          </a:p>
          <a:p>
            <a:endParaRPr lang="en-US" dirty="0" smtClean="0"/>
          </a:p>
          <a:p>
            <a:r>
              <a:rPr lang="en-US" b="1" dirty="0" smtClean="0"/>
              <a:t>Low Flow SRSF</a:t>
            </a:r>
            <a:r>
              <a:rPr lang="en-US" dirty="0" smtClean="0"/>
              <a:t>: Sam Taube, Rachael Brooks, Deanna Steers, </a:t>
            </a:r>
            <a:r>
              <a:rPr lang="en-US" dirty="0" err="1" smtClean="0"/>
              <a:t>Rishika</a:t>
            </a:r>
            <a:r>
              <a:rPr lang="en-US" dirty="0" smtClean="0"/>
              <a:t> </a:t>
            </a:r>
            <a:r>
              <a:rPr lang="en-US" dirty="0" err="1" smtClean="0"/>
              <a:t>Ghosh</a:t>
            </a:r>
            <a:endParaRPr lang="en-US" dirty="0" smtClean="0"/>
          </a:p>
          <a:p>
            <a:r>
              <a:rPr lang="en-US" dirty="0" smtClean="0"/>
              <a:t>	</a:t>
            </a:r>
          </a:p>
          <a:p>
            <a:r>
              <a:rPr lang="en-US" b="1" dirty="0" smtClean="0"/>
              <a:t>Tube Floc</a:t>
            </a:r>
            <a:r>
              <a:rPr lang="en-US" dirty="0" smtClean="0"/>
              <a:t>: William </a:t>
            </a:r>
            <a:r>
              <a:rPr lang="en-US" dirty="0" err="1" smtClean="0"/>
              <a:t>Pennock</a:t>
            </a:r>
            <a:r>
              <a:rPr lang="en-US" dirty="0" smtClean="0"/>
              <a:t>, </a:t>
            </a:r>
            <a:r>
              <a:rPr lang="en-US" dirty="0" err="1" smtClean="0"/>
              <a:t>Rivu</a:t>
            </a:r>
            <a:r>
              <a:rPr lang="en-US" dirty="0" smtClean="0"/>
              <a:t> </a:t>
            </a:r>
            <a:r>
              <a:rPr lang="en-US" dirty="0" err="1" smtClean="0"/>
              <a:t>Dey</a:t>
            </a:r>
            <a:r>
              <a:rPr lang="en-US" dirty="0" smtClean="0"/>
              <a:t>, Allen Brooks	</a:t>
            </a:r>
          </a:p>
          <a:p>
            <a:r>
              <a:rPr lang="en-US" dirty="0" smtClean="0"/>
              <a:t>	</a:t>
            </a:r>
          </a:p>
          <a:p>
            <a:r>
              <a:rPr lang="en-US" b="1" dirty="0" smtClean="0"/>
              <a:t>Small Scale Model</a:t>
            </a:r>
            <a:r>
              <a:rPr lang="en-US" dirty="0" smtClean="0"/>
              <a:t>: Amanda Rodriguez, Sean </a:t>
            </a:r>
            <a:r>
              <a:rPr lang="en-US" dirty="0" err="1" smtClean="0"/>
              <a:t>Coholan</a:t>
            </a:r>
            <a:r>
              <a:rPr lang="en-US" dirty="0" smtClean="0"/>
              <a:t>, Molly Tierney</a:t>
            </a:r>
          </a:p>
          <a:p>
            <a:r>
              <a:rPr lang="en-US" dirty="0" smtClean="0"/>
              <a:t>	</a:t>
            </a:r>
          </a:p>
          <a:p>
            <a:r>
              <a:rPr lang="en-US" b="1" dirty="0" smtClean="0"/>
              <a:t>Ram Pump</a:t>
            </a:r>
            <a:r>
              <a:rPr lang="en-US" dirty="0" smtClean="0"/>
              <a:t>: Christine Vernon, Alex </a:t>
            </a:r>
            <a:r>
              <a:rPr lang="en-US" dirty="0" err="1" smtClean="0"/>
              <a:t>Balog</a:t>
            </a:r>
            <a:r>
              <a:rPr lang="en-US" dirty="0" smtClean="0"/>
              <a:t>, Madeline Haas		</a:t>
            </a:r>
          </a:p>
          <a:p>
            <a:endParaRPr lang="en-US" dirty="0" smtClean="0"/>
          </a:p>
          <a:p>
            <a:r>
              <a:rPr lang="en-US" b="1" dirty="0" smtClean="0"/>
              <a:t>Turbulent Flocculator</a:t>
            </a:r>
            <a:r>
              <a:rPr lang="en-US" dirty="0" smtClean="0"/>
              <a:t>: Greta Schneider-Herr, </a:t>
            </a:r>
            <a:r>
              <a:rPr lang="en-US" dirty="0" err="1" smtClean="0"/>
              <a:t>Felice</a:t>
            </a:r>
            <a:r>
              <a:rPr lang="en-US" dirty="0" smtClean="0"/>
              <a:t> Chan, Brooke </a:t>
            </a:r>
            <a:r>
              <a:rPr lang="en-US" dirty="0" err="1" smtClean="0"/>
              <a:t>Pian</a:t>
            </a:r>
            <a:r>
              <a:rPr lang="en-US" dirty="0" smtClean="0"/>
              <a:t>, Amanda Rodriguez</a:t>
            </a:r>
          </a:p>
          <a:p>
            <a:endParaRPr lang="en-US" dirty="0" smtClean="0"/>
          </a:p>
          <a:p>
            <a:r>
              <a:rPr lang="en-US" b="1" dirty="0" smtClean="0"/>
              <a:t>Design Team</a:t>
            </a:r>
            <a:r>
              <a:rPr lang="en-US" dirty="0" smtClean="0"/>
              <a:t>: Julia Morris, Heidi Rausch, </a:t>
            </a:r>
            <a:r>
              <a:rPr lang="en-US" dirty="0" err="1" smtClean="0"/>
              <a:t>Paroma</a:t>
            </a:r>
            <a:r>
              <a:rPr lang="en-US" dirty="0" smtClean="0"/>
              <a:t> </a:t>
            </a:r>
            <a:r>
              <a:rPr lang="en-US" dirty="0" err="1" smtClean="0"/>
              <a:t>Chakravarty</a:t>
            </a: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Meeting</a:t>
            </a:r>
            <a:endParaRPr lang="en-US" dirty="0"/>
          </a:p>
        </p:txBody>
      </p:sp>
      <p:sp>
        <p:nvSpPr>
          <p:cNvPr id="3" name="Content Placeholder 2"/>
          <p:cNvSpPr>
            <a:spLocks noGrp="1"/>
          </p:cNvSpPr>
          <p:nvPr>
            <p:ph idx="1"/>
          </p:nvPr>
        </p:nvSpPr>
        <p:spPr>
          <a:xfrm>
            <a:off x="0" y="1676400"/>
            <a:ext cx="8991600" cy="4572000"/>
          </a:xfrm>
        </p:spPr>
        <p:txBody>
          <a:bodyPr/>
          <a:lstStyle/>
          <a:p>
            <a:pPr lvl="1"/>
            <a:r>
              <a:rPr lang="en-US" dirty="0" smtClean="0"/>
              <a:t>Sign-up for Process Controller and </a:t>
            </a:r>
            <a:r>
              <a:rPr lang="en-US" dirty="0" err="1" smtClean="0"/>
              <a:t>Lyx</a:t>
            </a:r>
            <a:r>
              <a:rPr lang="en-US" dirty="0" smtClean="0"/>
              <a:t> training</a:t>
            </a:r>
          </a:p>
          <a:p>
            <a:pPr lvl="2"/>
            <a:r>
              <a:rPr lang="en-US" dirty="0" smtClean="0"/>
              <a:t>Process Controller</a:t>
            </a:r>
          </a:p>
          <a:p>
            <a:pPr lvl="3"/>
            <a:r>
              <a:rPr lang="en-US" dirty="0" smtClean="0"/>
              <a:t>6/10 (today) or 6/11 (Tuesday) at 1 pm in HLS 150 </a:t>
            </a:r>
          </a:p>
          <a:p>
            <a:pPr lvl="2"/>
            <a:r>
              <a:rPr lang="en-US" dirty="0" err="1" smtClean="0"/>
              <a:t>Lyx</a:t>
            </a:r>
            <a:endParaRPr lang="en-US" dirty="0" smtClean="0"/>
          </a:p>
          <a:p>
            <a:pPr lvl="3"/>
            <a:r>
              <a:rPr lang="en-US" dirty="0" smtClean="0"/>
              <a:t>6/10 (today) at 2pm or 6/11 (Tuesday) at 11 am in HLS 366</a:t>
            </a:r>
          </a:p>
          <a:p>
            <a:pPr lvl="1"/>
            <a:r>
              <a:rPr lang="en-US" dirty="0" smtClean="0"/>
              <a:t>Determine a time to meet with your team leader</a:t>
            </a:r>
          </a:p>
          <a:p>
            <a:pPr lvl="1"/>
            <a:r>
              <a:rPr lang="en-US" dirty="0" smtClean="0"/>
              <a:t>Discuss  expectations, schedules, look over first tasks (Detailed task list, literature review)</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3429000"/>
          </a:xfrm>
          <a:solidFill>
            <a:schemeClr val="bg1"/>
          </a:solidFill>
        </p:spPr>
        <p:txBody>
          <a:bodyPr/>
          <a:lstStyle/>
          <a:p>
            <a:r>
              <a:rPr lang="en-US" sz="6000" dirty="0" smtClean="0"/>
              <a:t>What is AguaClara?</a:t>
            </a:r>
            <a:endParaRPr lang="en-US" sz="6000"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p:txBody>
          <a:bodyPr/>
          <a:lstStyle/>
          <a:p>
            <a:r>
              <a:rPr lang="en-US" noProof="0"/>
              <a:t>Gravity Water Supply</a:t>
            </a:r>
          </a:p>
        </p:txBody>
      </p:sp>
      <p:sp>
        <p:nvSpPr>
          <p:cNvPr id="587779" name="Freeform 3"/>
          <p:cNvSpPr>
            <a:spLocks/>
          </p:cNvSpPr>
          <p:nvPr/>
        </p:nvSpPr>
        <p:spPr bwMode="auto">
          <a:xfrm>
            <a:off x="-52388" y="2990850"/>
            <a:ext cx="9288463" cy="3919538"/>
          </a:xfrm>
          <a:custGeom>
            <a:avLst/>
            <a:gdLst/>
            <a:ahLst/>
            <a:cxnLst>
              <a:cxn ang="0">
                <a:pos x="25" y="0"/>
              </a:cxn>
              <a:cxn ang="0">
                <a:pos x="657" y="276"/>
              </a:cxn>
              <a:cxn ang="0">
                <a:pos x="1374" y="140"/>
              </a:cxn>
              <a:cxn ang="0">
                <a:pos x="1917" y="922"/>
              </a:cxn>
              <a:cxn ang="0">
                <a:pos x="2433" y="1524"/>
              </a:cxn>
              <a:cxn ang="0">
                <a:pos x="3009" y="1284"/>
              </a:cxn>
              <a:cxn ang="0">
                <a:pos x="3351" y="1254"/>
              </a:cxn>
              <a:cxn ang="0">
                <a:pos x="3801" y="1206"/>
              </a:cxn>
              <a:cxn ang="0">
                <a:pos x="4180" y="873"/>
              </a:cxn>
              <a:cxn ang="0">
                <a:pos x="4583" y="1029"/>
              </a:cxn>
              <a:cxn ang="0">
                <a:pos x="5834" y="1251"/>
              </a:cxn>
              <a:cxn ang="0">
                <a:pos x="5826" y="2452"/>
              </a:cxn>
              <a:cxn ang="0">
                <a:pos x="8" y="2461"/>
              </a:cxn>
              <a:cxn ang="0">
                <a:pos x="25" y="0"/>
              </a:cxn>
              <a:cxn ang="0">
                <a:pos x="25" y="0"/>
              </a:cxn>
            </a:cxnLst>
            <a:rect l="0" t="0" r="r" b="b"/>
            <a:pathLst>
              <a:path w="5851" h="2469">
                <a:moveTo>
                  <a:pt x="25" y="0"/>
                </a:moveTo>
                <a:cubicBezTo>
                  <a:pt x="130" y="49"/>
                  <a:pt x="532" y="231"/>
                  <a:pt x="657" y="276"/>
                </a:cubicBezTo>
                <a:cubicBezTo>
                  <a:pt x="782" y="321"/>
                  <a:pt x="1164" y="32"/>
                  <a:pt x="1374" y="140"/>
                </a:cubicBezTo>
                <a:cubicBezTo>
                  <a:pt x="1584" y="248"/>
                  <a:pt x="1741" y="691"/>
                  <a:pt x="1917" y="922"/>
                </a:cubicBezTo>
                <a:cubicBezTo>
                  <a:pt x="2093" y="1153"/>
                  <a:pt x="2251" y="1464"/>
                  <a:pt x="2433" y="1524"/>
                </a:cubicBezTo>
                <a:cubicBezTo>
                  <a:pt x="2615" y="1584"/>
                  <a:pt x="2856" y="1329"/>
                  <a:pt x="3009" y="1284"/>
                </a:cubicBezTo>
                <a:cubicBezTo>
                  <a:pt x="3162" y="1239"/>
                  <a:pt x="3219" y="1267"/>
                  <a:pt x="3351" y="1254"/>
                </a:cubicBezTo>
                <a:cubicBezTo>
                  <a:pt x="3483" y="1241"/>
                  <a:pt x="3663" y="1269"/>
                  <a:pt x="3801" y="1206"/>
                </a:cubicBezTo>
                <a:cubicBezTo>
                  <a:pt x="3939" y="1143"/>
                  <a:pt x="4050" y="902"/>
                  <a:pt x="4180" y="873"/>
                </a:cubicBezTo>
                <a:cubicBezTo>
                  <a:pt x="4310" y="844"/>
                  <a:pt x="4307" y="966"/>
                  <a:pt x="4583" y="1029"/>
                </a:cubicBezTo>
                <a:cubicBezTo>
                  <a:pt x="4788" y="1224"/>
                  <a:pt x="5546" y="1235"/>
                  <a:pt x="5834" y="1251"/>
                </a:cubicBezTo>
                <a:cubicBezTo>
                  <a:pt x="5826" y="1465"/>
                  <a:pt x="5851" y="2206"/>
                  <a:pt x="5826" y="2452"/>
                </a:cubicBezTo>
                <a:cubicBezTo>
                  <a:pt x="5620" y="2469"/>
                  <a:pt x="206" y="2469"/>
                  <a:pt x="8" y="2461"/>
                </a:cubicBezTo>
                <a:cubicBezTo>
                  <a:pt x="0" y="2156"/>
                  <a:pt x="22" y="513"/>
                  <a:pt x="25" y="0"/>
                </a:cubicBezTo>
                <a:cubicBezTo>
                  <a:pt x="25" y="0"/>
                  <a:pt x="25" y="0"/>
                  <a:pt x="25" y="0"/>
                </a:cubicBezTo>
                <a:close/>
              </a:path>
            </a:pathLst>
          </a:custGeom>
          <a:solidFill>
            <a:srgbClr val="449D35">
              <a:alpha val="50000"/>
            </a:srgbClr>
          </a:solidFill>
          <a:ln w="12700" cap="flat" cmpd="sng">
            <a:noFill/>
            <a:prstDash val="solid"/>
            <a:round/>
            <a:headEnd type="none" w="lg" len="med"/>
            <a:tailEnd type="none" w="lg" len="med"/>
          </a:ln>
          <a:effectLst/>
        </p:spPr>
        <p:txBody>
          <a:bodyPr wrap="none" anchor="ctr">
            <a:spAutoFit/>
          </a:bodyPr>
          <a:lstStyle/>
          <a:p>
            <a:endParaRPr lang="en-US"/>
          </a:p>
        </p:txBody>
      </p:sp>
      <p:grpSp>
        <p:nvGrpSpPr>
          <p:cNvPr id="2" name="Group 4"/>
          <p:cNvGrpSpPr>
            <a:grpSpLocks/>
          </p:cNvGrpSpPr>
          <p:nvPr/>
        </p:nvGrpSpPr>
        <p:grpSpPr bwMode="auto">
          <a:xfrm>
            <a:off x="6986588" y="4378325"/>
            <a:ext cx="314325" cy="312738"/>
            <a:chOff x="4401" y="2758"/>
            <a:chExt cx="198" cy="197"/>
          </a:xfrm>
        </p:grpSpPr>
        <p:sp>
          <p:nvSpPr>
            <p:cNvPr id="587781" name="Rectangle 5"/>
            <p:cNvSpPr>
              <a:spLocks noChangeArrowheads="1"/>
            </p:cNvSpPr>
            <p:nvPr/>
          </p:nvSpPr>
          <p:spPr bwMode="auto">
            <a:xfrm>
              <a:off x="4401" y="2806"/>
              <a:ext cx="198" cy="148"/>
            </a:xfrm>
            <a:prstGeom prst="rect">
              <a:avLst/>
            </a:prstGeom>
            <a:solidFill>
              <a:schemeClr val="hlink"/>
            </a:solidFill>
            <a:ln w="12700">
              <a:noFill/>
              <a:miter lim="800000"/>
              <a:headEnd type="none" w="lg" len="med"/>
              <a:tailEnd type="none" w="lg" len="med"/>
            </a:ln>
            <a:effectLst/>
          </p:spPr>
          <p:txBody>
            <a:bodyPr anchor="ctr">
              <a:spAutoFit/>
            </a:bodyPr>
            <a:lstStyle/>
            <a:p>
              <a:endParaRPr lang="en-US"/>
            </a:p>
          </p:txBody>
        </p:sp>
        <p:sp>
          <p:nvSpPr>
            <p:cNvPr id="587782" name="Rectangle 6"/>
            <p:cNvSpPr>
              <a:spLocks noChangeArrowheads="1"/>
            </p:cNvSpPr>
            <p:nvPr/>
          </p:nvSpPr>
          <p:spPr bwMode="auto">
            <a:xfrm>
              <a:off x="4401" y="2758"/>
              <a:ext cx="198" cy="197"/>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grpSp>
        <p:nvGrpSpPr>
          <p:cNvPr id="3" name="Group 7"/>
          <p:cNvGrpSpPr>
            <a:grpSpLocks/>
          </p:cNvGrpSpPr>
          <p:nvPr/>
        </p:nvGrpSpPr>
        <p:grpSpPr bwMode="auto">
          <a:xfrm>
            <a:off x="93663" y="2967038"/>
            <a:ext cx="511175" cy="292100"/>
            <a:chOff x="59" y="1869"/>
            <a:chExt cx="322" cy="184"/>
          </a:xfrm>
        </p:grpSpPr>
        <p:sp>
          <p:nvSpPr>
            <p:cNvPr id="587784" name="Freeform 8"/>
            <p:cNvSpPr>
              <a:spLocks/>
            </p:cNvSpPr>
            <p:nvPr/>
          </p:nvSpPr>
          <p:spPr bwMode="auto">
            <a:xfrm>
              <a:off x="59" y="1925"/>
              <a:ext cx="322" cy="128"/>
            </a:xfrm>
            <a:custGeom>
              <a:avLst/>
              <a:gdLst/>
              <a:ahLst/>
              <a:cxnLst>
                <a:cxn ang="0">
                  <a:pos x="0" y="0"/>
                </a:cxn>
                <a:cxn ang="0">
                  <a:pos x="331" y="128"/>
                </a:cxn>
                <a:cxn ang="0">
                  <a:pos x="331" y="0"/>
                </a:cxn>
                <a:cxn ang="0">
                  <a:pos x="0" y="0"/>
                </a:cxn>
              </a:cxnLst>
              <a:rect l="0" t="0" r="r" b="b"/>
              <a:pathLst>
                <a:path w="331" h="128">
                  <a:moveTo>
                    <a:pt x="0" y="0"/>
                  </a:moveTo>
                  <a:lnTo>
                    <a:pt x="331" y="128"/>
                  </a:lnTo>
                  <a:lnTo>
                    <a:pt x="331" y="0"/>
                  </a:lnTo>
                  <a:lnTo>
                    <a:pt x="0" y="0"/>
                  </a:lnTo>
                  <a:close/>
                </a:path>
              </a:pathLst>
            </a:custGeom>
            <a:solidFill>
              <a:schemeClr val="hlink"/>
            </a:solidFill>
            <a:ln w="12700" cap="flat" cmpd="sng">
              <a:solidFill>
                <a:schemeClr val="tx1"/>
              </a:solidFill>
              <a:prstDash val="solid"/>
              <a:round/>
              <a:headEnd type="none" w="lg" len="med"/>
              <a:tailEnd type="none" w="lg" len="med"/>
            </a:ln>
            <a:effectLst/>
          </p:spPr>
          <p:txBody>
            <a:bodyPr anchor="ctr">
              <a:spAutoFit/>
            </a:bodyPr>
            <a:lstStyle/>
            <a:p>
              <a:endParaRPr lang="en-US"/>
            </a:p>
          </p:txBody>
        </p:sp>
        <p:sp>
          <p:nvSpPr>
            <p:cNvPr id="587785" name="Rectangle 9"/>
            <p:cNvSpPr>
              <a:spLocks noChangeArrowheads="1"/>
            </p:cNvSpPr>
            <p:nvPr/>
          </p:nvSpPr>
          <p:spPr bwMode="auto">
            <a:xfrm>
              <a:off x="60" y="1869"/>
              <a:ext cx="321" cy="56"/>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sp>
        <p:nvSpPr>
          <p:cNvPr id="587786" name="Freeform 10"/>
          <p:cNvSpPr>
            <a:spLocks/>
          </p:cNvSpPr>
          <p:nvPr/>
        </p:nvSpPr>
        <p:spPr bwMode="auto">
          <a:xfrm>
            <a:off x="587375" y="3167063"/>
            <a:ext cx="6432550" cy="1995487"/>
          </a:xfrm>
          <a:custGeom>
            <a:avLst/>
            <a:gdLst/>
            <a:ahLst/>
            <a:cxnLst>
              <a:cxn ang="0">
                <a:pos x="0" y="2"/>
              </a:cxn>
              <a:cxn ang="0">
                <a:pos x="104" y="0"/>
              </a:cxn>
              <a:cxn ang="0">
                <a:pos x="110" y="192"/>
              </a:cxn>
              <a:cxn ang="0">
                <a:pos x="856" y="46"/>
              </a:cxn>
              <a:cxn ang="0">
                <a:pos x="1478" y="882"/>
              </a:cxn>
              <a:cxn ang="0">
                <a:pos x="1748" y="1251"/>
              </a:cxn>
              <a:cxn ang="0">
                <a:pos x="2522" y="1257"/>
              </a:cxn>
              <a:cxn ang="0">
                <a:pos x="2924" y="1185"/>
              </a:cxn>
              <a:cxn ang="0">
                <a:pos x="3422" y="1143"/>
              </a:cxn>
              <a:cxn ang="0">
                <a:pos x="3785" y="822"/>
              </a:cxn>
              <a:cxn ang="0">
                <a:pos x="3968" y="891"/>
              </a:cxn>
              <a:cxn ang="0">
                <a:pos x="4052" y="903"/>
              </a:cxn>
            </a:cxnLst>
            <a:rect l="0" t="0" r="r" b="b"/>
            <a:pathLst>
              <a:path w="4052" h="1257">
                <a:moveTo>
                  <a:pt x="0" y="2"/>
                </a:moveTo>
                <a:cubicBezTo>
                  <a:pt x="17" y="2"/>
                  <a:pt x="62" y="0"/>
                  <a:pt x="104" y="0"/>
                </a:cubicBezTo>
                <a:cubicBezTo>
                  <a:pt x="104" y="82"/>
                  <a:pt x="110" y="126"/>
                  <a:pt x="110" y="192"/>
                </a:cubicBezTo>
                <a:cubicBezTo>
                  <a:pt x="346" y="293"/>
                  <a:pt x="675" y="46"/>
                  <a:pt x="856" y="46"/>
                </a:cubicBezTo>
                <a:cubicBezTo>
                  <a:pt x="1037" y="46"/>
                  <a:pt x="1329" y="681"/>
                  <a:pt x="1478" y="882"/>
                </a:cubicBezTo>
                <a:cubicBezTo>
                  <a:pt x="1627" y="1083"/>
                  <a:pt x="1658" y="1119"/>
                  <a:pt x="1748" y="1251"/>
                </a:cubicBezTo>
                <a:cubicBezTo>
                  <a:pt x="1928" y="1251"/>
                  <a:pt x="2336" y="1257"/>
                  <a:pt x="2522" y="1257"/>
                </a:cubicBezTo>
                <a:cubicBezTo>
                  <a:pt x="2696" y="1167"/>
                  <a:pt x="2762" y="1185"/>
                  <a:pt x="2924" y="1185"/>
                </a:cubicBezTo>
                <a:cubicBezTo>
                  <a:pt x="3086" y="1185"/>
                  <a:pt x="3278" y="1204"/>
                  <a:pt x="3422" y="1143"/>
                </a:cubicBezTo>
                <a:cubicBezTo>
                  <a:pt x="3566" y="1082"/>
                  <a:pt x="3694" y="864"/>
                  <a:pt x="3785" y="822"/>
                </a:cubicBezTo>
                <a:cubicBezTo>
                  <a:pt x="3876" y="780"/>
                  <a:pt x="3923" y="877"/>
                  <a:pt x="3968" y="891"/>
                </a:cubicBezTo>
                <a:cubicBezTo>
                  <a:pt x="4013" y="905"/>
                  <a:pt x="4035" y="901"/>
                  <a:pt x="4052" y="903"/>
                </a:cubicBezTo>
              </a:path>
            </a:pathLst>
          </a:custGeom>
          <a:noFill/>
          <a:ln w="38100" cap="flat" cmpd="sng">
            <a:solidFill>
              <a:schemeClr val="accent1"/>
            </a:solidFill>
            <a:prstDash val="solid"/>
            <a:round/>
            <a:headEnd type="none" w="lg" len="med"/>
            <a:tailEnd type="none" w="lg" len="med"/>
          </a:ln>
          <a:effectLst/>
        </p:spPr>
        <p:txBody>
          <a:bodyPr wrap="none" anchor="ctr">
            <a:spAutoFit/>
          </a:bodyPr>
          <a:lstStyle/>
          <a:p>
            <a:endParaRPr lang="en-US"/>
          </a:p>
        </p:txBody>
      </p:sp>
      <p:grpSp>
        <p:nvGrpSpPr>
          <p:cNvPr id="4" name="Group 11"/>
          <p:cNvGrpSpPr>
            <a:grpSpLocks/>
          </p:cNvGrpSpPr>
          <p:nvPr/>
        </p:nvGrpSpPr>
        <p:grpSpPr bwMode="auto">
          <a:xfrm>
            <a:off x="3257550" y="4800600"/>
            <a:ext cx="1609725" cy="633413"/>
            <a:chOff x="2052" y="3024"/>
            <a:chExt cx="1014" cy="399"/>
          </a:xfrm>
        </p:grpSpPr>
        <p:grpSp>
          <p:nvGrpSpPr>
            <p:cNvPr id="5" name="Group 12"/>
            <p:cNvGrpSpPr>
              <a:grpSpLocks/>
            </p:cNvGrpSpPr>
            <p:nvPr/>
          </p:nvGrpSpPr>
          <p:grpSpPr bwMode="auto">
            <a:xfrm>
              <a:off x="2196" y="3072"/>
              <a:ext cx="612" cy="189"/>
              <a:chOff x="2196" y="3072"/>
              <a:chExt cx="612" cy="189"/>
            </a:xfrm>
          </p:grpSpPr>
          <p:sp>
            <p:nvSpPr>
              <p:cNvPr id="587789" name="Line 13"/>
              <p:cNvSpPr>
                <a:spLocks noChangeShapeType="1"/>
              </p:cNvSpPr>
              <p:nvPr/>
            </p:nvSpPr>
            <p:spPr bwMode="auto">
              <a:xfrm>
                <a:off x="2196" y="3093"/>
                <a:ext cx="0" cy="14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0" name="Line 14"/>
              <p:cNvSpPr>
                <a:spLocks noChangeShapeType="1"/>
              </p:cNvSpPr>
              <p:nvPr/>
            </p:nvSpPr>
            <p:spPr bwMode="auto">
              <a:xfrm>
                <a:off x="2283" y="3153"/>
                <a:ext cx="0" cy="9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1" name="Line 15"/>
              <p:cNvSpPr>
                <a:spLocks noChangeShapeType="1"/>
              </p:cNvSpPr>
              <p:nvPr/>
            </p:nvSpPr>
            <p:spPr bwMode="auto">
              <a:xfrm>
                <a:off x="2633" y="3189"/>
                <a:ext cx="0" cy="6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2" name="Line 16"/>
              <p:cNvSpPr>
                <a:spLocks noChangeShapeType="1"/>
              </p:cNvSpPr>
              <p:nvPr/>
            </p:nvSpPr>
            <p:spPr bwMode="auto">
              <a:xfrm>
                <a:off x="2720" y="3135"/>
                <a:ext cx="0" cy="126"/>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3" name="Line 17"/>
              <p:cNvSpPr>
                <a:spLocks noChangeShapeType="1"/>
              </p:cNvSpPr>
              <p:nvPr/>
            </p:nvSpPr>
            <p:spPr bwMode="auto">
              <a:xfrm>
                <a:off x="2808" y="3072"/>
                <a:ext cx="0" cy="168"/>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4" name="Line 18"/>
              <p:cNvSpPr>
                <a:spLocks noChangeShapeType="1"/>
              </p:cNvSpPr>
              <p:nvPr/>
            </p:nvSpPr>
            <p:spPr bwMode="auto">
              <a:xfrm>
                <a:off x="2370" y="3198"/>
                <a:ext cx="0" cy="5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5" name="Line 19"/>
              <p:cNvSpPr>
                <a:spLocks noChangeShapeType="1"/>
              </p:cNvSpPr>
              <p:nvPr/>
            </p:nvSpPr>
            <p:spPr bwMode="auto">
              <a:xfrm>
                <a:off x="2458" y="3228"/>
                <a:ext cx="0" cy="3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6" name="Line 20"/>
              <p:cNvSpPr>
                <a:spLocks noChangeShapeType="1"/>
              </p:cNvSpPr>
              <p:nvPr/>
            </p:nvSpPr>
            <p:spPr bwMode="auto">
              <a:xfrm>
                <a:off x="2545" y="3216"/>
                <a:ext cx="0" cy="42"/>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grpSp>
        <p:sp>
          <p:nvSpPr>
            <p:cNvPr id="587797" name="Freeform 21"/>
            <p:cNvSpPr>
              <a:spLocks/>
            </p:cNvSpPr>
            <p:nvPr/>
          </p:nvSpPr>
          <p:spPr bwMode="auto">
            <a:xfrm>
              <a:off x="2242" y="3291"/>
              <a:ext cx="513" cy="132"/>
            </a:xfrm>
            <a:custGeom>
              <a:avLst/>
              <a:gdLst/>
              <a:ahLst/>
              <a:cxnLst>
                <a:cxn ang="0">
                  <a:pos x="0" y="2"/>
                </a:cxn>
                <a:cxn ang="0">
                  <a:pos x="240" y="148"/>
                </a:cxn>
                <a:cxn ang="0">
                  <a:pos x="534" y="2"/>
                </a:cxn>
                <a:cxn ang="0">
                  <a:pos x="0" y="2"/>
                </a:cxn>
              </a:cxnLst>
              <a:rect l="0" t="0" r="r" b="b"/>
              <a:pathLst>
                <a:path w="534" h="148">
                  <a:moveTo>
                    <a:pt x="0" y="2"/>
                  </a:moveTo>
                  <a:cubicBezTo>
                    <a:pt x="52" y="70"/>
                    <a:pt x="151" y="148"/>
                    <a:pt x="240" y="148"/>
                  </a:cubicBezTo>
                  <a:cubicBezTo>
                    <a:pt x="321" y="148"/>
                    <a:pt x="464" y="54"/>
                    <a:pt x="534" y="2"/>
                  </a:cubicBezTo>
                  <a:cubicBezTo>
                    <a:pt x="444" y="0"/>
                    <a:pt x="74" y="0"/>
                    <a:pt x="0" y="2"/>
                  </a:cubicBezTo>
                  <a:close/>
                </a:path>
              </a:pathLst>
            </a:custGeom>
            <a:solidFill>
              <a:schemeClr val="hlink"/>
            </a:solidFill>
            <a:ln w="12700" cap="flat" cmpd="sng">
              <a:noFill/>
              <a:prstDash val="solid"/>
              <a:round/>
              <a:headEnd type="none" w="lg" len="med"/>
              <a:tailEnd type="none" w="lg" len="med"/>
            </a:ln>
            <a:effectLst/>
          </p:spPr>
          <p:txBody>
            <a:bodyPr anchor="ctr">
              <a:spAutoFit/>
            </a:bodyPr>
            <a:lstStyle/>
            <a:p>
              <a:endParaRPr lang="en-US"/>
            </a:p>
          </p:txBody>
        </p:sp>
        <p:sp>
          <p:nvSpPr>
            <p:cNvPr id="587798" name="Rectangle 22"/>
            <p:cNvSpPr>
              <a:spLocks noChangeArrowheads="1"/>
            </p:cNvSpPr>
            <p:nvPr/>
          </p:nvSpPr>
          <p:spPr bwMode="auto">
            <a:xfrm>
              <a:off x="2868"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799" name="Rectangle 23"/>
            <p:cNvSpPr>
              <a:spLocks noChangeArrowheads="1"/>
            </p:cNvSpPr>
            <p:nvPr/>
          </p:nvSpPr>
          <p:spPr bwMode="auto">
            <a:xfrm>
              <a:off x="2112"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800" name="Freeform 24"/>
            <p:cNvSpPr>
              <a:spLocks/>
            </p:cNvSpPr>
            <p:nvPr/>
          </p:nvSpPr>
          <p:spPr bwMode="auto">
            <a:xfrm>
              <a:off x="2052" y="3024"/>
              <a:ext cx="1014" cy="205"/>
            </a:xfrm>
            <a:custGeom>
              <a:avLst/>
              <a:gdLst/>
              <a:ahLst/>
              <a:cxnLst>
                <a:cxn ang="0">
                  <a:pos x="0" y="42"/>
                </a:cxn>
                <a:cxn ang="0">
                  <a:pos x="78" y="6"/>
                </a:cxn>
                <a:cxn ang="0">
                  <a:pos x="438" y="204"/>
                </a:cxn>
                <a:cxn ang="0">
                  <a:pos x="828" y="0"/>
                </a:cxn>
                <a:cxn ang="0">
                  <a:pos x="1014" y="120"/>
                </a:cxn>
              </a:cxnLst>
              <a:rect l="0" t="0" r="r" b="b"/>
              <a:pathLst>
                <a:path w="1014" h="205">
                  <a:moveTo>
                    <a:pt x="0" y="42"/>
                  </a:moveTo>
                  <a:cubicBezTo>
                    <a:pt x="0" y="42"/>
                    <a:pt x="6" y="36"/>
                    <a:pt x="78" y="6"/>
                  </a:cubicBezTo>
                  <a:cubicBezTo>
                    <a:pt x="162" y="78"/>
                    <a:pt x="313" y="205"/>
                    <a:pt x="438" y="204"/>
                  </a:cubicBezTo>
                  <a:cubicBezTo>
                    <a:pt x="563" y="203"/>
                    <a:pt x="726" y="78"/>
                    <a:pt x="828" y="0"/>
                  </a:cubicBezTo>
                  <a:cubicBezTo>
                    <a:pt x="930" y="78"/>
                    <a:pt x="975" y="95"/>
                    <a:pt x="1014" y="120"/>
                  </a:cubicBezTo>
                </a:path>
              </a:pathLst>
            </a:custGeom>
            <a:noFill/>
            <a:ln w="12700" cap="flat" cmpd="sng">
              <a:solidFill>
                <a:schemeClr val="tx1"/>
              </a:solidFill>
              <a:prstDash val="solid"/>
              <a:round/>
              <a:headEnd type="none" w="lg" len="med"/>
              <a:tailEnd type="none" w="lg" len="med"/>
            </a:ln>
            <a:effectLst/>
          </p:spPr>
          <p:txBody>
            <a:bodyPr wrap="none" anchor="ctr">
              <a:spAutoFit/>
            </a:bodyPr>
            <a:lstStyle/>
            <a:p>
              <a:endParaRPr lang="en-US"/>
            </a:p>
          </p:txBody>
        </p:sp>
      </p:grpSp>
      <p:grpSp>
        <p:nvGrpSpPr>
          <p:cNvPr id="6" name="Group 25"/>
          <p:cNvGrpSpPr>
            <a:grpSpLocks/>
          </p:cNvGrpSpPr>
          <p:nvPr/>
        </p:nvGrpSpPr>
        <p:grpSpPr bwMode="auto">
          <a:xfrm>
            <a:off x="6910388" y="4654550"/>
            <a:ext cx="2195512" cy="2243138"/>
            <a:chOff x="4353" y="2932"/>
            <a:chExt cx="1383" cy="1413"/>
          </a:xfrm>
        </p:grpSpPr>
        <p:sp>
          <p:nvSpPr>
            <p:cNvPr id="587802" name="Freeform 26"/>
            <p:cNvSpPr>
              <a:spLocks/>
            </p:cNvSpPr>
            <p:nvPr/>
          </p:nvSpPr>
          <p:spPr bwMode="auto">
            <a:xfrm>
              <a:off x="4353" y="3110"/>
              <a:ext cx="987" cy="1235"/>
            </a:xfrm>
            <a:custGeom>
              <a:avLst/>
              <a:gdLst/>
              <a:ahLst/>
              <a:cxnLst>
                <a:cxn ang="0">
                  <a:pos x="987" y="0"/>
                </a:cxn>
                <a:cxn ang="0">
                  <a:pos x="938" y="297"/>
                </a:cxn>
                <a:cxn ang="0">
                  <a:pos x="724" y="609"/>
                </a:cxn>
                <a:cxn ang="0">
                  <a:pos x="0" y="1235"/>
                </a:cxn>
              </a:cxnLst>
              <a:rect l="0" t="0" r="r" b="b"/>
              <a:pathLst>
                <a:path w="987" h="1235">
                  <a:moveTo>
                    <a:pt x="987" y="0"/>
                  </a:moveTo>
                  <a:cubicBezTo>
                    <a:pt x="984" y="98"/>
                    <a:pt x="982" y="196"/>
                    <a:pt x="938" y="297"/>
                  </a:cubicBezTo>
                  <a:cubicBezTo>
                    <a:pt x="894" y="398"/>
                    <a:pt x="880" y="453"/>
                    <a:pt x="724" y="609"/>
                  </a:cubicBezTo>
                  <a:cubicBezTo>
                    <a:pt x="568" y="765"/>
                    <a:pt x="284" y="1000"/>
                    <a:pt x="0" y="1235"/>
                  </a:cubicBezTo>
                </a:path>
              </a:pathLst>
            </a:custGeom>
            <a:noFill/>
            <a:ln w="152400" cap="flat" cmpd="sng">
              <a:solidFill>
                <a:srgbClr val="A1804B"/>
              </a:solidFill>
              <a:prstDash val="solid"/>
              <a:round/>
              <a:headEnd type="none" w="lg" len="med"/>
              <a:tailEnd type="none" w="lg" len="med"/>
            </a:ln>
            <a:effectLst/>
          </p:spPr>
          <p:txBody>
            <a:bodyPr wrap="none" anchor="ctr">
              <a:spAutoFit/>
            </a:bodyPr>
            <a:lstStyle/>
            <a:p>
              <a:endParaRPr lang="en-US"/>
            </a:p>
          </p:txBody>
        </p:sp>
        <p:grpSp>
          <p:nvGrpSpPr>
            <p:cNvPr id="7" name="Group 27"/>
            <p:cNvGrpSpPr>
              <a:grpSpLocks/>
            </p:cNvGrpSpPr>
            <p:nvPr/>
          </p:nvGrpSpPr>
          <p:grpSpPr bwMode="auto">
            <a:xfrm>
              <a:off x="4362" y="2932"/>
              <a:ext cx="1374" cy="1228"/>
              <a:chOff x="4362" y="2932"/>
              <a:chExt cx="1374" cy="1228"/>
            </a:xfrm>
          </p:grpSpPr>
          <p:grpSp>
            <p:nvGrpSpPr>
              <p:cNvPr id="8" name="Group 28"/>
              <p:cNvGrpSpPr>
                <a:grpSpLocks/>
              </p:cNvGrpSpPr>
              <p:nvPr/>
            </p:nvGrpSpPr>
            <p:grpSpPr bwMode="auto">
              <a:xfrm flipH="1">
                <a:off x="5588" y="2953"/>
                <a:ext cx="140" cy="180"/>
                <a:chOff x="4468" y="1156"/>
                <a:chExt cx="568" cy="808"/>
              </a:xfrm>
            </p:grpSpPr>
            <p:sp>
              <p:nvSpPr>
                <p:cNvPr id="587805" name="Rectangle 29"/>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06" name="Rectangle 30"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07" name="AutoShape 31"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08" name="Rectangle 32"/>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09" name="Line 33"/>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0" name="Line 34"/>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9" name="Group 35"/>
              <p:cNvGrpSpPr>
                <a:grpSpLocks/>
              </p:cNvGrpSpPr>
              <p:nvPr/>
            </p:nvGrpSpPr>
            <p:grpSpPr bwMode="auto">
              <a:xfrm>
                <a:off x="4976" y="3264"/>
                <a:ext cx="140" cy="180"/>
                <a:chOff x="4468" y="1156"/>
                <a:chExt cx="568" cy="808"/>
              </a:xfrm>
            </p:grpSpPr>
            <p:sp>
              <p:nvSpPr>
                <p:cNvPr id="587812" name="Rectangle 36"/>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13" name="Rectangle 37"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14" name="AutoShape 38"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15" name="Rectangle 39"/>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16" name="Line 40"/>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7" name="Line 41"/>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2"/>
              <p:cNvGrpSpPr>
                <a:grpSpLocks/>
              </p:cNvGrpSpPr>
              <p:nvPr/>
            </p:nvGrpSpPr>
            <p:grpSpPr bwMode="auto">
              <a:xfrm>
                <a:off x="5007" y="2932"/>
                <a:ext cx="140" cy="180"/>
                <a:chOff x="4468" y="1156"/>
                <a:chExt cx="568" cy="808"/>
              </a:xfrm>
            </p:grpSpPr>
            <p:sp>
              <p:nvSpPr>
                <p:cNvPr id="587819" name="Rectangle 43"/>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0" name="Rectangle 44"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1" name="AutoShape 45"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2" name="Rectangle 46"/>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23" name="Line 47"/>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24" name="Line 48"/>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1" name="Group 49"/>
              <p:cNvGrpSpPr>
                <a:grpSpLocks/>
              </p:cNvGrpSpPr>
              <p:nvPr/>
            </p:nvGrpSpPr>
            <p:grpSpPr bwMode="auto">
              <a:xfrm>
                <a:off x="5596" y="3193"/>
                <a:ext cx="140" cy="180"/>
                <a:chOff x="4468" y="1156"/>
                <a:chExt cx="568" cy="808"/>
              </a:xfrm>
            </p:grpSpPr>
            <p:sp>
              <p:nvSpPr>
                <p:cNvPr id="587826" name="Rectangle 50"/>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7" name="Rectangle 51"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8" name="AutoShape 52"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9" name="Rectangle 53"/>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0" name="Line 54"/>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1" name="Line 55"/>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2" name="Group 56"/>
              <p:cNvGrpSpPr>
                <a:grpSpLocks/>
              </p:cNvGrpSpPr>
              <p:nvPr/>
            </p:nvGrpSpPr>
            <p:grpSpPr bwMode="auto">
              <a:xfrm flipH="1">
                <a:off x="4757" y="3489"/>
                <a:ext cx="140" cy="180"/>
                <a:chOff x="4468" y="1156"/>
                <a:chExt cx="568" cy="808"/>
              </a:xfrm>
            </p:grpSpPr>
            <p:sp>
              <p:nvSpPr>
                <p:cNvPr id="587833" name="Rectangle 57"/>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34" name="Rectangle 58"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35" name="AutoShape 59"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36" name="Rectangle 60"/>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7" name="Line 61"/>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8" name="Line 62"/>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3" name="Group 63"/>
              <p:cNvGrpSpPr>
                <a:grpSpLocks/>
              </p:cNvGrpSpPr>
              <p:nvPr/>
            </p:nvGrpSpPr>
            <p:grpSpPr bwMode="auto">
              <a:xfrm flipH="1">
                <a:off x="4935" y="3980"/>
                <a:ext cx="140" cy="180"/>
                <a:chOff x="4468" y="1156"/>
                <a:chExt cx="568" cy="808"/>
              </a:xfrm>
            </p:grpSpPr>
            <p:sp>
              <p:nvSpPr>
                <p:cNvPr id="587840" name="Rectangle 64"/>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1" name="Rectangle 65"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2" name="AutoShape 66"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43" name="Rectangle 67"/>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44" name="Line 68"/>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45" name="Line 69"/>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4" name="Group 70"/>
              <p:cNvGrpSpPr>
                <a:grpSpLocks/>
              </p:cNvGrpSpPr>
              <p:nvPr/>
            </p:nvGrpSpPr>
            <p:grpSpPr bwMode="auto">
              <a:xfrm>
                <a:off x="5530" y="3753"/>
                <a:ext cx="140" cy="180"/>
                <a:chOff x="4468" y="1156"/>
                <a:chExt cx="568" cy="808"/>
              </a:xfrm>
            </p:grpSpPr>
            <p:sp>
              <p:nvSpPr>
                <p:cNvPr id="587847" name="Rectangle 71"/>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8" name="Rectangle 72"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9" name="AutoShape 73"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0" name="Rectangle 74"/>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1" name="Line 75"/>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2" name="Line 76"/>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5" name="Group 77"/>
              <p:cNvGrpSpPr>
                <a:grpSpLocks/>
              </p:cNvGrpSpPr>
              <p:nvPr/>
            </p:nvGrpSpPr>
            <p:grpSpPr bwMode="auto">
              <a:xfrm>
                <a:off x="4362" y="3555"/>
                <a:ext cx="140" cy="180"/>
                <a:chOff x="4468" y="1156"/>
                <a:chExt cx="568" cy="808"/>
              </a:xfrm>
            </p:grpSpPr>
            <p:sp>
              <p:nvSpPr>
                <p:cNvPr id="587854" name="Rectangle 78"/>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55" name="Rectangle 79"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56" name="AutoShape 80"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7" name="Rectangle 81"/>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8" name="Line 82"/>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9" name="Line 83"/>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grpSp>
      <p:grpSp>
        <p:nvGrpSpPr>
          <p:cNvPr id="16" name="Group 84"/>
          <p:cNvGrpSpPr>
            <a:grpSpLocks/>
          </p:cNvGrpSpPr>
          <p:nvPr/>
        </p:nvGrpSpPr>
        <p:grpSpPr bwMode="auto">
          <a:xfrm>
            <a:off x="7207250" y="4987925"/>
            <a:ext cx="1419225" cy="1404938"/>
            <a:chOff x="4540" y="3142"/>
            <a:chExt cx="894" cy="885"/>
          </a:xfrm>
        </p:grpSpPr>
        <p:grpSp>
          <p:nvGrpSpPr>
            <p:cNvPr id="17" name="Group 85"/>
            <p:cNvGrpSpPr>
              <a:grpSpLocks/>
            </p:cNvGrpSpPr>
            <p:nvPr/>
          </p:nvGrpSpPr>
          <p:grpSpPr bwMode="auto">
            <a:xfrm>
              <a:off x="4540" y="3142"/>
              <a:ext cx="140" cy="180"/>
              <a:chOff x="2697" y="1364"/>
              <a:chExt cx="140" cy="180"/>
            </a:xfrm>
          </p:grpSpPr>
          <p:sp>
            <p:nvSpPr>
              <p:cNvPr id="587862" name="Rectangle 86"/>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3" name="Rectangle 87"/>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4" name="AutoShape 88"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65" name="Rectangle 89"/>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66" name="Line 90"/>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67" name="Line 91"/>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nvGrpSpPr>
            <p:cNvPr id="18" name="Group 92"/>
            <p:cNvGrpSpPr>
              <a:grpSpLocks/>
            </p:cNvGrpSpPr>
            <p:nvPr/>
          </p:nvGrpSpPr>
          <p:grpSpPr bwMode="auto">
            <a:xfrm>
              <a:off x="5294" y="3847"/>
              <a:ext cx="140" cy="180"/>
              <a:chOff x="2697" y="1364"/>
              <a:chExt cx="140" cy="180"/>
            </a:xfrm>
          </p:grpSpPr>
          <p:sp>
            <p:nvSpPr>
              <p:cNvPr id="587869" name="Rectangle 93"/>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0" name="Rectangle 94"/>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1" name="AutoShape 95"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72" name="Rectangle 96"/>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73" name="Line 97"/>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74" name="Line 98"/>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grpSp>
        <p:nvGrpSpPr>
          <p:cNvPr id="19" name="Group 99"/>
          <p:cNvGrpSpPr>
            <a:grpSpLocks/>
          </p:cNvGrpSpPr>
          <p:nvPr/>
        </p:nvGrpSpPr>
        <p:grpSpPr bwMode="auto">
          <a:xfrm>
            <a:off x="7315200" y="4648200"/>
            <a:ext cx="1373188" cy="1600200"/>
            <a:chOff x="4608" y="2928"/>
            <a:chExt cx="865" cy="1008"/>
          </a:xfrm>
        </p:grpSpPr>
        <p:sp>
          <p:nvSpPr>
            <p:cNvPr id="587876" name="Freeform 100"/>
            <p:cNvSpPr>
              <a:spLocks/>
            </p:cNvSpPr>
            <p:nvPr/>
          </p:nvSpPr>
          <p:spPr bwMode="auto">
            <a:xfrm>
              <a:off x="4608" y="2928"/>
              <a:ext cx="864" cy="1008"/>
            </a:xfrm>
            <a:custGeom>
              <a:avLst/>
              <a:gdLst/>
              <a:ahLst/>
              <a:cxnLst>
                <a:cxn ang="0">
                  <a:pos x="0" y="0"/>
                </a:cxn>
                <a:cxn ang="0">
                  <a:pos x="240" y="240"/>
                </a:cxn>
                <a:cxn ang="0">
                  <a:pos x="864" y="384"/>
                </a:cxn>
                <a:cxn ang="0">
                  <a:pos x="624" y="816"/>
                </a:cxn>
                <a:cxn ang="0">
                  <a:pos x="336" y="1008"/>
                </a:cxn>
              </a:cxnLst>
              <a:rect l="0" t="0" r="r" b="b"/>
              <a:pathLst>
                <a:path w="864" h="1008">
                  <a:moveTo>
                    <a:pt x="0" y="0"/>
                  </a:moveTo>
                  <a:lnTo>
                    <a:pt x="240" y="240"/>
                  </a:lnTo>
                  <a:lnTo>
                    <a:pt x="864" y="384"/>
                  </a:lnTo>
                  <a:lnTo>
                    <a:pt x="624" y="816"/>
                  </a:lnTo>
                  <a:lnTo>
                    <a:pt x="336" y="1008"/>
                  </a:lnTo>
                </a:path>
              </a:pathLst>
            </a:custGeom>
            <a:noFill/>
            <a:ln w="28575" cap="flat" cmpd="sng">
              <a:solidFill>
                <a:schemeClr val="accent1"/>
              </a:solidFill>
              <a:prstDash val="solid"/>
              <a:round/>
              <a:headEnd type="none" w="lg" len="med"/>
              <a:tailEnd type="none" w="lg" len="med"/>
            </a:ln>
            <a:effectLst/>
          </p:spPr>
          <p:txBody>
            <a:bodyPr wrap="none" anchor="ctr">
              <a:spAutoFit/>
            </a:bodyPr>
            <a:lstStyle/>
            <a:p>
              <a:endParaRPr lang="en-US"/>
            </a:p>
          </p:txBody>
        </p:sp>
        <p:sp>
          <p:nvSpPr>
            <p:cNvPr id="587877" name="Line 101"/>
            <p:cNvSpPr>
              <a:spLocks noChangeShapeType="1"/>
            </p:cNvSpPr>
            <p:nvPr/>
          </p:nvSpPr>
          <p:spPr bwMode="auto">
            <a:xfrm flipH="1">
              <a:off x="4608" y="3168"/>
              <a:ext cx="240" cy="43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sp>
          <p:nvSpPr>
            <p:cNvPr id="587878" name="Line 102"/>
            <p:cNvSpPr>
              <a:spLocks noChangeShapeType="1"/>
            </p:cNvSpPr>
            <p:nvPr/>
          </p:nvSpPr>
          <p:spPr bwMode="auto">
            <a:xfrm flipV="1">
              <a:off x="5472" y="3120"/>
              <a:ext cx="1" cy="19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grpSp>
      <p:pic>
        <p:nvPicPr>
          <p:cNvPr id="587879" name="Picture 103" descr="toma agua VC"/>
          <p:cNvPicPr>
            <a:picLocks noChangeAspect="1" noChangeArrowheads="1"/>
          </p:cNvPicPr>
          <p:nvPr/>
        </p:nvPicPr>
        <p:blipFill>
          <a:blip r:embed="rId3" cstate="email"/>
          <a:srcRect/>
          <a:stretch>
            <a:fillRect/>
          </a:stretch>
        </p:blipFill>
        <p:spPr bwMode="auto">
          <a:xfrm>
            <a:off x="0" y="2463800"/>
            <a:ext cx="1665288" cy="1249363"/>
          </a:xfrm>
          <a:prstGeom prst="rect">
            <a:avLst/>
          </a:prstGeom>
          <a:noFill/>
        </p:spPr>
      </p:pic>
      <p:pic>
        <p:nvPicPr>
          <p:cNvPr id="587880" name="Picture 104" descr="IMG_0252"/>
          <p:cNvPicPr>
            <a:picLocks noChangeAspect="1" noChangeArrowheads="1"/>
          </p:cNvPicPr>
          <p:nvPr/>
        </p:nvPicPr>
        <p:blipFill>
          <a:blip r:embed="rId4" cstate="email"/>
          <a:srcRect/>
          <a:stretch>
            <a:fillRect/>
          </a:stretch>
        </p:blipFill>
        <p:spPr bwMode="auto">
          <a:xfrm>
            <a:off x="6516688" y="3833813"/>
            <a:ext cx="1322387" cy="1036637"/>
          </a:xfrm>
          <a:prstGeom prst="rect">
            <a:avLst/>
          </a:prstGeom>
          <a:noFill/>
        </p:spPr>
      </p:pic>
      <p:grpSp>
        <p:nvGrpSpPr>
          <p:cNvPr id="20" name="Group 105"/>
          <p:cNvGrpSpPr>
            <a:grpSpLocks/>
          </p:cNvGrpSpPr>
          <p:nvPr/>
        </p:nvGrpSpPr>
        <p:grpSpPr bwMode="auto">
          <a:xfrm>
            <a:off x="5268913" y="2078038"/>
            <a:ext cx="2265362" cy="1687512"/>
            <a:chOff x="3095" y="1352"/>
            <a:chExt cx="1427" cy="1063"/>
          </a:xfrm>
        </p:grpSpPr>
        <p:sp>
          <p:nvSpPr>
            <p:cNvPr id="587882" name="Text Box 106"/>
            <p:cNvSpPr txBox="1">
              <a:spLocks noChangeArrowheads="1"/>
            </p:cNvSpPr>
            <p:nvPr/>
          </p:nvSpPr>
          <p:spPr bwMode="auto">
            <a:xfrm>
              <a:off x="3095" y="1352"/>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a:latin typeface="Times New Roman" pitchFamily="18" charset="0"/>
                </a:rPr>
                <a:t>Drip Chlorinator</a:t>
              </a:r>
            </a:p>
          </p:txBody>
        </p:sp>
        <p:cxnSp>
          <p:nvCxnSpPr>
            <p:cNvPr id="587883" name="AutoShape 107"/>
            <p:cNvCxnSpPr>
              <a:cxnSpLocks noChangeShapeType="1"/>
              <a:stCxn id="587882" idx="3"/>
              <a:endCxn id="0" idx="0"/>
            </p:cNvCxnSpPr>
            <p:nvPr/>
          </p:nvCxnSpPr>
          <p:spPr bwMode="auto">
            <a:xfrm>
              <a:off x="4349" y="1650"/>
              <a:ext cx="173" cy="765"/>
            </a:xfrm>
            <a:prstGeom prst="bentConnector2">
              <a:avLst/>
            </a:prstGeom>
            <a:noFill/>
            <a:ln w="12700">
              <a:solidFill>
                <a:schemeClr val="tx1"/>
              </a:solidFill>
              <a:miter lim="800000"/>
              <a:headEnd type="none" w="lg" len="med"/>
              <a:tailEnd type="triangle" w="lg" len="med"/>
            </a:ln>
            <a:effectLst/>
          </p:spPr>
        </p:cxnSp>
      </p:grpSp>
      <p:grpSp>
        <p:nvGrpSpPr>
          <p:cNvPr id="21" name="Group 108"/>
          <p:cNvGrpSpPr>
            <a:grpSpLocks/>
          </p:cNvGrpSpPr>
          <p:nvPr/>
        </p:nvGrpSpPr>
        <p:grpSpPr bwMode="auto">
          <a:xfrm>
            <a:off x="3895725" y="3025775"/>
            <a:ext cx="3248025" cy="1352550"/>
            <a:chOff x="2454" y="1906"/>
            <a:chExt cx="2046" cy="852"/>
          </a:xfrm>
        </p:grpSpPr>
        <p:sp>
          <p:nvSpPr>
            <p:cNvPr id="587885" name="Text Box 109"/>
            <p:cNvSpPr txBox="1">
              <a:spLocks noChangeArrowheads="1"/>
            </p:cNvSpPr>
            <p:nvPr/>
          </p:nvSpPr>
          <p:spPr bwMode="auto">
            <a:xfrm>
              <a:off x="2454" y="1906"/>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a:latin typeface="Times New Roman" pitchFamily="18" charset="0"/>
                </a:rPr>
                <a:t>Distribution Tank</a:t>
              </a:r>
            </a:p>
          </p:txBody>
        </p:sp>
        <p:cxnSp>
          <p:nvCxnSpPr>
            <p:cNvPr id="587886" name="AutoShape 110"/>
            <p:cNvCxnSpPr>
              <a:cxnSpLocks noChangeShapeType="1"/>
              <a:stCxn id="587885" idx="3"/>
              <a:endCxn id="587782" idx="0"/>
            </p:cNvCxnSpPr>
            <p:nvPr/>
          </p:nvCxnSpPr>
          <p:spPr bwMode="auto">
            <a:xfrm>
              <a:off x="3708" y="2204"/>
              <a:ext cx="792" cy="554"/>
            </a:xfrm>
            <a:prstGeom prst="bentConnector2">
              <a:avLst/>
            </a:prstGeom>
            <a:noFill/>
            <a:ln w="12700">
              <a:solidFill>
                <a:schemeClr val="tx1"/>
              </a:solidFill>
              <a:miter lim="800000"/>
              <a:headEnd type="none" w="lg" len="med"/>
              <a:tailEnd type="triangle" w="lg" len="med"/>
            </a:ln>
            <a:effectLst/>
          </p:spPr>
        </p:cxnSp>
      </p:grpSp>
      <p:pic>
        <p:nvPicPr>
          <p:cNvPr id="587887" name="Picture 111" descr="IMG_0449"/>
          <p:cNvPicPr>
            <a:picLocks noChangeAspect="1" noChangeArrowheads="1"/>
          </p:cNvPicPr>
          <p:nvPr/>
        </p:nvPicPr>
        <p:blipFill>
          <a:blip r:embed="rId5" cstate="email"/>
          <a:srcRect/>
          <a:stretch>
            <a:fillRect/>
          </a:stretch>
        </p:blipFill>
        <p:spPr bwMode="auto">
          <a:xfrm>
            <a:off x="6067425" y="5264150"/>
            <a:ext cx="1809750" cy="1281113"/>
          </a:xfrm>
          <a:prstGeom prst="rect">
            <a:avLst/>
          </a:prstGeom>
          <a:noFill/>
        </p:spPr>
      </p:pic>
      <p:pic>
        <p:nvPicPr>
          <p:cNvPr id="587888" name="Picture 112" descr="CedricSummer05-1 015b"/>
          <p:cNvPicPr>
            <a:picLocks noChangeAspect="1" noChangeArrowheads="1"/>
          </p:cNvPicPr>
          <p:nvPr/>
        </p:nvPicPr>
        <p:blipFill>
          <a:blip r:embed="rId6" cstate="email"/>
          <a:srcRect/>
          <a:stretch>
            <a:fillRect/>
          </a:stretch>
        </p:blipFill>
        <p:spPr bwMode="auto">
          <a:xfrm>
            <a:off x="0" y="1857375"/>
            <a:ext cx="2493963" cy="2100263"/>
          </a:xfrm>
          <a:prstGeom prst="rect">
            <a:avLst/>
          </a:prstGeom>
          <a:noFill/>
        </p:spPr>
      </p:pic>
      <p:grpSp>
        <p:nvGrpSpPr>
          <p:cNvPr id="22" name="Group 113"/>
          <p:cNvGrpSpPr>
            <a:grpSpLocks/>
          </p:cNvGrpSpPr>
          <p:nvPr/>
        </p:nvGrpSpPr>
        <p:grpSpPr bwMode="auto">
          <a:xfrm>
            <a:off x="182563" y="3259138"/>
            <a:ext cx="1233487" cy="2089150"/>
            <a:chOff x="115" y="2053"/>
            <a:chExt cx="777" cy="1316"/>
          </a:xfrm>
        </p:grpSpPr>
        <p:sp>
          <p:nvSpPr>
            <p:cNvPr id="587890" name="Text Box 114"/>
            <p:cNvSpPr txBox="1">
              <a:spLocks noChangeArrowheads="1"/>
            </p:cNvSpPr>
            <p:nvPr/>
          </p:nvSpPr>
          <p:spPr bwMode="auto">
            <a:xfrm>
              <a:off x="115" y="2504"/>
              <a:ext cx="777" cy="865"/>
            </a:xfrm>
            <a:prstGeom prst="rect">
              <a:avLst/>
            </a:prstGeom>
            <a:noFill/>
            <a:ln w="12700">
              <a:noFill/>
              <a:miter lim="800000"/>
              <a:headEnd type="none" w="lg" len="med"/>
              <a:tailEnd type="none" w="lg" len="med"/>
            </a:ln>
            <a:effectLst/>
          </p:spPr>
          <p:txBody>
            <a:bodyPr>
              <a:spAutoFit/>
            </a:bodyPr>
            <a:lstStyle/>
            <a:p>
              <a:pPr eaLnBrk="0" hangingPunct="0"/>
              <a:r>
                <a:rPr lang="en-US" sz="2800" b="0">
                  <a:latin typeface="Times New Roman" pitchFamily="18" charset="0"/>
                </a:rPr>
                <a:t>Spring box or dam</a:t>
              </a:r>
            </a:p>
          </p:txBody>
        </p:sp>
        <p:cxnSp>
          <p:nvCxnSpPr>
            <p:cNvPr id="587891" name="AutoShape 115"/>
            <p:cNvCxnSpPr>
              <a:cxnSpLocks noChangeShapeType="1"/>
              <a:stCxn id="587890" idx="0"/>
              <a:endCxn id="587784" idx="1"/>
            </p:cNvCxnSpPr>
            <p:nvPr/>
          </p:nvCxnSpPr>
          <p:spPr bwMode="auto">
            <a:xfrm flipH="1" flipV="1">
              <a:off x="381" y="2053"/>
              <a:ext cx="123" cy="451"/>
            </a:xfrm>
            <a:prstGeom prst="straightConnector1">
              <a:avLst/>
            </a:prstGeom>
            <a:noFill/>
            <a:ln w="12700">
              <a:solidFill>
                <a:schemeClr val="tx1"/>
              </a:solidFill>
              <a:round/>
              <a:headEnd type="none" w="lg" len="med"/>
              <a:tailEnd type="triangle" w="lg" len="med"/>
            </a:ln>
            <a:effectLst/>
          </p:spPr>
        </p:cxnSp>
      </p:grpSp>
      <p:pic>
        <p:nvPicPr>
          <p:cNvPr id="587892" name="Picture 116"/>
          <p:cNvPicPr>
            <a:picLocks noChangeAspect="1" noChangeArrowheads="1"/>
          </p:cNvPicPr>
          <p:nvPr/>
        </p:nvPicPr>
        <p:blipFill>
          <a:blip r:embed="rId7" cstate="email"/>
          <a:srcRect/>
          <a:stretch>
            <a:fillRect/>
          </a:stretch>
        </p:blipFill>
        <p:spPr bwMode="auto">
          <a:xfrm>
            <a:off x="4033838" y="3830638"/>
            <a:ext cx="2408237" cy="79216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78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78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78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788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587892"/>
                                        </p:tgtEl>
                                        <p:attrNameLst>
                                          <p:attrName>style.visibility</p:attrName>
                                        </p:attrNameLst>
                                      </p:cBhvr>
                                      <p:to>
                                        <p:strVal val="visible"/>
                                      </p:to>
                                    </p:set>
                                    <p:anim calcmode="lin" valueType="num">
                                      <p:cBhvr additive="base">
                                        <p:cTn id="27" dur="500" fill="hold"/>
                                        <p:tgtEl>
                                          <p:spTgt spid="587892"/>
                                        </p:tgtEl>
                                        <p:attrNameLst>
                                          <p:attrName>ppt_x</p:attrName>
                                        </p:attrNameLst>
                                      </p:cBhvr>
                                      <p:tavLst>
                                        <p:tav tm="0">
                                          <p:val>
                                            <p:strVal val="1+#ppt_w/2"/>
                                          </p:val>
                                        </p:tav>
                                        <p:tav tm="100000">
                                          <p:val>
                                            <p:strVal val="#ppt_x"/>
                                          </p:val>
                                        </p:tav>
                                      </p:tavLst>
                                    </p:anim>
                                    <p:anim calcmode="lin" valueType="num">
                                      <p:cBhvr additive="base">
                                        <p:cTn id="28" dur="500" fill="hold"/>
                                        <p:tgtEl>
                                          <p:spTgt spid="5878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of colloid removal</a:t>
            </a:r>
            <a:endParaRPr lang="en-US" dirty="0"/>
          </a:p>
        </p:txBody>
      </p:sp>
      <p:sp>
        <p:nvSpPr>
          <p:cNvPr id="6" name="TextBox 5"/>
          <p:cNvSpPr txBox="1"/>
          <p:nvPr/>
        </p:nvSpPr>
        <p:spPr>
          <a:xfrm>
            <a:off x="7306152"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Filtration </a:t>
            </a:r>
            <a:endParaRPr lang="en-US" sz="2000" b="1" dirty="0">
              <a:latin typeface="+mj-lt"/>
            </a:endParaRPr>
          </a:p>
        </p:txBody>
      </p:sp>
      <p:sp>
        <p:nvSpPr>
          <p:cNvPr id="7" name="TextBox 6"/>
          <p:cNvSpPr txBox="1"/>
          <p:nvPr/>
        </p:nvSpPr>
        <p:spPr>
          <a:xfrm>
            <a:off x="5479614"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Sedimentation</a:t>
            </a:r>
            <a:endParaRPr lang="en-US" sz="2000" b="1" dirty="0">
              <a:latin typeface="+mj-lt"/>
            </a:endParaRPr>
          </a:p>
        </p:txBody>
      </p:sp>
      <p:sp>
        <p:nvSpPr>
          <p:cNvPr id="8" name="TextBox 7"/>
          <p:cNvSpPr txBox="1"/>
          <p:nvPr/>
        </p:nvSpPr>
        <p:spPr>
          <a:xfrm>
            <a:off x="1826538"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Flocculation</a:t>
            </a:r>
            <a:endParaRPr lang="en-US" sz="2000" b="1" dirty="0">
              <a:latin typeface="+mj-lt"/>
            </a:endParaRPr>
          </a:p>
        </p:txBody>
      </p:sp>
      <p:sp>
        <p:nvSpPr>
          <p:cNvPr id="9" name="TextBox 8"/>
          <p:cNvSpPr txBox="1"/>
          <p:nvPr/>
        </p:nvSpPr>
        <p:spPr>
          <a:xfrm>
            <a:off x="0"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Coagulation</a:t>
            </a:r>
            <a:endParaRPr lang="en-US" sz="2000" b="1" dirty="0">
              <a:latin typeface="+mj-lt"/>
            </a:endParaRPr>
          </a:p>
        </p:txBody>
      </p:sp>
      <p:grpSp>
        <p:nvGrpSpPr>
          <p:cNvPr id="3" name="Group 66"/>
          <p:cNvGrpSpPr/>
          <p:nvPr/>
        </p:nvGrpSpPr>
        <p:grpSpPr>
          <a:xfrm>
            <a:off x="1888552" y="3131949"/>
            <a:ext cx="1715775" cy="2514600"/>
            <a:chOff x="12954000" y="10820400"/>
            <a:chExt cx="1371600" cy="1828800"/>
          </a:xfrm>
        </p:grpSpPr>
        <p:sp>
          <p:nvSpPr>
            <p:cNvPr id="47" name="Can 46"/>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8" name="Can 47"/>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23" name="Flowchart: Connector 22"/>
          <p:cNvSpPr/>
          <p:nvPr/>
        </p:nvSpPr>
        <p:spPr bwMode="auto">
          <a:xfrm>
            <a:off x="326117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4" name="Group 300"/>
          <p:cNvGrpSpPr/>
          <p:nvPr/>
        </p:nvGrpSpPr>
        <p:grpSpPr>
          <a:xfrm>
            <a:off x="2975210" y="4640709"/>
            <a:ext cx="114385" cy="167640"/>
            <a:chOff x="2975210" y="4640709"/>
            <a:chExt cx="114385" cy="167640"/>
          </a:xfrm>
        </p:grpSpPr>
        <p:sp>
          <p:nvSpPr>
            <p:cNvPr id="21" name="Flowchart: Connector 20"/>
            <p:cNvSpPr/>
            <p:nvPr/>
          </p:nvSpPr>
          <p:spPr bwMode="auto">
            <a:xfrm>
              <a:off x="297521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 name="Flowchart: Connector 21"/>
            <p:cNvSpPr/>
            <p:nvPr/>
          </p:nvSpPr>
          <p:spPr bwMode="auto">
            <a:xfrm>
              <a:off x="297521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 name="Flowchart: Connector 28"/>
            <p:cNvSpPr/>
            <p:nvPr/>
          </p:nvSpPr>
          <p:spPr bwMode="auto">
            <a:xfrm>
              <a:off x="303240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2" name="Flowchart: Connector 31"/>
            <p:cNvSpPr/>
            <p:nvPr/>
          </p:nvSpPr>
          <p:spPr bwMode="auto">
            <a:xfrm>
              <a:off x="297521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5" name="Group 298"/>
          <p:cNvGrpSpPr/>
          <p:nvPr/>
        </p:nvGrpSpPr>
        <p:grpSpPr>
          <a:xfrm>
            <a:off x="2212643" y="5164584"/>
            <a:ext cx="114385" cy="230505"/>
            <a:chOff x="2212643" y="5164584"/>
            <a:chExt cx="114385" cy="230505"/>
          </a:xfrm>
        </p:grpSpPr>
        <p:sp>
          <p:nvSpPr>
            <p:cNvPr id="26" name="Flowchart: Connector 25"/>
            <p:cNvSpPr/>
            <p:nvPr/>
          </p:nvSpPr>
          <p:spPr bwMode="auto">
            <a:xfrm>
              <a:off x="221264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3" name="Flowchart: Connector 32"/>
            <p:cNvSpPr/>
            <p:nvPr/>
          </p:nvSpPr>
          <p:spPr bwMode="auto">
            <a:xfrm>
              <a:off x="221264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4" name="Flowchart: Connector 33"/>
            <p:cNvSpPr/>
            <p:nvPr/>
          </p:nvSpPr>
          <p:spPr bwMode="auto">
            <a:xfrm>
              <a:off x="226983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5" name="Flowchart: Connector 34"/>
            <p:cNvSpPr/>
            <p:nvPr/>
          </p:nvSpPr>
          <p:spPr bwMode="auto">
            <a:xfrm>
              <a:off x="226983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6" name="Flowchart: Connector 35"/>
            <p:cNvSpPr/>
            <p:nvPr/>
          </p:nvSpPr>
          <p:spPr bwMode="auto">
            <a:xfrm>
              <a:off x="226983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0" name="Group 295"/>
          <p:cNvGrpSpPr/>
          <p:nvPr/>
        </p:nvGrpSpPr>
        <p:grpSpPr>
          <a:xfrm>
            <a:off x="3165851" y="4431159"/>
            <a:ext cx="152514" cy="167640"/>
            <a:chOff x="3165851" y="4431159"/>
            <a:chExt cx="152514" cy="167640"/>
          </a:xfrm>
        </p:grpSpPr>
        <p:sp>
          <p:nvSpPr>
            <p:cNvPr id="30" name="Flowchart: Connector 29"/>
            <p:cNvSpPr/>
            <p:nvPr/>
          </p:nvSpPr>
          <p:spPr bwMode="auto">
            <a:xfrm>
              <a:off x="322304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1" name="Flowchart: Connector 30"/>
            <p:cNvSpPr/>
            <p:nvPr/>
          </p:nvSpPr>
          <p:spPr bwMode="auto">
            <a:xfrm>
              <a:off x="326117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7" name="Flowchart: Connector 36"/>
            <p:cNvSpPr/>
            <p:nvPr/>
          </p:nvSpPr>
          <p:spPr bwMode="auto">
            <a:xfrm>
              <a:off x="326117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9" name="Flowchart: Connector 38"/>
            <p:cNvSpPr/>
            <p:nvPr/>
          </p:nvSpPr>
          <p:spPr bwMode="auto">
            <a:xfrm>
              <a:off x="316585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1" name="Group 297"/>
          <p:cNvGrpSpPr/>
          <p:nvPr/>
        </p:nvGrpSpPr>
        <p:grpSpPr>
          <a:xfrm>
            <a:off x="2212643" y="4598799"/>
            <a:ext cx="209706" cy="167640"/>
            <a:chOff x="2212643" y="4598799"/>
            <a:chExt cx="209706" cy="167640"/>
          </a:xfrm>
        </p:grpSpPr>
        <p:sp>
          <p:nvSpPr>
            <p:cNvPr id="18" name="Flowchart: Connector 17"/>
            <p:cNvSpPr/>
            <p:nvPr/>
          </p:nvSpPr>
          <p:spPr bwMode="auto">
            <a:xfrm>
              <a:off x="226983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 name="Flowchart: Connector 18"/>
            <p:cNvSpPr/>
            <p:nvPr/>
          </p:nvSpPr>
          <p:spPr bwMode="auto">
            <a:xfrm>
              <a:off x="226983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 name="Flowchart: Connector 24"/>
            <p:cNvSpPr/>
            <p:nvPr/>
          </p:nvSpPr>
          <p:spPr bwMode="auto">
            <a:xfrm>
              <a:off x="230796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1" name="Flowchart: Connector 40"/>
            <p:cNvSpPr/>
            <p:nvPr/>
          </p:nvSpPr>
          <p:spPr bwMode="auto">
            <a:xfrm>
              <a:off x="221264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2" name="Flowchart: Connector 41"/>
            <p:cNvSpPr/>
            <p:nvPr/>
          </p:nvSpPr>
          <p:spPr bwMode="auto">
            <a:xfrm>
              <a:off x="236515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44" name="Flowchart: Connector 43"/>
          <p:cNvSpPr/>
          <p:nvPr/>
        </p:nvSpPr>
        <p:spPr bwMode="auto">
          <a:xfrm>
            <a:off x="25557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2" name="Group 296"/>
          <p:cNvGrpSpPr/>
          <p:nvPr/>
        </p:nvGrpSpPr>
        <p:grpSpPr>
          <a:xfrm>
            <a:off x="2555798" y="4179699"/>
            <a:ext cx="152514" cy="167640"/>
            <a:chOff x="2555798" y="4179699"/>
            <a:chExt cx="152514" cy="167640"/>
          </a:xfrm>
        </p:grpSpPr>
        <p:sp>
          <p:nvSpPr>
            <p:cNvPr id="17" name="Flowchart: Connector 16"/>
            <p:cNvSpPr/>
            <p:nvPr/>
          </p:nvSpPr>
          <p:spPr bwMode="auto">
            <a:xfrm>
              <a:off x="255579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 name="Flowchart: Connector 19"/>
            <p:cNvSpPr/>
            <p:nvPr/>
          </p:nvSpPr>
          <p:spPr bwMode="auto">
            <a:xfrm>
              <a:off x="265111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 name="Flowchart: Connector 26"/>
            <p:cNvSpPr/>
            <p:nvPr/>
          </p:nvSpPr>
          <p:spPr bwMode="auto">
            <a:xfrm>
              <a:off x="265111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 name="Flowchart: Connector 27"/>
            <p:cNvSpPr/>
            <p:nvPr/>
          </p:nvSpPr>
          <p:spPr bwMode="auto">
            <a:xfrm>
              <a:off x="259392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5" name="Flowchart: Connector 44"/>
            <p:cNvSpPr/>
            <p:nvPr/>
          </p:nvSpPr>
          <p:spPr bwMode="auto">
            <a:xfrm>
              <a:off x="259392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 name="Group 299"/>
          <p:cNvGrpSpPr/>
          <p:nvPr/>
        </p:nvGrpSpPr>
        <p:grpSpPr>
          <a:xfrm>
            <a:off x="2841760" y="5227449"/>
            <a:ext cx="152514" cy="209550"/>
            <a:chOff x="2841760" y="5227449"/>
            <a:chExt cx="152514" cy="209550"/>
          </a:xfrm>
        </p:grpSpPr>
        <p:sp>
          <p:nvSpPr>
            <p:cNvPr id="24" name="Flowchart: Connector 23"/>
            <p:cNvSpPr/>
            <p:nvPr/>
          </p:nvSpPr>
          <p:spPr bwMode="auto">
            <a:xfrm>
              <a:off x="284176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8" name="Flowchart: Connector 37"/>
            <p:cNvSpPr/>
            <p:nvPr/>
          </p:nvSpPr>
          <p:spPr bwMode="auto">
            <a:xfrm>
              <a:off x="287988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0" name="Flowchart: Connector 39"/>
            <p:cNvSpPr/>
            <p:nvPr/>
          </p:nvSpPr>
          <p:spPr bwMode="auto">
            <a:xfrm>
              <a:off x="284176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3" name="Flowchart: Connector 42"/>
            <p:cNvSpPr/>
            <p:nvPr/>
          </p:nvSpPr>
          <p:spPr bwMode="auto">
            <a:xfrm>
              <a:off x="287988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6" name="Flowchart: Connector 45"/>
            <p:cNvSpPr/>
            <p:nvPr/>
          </p:nvSpPr>
          <p:spPr bwMode="auto">
            <a:xfrm>
              <a:off x="293708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4" name="Group 48"/>
          <p:cNvGrpSpPr/>
          <p:nvPr/>
        </p:nvGrpSpPr>
        <p:grpSpPr>
          <a:xfrm>
            <a:off x="56202" y="2625645"/>
            <a:ext cx="1715775" cy="3020904"/>
            <a:chOff x="2514600" y="10375979"/>
            <a:chExt cx="1371600" cy="2197021"/>
          </a:xfrm>
        </p:grpSpPr>
        <p:sp>
          <p:nvSpPr>
            <p:cNvPr id="50" name="Can 49"/>
            <p:cNvSpPr/>
            <p:nvPr/>
          </p:nvSpPr>
          <p:spPr bwMode="auto">
            <a:xfrm>
              <a:off x="2514600" y="111252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1" name="Can 50"/>
            <p:cNvSpPr/>
            <p:nvPr/>
          </p:nvSpPr>
          <p:spPr bwMode="auto">
            <a:xfrm>
              <a:off x="2514600" y="107442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2" name="Flowchart: Connector 51"/>
            <p:cNvSpPr/>
            <p:nvPr/>
          </p:nvSpPr>
          <p:spPr bwMode="auto">
            <a:xfrm>
              <a:off x="2667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3" name="Flowchart: Connector 52"/>
            <p:cNvSpPr/>
            <p:nvPr/>
          </p:nvSpPr>
          <p:spPr bwMode="auto">
            <a:xfrm>
              <a:off x="28956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4" name="Flowchart: Connector 53"/>
            <p:cNvSpPr/>
            <p:nvPr/>
          </p:nvSpPr>
          <p:spPr bwMode="auto">
            <a:xfrm>
              <a:off x="30480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5" name="Flowchart: Connector 54"/>
            <p:cNvSpPr/>
            <p:nvPr/>
          </p:nvSpPr>
          <p:spPr bwMode="auto">
            <a:xfrm>
              <a:off x="320040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6" name="Flowchart: Connector 55"/>
            <p:cNvSpPr/>
            <p:nvPr/>
          </p:nvSpPr>
          <p:spPr bwMode="auto">
            <a:xfrm>
              <a:off x="32308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7" name="Flowchart: Connector 56"/>
            <p:cNvSpPr/>
            <p:nvPr/>
          </p:nvSpPr>
          <p:spPr bwMode="auto">
            <a:xfrm>
              <a:off x="338328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8" name="Flowchart: Connector 57"/>
            <p:cNvSpPr/>
            <p:nvPr/>
          </p:nvSpPr>
          <p:spPr bwMode="auto">
            <a:xfrm>
              <a:off x="353568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9" name="Flowchart: Connector 58"/>
            <p:cNvSpPr/>
            <p:nvPr/>
          </p:nvSpPr>
          <p:spPr bwMode="auto">
            <a:xfrm>
              <a:off x="3688080" y="12192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0" name="Flowchart: Connector 59"/>
            <p:cNvSpPr/>
            <p:nvPr/>
          </p:nvSpPr>
          <p:spPr bwMode="auto">
            <a:xfrm>
              <a:off x="2667000" y="11765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1" name="Flowchart: Connector 60"/>
            <p:cNvSpPr/>
            <p:nvPr/>
          </p:nvSpPr>
          <p:spPr bwMode="auto">
            <a:xfrm>
              <a:off x="2697480" y="11993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2" name="Flowchart: Connector 61"/>
            <p:cNvSpPr/>
            <p:nvPr/>
          </p:nvSpPr>
          <p:spPr bwMode="auto">
            <a:xfrm>
              <a:off x="3002280" y="12070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3" name="Flowchart: Connector 62"/>
            <p:cNvSpPr/>
            <p:nvPr/>
          </p:nvSpPr>
          <p:spPr bwMode="auto">
            <a:xfrm>
              <a:off x="3124200" y="12222480"/>
              <a:ext cx="45720" cy="45720"/>
            </a:xfrm>
            <a:prstGeom prst="flowChartConnector">
              <a:avLst/>
            </a:prstGeom>
            <a:solidFill>
              <a:srgbClr val="0E025F">
                <a:alpha val="60000"/>
              </a:srgb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4" name="Flowchart: Connector 63"/>
            <p:cNvSpPr/>
            <p:nvPr/>
          </p:nvSpPr>
          <p:spPr bwMode="auto">
            <a:xfrm>
              <a:off x="3429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5" name="Flowchart: Connector 64"/>
            <p:cNvSpPr/>
            <p:nvPr/>
          </p:nvSpPr>
          <p:spPr bwMode="auto">
            <a:xfrm>
              <a:off x="35814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6" name="Flowchart: Connector 65"/>
            <p:cNvSpPr/>
            <p:nvPr/>
          </p:nvSpPr>
          <p:spPr bwMode="auto">
            <a:xfrm>
              <a:off x="37338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7" name="Flowchart: Connector 66"/>
            <p:cNvSpPr/>
            <p:nvPr/>
          </p:nvSpPr>
          <p:spPr bwMode="auto">
            <a:xfrm>
              <a:off x="3154680" y="11658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8" name="Flowchart: Connector 67"/>
            <p:cNvSpPr/>
            <p:nvPr/>
          </p:nvSpPr>
          <p:spPr bwMode="auto">
            <a:xfrm>
              <a:off x="2667000" y="12146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9" name="Flowchart: Connector 68"/>
            <p:cNvSpPr/>
            <p:nvPr/>
          </p:nvSpPr>
          <p:spPr bwMode="auto">
            <a:xfrm>
              <a:off x="281940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0" name="Flowchart: Connector 69"/>
            <p:cNvSpPr/>
            <p:nvPr/>
          </p:nvSpPr>
          <p:spPr bwMode="auto">
            <a:xfrm>
              <a:off x="2971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1" name="Flowchart: Connector 70"/>
            <p:cNvSpPr/>
            <p:nvPr/>
          </p:nvSpPr>
          <p:spPr bwMode="auto">
            <a:xfrm>
              <a:off x="31546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2" name="Flowchart: Connector 71"/>
            <p:cNvSpPr/>
            <p:nvPr/>
          </p:nvSpPr>
          <p:spPr bwMode="auto">
            <a:xfrm>
              <a:off x="34594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3" name="Flowchart: Connector 72"/>
            <p:cNvSpPr/>
            <p:nvPr/>
          </p:nvSpPr>
          <p:spPr bwMode="auto">
            <a:xfrm>
              <a:off x="36118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4" name="Flowchart: Connector 73"/>
            <p:cNvSpPr/>
            <p:nvPr/>
          </p:nvSpPr>
          <p:spPr bwMode="auto">
            <a:xfrm>
              <a:off x="3733800" y="11506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5" name="Flowchart: Connector 74"/>
            <p:cNvSpPr/>
            <p:nvPr/>
          </p:nvSpPr>
          <p:spPr bwMode="auto">
            <a:xfrm>
              <a:off x="3733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6" name="Flowchart: Connector 75"/>
            <p:cNvSpPr/>
            <p:nvPr/>
          </p:nvSpPr>
          <p:spPr bwMode="auto">
            <a:xfrm>
              <a:off x="2773680" y="11811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7" name="Flowchart: Connector 76"/>
            <p:cNvSpPr/>
            <p:nvPr/>
          </p:nvSpPr>
          <p:spPr bwMode="auto">
            <a:xfrm>
              <a:off x="28956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8" name="Flowchart: Connector 77"/>
            <p:cNvSpPr/>
            <p:nvPr/>
          </p:nvSpPr>
          <p:spPr bwMode="auto">
            <a:xfrm>
              <a:off x="3383280" y="12374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9" name="Flowchart: Connector 78"/>
            <p:cNvSpPr/>
            <p:nvPr/>
          </p:nvSpPr>
          <p:spPr bwMode="auto">
            <a:xfrm>
              <a:off x="3352800" y="122224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0" name="Flowchart: Connector 79"/>
            <p:cNvSpPr/>
            <p:nvPr/>
          </p:nvSpPr>
          <p:spPr bwMode="auto">
            <a:xfrm>
              <a:off x="292608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1" name="Flowchart: Connector 80"/>
            <p:cNvSpPr/>
            <p:nvPr/>
          </p:nvSpPr>
          <p:spPr bwMode="auto">
            <a:xfrm>
              <a:off x="353568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2" name="Teardrop 81"/>
            <p:cNvSpPr/>
            <p:nvPr/>
          </p:nvSpPr>
          <p:spPr bwMode="auto">
            <a:xfrm rot="-2460000">
              <a:off x="3126084" y="10375979"/>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3" name="Teardrop 82"/>
            <p:cNvSpPr/>
            <p:nvPr/>
          </p:nvSpPr>
          <p:spPr bwMode="auto">
            <a:xfrm rot="-2460000">
              <a:off x="2934935" y="10777226"/>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4" name="Teardrop 83"/>
            <p:cNvSpPr/>
            <p:nvPr/>
          </p:nvSpPr>
          <p:spPr bwMode="auto">
            <a:xfrm rot="-2460000">
              <a:off x="3163535" y="11158227"/>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5" name="Group 69"/>
          <p:cNvGrpSpPr/>
          <p:nvPr/>
        </p:nvGrpSpPr>
        <p:grpSpPr>
          <a:xfrm>
            <a:off x="5553252" y="3131949"/>
            <a:ext cx="1715775" cy="2514600"/>
            <a:chOff x="12954000" y="10820400"/>
            <a:chExt cx="1371600" cy="1828800"/>
          </a:xfrm>
        </p:grpSpPr>
        <p:sp>
          <p:nvSpPr>
            <p:cNvPr id="123" name="Can 122"/>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4" name="Can 123"/>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87" name="Flowchart: Connector 86"/>
          <p:cNvSpPr/>
          <p:nvPr/>
        </p:nvSpPr>
        <p:spPr bwMode="auto">
          <a:xfrm>
            <a:off x="6925872"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6" name="Group 170"/>
          <p:cNvGrpSpPr/>
          <p:nvPr/>
        </p:nvGrpSpPr>
        <p:grpSpPr>
          <a:xfrm>
            <a:off x="6777626" y="4975272"/>
            <a:ext cx="114385" cy="167640"/>
            <a:chOff x="11308080" y="12146280"/>
            <a:chExt cx="91440" cy="121920"/>
          </a:xfrm>
        </p:grpSpPr>
        <p:sp>
          <p:nvSpPr>
            <p:cNvPr id="119" name="Flowchart: Connector 139"/>
            <p:cNvSpPr/>
            <p:nvPr/>
          </p:nvSpPr>
          <p:spPr bwMode="auto">
            <a:xfrm>
              <a:off x="11308080" y="12222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0" name="Flowchart: Connector 140"/>
            <p:cNvSpPr/>
            <p:nvPr/>
          </p:nvSpPr>
          <p:spPr bwMode="auto">
            <a:xfrm>
              <a:off x="1130808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1" name="Flowchart: Connector 120"/>
            <p:cNvSpPr/>
            <p:nvPr/>
          </p:nvSpPr>
          <p:spPr bwMode="auto">
            <a:xfrm>
              <a:off x="113538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2" name="Flowchart: Connector 121"/>
            <p:cNvSpPr/>
            <p:nvPr/>
          </p:nvSpPr>
          <p:spPr bwMode="auto">
            <a:xfrm>
              <a:off x="113080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49" name="Group 168"/>
          <p:cNvGrpSpPr/>
          <p:nvPr/>
        </p:nvGrpSpPr>
        <p:grpSpPr>
          <a:xfrm>
            <a:off x="5666680" y="4564358"/>
            <a:ext cx="114385" cy="230505"/>
            <a:chOff x="10698480" y="12527280"/>
            <a:chExt cx="91440" cy="167640"/>
          </a:xfrm>
        </p:grpSpPr>
        <p:sp>
          <p:nvSpPr>
            <p:cNvPr id="114" name="Flowchart: Connector 113"/>
            <p:cNvSpPr/>
            <p:nvPr/>
          </p:nvSpPr>
          <p:spPr bwMode="auto">
            <a:xfrm>
              <a:off x="10698480" y="12527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5" name="Flowchart: Connector 114"/>
            <p:cNvSpPr/>
            <p:nvPr/>
          </p:nvSpPr>
          <p:spPr bwMode="auto">
            <a:xfrm>
              <a:off x="1069848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6" name="Flowchart: Connector 115"/>
            <p:cNvSpPr/>
            <p:nvPr/>
          </p:nvSpPr>
          <p:spPr bwMode="auto">
            <a:xfrm>
              <a:off x="107442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7" name="Flowchart: Connector 116"/>
            <p:cNvSpPr/>
            <p:nvPr/>
          </p:nvSpPr>
          <p:spPr bwMode="auto">
            <a:xfrm>
              <a:off x="1074420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8" name="Flowchart: Connector 117"/>
            <p:cNvSpPr/>
            <p:nvPr/>
          </p:nvSpPr>
          <p:spPr bwMode="auto">
            <a:xfrm>
              <a:off x="1074420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5" name="Group 165"/>
          <p:cNvGrpSpPr/>
          <p:nvPr/>
        </p:nvGrpSpPr>
        <p:grpSpPr>
          <a:xfrm>
            <a:off x="7029987" y="4319405"/>
            <a:ext cx="152513" cy="167640"/>
            <a:chOff x="11460480" y="11993880"/>
            <a:chExt cx="121920" cy="121920"/>
          </a:xfrm>
        </p:grpSpPr>
        <p:sp>
          <p:nvSpPr>
            <p:cNvPr id="110" name="Flowchart: Connector 109"/>
            <p:cNvSpPr/>
            <p:nvPr/>
          </p:nvSpPr>
          <p:spPr bwMode="auto">
            <a:xfrm>
              <a:off x="1150620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1" name="Flowchart: Connector 110"/>
            <p:cNvSpPr/>
            <p:nvPr/>
          </p:nvSpPr>
          <p:spPr bwMode="auto">
            <a:xfrm>
              <a:off x="11536680" y="120700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2" name="Flowchart: Connector 111"/>
            <p:cNvSpPr/>
            <p:nvPr/>
          </p:nvSpPr>
          <p:spPr bwMode="auto">
            <a:xfrm>
              <a:off x="11536680" y="119938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3" name="Flowchart: Connector 112"/>
            <p:cNvSpPr/>
            <p:nvPr/>
          </p:nvSpPr>
          <p:spPr bwMode="auto">
            <a:xfrm>
              <a:off x="1146048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6" name="Group 167"/>
          <p:cNvGrpSpPr/>
          <p:nvPr/>
        </p:nvGrpSpPr>
        <p:grpSpPr>
          <a:xfrm>
            <a:off x="5895450" y="5034119"/>
            <a:ext cx="209706" cy="167640"/>
            <a:chOff x="10698480" y="12115800"/>
            <a:chExt cx="167640" cy="121920"/>
          </a:xfrm>
        </p:grpSpPr>
        <p:sp>
          <p:nvSpPr>
            <p:cNvPr id="105" name="Flowchart: Connector 136"/>
            <p:cNvSpPr/>
            <p:nvPr/>
          </p:nvSpPr>
          <p:spPr bwMode="auto">
            <a:xfrm>
              <a:off x="107442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6" name="Flowchart: Connector 137"/>
            <p:cNvSpPr/>
            <p:nvPr/>
          </p:nvSpPr>
          <p:spPr bwMode="auto">
            <a:xfrm>
              <a:off x="107442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7" name="Flowchart: Connector 106"/>
            <p:cNvSpPr/>
            <p:nvPr/>
          </p:nvSpPr>
          <p:spPr bwMode="auto">
            <a:xfrm>
              <a:off x="107746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8" name="Flowchart: Connector 107"/>
            <p:cNvSpPr/>
            <p:nvPr/>
          </p:nvSpPr>
          <p:spPr bwMode="auto">
            <a:xfrm>
              <a:off x="10698480" y="121158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9" name="Flowchart: Connector 108"/>
            <p:cNvSpPr/>
            <p:nvPr/>
          </p:nvSpPr>
          <p:spPr bwMode="auto">
            <a:xfrm>
              <a:off x="108204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92" name="Flowchart: Connector 91"/>
          <p:cNvSpPr/>
          <p:nvPr/>
        </p:nvSpPr>
        <p:spPr bwMode="auto">
          <a:xfrm>
            <a:off x="62204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88" name="Group 166"/>
          <p:cNvGrpSpPr/>
          <p:nvPr/>
        </p:nvGrpSpPr>
        <p:grpSpPr>
          <a:xfrm>
            <a:off x="6378933" y="4368690"/>
            <a:ext cx="152513" cy="167640"/>
            <a:chOff x="10972800" y="11811000"/>
            <a:chExt cx="121920" cy="121920"/>
          </a:xfrm>
        </p:grpSpPr>
        <p:sp>
          <p:nvSpPr>
            <p:cNvPr id="100" name="Flowchart: Connector 135"/>
            <p:cNvSpPr/>
            <p:nvPr/>
          </p:nvSpPr>
          <p:spPr bwMode="auto">
            <a:xfrm>
              <a:off x="109728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1" name="Flowchart: Connector 138"/>
            <p:cNvSpPr/>
            <p:nvPr/>
          </p:nvSpPr>
          <p:spPr bwMode="auto">
            <a:xfrm>
              <a:off x="1104900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2" name="Flowchart: Connector 101"/>
            <p:cNvSpPr/>
            <p:nvPr/>
          </p:nvSpPr>
          <p:spPr bwMode="auto">
            <a:xfrm>
              <a:off x="110490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3" name="Flowchart: Connector 102"/>
            <p:cNvSpPr/>
            <p:nvPr/>
          </p:nvSpPr>
          <p:spPr bwMode="auto">
            <a:xfrm>
              <a:off x="11003280" y="11811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4" name="Flowchart: Connector 103"/>
            <p:cNvSpPr/>
            <p:nvPr/>
          </p:nvSpPr>
          <p:spPr bwMode="auto">
            <a:xfrm>
              <a:off x="1100328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9" name="Group 169"/>
          <p:cNvGrpSpPr/>
          <p:nvPr/>
        </p:nvGrpSpPr>
        <p:grpSpPr>
          <a:xfrm>
            <a:off x="6062840" y="4214121"/>
            <a:ext cx="152513" cy="209550"/>
            <a:chOff x="11201400" y="12573000"/>
            <a:chExt cx="121920" cy="152400"/>
          </a:xfrm>
        </p:grpSpPr>
        <p:sp>
          <p:nvSpPr>
            <p:cNvPr id="95" name="Flowchart: Connector 142"/>
            <p:cNvSpPr/>
            <p:nvPr/>
          </p:nvSpPr>
          <p:spPr bwMode="auto">
            <a:xfrm>
              <a:off x="112014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6" name="Flowchart: Connector 95"/>
            <p:cNvSpPr/>
            <p:nvPr/>
          </p:nvSpPr>
          <p:spPr bwMode="auto">
            <a:xfrm>
              <a:off x="1123188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7" name="Flowchart: Connector 96"/>
            <p:cNvSpPr/>
            <p:nvPr/>
          </p:nvSpPr>
          <p:spPr bwMode="auto">
            <a:xfrm>
              <a:off x="11201400" y="126796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8" name="Flowchart: Connector 97"/>
            <p:cNvSpPr/>
            <p:nvPr/>
          </p:nvSpPr>
          <p:spPr bwMode="auto">
            <a:xfrm>
              <a:off x="1123188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9" name="Flowchart: Connector 98"/>
            <p:cNvSpPr/>
            <p:nvPr/>
          </p:nvSpPr>
          <p:spPr bwMode="auto">
            <a:xfrm>
              <a:off x="112776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27" name="Can 126"/>
          <p:cNvSpPr/>
          <p:nvPr/>
        </p:nvSpPr>
        <p:spPr bwMode="auto">
          <a:xfrm>
            <a:off x="7385601" y="3970149"/>
            <a:ext cx="1715775" cy="1257300"/>
          </a:xfrm>
          <a:prstGeom prst="can">
            <a:avLst>
              <a:gd name="adj" fmla="val 38223"/>
            </a:avLst>
          </a:prstGeom>
          <a:blipFill>
            <a:blip r:embed="rId3" cstate="print"/>
            <a:tile tx="0" ty="0" sx="100000" sy="100000" flip="none" algn="tl"/>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6" name="Can 125"/>
          <p:cNvSpPr/>
          <p:nvPr/>
        </p:nvSpPr>
        <p:spPr bwMode="auto">
          <a:xfrm>
            <a:off x="7385601" y="3655824"/>
            <a:ext cx="1715775" cy="1990725"/>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8" name="Can 127"/>
          <p:cNvSpPr/>
          <p:nvPr/>
        </p:nvSpPr>
        <p:spPr bwMode="auto">
          <a:xfrm>
            <a:off x="7385601" y="3131949"/>
            <a:ext cx="1715775" cy="25146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9" name="Flowchart: Connector 128"/>
          <p:cNvSpPr/>
          <p:nvPr/>
        </p:nvSpPr>
        <p:spPr bwMode="auto">
          <a:xfrm>
            <a:off x="8427250" y="39010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30" name="Flowchart: Connector 129"/>
          <p:cNvSpPr/>
          <p:nvPr/>
        </p:nvSpPr>
        <p:spPr bwMode="auto">
          <a:xfrm>
            <a:off x="7853151" y="4106705"/>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5" name="TextBox 124"/>
          <p:cNvSpPr txBox="1"/>
          <p:nvPr/>
        </p:nvSpPr>
        <p:spPr>
          <a:xfrm>
            <a:off x="61997" y="5780868"/>
            <a:ext cx="1828800" cy="954107"/>
          </a:xfrm>
          <a:prstGeom prst="rect">
            <a:avLst/>
          </a:prstGeom>
          <a:noFill/>
        </p:spPr>
        <p:txBody>
          <a:bodyPr wrap="square" rtlCol="0">
            <a:spAutoFit/>
          </a:bodyPr>
          <a:lstStyle/>
          <a:p>
            <a:pPr algn="ctr"/>
            <a:r>
              <a:rPr lang="en-US" dirty="0" err="1" smtClean="0"/>
              <a:t>Nanoglob</a:t>
            </a:r>
            <a:r>
              <a:rPr lang="en-US" dirty="0" smtClean="0"/>
              <a:t> deposition</a:t>
            </a:r>
            <a:endParaRPr lang="en-US" dirty="0"/>
          </a:p>
        </p:txBody>
      </p:sp>
      <p:sp>
        <p:nvSpPr>
          <p:cNvPr id="131" name="TextBox 130"/>
          <p:cNvSpPr txBox="1"/>
          <p:nvPr/>
        </p:nvSpPr>
        <p:spPr>
          <a:xfrm>
            <a:off x="1871424" y="5780868"/>
            <a:ext cx="1828800" cy="523220"/>
          </a:xfrm>
          <a:prstGeom prst="rect">
            <a:avLst/>
          </a:prstGeom>
          <a:noFill/>
        </p:spPr>
        <p:txBody>
          <a:bodyPr wrap="square" rtlCol="0">
            <a:spAutoFit/>
          </a:bodyPr>
          <a:lstStyle/>
          <a:p>
            <a:pPr algn="ctr"/>
            <a:r>
              <a:rPr lang="en-US" dirty="0" smtClean="0"/>
              <a:t>Collisions</a:t>
            </a:r>
            <a:endParaRPr lang="en-US" dirty="0"/>
          </a:p>
        </p:txBody>
      </p:sp>
      <p:sp>
        <p:nvSpPr>
          <p:cNvPr id="132" name="TextBox 131"/>
          <p:cNvSpPr txBox="1"/>
          <p:nvPr/>
        </p:nvSpPr>
        <p:spPr>
          <a:xfrm>
            <a:off x="5490278" y="5780868"/>
            <a:ext cx="1828800" cy="523220"/>
          </a:xfrm>
          <a:prstGeom prst="rect">
            <a:avLst/>
          </a:prstGeom>
          <a:noFill/>
        </p:spPr>
        <p:txBody>
          <a:bodyPr wrap="square" rtlCol="0">
            <a:spAutoFit/>
          </a:bodyPr>
          <a:lstStyle/>
          <a:p>
            <a:pPr algn="ctr"/>
            <a:r>
              <a:rPr lang="en-US" dirty="0" smtClean="0"/>
              <a:t>Gravity!</a:t>
            </a:r>
            <a:endParaRPr lang="en-US" dirty="0"/>
          </a:p>
        </p:txBody>
      </p:sp>
      <p:sp>
        <p:nvSpPr>
          <p:cNvPr id="137" name="TextBox 136"/>
          <p:cNvSpPr txBox="1"/>
          <p:nvPr/>
        </p:nvSpPr>
        <p:spPr>
          <a:xfrm>
            <a:off x="3653076"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Floc Blanket</a:t>
            </a:r>
            <a:endParaRPr lang="en-US" sz="2000" b="1" dirty="0">
              <a:latin typeface="+mj-lt"/>
            </a:endParaRPr>
          </a:p>
        </p:txBody>
      </p:sp>
      <p:grpSp>
        <p:nvGrpSpPr>
          <p:cNvPr id="90" name="Group 66"/>
          <p:cNvGrpSpPr/>
          <p:nvPr/>
        </p:nvGrpSpPr>
        <p:grpSpPr>
          <a:xfrm>
            <a:off x="3720902" y="3131949"/>
            <a:ext cx="1715775" cy="2514600"/>
            <a:chOff x="12954000" y="10820400"/>
            <a:chExt cx="1371600" cy="1828800"/>
          </a:xfrm>
        </p:grpSpPr>
        <p:sp>
          <p:nvSpPr>
            <p:cNvPr id="170" name="Can 169"/>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1" name="Can 170"/>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46" name="Flowchart: Connector 145"/>
          <p:cNvSpPr/>
          <p:nvPr/>
        </p:nvSpPr>
        <p:spPr bwMode="auto">
          <a:xfrm>
            <a:off x="509352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91" name="Group 178"/>
          <p:cNvGrpSpPr/>
          <p:nvPr/>
        </p:nvGrpSpPr>
        <p:grpSpPr>
          <a:xfrm>
            <a:off x="4807560" y="4640709"/>
            <a:ext cx="114385" cy="167640"/>
            <a:chOff x="4807560" y="4640709"/>
            <a:chExt cx="114385" cy="167640"/>
          </a:xfrm>
        </p:grpSpPr>
        <p:sp>
          <p:nvSpPr>
            <p:cNvPr id="144" name="Flowchart: Connector 143"/>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5" name="Flowchart: Connector 144"/>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2" name="Flowchart: Connector 151"/>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5" name="Flowchart: Connector 154"/>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93" name="Group 179"/>
          <p:cNvGrpSpPr/>
          <p:nvPr/>
        </p:nvGrpSpPr>
        <p:grpSpPr>
          <a:xfrm>
            <a:off x="3859013" y="4645391"/>
            <a:ext cx="114385" cy="230505"/>
            <a:chOff x="4044993" y="5164584"/>
            <a:chExt cx="114385" cy="230505"/>
          </a:xfrm>
        </p:grpSpPr>
        <p:sp>
          <p:nvSpPr>
            <p:cNvPr id="149" name="Flowchart: Connector 148"/>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6" name="Flowchart: Connector 155"/>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7" name="Flowchart: Connector 156"/>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8" name="Flowchart: Connector 157"/>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9" name="Flowchart: Connector 158"/>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94" name="Group 177"/>
          <p:cNvGrpSpPr/>
          <p:nvPr/>
        </p:nvGrpSpPr>
        <p:grpSpPr>
          <a:xfrm>
            <a:off x="4998201" y="4431159"/>
            <a:ext cx="152514" cy="167640"/>
            <a:chOff x="4998201" y="4431159"/>
            <a:chExt cx="152514" cy="167640"/>
          </a:xfrm>
        </p:grpSpPr>
        <p:sp>
          <p:nvSpPr>
            <p:cNvPr id="153" name="Flowchart: Connector 152"/>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4" name="Flowchart: Connector 153"/>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0" name="Flowchart: Connector 159"/>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2" name="Flowchart: Connector 16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3" name="Group 176"/>
          <p:cNvGrpSpPr/>
          <p:nvPr/>
        </p:nvGrpSpPr>
        <p:grpSpPr>
          <a:xfrm>
            <a:off x="4044993" y="4598799"/>
            <a:ext cx="209706" cy="167640"/>
            <a:chOff x="4044993" y="4598799"/>
            <a:chExt cx="209706" cy="167640"/>
          </a:xfrm>
        </p:grpSpPr>
        <p:sp>
          <p:nvSpPr>
            <p:cNvPr id="141" name="Flowchart: Connector 140"/>
            <p:cNvSpPr/>
            <p:nvPr/>
          </p:nvSpPr>
          <p:spPr bwMode="auto">
            <a:xfrm>
              <a:off x="410218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2" name="Flowchart: Connector 141"/>
            <p:cNvSpPr/>
            <p:nvPr/>
          </p:nvSpPr>
          <p:spPr bwMode="auto">
            <a:xfrm>
              <a:off x="410218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8" name="Flowchart: Connector 147"/>
            <p:cNvSpPr/>
            <p:nvPr/>
          </p:nvSpPr>
          <p:spPr bwMode="auto">
            <a:xfrm>
              <a:off x="414031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4" name="Flowchart: Connector 163"/>
            <p:cNvSpPr/>
            <p:nvPr/>
          </p:nvSpPr>
          <p:spPr bwMode="auto">
            <a:xfrm>
              <a:off x="404499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5" name="Flowchart: Connector 164"/>
            <p:cNvSpPr/>
            <p:nvPr/>
          </p:nvSpPr>
          <p:spPr bwMode="auto">
            <a:xfrm>
              <a:off x="419750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67" name="Flowchart: Connector 166"/>
          <p:cNvSpPr/>
          <p:nvPr/>
        </p:nvSpPr>
        <p:spPr bwMode="auto">
          <a:xfrm>
            <a:off x="438814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34" name="Group 175"/>
          <p:cNvGrpSpPr/>
          <p:nvPr/>
        </p:nvGrpSpPr>
        <p:grpSpPr>
          <a:xfrm rot="1620000">
            <a:off x="4473389" y="4443170"/>
            <a:ext cx="152514" cy="167640"/>
            <a:chOff x="4388148" y="4179699"/>
            <a:chExt cx="152514" cy="167640"/>
          </a:xfrm>
        </p:grpSpPr>
        <p:sp>
          <p:nvSpPr>
            <p:cNvPr id="140" name="Flowchart: Connector 139"/>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3" name="Flowchart: Connector 14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0" name="Flowchart: Connector 149"/>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1" name="Flowchart: Connector 150"/>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8" name="Flowchart: Connector 16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5" name="Group 180"/>
          <p:cNvGrpSpPr/>
          <p:nvPr/>
        </p:nvGrpSpPr>
        <p:grpSpPr>
          <a:xfrm>
            <a:off x="4798095" y="4994975"/>
            <a:ext cx="152514" cy="209550"/>
            <a:chOff x="4674110" y="5227449"/>
            <a:chExt cx="152514" cy="209550"/>
          </a:xfrm>
        </p:grpSpPr>
        <p:sp>
          <p:nvSpPr>
            <p:cNvPr id="147" name="Flowchart: Connector 14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1" name="Flowchart: Connector 160"/>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3" name="Flowchart: Connector 16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6" name="Flowchart: Connector 16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9" name="Flowchart: Connector 168"/>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72" name="TextBox 171"/>
          <p:cNvSpPr txBox="1"/>
          <p:nvPr/>
        </p:nvSpPr>
        <p:spPr>
          <a:xfrm>
            <a:off x="3680851" y="5780868"/>
            <a:ext cx="1828800" cy="954107"/>
          </a:xfrm>
          <a:prstGeom prst="rect">
            <a:avLst/>
          </a:prstGeom>
          <a:noFill/>
        </p:spPr>
        <p:txBody>
          <a:bodyPr wrap="square" rtlCol="0">
            <a:spAutoFit/>
          </a:bodyPr>
          <a:lstStyle/>
          <a:p>
            <a:pPr algn="ctr"/>
            <a:r>
              <a:rPr lang="en-US" dirty="0" smtClean="0"/>
              <a:t>More Collisions</a:t>
            </a:r>
            <a:endParaRPr lang="en-US" dirty="0"/>
          </a:p>
        </p:txBody>
      </p:sp>
      <p:sp>
        <p:nvSpPr>
          <p:cNvPr id="173" name="Flowchart: Connector 172"/>
          <p:cNvSpPr/>
          <p:nvPr/>
        </p:nvSpPr>
        <p:spPr bwMode="auto">
          <a:xfrm>
            <a:off x="3103612" y="535169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4" name="Flowchart: Connector 173"/>
          <p:cNvSpPr/>
          <p:nvPr/>
        </p:nvSpPr>
        <p:spPr bwMode="auto">
          <a:xfrm>
            <a:off x="2047168" y="413251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5" name="Flowchart: Connector 174"/>
          <p:cNvSpPr/>
          <p:nvPr/>
        </p:nvSpPr>
        <p:spPr bwMode="auto">
          <a:xfrm>
            <a:off x="1959349" y="521479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36" name="Group 181"/>
          <p:cNvGrpSpPr/>
          <p:nvPr/>
        </p:nvGrpSpPr>
        <p:grpSpPr>
          <a:xfrm rot="1620000" flipH="1">
            <a:off x="4384809" y="4643680"/>
            <a:ext cx="152514" cy="209550"/>
            <a:chOff x="4674110" y="5227449"/>
            <a:chExt cx="152514" cy="209550"/>
          </a:xfrm>
        </p:grpSpPr>
        <p:sp>
          <p:nvSpPr>
            <p:cNvPr id="183" name="Flowchart: Connector 182"/>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4" name="Flowchart: Connector 183"/>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5" name="Flowchart: Connector 184"/>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6" name="Flowchart: Connector 18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7" name="Flowchart: Connector 186"/>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8" name="Group 187"/>
          <p:cNvGrpSpPr/>
          <p:nvPr/>
        </p:nvGrpSpPr>
        <p:grpSpPr>
          <a:xfrm rot="16200000">
            <a:off x="4959960" y="4793109"/>
            <a:ext cx="114385" cy="167640"/>
            <a:chOff x="4807560" y="4640709"/>
            <a:chExt cx="114385" cy="167640"/>
          </a:xfrm>
        </p:grpSpPr>
        <p:sp>
          <p:nvSpPr>
            <p:cNvPr id="189" name="Flowchart: Connector 188"/>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0" name="Flowchart: Connector 189"/>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1" name="Flowchart: Connector 190"/>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2" name="Flowchart: Connector 191"/>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9" name="Group 192"/>
          <p:cNvGrpSpPr/>
          <p:nvPr/>
        </p:nvGrpSpPr>
        <p:grpSpPr>
          <a:xfrm>
            <a:off x="4181957" y="4506067"/>
            <a:ext cx="152514" cy="167640"/>
            <a:chOff x="4998201" y="4431159"/>
            <a:chExt cx="152514" cy="167640"/>
          </a:xfrm>
        </p:grpSpPr>
        <p:sp>
          <p:nvSpPr>
            <p:cNvPr id="194" name="Flowchart: Connector 193"/>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5" name="Flowchart: Connector 194"/>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6" name="Flowchart: Connector 195"/>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7" name="Flowchart: Connector 196"/>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6" name="Group 197"/>
          <p:cNvGrpSpPr/>
          <p:nvPr/>
        </p:nvGrpSpPr>
        <p:grpSpPr>
          <a:xfrm>
            <a:off x="4187123" y="4759205"/>
            <a:ext cx="152514" cy="167640"/>
            <a:chOff x="4998201" y="4431159"/>
            <a:chExt cx="152514" cy="167640"/>
          </a:xfrm>
        </p:grpSpPr>
        <p:sp>
          <p:nvSpPr>
            <p:cNvPr id="199" name="Flowchart: Connector 198"/>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0" name="Flowchart: Connector 199"/>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1" name="Flowchart: Connector 200"/>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2" name="Flowchart: Connector 20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7" name="Group 202"/>
          <p:cNvGrpSpPr/>
          <p:nvPr/>
        </p:nvGrpSpPr>
        <p:grpSpPr>
          <a:xfrm>
            <a:off x="4912508" y="4502580"/>
            <a:ext cx="152514" cy="167640"/>
            <a:chOff x="4388148" y="4179699"/>
            <a:chExt cx="152514" cy="167640"/>
          </a:xfrm>
        </p:grpSpPr>
        <p:sp>
          <p:nvSpPr>
            <p:cNvPr id="204" name="Flowchart: Connector 203"/>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5" name="Flowchart: Connector 204"/>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6" name="Flowchart: Connector 205"/>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7" name="Flowchart: Connector 206"/>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8" name="Flowchart: Connector 20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8" name="Group 208"/>
          <p:cNvGrpSpPr/>
          <p:nvPr/>
        </p:nvGrpSpPr>
        <p:grpSpPr>
          <a:xfrm rot="1620000">
            <a:off x="3941671" y="4836536"/>
            <a:ext cx="114385" cy="230505"/>
            <a:chOff x="4044993" y="5164584"/>
            <a:chExt cx="114385" cy="230505"/>
          </a:xfrm>
        </p:grpSpPr>
        <p:sp>
          <p:nvSpPr>
            <p:cNvPr id="210" name="Flowchart: Connector 20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1" name="Flowchart: Connector 21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2" name="Flowchart: Connector 21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3" name="Flowchart: Connector 21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4" name="Flowchart: Connector 21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9" name="Group 214"/>
          <p:cNvGrpSpPr/>
          <p:nvPr/>
        </p:nvGrpSpPr>
        <p:grpSpPr>
          <a:xfrm rot="1620000">
            <a:off x="4339460" y="4978604"/>
            <a:ext cx="114385" cy="230505"/>
            <a:chOff x="4044993" y="5164584"/>
            <a:chExt cx="114385" cy="230505"/>
          </a:xfrm>
        </p:grpSpPr>
        <p:sp>
          <p:nvSpPr>
            <p:cNvPr id="216" name="Flowchart: Connector 215"/>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7" name="Flowchart: Connector 216"/>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8" name="Flowchart: Connector 217"/>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9" name="Flowchart: Connector 218"/>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0" name="Flowchart: Connector 219"/>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0" name="Group 220"/>
          <p:cNvGrpSpPr/>
          <p:nvPr/>
        </p:nvGrpSpPr>
        <p:grpSpPr>
          <a:xfrm>
            <a:off x="4185913" y="4994974"/>
            <a:ext cx="152514" cy="209550"/>
            <a:chOff x="4674110" y="5227449"/>
            <a:chExt cx="152514" cy="209550"/>
          </a:xfrm>
        </p:grpSpPr>
        <p:sp>
          <p:nvSpPr>
            <p:cNvPr id="222" name="Flowchart: Connector 221"/>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3" name="Flowchart: Connector 222"/>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4" name="Flowchart: Connector 223"/>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5" name="Flowchart: Connector 224"/>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6" name="Flowchart: Connector 225"/>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1" name="Group 226"/>
          <p:cNvGrpSpPr/>
          <p:nvPr/>
        </p:nvGrpSpPr>
        <p:grpSpPr>
          <a:xfrm flipV="1">
            <a:off x="4522857" y="4929526"/>
            <a:ext cx="114385" cy="230505"/>
            <a:chOff x="4044993" y="5164584"/>
            <a:chExt cx="114385" cy="230505"/>
          </a:xfrm>
        </p:grpSpPr>
        <p:sp>
          <p:nvSpPr>
            <p:cNvPr id="228" name="Flowchart: Connector 227"/>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9" name="Flowchart: Connector 228"/>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0" name="Flowchart: Connector 229"/>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1" name="Flowchart: Connector 230"/>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2" name="Flowchart: Connector 231"/>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2" name="Group 232"/>
          <p:cNvGrpSpPr/>
          <p:nvPr/>
        </p:nvGrpSpPr>
        <p:grpSpPr>
          <a:xfrm>
            <a:off x="5046068" y="4855490"/>
            <a:ext cx="152514" cy="209550"/>
            <a:chOff x="4674110" y="5227449"/>
            <a:chExt cx="152514" cy="209550"/>
          </a:xfrm>
        </p:grpSpPr>
        <p:sp>
          <p:nvSpPr>
            <p:cNvPr id="234" name="Flowchart: Connector 23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5" name="Flowchart: Connector 23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6" name="Flowchart: Connector 23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7" name="Flowchart: Connector 23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8" name="Flowchart: Connector 23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8" name="Group 238"/>
          <p:cNvGrpSpPr/>
          <p:nvPr/>
        </p:nvGrpSpPr>
        <p:grpSpPr>
          <a:xfrm flipV="1">
            <a:off x="4770830" y="4790041"/>
            <a:ext cx="114385" cy="230505"/>
            <a:chOff x="4044993" y="5164584"/>
            <a:chExt cx="114385" cy="230505"/>
          </a:xfrm>
        </p:grpSpPr>
        <p:sp>
          <p:nvSpPr>
            <p:cNvPr id="240" name="Flowchart: Connector 23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1" name="Flowchart: Connector 24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2" name="Flowchart: Connector 24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3" name="Flowchart: Connector 24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4" name="Flowchart: Connector 24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93" name="Group 244"/>
          <p:cNvGrpSpPr/>
          <p:nvPr/>
        </p:nvGrpSpPr>
        <p:grpSpPr>
          <a:xfrm rot="16200000" flipH="1">
            <a:off x="3767486" y="4483637"/>
            <a:ext cx="152514" cy="209550"/>
            <a:chOff x="4674110" y="5227449"/>
            <a:chExt cx="152514" cy="209550"/>
          </a:xfrm>
        </p:grpSpPr>
        <p:sp>
          <p:nvSpPr>
            <p:cNvPr id="246" name="Flowchart: Connector 245"/>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7" name="Flowchart: Connector 246"/>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8" name="Flowchart: Connector 247"/>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9" name="Flowchart: Connector 248"/>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0" name="Flowchart: Connector 249"/>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98" name="Group 250"/>
          <p:cNvGrpSpPr/>
          <p:nvPr/>
        </p:nvGrpSpPr>
        <p:grpSpPr>
          <a:xfrm>
            <a:off x="3734025" y="4851984"/>
            <a:ext cx="152514" cy="167640"/>
            <a:chOff x="4388148" y="4179699"/>
            <a:chExt cx="152514" cy="167640"/>
          </a:xfrm>
        </p:grpSpPr>
        <p:sp>
          <p:nvSpPr>
            <p:cNvPr id="252" name="Flowchart: Connector 251"/>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3" name="Flowchart: Connector 25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4" name="Flowchart: Connector 253"/>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5" name="Flowchart: Connector 254"/>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6" name="Flowchart: Connector 255"/>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03" name="Group 256"/>
          <p:cNvGrpSpPr/>
          <p:nvPr/>
        </p:nvGrpSpPr>
        <p:grpSpPr>
          <a:xfrm flipH="1">
            <a:off x="4537209" y="4796080"/>
            <a:ext cx="152514" cy="209550"/>
            <a:chOff x="4674110" y="5227449"/>
            <a:chExt cx="152514" cy="209550"/>
          </a:xfrm>
        </p:grpSpPr>
        <p:sp>
          <p:nvSpPr>
            <p:cNvPr id="258" name="Flowchart: Connector 257"/>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9" name="Flowchart: Connector 258"/>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0" name="Flowchart: Connector 259"/>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1" name="Flowchart: Connector 260"/>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2" name="Flowchart: Connector 261"/>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09" name="Group 262"/>
          <p:cNvGrpSpPr/>
          <p:nvPr/>
        </p:nvGrpSpPr>
        <p:grpSpPr>
          <a:xfrm flipH="1">
            <a:off x="5095148" y="4594603"/>
            <a:ext cx="152514" cy="209550"/>
            <a:chOff x="4674110" y="5227449"/>
            <a:chExt cx="152514" cy="209550"/>
          </a:xfrm>
        </p:grpSpPr>
        <p:sp>
          <p:nvSpPr>
            <p:cNvPr id="264" name="Flowchart: Connector 26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5" name="Flowchart: Connector 26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6" name="Flowchart: Connector 26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7" name="Flowchart: Connector 26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8" name="Flowchart: Connector 26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15" name="Group 268"/>
          <p:cNvGrpSpPr/>
          <p:nvPr/>
        </p:nvGrpSpPr>
        <p:grpSpPr>
          <a:xfrm rot="1620000" flipV="1">
            <a:off x="5240945" y="4795208"/>
            <a:ext cx="114385" cy="230505"/>
            <a:chOff x="4044993" y="5164584"/>
            <a:chExt cx="114385" cy="230505"/>
          </a:xfrm>
        </p:grpSpPr>
        <p:sp>
          <p:nvSpPr>
            <p:cNvPr id="270" name="Flowchart: Connector 26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1" name="Flowchart: Connector 27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2" name="Flowchart: Connector 27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3" name="Flowchart: Connector 27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4" name="Flowchart: Connector 27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21" name="Group 274"/>
          <p:cNvGrpSpPr/>
          <p:nvPr/>
        </p:nvGrpSpPr>
        <p:grpSpPr>
          <a:xfrm rot="16200000">
            <a:off x="4611249" y="4591631"/>
            <a:ext cx="114385" cy="167640"/>
            <a:chOff x="4807560" y="4640709"/>
            <a:chExt cx="114385" cy="167640"/>
          </a:xfrm>
        </p:grpSpPr>
        <p:sp>
          <p:nvSpPr>
            <p:cNvPr id="276" name="Flowchart: Connector 275"/>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7" name="Flowchart: Connector 276"/>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8" name="Flowchart: Connector 277"/>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9" name="Flowchart: Connector 278"/>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27" name="Group 279"/>
          <p:cNvGrpSpPr/>
          <p:nvPr/>
        </p:nvGrpSpPr>
        <p:grpSpPr>
          <a:xfrm>
            <a:off x="4942747" y="4682425"/>
            <a:ext cx="152514" cy="209550"/>
            <a:chOff x="4674110" y="5227449"/>
            <a:chExt cx="152514" cy="209550"/>
          </a:xfrm>
        </p:grpSpPr>
        <p:sp>
          <p:nvSpPr>
            <p:cNvPr id="281" name="Flowchart: Connector 280"/>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2" name="Flowchart: Connector 281"/>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3" name="Flowchart: Connector 28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4" name="Flowchart: Connector 283"/>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5" name="Flowchart: Connector 284"/>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33" name="Group 285"/>
          <p:cNvGrpSpPr/>
          <p:nvPr/>
        </p:nvGrpSpPr>
        <p:grpSpPr>
          <a:xfrm>
            <a:off x="3971520" y="5028554"/>
            <a:ext cx="152514" cy="209550"/>
            <a:chOff x="4674110" y="5227449"/>
            <a:chExt cx="152514" cy="209550"/>
          </a:xfrm>
        </p:grpSpPr>
        <p:sp>
          <p:nvSpPr>
            <p:cNvPr id="287" name="Flowchart: Connector 28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8" name="Flowchart: Connector 287"/>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9" name="Flowchart: Connector 288"/>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0" name="Flowchart: Connector 289"/>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1" name="Flowchart: Connector 290"/>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cxnSp>
        <p:nvCxnSpPr>
          <p:cNvPr id="295" name="Straight Arrow Connector 294"/>
          <p:cNvCxnSpPr/>
          <p:nvPr/>
        </p:nvCxnSpPr>
        <p:spPr bwMode="auto">
          <a:xfrm flipV="1">
            <a:off x="4549366" y="4277762"/>
            <a:ext cx="0" cy="1140736"/>
          </a:xfrm>
          <a:prstGeom prst="straightConnector1">
            <a:avLst/>
          </a:prstGeom>
          <a:noFill/>
          <a:ln w="12700" cap="flat" cmpd="sng" algn="ctr">
            <a:solidFill>
              <a:schemeClr val="tx1"/>
            </a:solidFill>
            <a:prstDash val="solid"/>
            <a:round/>
            <a:headEnd type="none" w="lg" len="med"/>
            <a:tailEnd type="arrow"/>
          </a:ln>
          <a:effectLst/>
        </p:spPr>
      </p:cxnSp>
      <p:sp>
        <p:nvSpPr>
          <p:cNvPr id="302" name="Flowchart: Connector 301"/>
          <p:cNvSpPr/>
          <p:nvPr/>
        </p:nvSpPr>
        <p:spPr bwMode="auto">
          <a:xfrm>
            <a:off x="3798344" y="524389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3" name="Flowchart: Connector 302"/>
          <p:cNvSpPr/>
          <p:nvPr/>
        </p:nvSpPr>
        <p:spPr bwMode="auto">
          <a:xfrm>
            <a:off x="4335516" y="5427983"/>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4" name="Flowchart: Connector 303"/>
          <p:cNvSpPr/>
          <p:nvPr/>
        </p:nvSpPr>
        <p:spPr bwMode="auto">
          <a:xfrm>
            <a:off x="4940589" y="530877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5" name="Flowchart: Connector 304"/>
          <p:cNvSpPr/>
          <p:nvPr/>
        </p:nvSpPr>
        <p:spPr bwMode="auto">
          <a:xfrm>
            <a:off x="5224264" y="540233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6" name="Flowchart: Connector 305"/>
          <p:cNvSpPr/>
          <p:nvPr/>
        </p:nvSpPr>
        <p:spPr bwMode="auto">
          <a:xfrm>
            <a:off x="4693126" y="504773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7" name="Flowchart: Connector 306"/>
          <p:cNvSpPr/>
          <p:nvPr/>
        </p:nvSpPr>
        <p:spPr bwMode="auto">
          <a:xfrm>
            <a:off x="4094088" y="52318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8" name="TextBox 307"/>
          <p:cNvSpPr txBox="1"/>
          <p:nvPr/>
        </p:nvSpPr>
        <p:spPr>
          <a:xfrm>
            <a:off x="7299705" y="5780868"/>
            <a:ext cx="1828800" cy="954107"/>
          </a:xfrm>
          <a:prstGeom prst="rect">
            <a:avLst/>
          </a:prstGeom>
          <a:noFill/>
        </p:spPr>
        <p:txBody>
          <a:bodyPr wrap="square" rtlCol="0">
            <a:spAutoFit/>
          </a:bodyPr>
          <a:lstStyle/>
          <a:p>
            <a:pPr algn="ctr"/>
            <a:r>
              <a:rPr lang="en-US" dirty="0" smtClean="0"/>
              <a:t>Last chance!</a:t>
            </a:r>
            <a:endParaRPr lang="en-US" dirty="0"/>
          </a:p>
        </p:txBody>
      </p:sp>
      <p:sp>
        <p:nvSpPr>
          <p:cNvPr id="239" name="TextBox 238"/>
          <p:cNvSpPr txBox="1"/>
          <p:nvPr/>
        </p:nvSpPr>
        <p:spPr>
          <a:xfrm>
            <a:off x="267833" y="6488668"/>
            <a:ext cx="1836528" cy="369332"/>
          </a:xfrm>
          <a:prstGeom prst="rect">
            <a:avLst/>
          </a:prstGeom>
          <a:noFill/>
        </p:spPr>
        <p:txBody>
          <a:bodyPr wrap="none" rtlCol="0">
            <a:spAutoFit/>
          </a:bodyPr>
          <a:lstStyle/>
          <a:p>
            <a:r>
              <a:rPr lang="en-US" dirty="0" smtClean="0">
                <a:latin typeface="+mn-lt"/>
              </a:rPr>
              <a:t>What is a colloid?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endCondLst>
                                    <p:cond evt="onNext" delay="0">
                                      <p:tgtEl>
                                        <p:sldTgt/>
                                      </p:tgtEl>
                                    </p:cond>
                                  </p:endCondLst>
                                  <p:childTnLst>
                                    <p:animMotion origin="layout" path="M -1.94444E-6 1.85185E-6 C 0.01389 0.02315 0.02796 0.04629 0.04757 0.04953 C 0.06719 0.05277 0.10539 0.0375 0.11737 0.01921 C 0.12934 0.00092 0.12726 -0.04468 0.1198 -0.06065 C 0.11233 -0.07662 0.08421 -0.08519 0.0724 -0.07709 C 0.06059 -0.06898 0.04948 -0.03959 0.04914 -0.01181 C 0.04879 0.01597 0.07639 0.06898 0.07032 0.08912 C 0.06424 0.10926 0.03125 0.11574 0.01285 0.10972 C -0.00555 0.1037 -0.03697 0.07152 -0.0401 0.05301 C -0.04322 0.03449 -0.02465 0.0162 -0.0059 -0.00185 " pathEditMode="relative" ptsTypes="aaaaaaaaaA">
                                      <p:cBhvr>
                                        <p:cTn id="6" dur="5000" fill="hold"/>
                                        <p:tgtEl>
                                          <p:spTgt spid="11"/>
                                        </p:tgtEl>
                                        <p:attrNameLst>
                                          <p:attrName>ppt_x</p:attrName>
                                          <p:attrName>ppt_y</p:attrName>
                                        </p:attrNameLst>
                                      </p:cBhvr>
                                    </p:animMotion>
                                  </p:childTnLst>
                                </p:cTn>
                              </p:par>
                              <p:par>
                                <p:cTn id="7" presetID="0" presetClass="path" presetSubtype="0" repeatCount="indefinite" fill="hold" nodeType="withEffect">
                                  <p:stCondLst>
                                    <p:cond delay="0"/>
                                  </p:stCondLst>
                                  <p:endCondLst>
                                    <p:cond evt="onNext" delay="0">
                                      <p:tgtEl>
                                        <p:sldTgt/>
                                      </p:tgtEl>
                                    </p:cond>
                                  </p:endCondLst>
                                  <p:childTnLst>
                                    <p:animMotion origin="layout" path="M -7.22222E-6 -3.7037E-7 C 0.01927 0.00092 0.04305 -0.0081 0.05885 -3.7037E-7 C 0.07465 0.0081 0.09357 0.02592 0.09496 0.04815 C 0.09635 0.07037 0.08072 0.12708 0.06683 0.13333 C 0.05295 0.13958 0.03072 0.10648 0.0118 0.08565 C -0.00712 0.06481 -0.03178 0.01528 -0.04653 0.00856 C -0.06129 0.00185 -0.08386 0.01643 -0.07726 0.0456 C -0.07067 0.07477 -0.01025 0.19259 -0.00695 0.18403 C -0.00365 0.17546 -0.05834 0.02454 -0.05695 -0.00602 C -0.05556 -0.03658 -0.01928 -0.00093 -7.22222E-6 -3.7037E-7 Z " pathEditMode="relative" ptsTypes="aaaaaaaaaa">
                                      <p:cBhvr>
                                        <p:cTn id="8" dur="5000" fill="hold"/>
                                        <p:tgtEl>
                                          <p:spTgt spid="12"/>
                                        </p:tgtEl>
                                        <p:attrNameLst>
                                          <p:attrName>ppt_x</p:attrName>
                                          <p:attrName>ppt_y</p:attrName>
                                        </p:attrNameLst>
                                      </p:cBhvr>
                                    </p:animMotion>
                                  </p:childTnLst>
                                </p:cTn>
                              </p:par>
                              <p:par>
                                <p:cTn id="9" presetID="0" presetClass="path" presetSubtype="0" repeatCount="indefinite" fill="hold" nodeType="withEffect">
                                  <p:stCondLst>
                                    <p:cond delay="0"/>
                                  </p:stCondLst>
                                  <p:endCondLst>
                                    <p:cond evt="onNext" delay="0">
                                      <p:tgtEl>
                                        <p:sldTgt/>
                                      </p:tgtEl>
                                    </p:cond>
                                  </p:endCondLst>
                                  <p:childTnLst>
                                    <p:animMotion origin="layout" path="M 5.55556E-7 7.03704E-6 C -0.02343 -0.00578 -0.09236 -0.01388 -0.11371 -0.00069 C -0.13507 0.01251 -0.1368 0.06042 -0.1276 0.07848 C -0.1184 0.09653 -0.0842 0.11505 -0.05833 0.10765 C -0.03246 0.10024 0.01789 0.05186 0.02726 0.03427 C 0.03664 0.01667 0.02344 0.00579 5.55556E-7 7.03704E-6 Z " pathEditMode="relative" ptsTypes="aaaaaa">
                                      <p:cBhvr>
                                        <p:cTn id="10" dur="5000" fill="hold"/>
                                        <p:tgtEl>
                                          <p:spTgt spid="10"/>
                                        </p:tgtEl>
                                        <p:attrNameLst>
                                          <p:attrName>ppt_x</p:attrName>
                                          <p:attrName>ppt_y</p:attrName>
                                        </p:attrNameLst>
                                      </p:cBhvr>
                                    </p:animMotion>
                                  </p:childTnLst>
                                </p:cTn>
                              </p:par>
                              <p:par>
                                <p:cTn id="11" presetID="0" presetClass="path" presetSubtype="0" repeatCount="indefinite" fill="hold" nodeType="withEffect">
                                  <p:stCondLst>
                                    <p:cond delay="0"/>
                                  </p:stCondLst>
                                  <p:endCondLst>
                                    <p:cond evt="onNext" delay="0">
                                      <p:tgtEl>
                                        <p:sldTgt/>
                                      </p:tgtEl>
                                    </p:cond>
                                  </p:endCondLst>
                                  <p:childTnLst>
                                    <p:animMotion origin="layout" path="M 0.00017 -0.0007 C -0.02014 -0.00232 -0.05695 -0.00857 -0.06407 -0.02848 C -0.07118 -0.04838 -0.05799 -0.10093 -0.04236 -0.11945 C -0.02674 -0.13797 0.02639 -0.14699 0.02986 -0.13936 C 0.03333 -0.13172 -0.0257 -0.09375 -0.02101 -0.07385 C -0.01632 -0.05394 0.05486 -0.03149 0.05816 -0.01922 C 0.06146 -0.00695 0.02048 0.00092 0.00017 -0.0007 Z " pathEditMode="relative" ptsTypes="aaaaaaa">
                                      <p:cBhvr>
                                        <p:cTn id="12" dur="5000" fill="hold"/>
                                        <p:tgtEl>
                                          <p:spTgt spid="13"/>
                                        </p:tgtEl>
                                        <p:attrNameLst>
                                          <p:attrName>ppt_x</p:attrName>
                                          <p:attrName>ppt_y</p:attrName>
                                        </p:attrNameLst>
                                      </p:cBhvr>
                                    </p:animMotion>
                                  </p:childTnLst>
                                </p:cTn>
                              </p:par>
                              <p:par>
                                <p:cTn id="13" presetID="0" presetClass="path" presetSubtype="0" repeatCount="indefinite" fill="hold" nodeType="withEffect">
                                  <p:stCondLst>
                                    <p:cond delay="0"/>
                                  </p:stCondLst>
                                  <p:endCondLst>
                                    <p:cond evt="onNext" delay="0">
                                      <p:tgtEl>
                                        <p:sldTgt/>
                                      </p:tgtEl>
                                    </p:cond>
                                  </p:endCondLst>
                                  <p:childTnLst>
                                    <p:animMotion origin="layout" path="M 3.05556E-6 -5.55556E-6 C 0.01406 0.02106 0.03438 0.03402 0.05243 0.03309 C 0.07049 0.03217 0.10208 0.02291 0.10886 -0.00603 C 0.11563 -0.03496 0.10469 -0.1308 0.09358 -0.14121 C 0.08247 -0.15163 0.06354 -0.07593 0.04254 -0.06806 C 0.02153 -0.06019 -0.02465 -0.10556 -0.03212 -0.09376 C -0.03958 -0.08195 -0.01406 -0.02107 3.05556E-6 -5.55556E-6 Z " pathEditMode="relative" ptsTypes="aaaaaaa">
                                      <p:cBhvr>
                                        <p:cTn id="14" dur="5000" fill="hold"/>
                                        <p:tgtEl>
                                          <p:spTgt spid="5"/>
                                        </p:tgtEl>
                                        <p:attrNameLst>
                                          <p:attrName>ppt_x</p:attrName>
                                          <p:attrName>ppt_y</p:attrName>
                                        </p:attrNameLst>
                                      </p:cBhvr>
                                    </p:animMotion>
                                  </p:childTnLst>
                                </p:cTn>
                              </p:par>
                              <p:par>
                                <p:cTn id="15" presetID="0" presetClass="path" presetSubtype="0" repeatCount="indefinite" fill="hold" nodeType="withEffect">
                                  <p:stCondLst>
                                    <p:cond delay="0"/>
                                  </p:stCondLst>
                                  <p:endCondLst>
                                    <p:cond evt="onNext" delay="0">
                                      <p:tgtEl>
                                        <p:sldTgt/>
                                      </p:tgtEl>
                                    </p:cond>
                                  </p:endCondLst>
                                  <p:childTnLst>
                                    <p:animMotion origin="layout" path="M -7.22222E-6 -5.92593E-6 C -0.01511 -0.02616 -0.0356 -0.05301 -0.05296 -0.0595 C -0.07032 -0.06598 -0.10782 -0.04769 -0.104 -0.03889 C -0.10018 -0.0301 -0.03612 -0.02362 -0.02969 -0.00602 C -0.02327 0.01157 -0.07709 0.04953 -0.0658 0.06666 C -0.05452 0.08379 0.02708 0.10787 0.03819 0.09699 C 0.0493 0.08611 0.0151 0.02615 -7.22222E-6 -5.92593E-6 Z " pathEditMode="relative" ptsTypes="aaaaaaa">
                                      <p:cBhvr>
                                        <p:cTn id="16" dur="5000" fill="hold"/>
                                        <p:tgtEl>
                                          <p:spTgt spid="4"/>
                                        </p:tgtEl>
                                        <p:attrNameLst>
                                          <p:attrName>ppt_x</p:attrName>
                                          <p:attrName>ppt_y</p:attrName>
                                        </p:attrNameLst>
                                      </p:cBhvr>
                                    </p:animMotion>
                                  </p:childTnLst>
                                </p:cTn>
                              </p:par>
                              <p:par>
                                <p:cTn id="17" presetID="0" presetClass="path" presetSubtype="0" repeatCount="indefinite" fill="hold" grpId="0" nodeType="withEffect">
                                  <p:stCondLst>
                                    <p:cond delay="0"/>
                                  </p:stCondLst>
                                  <p:endCondLst>
                                    <p:cond evt="onNext" delay="0">
                                      <p:tgtEl>
                                        <p:sldTgt/>
                                      </p:tgtEl>
                                    </p:cond>
                                  </p:endCondLst>
                                  <p:childTnLst>
                                    <p:animMotion origin="layout" path="M -8.33333E-7 -1.11111E-6 C -0.00573 -0.01713 0.00556 -0.04491 0.02413 -0.06343 C 0.04271 -0.08195 0.08872 -0.12176 0.11129 -0.11158 C 0.13386 -0.10139 0.16406 -0.01528 0.15938 -0.00255 C 0.15469 0.01018 0.1 -0.04213 0.08316 -0.03496 C 0.06632 -0.02778 0.07222 0.03403 0.05834 0.04028 C 0.04445 0.04653 0.00573 0.01713 -8.33333E-7 -1.11111E-6 Z " pathEditMode="relative" ptsTypes="aaaaaaa">
                                      <p:cBhvr>
                                        <p:cTn id="18" dur="5000" fill="hold"/>
                                        <p:tgtEl>
                                          <p:spTgt spid="175"/>
                                        </p:tgtEl>
                                        <p:attrNameLst>
                                          <p:attrName>ppt_x</p:attrName>
                                          <p:attrName>ppt_y</p:attrName>
                                        </p:attrNameLst>
                                      </p:cBhvr>
                                    </p:animMotion>
                                  </p:childTnLst>
                                </p:cTn>
                              </p:par>
                              <p:par>
                                <p:cTn id="19" presetID="0" presetClass="path" presetSubtype="0" repeatCount="indefinite" fill="hold" grpId="0" nodeType="withEffect">
                                  <p:stCondLst>
                                    <p:cond delay="0"/>
                                  </p:stCondLst>
                                  <p:endCondLst>
                                    <p:cond evt="onNext" delay="0">
                                      <p:tgtEl>
                                        <p:sldTgt/>
                                      </p:tgtEl>
                                    </p:cond>
                                  </p:endCondLst>
                                  <p:childTnLst>
                                    <p:animMotion origin="layout" path="M -0.00399 0.00393 C -0.0111 0.00741 -0.01822 0.01088 -0.01735 0.02292 C -0.01649 0.03495 -0.02083 0.05995 0.00088 0.07592 C 0.02258 0.0919 0.09063 0.12477 0.11286 0.11875 C 0.13508 0.11273 0.15279 0.06018 0.13404 0.04028 C 0.11529 0.02037 0.05765 0.01018 5.55556E-6 -2.59259E-6 " pathEditMode="relative" ptsTypes="aaaaaA">
                                      <p:cBhvr>
                                        <p:cTn id="20" dur="5000" fill="hold"/>
                                        <p:tgtEl>
                                          <p:spTgt spid="174"/>
                                        </p:tgtEl>
                                        <p:attrNameLst>
                                          <p:attrName>ppt_x</p:attrName>
                                          <p:attrName>ppt_y</p:attrName>
                                        </p:attrNameLst>
                                      </p:cBhvr>
                                    </p:animMotion>
                                  </p:childTnLst>
                                </p:cTn>
                              </p:par>
                              <p:par>
                                <p:cTn id="21" presetID="0" presetClass="path" presetSubtype="0" repeatCount="indefinite" fill="hold" grpId="0" nodeType="withEffect">
                                  <p:stCondLst>
                                    <p:cond delay="0"/>
                                  </p:stCondLst>
                                  <p:endCondLst>
                                    <p:cond evt="onNext" delay="0">
                                      <p:tgtEl>
                                        <p:sldTgt/>
                                      </p:tgtEl>
                                    </p:cond>
                                  </p:endCondLst>
                                  <p:childTnLst>
                                    <p:animMotion origin="layout" path="M 8.88889E-6 1.48148E-6 C 0.02032 -0.00625 0.04914 -0.04444 0.04497 -0.06782 C 0.0408 -0.0912 -0.01562 -0.14514 -0.02534 -0.14051 C -0.03506 -0.13588 -0.00486 -0.05879 -0.01336 -0.04028 C -0.02187 -0.02176 -0.07916 -0.03657 -0.07673 -0.02963 C -0.0743 -0.02268 -0.02031 0.00625 8.88889E-6 1.48148E-6 Z " pathEditMode="relative" ptsTypes="aaaaaa">
                                      <p:cBhvr>
                                        <p:cTn id="22" dur="5000" fill="hold"/>
                                        <p:tgtEl>
                                          <p:spTgt spid="173"/>
                                        </p:tgtEl>
                                        <p:attrNameLst>
                                          <p:attrName>ppt_x</p:attrName>
                                          <p:attrName>ppt_y</p:attrName>
                                        </p:attrNameLst>
                                      </p:cBhvr>
                                    </p:animMotion>
                                  </p:childTnLst>
                                </p:cTn>
                              </p:par>
                              <p:par>
                                <p:cTn id="23" presetID="0" presetClass="path" presetSubtype="0" repeatCount="indefinite" fill="hold" grpId="0" nodeType="withEffect">
                                  <p:stCondLst>
                                    <p:cond delay="0"/>
                                  </p:stCondLst>
                                  <p:endCondLst>
                                    <p:cond evt="onNext" delay="0">
                                      <p:tgtEl>
                                        <p:sldTgt/>
                                      </p:tgtEl>
                                    </p:cond>
                                  </p:endCondLst>
                                  <p:childTnLst>
                                    <p:animMotion origin="layout" path="M 4.72222E-6 2.96296E-6 C 0.01666 -0.00741 0.03663 -0.01806 0.02725 -0.03634 C 0.01788 -0.05463 -0.03681 -0.10579 -0.05591 -0.10949 C -0.075 -0.1132 -0.09115 -0.0706 -0.08768 -0.0588 C -0.0842 -0.04699 -0.03716 -0.04931 -0.03472 -0.0382 C -0.03229 -0.02709 -0.079 0.00162 -0.07275 0.00787 C -0.0665 0.01412 -0.01667 0.00741 4.72222E-6 2.96296E-6 Z " pathEditMode="relative" ptsTypes="aaaaaaa">
                                      <p:cBhvr>
                                        <p:cTn id="24" dur="5000" fill="hold"/>
                                        <p:tgtEl>
                                          <p:spTgt spid="23"/>
                                        </p:tgtEl>
                                        <p:attrNameLst>
                                          <p:attrName>ppt_x</p:attrName>
                                          <p:attrName>ppt_y</p:attrName>
                                        </p:attrNameLst>
                                      </p:cBhvr>
                                    </p:animMotion>
                                  </p:childTnLst>
                                </p:cTn>
                              </p:par>
                              <p:par>
                                <p:cTn id="25" presetID="0" presetClass="path" presetSubtype="0" repeatCount="indefinite" fill="hold" grpId="0" nodeType="withEffect">
                                  <p:stCondLst>
                                    <p:cond delay="0"/>
                                  </p:stCondLst>
                                  <p:endCondLst>
                                    <p:cond evt="onNext" delay="0">
                                      <p:tgtEl>
                                        <p:sldTgt/>
                                      </p:tgtEl>
                                    </p:cond>
                                  </p:endCondLst>
                                  <p:childTnLst>
                                    <p:animMotion origin="layout" path="M -2.5E-6 -3.33333E-6 C -0.00295 -0.0162 -0.00764 -0.06111 -0.01892 -0.06666 C -0.03021 -0.07222 -0.06996 -0.0574 -0.06736 -0.0331 C -0.06476 -0.00879 -0.02691 0.0757 -0.00347 0.07986 C 0.01997 0.08403 0.07292 -0.00023 0.07327 -0.00856 C 0.07361 -0.01689 0.01146 0.02894 -0.00104 0.03033 C -0.01354 0.03172 0.00295 0.01621 -2.5E-6 -3.33333E-6 Z " pathEditMode="relative" ptsTypes="aaaaaaa">
                                      <p:cBhvr>
                                        <p:cTn id="26" dur="5000" fill="hold"/>
                                        <p:tgtEl>
                                          <p:spTgt spid="44"/>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0" nodeType="clickEffect">
                                  <p:stCondLst>
                                    <p:cond delay="0"/>
                                  </p:stCondLst>
                                  <p:childTnLst>
                                    <p:animMotion origin="layout" path="M 0.00017 -0.00023 C -0.00018 -0.01111 -0.00052 -0.02199 0.00017 -0.02916 C 0.00086 -0.03634 0.00277 -0.03958 0.00468 -0.04259 " pathEditMode="relative" ptsTypes="aaA">
                                      <p:cBhvr>
                                        <p:cTn id="30" dur="2000" fill="hold"/>
                                        <p:tgtEl>
                                          <p:spTgt spid="302"/>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3.05556E-6 -4.81481E-6 C -0.00157 -0.0081 -0.00313 -0.01597 -0.00348 -0.02708 C -0.00382 -0.03819 -0.00191 -0.05208 -0.00243 -0.06736 C -0.00295 -0.08263 -0.00504 -0.10046 -0.00695 -0.11828 " pathEditMode="relative" ptsTypes="aaaA">
                                      <p:cBhvr>
                                        <p:cTn id="32" dur="2000" fill="hold"/>
                                        <p:tgtEl>
                                          <p:spTgt spid="303"/>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00035 0.00023 C 0.00139 -0.00856 0.0033 -0.01713 0.00364 -0.02546 C 0.00399 -0.0338 0.00469 -0.03796 0.00156 -0.04977 C -0.00156 -0.06157 -0.01268 -0.08055 -0.01476 -0.09676 C -0.01684 -0.11296 -0.01406 -0.13032 -0.01129 -0.14745 " pathEditMode="relative" ptsTypes="aaaaA">
                                      <p:cBhvr>
                                        <p:cTn id="34" dur="2000" fill="hold"/>
                                        <p:tgtEl>
                                          <p:spTgt spid="307"/>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0.00018 0.00024 C 0.00087 -0.01574 0.00174 -0.03148 0.00122 -0.04282 C 0.0007 -0.05416 -0.00121 -0.05879 -0.00277 -0.06782 C -0.00434 -0.07685 -0.00642 -0.0868 -0.00833 -0.09676 " pathEditMode="relative" ptsTypes="aaaA">
                                      <p:cBhvr>
                                        <p:cTn id="36" dur="2000" fill="hold"/>
                                        <p:tgtEl>
                                          <p:spTgt spid="304"/>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0.00035 -0.00092 C 0.00156 -0.02176 0.00278 -0.04259 0.00069 -0.05833 C -0.00139 -0.07407 -0.00851 -0.08449 -0.01163 -0.09537 C -0.01476 -0.10625 -0.01823 -0.10926 -0.01806 -0.12315 C -0.01788 -0.13704 -0.01458 -0.1581 -0.01111 -0.17917 " pathEditMode="relative" ptsTypes="aaaaA">
                                      <p:cBhvr>
                                        <p:cTn id="38" dur="2000" fill="hold"/>
                                        <p:tgtEl>
                                          <p:spTgt spid="305"/>
                                        </p:tgtEl>
                                        <p:attrNameLst>
                                          <p:attrName>ppt_x</p:attrName>
                                          <p:attrName>ppt_y</p:attrName>
                                        </p:attrNameLst>
                                      </p:cBhvr>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11111E-6 L -4.16667E-6 0.17708 " pathEditMode="relative" rAng="0" ptsTypes="AA">
                                      <p:cBhvr>
                                        <p:cTn id="42" dur="5000" fill="hold"/>
                                        <p:tgtEl>
                                          <p:spTgt spid="89"/>
                                        </p:tgtEl>
                                        <p:attrNameLst>
                                          <p:attrName>ppt_x</p:attrName>
                                          <p:attrName>ppt_y</p:attrName>
                                        </p:attrNameLst>
                                      </p:cBhvr>
                                      <p:rCtr x="0" y="88"/>
                                    </p:animMotion>
                                  </p:childTnLst>
                                </p:cTn>
                              </p:par>
                              <p:par>
                                <p:cTn id="43" presetID="42" presetClass="path" presetSubtype="0" accel="50000" decel="50000" fill="hold" nodeType="withEffect">
                                  <p:stCondLst>
                                    <p:cond delay="0"/>
                                  </p:stCondLst>
                                  <p:childTnLst>
                                    <p:animMotion origin="layout" path="M -1.66667E-6 4.07407E-6 L -1.66667E-6 0.11134 " pathEditMode="relative" rAng="0" ptsTypes="AA">
                                      <p:cBhvr>
                                        <p:cTn id="44" dur="3100" fill="hold"/>
                                        <p:tgtEl>
                                          <p:spTgt spid="49"/>
                                        </p:tgtEl>
                                        <p:attrNameLst>
                                          <p:attrName>ppt_x</p:attrName>
                                          <p:attrName>ppt_y</p:attrName>
                                        </p:attrNameLst>
                                      </p:cBhvr>
                                      <p:rCtr x="0" y="56"/>
                                    </p:animMotion>
                                  </p:childTnLst>
                                </p:cTn>
                              </p:par>
                              <p:par>
                                <p:cTn id="45" presetID="42" presetClass="path" presetSubtype="0" accel="50000" decel="50000" fill="hold" nodeType="withEffect">
                                  <p:stCondLst>
                                    <p:cond delay="0"/>
                                  </p:stCondLst>
                                  <p:childTnLst>
                                    <p:animMotion origin="layout" path="M 1.11022E-16 3.7037E-6 L 1.11022E-16 0.05532 " pathEditMode="relative" rAng="0" ptsTypes="AA">
                                      <p:cBhvr>
                                        <p:cTn id="46" dur="2000" fill="hold"/>
                                        <p:tgtEl>
                                          <p:spTgt spid="86"/>
                                        </p:tgtEl>
                                        <p:attrNameLst>
                                          <p:attrName>ppt_x</p:attrName>
                                          <p:attrName>ppt_y</p:attrName>
                                        </p:attrNameLst>
                                      </p:cBhvr>
                                      <p:rCtr x="0" y="28"/>
                                    </p:animMotion>
                                  </p:childTnLst>
                                </p:cTn>
                              </p:par>
                              <p:par>
                                <p:cTn id="47" presetID="42" presetClass="path" presetSubtype="0" accel="50000" decel="50000" fill="hold" nodeType="withEffect">
                                  <p:stCondLst>
                                    <p:cond delay="0"/>
                                  </p:stCondLst>
                                  <p:childTnLst>
                                    <p:animMotion origin="layout" path="M -2.77778E-6 4.44444E-6 L -2.77778E-6 0.16273 " pathEditMode="relative" rAng="0" ptsTypes="AA">
                                      <p:cBhvr>
                                        <p:cTn id="48" dur="4900" fill="hold"/>
                                        <p:tgtEl>
                                          <p:spTgt spid="88"/>
                                        </p:tgtEl>
                                        <p:attrNameLst>
                                          <p:attrName>ppt_x</p:attrName>
                                          <p:attrName>ppt_y</p:attrName>
                                        </p:attrNameLst>
                                      </p:cBhvr>
                                      <p:rCtr x="0" y="81"/>
                                    </p:animMotion>
                                  </p:childTnLst>
                                </p:cTn>
                              </p:par>
                              <p:par>
                                <p:cTn id="49" presetID="42" presetClass="path" presetSubtype="0" accel="50000" decel="50000" fill="hold" nodeType="withEffect">
                                  <p:stCondLst>
                                    <p:cond delay="0"/>
                                  </p:stCondLst>
                                  <p:childTnLst>
                                    <p:animMotion origin="layout" path="M 4.16667E-6 -1.48148E-6 L 4.16667E-6 0.07593 " pathEditMode="relative" rAng="0" ptsTypes="AA">
                                      <p:cBhvr>
                                        <p:cTn id="50" dur="2000" fill="hold"/>
                                        <p:tgtEl>
                                          <p:spTgt spid="16"/>
                                        </p:tgtEl>
                                        <p:attrNameLst>
                                          <p:attrName>ppt_x</p:attrName>
                                          <p:attrName>ppt_y</p:attrName>
                                        </p:attrNameLst>
                                      </p:cBhvr>
                                      <p:rCtr x="0" y="38"/>
                                    </p:animMotion>
                                  </p:childTnLst>
                                </p:cTn>
                              </p:par>
                              <p:par>
                                <p:cTn id="51" presetID="42" presetClass="path" presetSubtype="0" accel="50000" decel="50000" fill="hold" nodeType="withEffect">
                                  <p:stCondLst>
                                    <p:cond delay="0"/>
                                  </p:stCondLst>
                                  <p:childTnLst>
                                    <p:animMotion origin="layout" path="M -3.33333E-6 1.85185E-6 L -3.33333E-6 0.14514 " pathEditMode="relative" rAng="0" ptsTypes="AA">
                                      <p:cBhvr>
                                        <p:cTn id="52" dur="4600" fill="hold"/>
                                        <p:tgtEl>
                                          <p:spTgt spid="85"/>
                                        </p:tgtEl>
                                        <p:attrNameLst>
                                          <p:attrName>ppt_x</p:attrName>
                                          <p:attrName>ppt_y</p:attrName>
                                        </p:attrNameLst>
                                      </p:cBhvr>
                                      <p:rCtr x="0" y="72"/>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grpId="0" nodeType="clickEffect">
                                  <p:stCondLst>
                                    <p:cond delay="0"/>
                                  </p:stCondLst>
                                  <p:childTnLst>
                                    <p:animMotion origin="layout" path="M 3.61111E-6 3.7037E-7 L 3.61111E-6 0.16759 " pathEditMode="relative" rAng="0" ptsTypes="AA">
                                      <p:cBhvr>
                                        <p:cTn id="56" dur="2000" fill="hold"/>
                                        <p:tgtEl>
                                          <p:spTgt spid="129"/>
                                        </p:tgtEl>
                                        <p:attrNameLst>
                                          <p:attrName>ppt_x</p:attrName>
                                          <p:attrName>ppt_y</p:attrName>
                                        </p:attrNameLst>
                                      </p:cBhvr>
                                      <p:rCtr x="0" y="84"/>
                                    </p:animMotion>
                                  </p:childTnLst>
                                </p:cTn>
                              </p:par>
                              <p:par>
                                <p:cTn id="57" presetID="42" presetClass="path" presetSubtype="0" accel="50000" decel="50000" fill="hold" grpId="0" nodeType="withEffect">
                                  <p:stCondLst>
                                    <p:cond delay="0"/>
                                  </p:stCondLst>
                                  <p:childTnLst>
                                    <p:animMotion origin="layout" path="M 8.33333E-7 -2.22222E-6 L 8.33333E-7 0.08588 " pathEditMode="relative" rAng="0" ptsTypes="AA">
                                      <p:cBhvr>
                                        <p:cTn id="58" dur="2000" fill="hold"/>
                                        <p:tgtEl>
                                          <p:spTgt spid="130"/>
                                        </p:tgtEl>
                                        <p:attrNameLst>
                                          <p:attrName>ppt_x</p:attrName>
                                          <p:attrName>ppt_y</p:attrName>
                                        </p:attrNameLst>
                                      </p:cBhvr>
                                      <p:rCtr x="0" y="43"/>
                                    </p:animMotion>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4" grpId="0" animBg="1"/>
      <p:bldP spid="129" grpId="0" animBg="1"/>
      <p:bldP spid="130" grpId="0" animBg="1"/>
      <p:bldP spid="173" grpId="0" animBg="1"/>
      <p:bldP spid="174" grpId="0" animBg="1"/>
      <p:bldP spid="175" grpId="0" animBg="1"/>
      <p:bldP spid="302" grpId="0" animBg="1"/>
      <p:bldP spid="303" grpId="0" animBg="1"/>
      <p:bldP spid="304" grpId="0" animBg="1"/>
      <p:bldP spid="305" grpId="0" animBg="1"/>
      <p:bldP spid="307" grpId="0" animBg="1"/>
      <p:bldP spid="239"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 name="Picture 19" descr="20Lpers Plant Top.png"/>
          <p:cNvPicPr>
            <a:picLocks noChangeAspect="1"/>
          </p:cNvPicPr>
          <p:nvPr/>
        </p:nvPicPr>
        <p:blipFill>
          <a:blip r:embed="rId2" cstate="print">
            <a:clrChange>
              <a:clrFrom>
                <a:srgbClr val="FFFFFF"/>
              </a:clrFrom>
              <a:clrTo>
                <a:srgbClr val="FFFFFF">
                  <a:alpha val="0"/>
                </a:srgbClr>
              </a:clrTo>
            </a:clrChange>
          </a:blip>
          <a:stretch>
            <a:fillRect/>
          </a:stretch>
        </p:blipFill>
        <p:spPr>
          <a:xfrm>
            <a:off x="762000" y="0"/>
            <a:ext cx="8572500" cy="6858000"/>
          </a:xfrm>
          <a:prstGeom prst="rect">
            <a:avLst/>
          </a:prstGeom>
        </p:spPr>
      </p:pic>
      <p:sp>
        <p:nvSpPr>
          <p:cNvPr id="21" name="TextBox 20"/>
          <p:cNvSpPr txBox="1"/>
          <p:nvPr/>
        </p:nvSpPr>
        <p:spPr>
          <a:xfrm>
            <a:off x="3200400" y="228600"/>
            <a:ext cx="1676400" cy="369332"/>
          </a:xfrm>
          <a:prstGeom prst="rect">
            <a:avLst/>
          </a:prstGeom>
          <a:noFill/>
        </p:spPr>
        <p:txBody>
          <a:bodyPr wrap="square" rtlCol="0">
            <a:spAutoFit/>
          </a:bodyPr>
          <a:lstStyle/>
          <a:p>
            <a:r>
              <a:rPr lang="en-US" dirty="0" smtClean="0">
                <a:latin typeface="+mn-lt"/>
              </a:rPr>
              <a:t>Entrance Tank</a:t>
            </a:r>
          </a:p>
        </p:txBody>
      </p:sp>
      <p:sp>
        <p:nvSpPr>
          <p:cNvPr id="22" name="TextBox 21"/>
          <p:cNvSpPr txBox="1"/>
          <p:nvPr/>
        </p:nvSpPr>
        <p:spPr>
          <a:xfrm>
            <a:off x="6172200" y="1456497"/>
            <a:ext cx="1828800" cy="372303"/>
          </a:xfrm>
          <a:prstGeom prst="rect">
            <a:avLst/>
          </a:prstGeom>
          <a:noFill/>
        </p:spPr>
        <p:txBody>
          <a:bodyPr wrap="square" rtlCol="0">
            <a:spAutoFit/>
          </a:bodyPr>
          <a:lstStyle/>
          <a:p>
            <a:r>
              <a:rPr lang="en-US" dirty="0" smtClean="0">
                <a:latin typeface="+mn-lt"/>
              </a:rPr>
              <a:t>Flocculator</a:t>
            </a:r>
          </a:p>
        </p:txBody>
      </p:sp>
      <p:sp>
        <p:nvSpPr>
          <p:cNvPr id="23" name="TextBox 22"/>
          <p:cNvSpPr txBox="1"/>
          <p:nvPr/>
        </p:nvSpPr>
        <p:spPr>
          <a:xfrm>
            <a:off x="7239000" y="2057400"/>
            <a:ext cx="1676400" cy="1200329"/>
          </a:xfrm>
          <a:prstGeom prst="rect">
            <a:avLst/>
          </a:prstGeom>
          <a:noFill/>
        </p:spPr>
        <p:txBody>
          <a:bodyPr wrap="square" rtlCol="0">
            <a:spAutoFit/>
          </a:bodyPr>
          <a:lstStyle/>
          <a:p>
            <a:r>
              <a:rPr lang="en-US" dirty="0" smtClean="0">
                <a:latin typeface="+mn-lt"/>
              </a:rPr>
              <a:t>Sedimentation</a:t>
            </a:r>
          </a:p>
          <a:p>
            <a:r>
              <a:rPr lang="en-US" dirty="0" smtClean="0">
                <a:latin typeface="+mn-lt"/>
              </a:rPr>
              <a:t> Tanks (3 tanks with 2 bays each)</a:t>
            </a:r>
          </a:p>
        </p:txBody>
      </p:sp>
      <p:sp>
        <p:nvSpPr>
          <p:cNvPr id="24" name="TextBox 23"/>
          <p:cNvSpPr txBox="1"/>
          <p:nvPr/>
        </p:nvSpPr>
        <p:spPr>
          <a:xfrm>
            <a:off x="762000" y="4419600"/>
            <a:ext cx="1534160" cy="646331"/>
          </a:xfrm>
          <a:prstGeom prst="rect">
            <a:avLst/>
          </a:prstGeom>
          <a:noFill/>
        </p:spPr>
        <p:txBody>
          <a:bodyPr wrap="square" rtlCol="0">
            <a:spAutoFit/>
          </a:bodyPr>
          <a:lstStyle/>
          <a:p>
            <a:r>
              <a:rPr lang="en-US" dirty="0" smtClean="0"/>
              <a:t>Stacked Rapid Sand Filter</a:t>
            </a:r>
            <a:endParaRPr lang="en-US" dirty="0" smtClean="0">
              <a:latin typeface="+mn-lt"/>
            </a:endParaRPr>
          </a:p>
        </p:txBody>
      </p:sp>
      <p:sp>
        <p:nvSpPr>
          <p:cNvPr id="25" name="Oval 24"/>
          <p:cNvSpPr/>
          <p:nvPr/>
        </p:nvSpPr>
        <p:spPr>
          <a:xfrm>
            <a:off x="5562600" y="22860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mc="http://schemas.openxmlformats.org/markup-compatibility/2006" xmlns:mv="urn:schemas-microsoft-com:mac:vml" xmlns="" xmlns:p14="http://schemas.microsoft.com/office/powerpoint/2010/main" xmlns:p="http://schemas.openxmlformats.org/presentationml/2006/main" xmlns:r="http://schemas.openxmlformats.org/officeDocument/2006/relationships" xmlns:a="http://schemas.openxmlformats.org/drawingml/2006/main" val="2251956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grpId="0" nodeType="clickEffect">
                                  <p:stCondLst>
                                    <p:cond delay="0"/>
                                  </p:stCondLst>
                                  <p:childTnLst>
                                    <p:animMotion origin="layout" path="M -0.00017 1.11111E-6 L -0.06528 0.03148 L -0.07674 0.06042 L -0.20399 0.15856 L -0.20503 0.21528 L -0.1474 0.30833 L -0.14549 0.28055 L -0.13229 0.27315 L -0.12674 0.30069 L -0.11337 0.2919 L -0.1191 0.24907 L -0.10781 0.24676 L -0.10122 0.27546 L -0.08611 0.26435 L -0.09358 0.22778 L -0.08142 0.22268 L 0.00069 0.15856 L -0.00122 0.18634 L 0.01389 0.19375 L -0.1276 0.3044 L -0.11823 0.32222 L 0.03663 0.20509 L 0.0526 0.23403 L -0.10312 0.35602 L 0.09688 0.67546 L 0.08663 0.70694 L 0.18472 0.61389 L 0.18177 0.59005 L 0.11962 0.65301 L 0.11389 0.65926 L -0.06059 0.37755 L -0.06441 0.39768 L -0.13229 0.45555 L -0.1474 0.46296 L -0.14462 0.50069 L -0.1691 0.49954 L -0.16337 0.59259 L -0.1842 0.59259 L -0.20122 0.60764 L -0.21823 0.59259 L -0.30503 0.66435 L -0.29931 0.67685 L -0.21632 0.6088 L -0.19358 0.62014 L -0.17483 0.60648 L -0.18698 0.55856 L -0.17569 0.55602 " pathEditMode="relative" ptsTypes="AAAAAAAAAAAAAAAAAAAAAAAAAAAAAAAAAAAAAAAAAAAAAAA">
                                      <p:cBhvr>
                                        <p:cTn id="6" dur="20000" fill="hold"/>
                                        <p:tgtEl>
                                          <p:spTgt spid="2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solidFill>
            <a:schemeClr val="bg1"/>
          </a:solidFill>
        </p:spPr>
        <p:txBody>
          <a:bodyPr/>
          <a:lstStyle/>
          <a:p>
            <a:r>
              <a:rPr lang="en-US" smtClean="0"/>
              <a:t>Since 2005: </a:t>
            </a:r>
            <a:br>
              <a:rPr lang="en-US" smtClean="0"/>
            </a:br>
            <a:r>
              <a:rPr lang="en-US" smtClean="0"/>
              <a:t>AguaClara in Honduras</a:t>
            </a:r>
            <a:endParaRPr lang="en-US"/>
          </a:p>
        </p:txBody>
      </p:sp>
      <p:sp>
        <p:nvSpPr>
          <p:cNvPr id="9" name="5-Point Star 8"/>
          <p:cNvSpPr/>
          <p:nvPr/>
        </p:nvSpPr>
        <p:spPr>
          <a:xfrm>
            <a:off x="4495800" y="3657600"/>
            <a:ext cx="533400" cy="457200"/>
          </a:xfrm>
          <a:prstGeom prst="star5">
            <a:avLst>
              <a:gd name="adj" fmla="val 25128"/>
              <a:gd name="hf" fmla="val 105146"/>
              <a:gd name="vf" fmla="val 110557"/>
            </a:avLst>
          </a:prstGeom>
          <a:solidFill>
            <a:srgbClr val="FF33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51"/>
          <p:cNvGrpSpPr/>
          <p:nvPr/>
        </p:nvGrpSpPr>
        <p:grpSpPr>
          <a:xfrm>
            <a:off x="5943600" y="3657600"/>
            <a:ext cx="2929466" cy="1207532"/>
            <a:chOff x="5943600" y="3657600"/>
            <a:chExt cx="2929466" cy="1207532"/>
          </a:xfrm>
        </p:grpSpPr>
        <p:pic>
          <p:nvPicPr>
            <p:cNvPr id="41987" name="Picture 3" descr="https://lh6.googleusercontent.com/-wj1XfIyazB8/TqrIPE6bs-I/AAAAAAAAjdQ/i7BA5JgxwwQ/s720/IMG_0534.JPG"/>
            <p:cNvPicPr>
              <a:picLocks noChangeAspect="1" noChangeArrowheads="1"/>
            </p:cNvPicPr>
            <p:nvPr/>
          </p:nvPicPr>
          <p:blipFill>
            <a:blip r:embed="rId4" cstate="email"/>
            <a:srcRect/>
            <a:stretch>
              <a:fillRect/>
            </a:stretch>
          </p:blipFill>
          <p:spPr bwMode="auto">
            <a:xfrm>
              <a:off x="7010400" y="3657600"/>
              <a:ext cx="1862666" cy="838200"/>
            </a:xfrm>
            <a:prstGeom prst="rect">
              <a:avLst/>
            </a:prstGeom>
            <a:noFill/>
          </p:spPr>
        </p:pic>
        <p:sp>
          <p:nvSpPr>
            <p:cNvPr id="17" name="TextBox 16"/>
            <p:cNvSpPr txBox="1"/>
            <p:nvPr/>
          </p:nvSpPr>
          <p:spPr>
            <a:xfrm>
              <a:off x="7010400" y="4495800"/>
              <a:ext cx="1449949" cy="369332"/>
            </a:xfrm>
            <a:prstGeom prst="rect">
              <a:avLst/>
            </a:prstGeom>
            <a:solidFill>
              <a:srgbClr val="FFF8D1"/>
            </a:solidFill>
          </p:spPr>
          <p:txBody>
            <a:bodyPr wrap="none" rtlCol="0">
              <a:spAutoFit/>
            </a:bodyPr>
            <a:lstStyle/>
            <a:p>
              <a:r>
                <a:rPr lang="en-US" dirty="0" err="1" smtClean="0"/>
                <a:t>Alauca</a:t>
              </a:r>
              <a:r>
                <a:rPr lang="en-US" dirty="0" smtClean="0"/>
                <a:t> 2011</a:t>
              </a:r>
              <a:endParaRPr lang="en-US" dirty="0"/>
            </a:p>
          </p:txBody>
        </p:sp>
        <p:cxnSp>
          <p:nvCxnSpPr>
            <p:cNvPr id="29" name="Straight Arrow Connector 28"/>
            <p:cNvCxnSpPr>
              <a:stCxn id="41987" idx="1"/>
            </p:cNvCxnSpPr>
            <p:nvPr/>
          </p:nvCxnSpPr>
          <p:spPr>
            <a:xfrm flipH="1">
              <a:off x="5943600" y="4076700"/>
              <a:ext cx="1066800" cy="381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8" name="Group 47"/>
          <p:cNvGrpSpPr/>
          <p:nvPr/>
        </p:nvGrpSpPr>
        <p:grpSpPr>
          <a:xfrm>
            <a:off x="4572000" y="2438400"/>
            <a:ext cx="2293253" cy="1359932"/>
            <a:chOff x="4572000" y="2438400"/>
            <a:chExt cx="2293253" cy="1359932"/>
          </a:xfrm>
        </p:grpSpPr>
        <p:pic>
          <p:nvPicPr>
            <p:cNvPr id="3" name="Picture 4" descr="IMGP4839"/>
            <p:cNvPicPr>
              <a:picLocks noChangeAspect="1" noChangeArrowheads="1"/>
            </p:cNvPicPr>
            <p:nvPr/>
          </p:nvPicPr>
          <p:blipFill>
            <a:blip r:embed="rId5" cstate="email"/>
            <a:srcRect/>
            <a:stretch>
              <a:fillRect/>
            </a:stretch>
          </p:blipFill>
          <p:spPr bwMode="auto">
            <a:xfrm>
              <a:off x="5486400" y="2438400"/>
              <a:ext cx="1295400" cy="971550"/>
            </a:xfrm>
            <a:prstGeom prst="rect">
              <a:avLst/>
            </a:prstGeom>
            <a:noFill/>
          </p:spPr>
        </p:pic>
        <p:sp>
          <p:nvSpPr>
            <p:cNvPr id="11" name="TextBox 10"/>
            <p:cNvSpPr txBox="1"/>
            <p:nvPr/>
          </p:nvSpPr>
          <p:spPr>
            <a:xfrm>
              <a:off x="5334000" y="3429000"/>
              <a:ext cx="1531253" cy="369332"/>
            </a:xfrm>
            <a:prstGeom prst="rect">
              <a:avLst/>
            </a:prstGeom>
            <a:solidFill>
              <a:srgbClr val="FFF8D1"/>
            </a:solidFill>
          </p:spPr>
          <p:txBody>
            <a:bodyPr wrap="none" rtlCol="0">
              <a:spAutoFit/>
            </a:bodyPr>
            <a:lstStyle/>
            <a:p>
              <a:r>
                <a:rPr lang="en-US" dirty="0" smtClean="0"/>
                <a:t>Tamara 2008</a:t>
              </a:r>
              <a:endParaRPr lang="en-US" dirty="0"/>
            </a:p>
          </p:txBody>
        </p:sp>
        <p:cxnSp>
          <p:nvCxnSpPr>
            <p:cNvPr id="31" name="Straight Arrow Connector 30"/>
            <p:cNvCxnSpPr>
              <a:stCxn id="3" idx="1"/>
            </p:cNvCxnSpPr>
            <p:nvPr/>
          </p:nvCxnSpPr>
          <p:spPr>
            <a:xfrm flipH="1">
              <a:off x="4572000" y="2924175"/>
              <a:ext cx="914400" cy="5429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5" name="Group 49"/>
          <p:cNvGrpSpPr/>
          <p:nvPr/>
        </p:nvGrpSpPr>
        <p:grpSpPr>
          <a:xfrm>
            <a:off x="4343400" y="1447800"/>
            <a:ext cx="4191000" cy="1838325"/>
            <a:chOff x="4343400" y="1447800"/>
            <a:chExt cx="4191000" cy="1838325"/>
          </a:xfrm>
        </p:grpSpPr>
        <p:pic>
          <p:nvPicPr>
            <p:cNvPr id="6" name="Picture 9"/>
            <p:cNvPicPr>
              <a:picLocks noChangeAspect="1" noChangeArrowheads="1"/>
            </p:cNvPicPr>
            <p:nvPr/>
          </p:nvPicPr>
          <p:blipFill>
            <a:blip r:embed="rId6" cstate="email"/>
            <a:srcRect/>
            <a:stretch>
              <a:fillRect/>
            </a:stretch>
          </p:blipFill>
          <p:spPr bwMode="auto">
            <a:xfrm>
              <a:off x="5410200" y="1447800"/>
              <a:ext cx="1204913" cy="904875"/>
            </a:xfrm>
            <a:prstGeom prst="rect">
              <a:avLst/>
            </a:prstGeom>
            <a:noFill/>
            <a:ln w="9525">
              <a:noFill/>
              <a:miter lim="800000"/>
              <a:headEnd/>
              <a:tailEnd/>
            </a:ln>
            <a:effectLst/>
          </p:spPr>
        </p:pic>
        <p:sp>
          <p:nvSpPr>
            <p:cNvPr id="13" name="TextBox 12"/>
            <p:cNvSpPr txBox="1"/>
            <p:nvPr/>
          </p:nvSpPr>
          <p:spPr>
            <a:xfrm>
              <a:off x="6629400" y="1447800"/>
              <a:ext cx="1905000" cy="923330"/>
            </a:xfrm>
            <a:prstGeom prst="rect">
              <a:avLst/>
            </a:prstGeom>
            <a:solidFill>
              <a:srgbClr val="FFF8D1"/>
            </a:solidFill>
          </p:spPr>
          <p:txBody>
            <a:bodyPr wrap="square" rtlCol="0">
              <a:spAutoFit/>
            </a:bodyPr>
            <a:lstStyle/>
            <a:p>
              <a:pPr algn="r"/>
              <a:r>
                <a:rPr lang="en-US" dirty="0" smtClean="0"/>
                <a:t>“</a:t>
              </a:r>
              <a:r>
                <a:rPr lang="en-US" dirty="0" err="1" smtClean="0"/>
                <a:t>Cuatro</a:t>
              </a:r>
              <a:r>
                <a:rPr lang="en-US" dirty="0" smtClean="0"/>
                <a:t> </a:t>
              </a:r>
              <a:r>
                <a:rPr lang="en-US" dirty="0" err="1" smtClean="0"/>
                <a:t>Comunidades</a:t>
              </a:r>
              <a:r>
                <a:rPr lang="en-US" dirty="0" smtClean="0"/>
                <a:t>” 2009</a:t>
              </a:r>
              <a:endParaRPr lang="en-US" dirty="0"/>
            </a:p>
          </p:txBody>
        </p:sp>
        <p:cxnSp>
          <p:nvCxnSpPr>
            <p:cNvPr id="33" name="Straight Arrow Connector 32"/>
            <p:cNvCxnSpPr>
              <a:stCxn id="6" idx="1"/>
            </p:cNvCxnSpPr>
            <p:nvPr/>
          </p:nvCxnSpPr>
          <p:spPr>
            <a:xfrm flipH="1">
              <a:off x="4343400" y="1900238"/>
              <a:ext cx="1066800" cy="13858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8" name="Group 50"/>
          <p:cNvGrpSpPr/>
          <p:nvPr/>
        </p:nvGrpSpPr>
        <p:grpSpPr>
          <a:xfrm>
            <a:off x="2743200" y="1600200"/>
            <a:ext cx="1828800" cy="1295400"/>
            <a:chOff x="2743200" y="1600200"/>
            <a:chExt cx="1828800" cy="1295400"/>
          </a:xfrm>
        </p:grpSpPr>
        <p:sp>
          <p:nvSpPr>
            <p:cNvPr id="14" name="TextBox 13"/>
            <p:cNvSpPr txBox="1"/>
            <p:nvPr/>
          </p:nvSpPr>
          <p:spPr>
            <a:xfrm>
              <a:off x="2743200" y="2413476"/>
              <a:ext cx="1659429" cy="369332"/>
            </a:xfrm>
            <a:prstGeom prst="rect">
              <a:avLst/>
            </a:prstGeom>
            <a:solidFill>
              <a:srgbClr val="FFF8D1"/>
            </a:solidFill>
          </p:spPr>
          <p:txBody>
            <a:bodyPr wrap="none" rtlCol="0">
              <a:spAutoFit/>
            </a:bodyPr>
            <a:lstStyle/>
            <a:p>
              <a:r>
                <a:rPr lang="en-US" dirty="0" err="1" smtClean="0"/>
                <a:t>Agalteca</a:t>
              </a:r>
              <a:r>
                <a:rPr lang="en-US" dirty="0" smtClean="0"/>
                <a:t> 2010</a:t>
              </a:r>
              <a:endParaRPr lang="en-US" dirty="0"/>
            </a:p>
          </p:txBody>
        </p:sp>
        <p:pic>
          <p:nvPicPr>
            <p:cNvPr id="16" name="Picture 3"/>
            <p:cNvPicPr>
              <a:picLocks noChangeAspect="1" noChangeArrowheads="1"/>
            </p:cNvPicPr>
            <p:nvPr/>
          </p:nvPicPr>
          <p:blipFill>
            <a:blip r:embed="rId7" cstate="email"/>
            <a:srcRect/>
            <a:stretch>
              <a:fillRect/>
            </a:stretch>
          </p:blipFill>
          <p:spPr bwMode="auto">
            <a:xfrm>
              <a:off x="2971800" y="1600200"/>
              <a:ext cx="1219200" cy="807903"/>
            </a:xfrm>
            <a:prstGeom prst="rect">
              <a:avLst/>
            </a:prstGeom>
            <a:noFill/>
            <a:ln w="9525">
              <a:noFill/>
              <a:miter lim="800000"/>
              <a:headEnd/>
              <a:tailEnd/>
            </a:ln>
            <a:effectLst/>
          </p:spPr>
        </p:pic>
        <p:cxnSp>
          <p:nvCxnSpPr>
            <p:cNvPr id="35" name="Straight Arrow Connector 34"/>
            <p:cNvCxnSpPr>
              <a:stCxn id="16" idx="3"/>
            </p:cNvCxnSpPr>
            <p:nvPr/>
          </p:nvCxnSpPr>
          <p:spPr>
            <a:xfrm>
              <a:off x="4191000" y="2004152"/>
              <a:ext cx="381000" cy="8914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9" name="Group 52"/>
          <p:cNvGrpSpPr/>
          <p:nvPr/>
        </p:nvGrpSpPr>
        <p:grpSpPr>
          <a:xfrm>
            <a:off x="228600" y="1650332"/>
            <a:ext cx="1981200" cy="1157400"/>
            <a:chOff x="228600" y="1650332"/>
            <a:chExt cx="1981200" cy="1157400"/>
          </a:xfrm>
        </p:grpSpPr>
        <p:pic>
          <p:nvPicPr>
            <p:cNvPr id="41989" name="Picture 5" descr="https://lh5.googleusercontent.com/-dkstSbrecug/Tx1apuytpFI/AAAAAAAAk8s/vjTvI0K8H4M/s720/IMG_7753.JPG"/>
            <p:cNvPicPr>
              <a:picLocks noChangeAspect="1" noChangeArrowheads="1"/>
            </p:cNvPicPr>
            <p:nvPr/>
          </p:nvPicPr>
          <p:blipFill>
            <a:blip r:embed="rId8" cstate="email"/>
            <a:stretch>
              <a:fillRect/>
            </a:stretch>
          </p:blipFill>
          <p:spPr bwMode="auto">
            <a:xfrm>
              <a:off x="304800" y="1650332"/>
              <a:ext cx="1219200" cy="814136"/>
            </a:xfrm>
            <a:prstGeom prst="rect">
              <a:avLst/>
            </a:prstGeom>
            <a:noFill/>
          </p:spPr>
        </p:pic>
        <p:sp>
          <p:nvSpPr>
            <p:cNvPr id="26" name="TextBox 25"/>
            <p:cNvSpPr txBox="1"/>
            <p:nvPr/>
          </p:nvSpPr>
          <p:spPr>
            <a:xfrm>
              <a:off x="228600" y="2438400"/>
              <a:ext cx="1351652" cy="369332"/>
            </a:xfrm>
            <a:prstGeom prst="rect">
              <a:avLst/>
            </a:prstGeom>
            <a:solidFill>
              <a:srgbClr val="FFF8D1"/>
            </a:solidFill>
          </p:spPr>
          <p:txBody>
            <a:bodyPr wrap="none" rtlCol="0">
              <a:spAutoFit/>
            </a:bodyPr>
            <a:lstStyle/>
            <a:p>
              <a:r>
                <a:rPr lang="en-US" dirty="0" err="1" smtClean="0"/>
                <a:t>Atima</a:t>
              </a:r>
              <a:r>
                <a:rPr lang="en-US" dirty="0" smtClean="0"/>
                <a:t> 2012</a:t>
              </a:r>
              <a:endParaRPr lang="en-US" dirty="0"/>
            </a:p>
          </p:txBody>
        </p:sp>
        <p:cxnSp>
          <p:nvCxnSpPr>
            <p:cNvPr id="38" name="Straight Arrow Connector 37"/>
            <p:cNvCxnSpPr>
              <a:stCxn id="41989" idx="3"/>
            </p:cNvCxnSpPr>
            <p:nvPr/>
          </p:nvCxnSpPr>
          <p:spPr>
            <a:xfrm flipV="1">
              <a:off x="1524000" y="1981200"/>
              <a:ext cx="6858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48"/>
          <p:cNvGrpSpPr/>
          <p:nvPr/>
        </p:nvGrpSpPr>
        <p:grpSpPr>
          <a:xfrm>
            <a:off x="1371600" y="3429000"/>
            <a:ext cx="2142446" cy="1207532"/>
            <a:chOff x="1371600" y="3429000"/>
            <a:chExt cx="2142446" cy="1207532"/>
          </a:xfrm>
        </p:grpSpPr>
        <p:pic>
          <p:nvPicPr>
            <p:cNvPr id="5" name="Picture 6" descr="Marcala%20inauguration"/>
            <p:cNvPicPr>
              <a:picLocks noChangeAspect="1" noChangeArrowheads="1"/>
            </p:cNvPicPr>
            <p:nvPr/>
          </p:nvPicPr>
          <p:blipFill>
            <a:blip r:embed="rId9" cstate="email"/>
            <a:srcRect b="-3435"/>
            <a:stretch>
              <a:fillRect/>
            </a:stretch>
          </p:blipFill>
          <p:spPr bwMode="auto">
            <a:xfrm>
              <a:off x="1524000" y="3429000"/>
              <a:ext cx="1143000" cy="857250"/>
            </a:xfrm>
            <a:prstGeom prst="rect">
              <a:avLst/>
            </a:prstGeom>
            <a:noFill/>
          </p:spPr>
        </p:pic>
        <p:sp>
          <p:nvSpPr>
            <p:cNvPr id="12" name="TextBox 11"/>
            <p:cNvSpPr txBox="1"/>
            <p:nvPr/>
          </p:nvSpPr>
          <p:spPr>
            <a:xfrm>
              <a:off x="1371600" y="4267200"/>
              <a:ext cx="2142446" cy="369332"/>
            </a:xfrm>
            <a:prstGeom prst="rect">
              <a:avLst/>
            </a:prstGeom>
            <a:solidFill>
              <a:srgbClr val="FFF8D1"/>
            </a:solidFill>
          </p:spPr>
          <p:txBody>
            <a:bodyPr wrap="none" rtlCol="0">
              <a:spAutoFit/>
            </a:bodyPr>
            <a:lstStyle/>
            <a:p>
              <a:r>
                <a:rPr lang="en-US" dirty="0" err="1" smtClean="0"/>
                <a:t>Marcala</a:t>
              </a:r>
              <a:r>
                <a:rPr lang="en-US" dirty="0" smtClean="0"/>
                <a:t> 2008/2011</a:t>
              </a:r>
              <a:endParaRPr lang="en-US" dirty="0"/>
            </a:p>
          </p:txBody>
        </p:sp>
        <p:cxnSp>
          <p:nvCxnSpPr>
            <p:cNvPr id="41" name="Straight Arrow Connector 40"/>
            <p:cNvCxnSpPr>
              <a:stCxn id="5" idx="3"/>
            </p:cNvCxnSpPr>
            <p:nvPr/>
          </p:nvCxnSpPr>
          <p:spPr>
            <a:xfrm flipV="1">
              <a:off x="2667000" y="3581400"/>
              <a:ext cx="457200" cy="2762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46"/>
          <p:cNvGrpSpPr/>
          <p:nvPr/>
        </p:nvGrpSpPr>
        <p:grpSpPr>
          <a:xfrm>
            <a:off x="3886200" y="4038600"/>
            <a:ext cx="1556836" cy="1969532"/>
            <a:chOff x="3886200" y="4038600"/>
            <a:chExt cx="1556836" cy="1969532"/>
          </a:xfrm>
        </p:grpSpPr>
        <p:pic>
          <p:nvPicPr>
            <p:cNvPr id="4" name="Picture 5" descr="Honduras 154"/>
            <p:cNvPicPr>
              <a:picLocks noChangeAspect="1" noChangeArrowheads="1"/>
            </p:cNvPicPr>
            <p:nvPr/>
          </p:nvPicPr>
          <p:blipFill>
            <a:blip r:embed="rId10" cstate="email"/>
            <a:srcRect/>
            <a:stretch>
              <a:fillRect/>
            </a:stretch>
          </p:blipFill>
          <p:spPr bwMode="auto">
            <a:xfrm>
              <a:off x="4038600" y="4800600"/>
              <a:ext cx="1295400" cy="854075"/>
            </a:xfrm>
            <a:prstGeom prst="rect">
              <a:avLst/>
            </a:prstGeom>
            <a:noFill/>
          </p:spPr>
        </p:pic>
        <p:sp>
          <p:nvSpPr>
            <p:cNvPr id="10" name="TextBox 9"/>
            <p:cNvSpPr txBox="1"/>
            <p:nvPr/>
          </p:nvSpPr>
          <p:spPr>
            <a:xfrm>
              <a:off x="3886200" y="5638800"/>
              <a:ext cx="1556836" cy="369332"/>
            </a:xfrm>
            <a:prstGeom prst="rect">
              <a:avLst/>
            </a:prstGeom>
            <a:solidFill>
              <a:srgbClr val="FFF8D1"/>
            </a:solidFill>
          </p:spPr>
          <p:txBody>
            <a:bodyPr wrap="none" rtlCol="0">
              <a:spAutoFit/>
            </a:bodyPr>
            <a:lstStyle/>
            <a:p>
              <a:r>
                <a:rPr lang="en-US" dirty="0" err="1" smtClean="0"/>
                <a:t>Ojojona</a:t>
              </a:r>
              <a:r>
                <a:rPr lang="en-US" dirty="0" smtClean="0"/>
                <a:t> 2007</a:t>
              </a:r>
              <a:endParaRPr lang="en-US" dirty="0"/>
            </a:p>
          </p:txBody>
        </p:sp>
        <p:cxnSp>
          <p:nvCxnSpPr>
            <p:cNvPr id="44" name="Straight Arrow Connector 43"/>
            <p:cNvCxnSpPr>
              <a:stCxn id="4" idx="0"/>
            </p:cNvCxnSpPr>
            <p:nvPr/>
          </p:nvCxnSpPr>
          <p:spPr>
            <a:xfrm flipH="1" flipV="1">
              <a:off x="4572000" y="4038600"/>
              <a:ext cx="114300" cy="762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mc="http://schemas.openxmlformats.org/markup-compatibility/2006" xmlns:mv="urn:schemas-microsoft-com:mac:vml" xmlns:p14="http://schemas.microsoft.com/office/powerpoint/2010/main" xmlns="" xmlns:p="http://schemas.openxmlformats.org/presentationml/2006/main" xmlns:r="http://schemas.openxmlformats.org/officeDocument/2006/relationships" xmlns:a="http://schemas.openxmlformats.org/drawingml/2006/main" val="2627426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AguaClara Network</a:t>
            </a:r>
            <a:endParaRPr lang="en-US"/>
          </a:p>
        </p:txBody>
      </p:sp>
      <p:grpSp>
        <p:nvGrpSpPr>
          <p:cNvPr id="3" name="Group 24"/>
          <p:cNvGrpSpPr/>
          <p:nvPr/>
        </p:nvGrpSpPr>
        <p:grpSpPr>
          <a:xfrm>
            <a:off x="381000" y="2644914"/>
            <a:ext cx="8686800" cy="763101"/>
            <a:chOff x="381000" y="2656135"/>
            <a:chExt cx="8686800" cy="763101"/>
          </a:xfrm>
        </p:grpSpPr>
        <p:sp>
          <p:nvSpPr>
            <p:cNvPr id="10" name="TextBox 9"/>
            <p:cNvSpPr txBox="1"/>
            <p:nvPr/>
          </p:nvSpPr>
          <p:spPr>
            <a:xfrm>
              <a:off x="2514600" y="2656135"/>
              <a:ext cx="6553200" cy="707886"/>
            </a:xfrm>
            <a:prstGeom prst="rect">
              <a:avLst/>
            </a:prstGeom>
            <a:noFill/>
          </p:spPr>
          <p:txBody>
            <a:bodyPr wrap="square" rtlCol="0" anchor="ctr">
              <a:spAutoFit/>
            </a:bodyPr>
            <a:lstStyle/>
            <a:p>
              <a:r>
                <a:rPr lang="en-US" sz="2000" dirty="0" smtClean="0"/>
                <a:t>Supervision, quality assurance, consulting services, and technical assistance for the implementation partners.</a:t>
              </a:r>
            </a:p>
          </p:txBody>
        </p:sp>
        <p:sp>
          <p:nvSpPr>
            <p:cNvPr id="5" name="Rounded Rectangle 4">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grpSp>
      <p:grpSp>
        <p:nvGrpSpPr>
          <p:cNvPr id="6" name="Group 25"/>
          <p:cNvGrpSpPr/>
          <p:nvPr/>
        </p:nvGrpSpPr>
        <p:grpSpPr>
          <a:xfrm>
            <a:off x="381000" y="3770650"/>
            <a:ext cx="8051469" cy="769441"/>
            <a:chOff x="381000" y="3770650"/>
            <a:chExt cx="8051469" cy="769441"/>
          </a:xfrm>
        </p:grpSpPr>
        <p:sp>
          <p:nvSpPr>
            <p:cNvPr id="11" name="TextBox 10"/>
            <p:cNvSpPr txBox="1"/>
            <p:nvPr/>
          </p:nvSpPr>
          <p:spPr>
            <a:xfrm>
              <a:off x="2492188" y="3770650"/>
              <a:ext cx="5940281" cy="707886"/>
            </a:xfrm>
            <a:prstGeom prst="rect">
              <a:avLst/>
            </a:prstGeom>
            <a:noFill/>
          </p:spPr>
          <p:txBody>
            <a:bodyPr wrap="none" rtlCol="0" anchor="ctr">
              <a:spAutoFit/>
            </a:bodyPr>
            <a:lstStyle/>
            <a:p>
              <a:r>
                <a:rPr lang="en-US" sz="2000" dirty="0" smtClean="0"/>
                <a:t>Design/Build/Operate/Train/Transfer</a:t>
              </a:r>
            </a:p>
            <a:p>
              <a:r>
                <a:rPr lang="en-US" sz="2000" dirty="0" smtClean="0"/>
                <a:t>Provide ongoing technical assistance for Water Boards</a:t>
              </a:r>
            </a:p>
          </p:txBody>
        </p:sp>
        <p:sp>
          <p:nvSpPr>
            <p:cNvPr id="7" name="Rounded Rectangle 6">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Implementation Partners</a:t>
              </a:r>
              <a:endParaRPr lang="en-US" sz="1600" dirty="0">
                <a:solidFill>
                  <a:schemeClr val="tx2"/>
                </a:solidFill>
              </a:endParaRPr>
            </a:p>
          </p:txBody>
        </p:sp>
      </p:grpSp>
      <p:grpSp>
        <p:nvGrpSpPr>
          <p:cNvPr id="8" name="Group 26"/>
          <p:cNvGrpSpPr/>
          <p:nvPr/>
        </p:nvGrpSpPr>
        <p:grpSpPr>
          <a:xfrm>
            <a:off x="381000" y="4929426"/>
            <a:ext cx="8382000" cy="731520"/>
            <a:chOff x="381000" y="4929426"/>
            <a:chExt cx="8382000" cy="731520"/>
          </a:xfrm>
        </p:grpSpPr>
        <p:sp>
          <p:nvSpPr>
            <p:cNvPr id="12" name="Rectangle 11"/>
            <p:cNvSpPr/>
            <p:nvPr/>
          </p:nvSpPr>
          <p:spPr>
            <a:xfrm>
              <a:off x="2514600" y="4930914"/>
              <a:ext cx="6248400" cy="707886"/>
            </a:xfrm>
            <a:prstGeom prst="rect">
              <a:avLst/>
            </a:prstGeom>
          </p:spPr>
          <p:txBody>
            <a:bodyPr wrap="square" anchor="ctr">
              <a:spAutoFit/>
            </a:bodyPr>
            <a:lstStyle/>
            <a:p>
              <a:r>
                <a:rPr lang="en-US" sz="2000" dirty="0" smtClean="0"/>
                <a:t>Own, operate, maintain their water system. Monitor and upload performance data.</a:t>
              </a:r>
            </a:p>
          </p:txBody>
        </p:sp>
        <p:sp>
          <p:nvSpPr>
            <p:cNvPr id="9" name="Rounded Rectangle 8">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Water boards</a:t>
              </a:r>
              <a:endParaRPr lang="en-US" sz="1600">
                <a:solidFill>
                  <a:schemeClr val="tx2"/>
                </a:solidFill>
              </a:endParaRPr>
            </a:p>
          </p:txBody>
        </p:sp>
      </p:grpSp>
      <p:grpSp>
        <p:nvGrpSpPr>
          <p:cNvPr id="16" name="Group 27"/>
          <p:cNvGrpSpPr/>
          <p:nvPr/>
        </p:nvGrpSpPr>
        <p:grpSpPr>
          <a:xfrm>
            <a:off x="381000" y="6050280"/>
            <a:ext cx="7598173" cy="731520"/>
            <a:chOff x="381000" y="6050280"/>
            <a:chExt cx="7598173" cy="731520"/>
          </a:xfrm>
        </p:grpSpPr>
        <p:sp>
          <p:nvSpPr>
            <p:cNvPr id="13" name="Rounded Rectangle 12">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14" name="Rectangle 13"/>
            <p:cNvSpPr/>
            <p:nvPr/>
          </p:nvSpPr>
          <p:spPr>
            <a:xfrm>
              <a:off x="2514600" y="6229290"/>
              <a:ext cx="5464573" cy="400110"/>
            </a:xfrm>
            <a:prstGeom prst="rect">
              <a:avLst/>
            </a:prstGeom>
          </p:spPr>
          <p:txBody>
            <a:bodyPr wrap="none" anchor="ctr">
              <a:spAutoFit/>
            </a:bodyPr>
            <a:lstStyle/>
            <a:p>
              <a:r>
                <a:rPr lang="en-US" sz="2000" dirty="0" smtClean="0">
                  <a:latin typeface="+mn-lt"/>
                </a:rPr>
                <a:t>Conserve water, drink safe water, and pay the tariff</a:t>
              </a:r>
              <a:endParaRPr lang="en-US" sz="2000" dirty="0">
                <a:latin typeface="+mn-lt"/>
              </a:endParaRPr>
            </a:p>
          </p:txBody>
        </p:sp>
      </p:grpSp>
      <p:grpSp>
        <p:nvGrpSpPr>
          <p:cNvPr id="17" name="Group 23"/>
          <p:cNvGrpSpPr/>
          <p:nvPr/>
        </p:nvGrpSpPr>
        <p:grpSpPr>
          <a:xfrm>
            <a:off x="381000" y="1417022"/>
            <a:ext cx="7105859" cy="881360"/>
            <a:chOff x="381000" y="1417022"/>
            <a:chExt cx="7105859" cy="881360"/>
          </a:xfrm>
        </p:grpSpPr>
        <p:sp>
          <p:nvSpPr>
            <p:cNvPr id="4" name="Rounded Rectangle 3">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
          <p:nvSpPr>
            <p:cNvPr id="15" name="Rectangle 14"/>
            <p:cNvSpPr/>
            <p:nvPr/>
          </p:nvSpPr>
          <p:spPr>
            <a:xfrm>
              <a:off x="2514600" y="1417022"/>
              <a:ext cx="4972259" cy="881360"/>
            </a:xfrm>
            <a:prstGeom prst="rect">
              <a:avLst/>
            </a:prstGeom>
          </p:spPr>
          <p:txBody>
            <a:bodyPr wrap="none" anchor="ctr">
              <a:noAutofit/>
            </a:bodyPr>
            <a:lstStyle/>
            <a:p>
              <a:r>
                <a:rPr lang="en-US" sz="2000" dirty="0" smtClean="0">
                  <a:latin typeface="+mn-lt"/>
                </a:rPr>
                <a:t>Investigation, innovation, education, and design</a:t>
              </a:r>
              <a:endParaRPr lang="en-US" sz="2000" dirty="0">
                <a:latin typeface="+mn-lt"/>
              </a:endParaRPr>
            </a:p>
          </p:txBody>
        </p:sp>
      </p:grpSp>
    </p:spTree>
    <p:extLst>
      <p:ext uri="{BB962C8B-B14F-4D97-AF65-F5344CB8AC3E}">
        <p14:creationId xmlns:mc="http://schemas.openxmlformats.org/markup-compatibility/2006" xmlns:mv="urn:schemas-microsoft-com:mac:vml" xmlns:p14="http://schemas.microsoft.com/office/powerpoint/2010/main" xmlns="" xmlns:p="http://schemas.openxmlformats.org/presentationml/2006/main" xmlns:r="http://schemas.openxmlformats.org/officeDocument/2006/relationships" xmlns:a="http://schemas.openxmlformats.org/drawingml/2006/main" val="2528049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17"/>
                                        </p:tgtEl>
                                        <p:attrNameLst>
                                          <p:attrName>style.opacity</p:attrName>
                                        </p:attrNameLst>
                                      </p:cBhvr>
                                      <p:to>
                                        <p:strVal val="0.5"/>
                                      </p:to>
                                    </p:set>
                                    <p:animEffect filter="image" prLst="opacity: 0.5">
                                      <p:cBhvr rctx="IE">
                                        <p:cTn id="11" dur="indefinite"/>
                                        <p:tgtEl>
                                          <p:spTgt spid="17"/>
                                        </p:tgtEl>
                                      </p:cBhvr>
                                    </p:animEffec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gtEl>
                                        <p:attrNameLst>
                                          <p:attrName>style.opacity</p:attrName>
                                        </p:attrNameLst>
                                      </p:cBhvr>
                                      <p:to>
                                        <p:strVal val="0.5"/>
                                      </p:to>
                                    </p:set>
                                    <p:animEffect filter="image" prLst="opacity: 0.5">
                                      <p:cBhvr rctx="IE">
                                        <p:cTn id="18" dur="indefinite"/>
                                        <p:tgtEl>
                                          <p:spTgt spid="3"/>
                                        </p:tgtEl>
                                      </p:cBhvr>
                                    </p:animEffec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6"/>
                                        </p:tgtEl>
                                        <p:attrNameLst>
                                          <p:attrName>style.opacity</p:attrName>
                                        </p:attrNameLst>
                                      </p:cBhvr>
                                      <p:to>
                                        <p:strVal val="0.5"/>
                                      </p:to>
                                    </p:set>
                                    <p:animEffect filter="image" prLst="opacity: 0.5">
                                      <p:cBhvr rctx="IE">
                                        <p:cTn id="25" dur="indefinite"/>
                                        <p:tgtEl>
                                          <p:spTgt spid="6"/>
                                        </p:tgtEl>
                                      </p:cBhvr>
                                    </p:animEffect>
                                  </p:childTnLst>
                                </p:cTn>
                              </p:par>
                              <p:par>
                                <p:cTn id="26" presetID="1"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8"/>
                                        </p:tgtEl>
                                        <p:attrNameLst>
                                          <p:attrName>style.opacity</p:attrName>
                                        </p:attrNameLst>
                                      </p:cBhvr>
                                      <p:to>
                                        <p:strVal val="0.5"/>
                                      </p:to>
                                    </p:set>
                                    <p:animEffect filter="image" prLst="opacity: 0.5">
                                      <p:cBhvr rctx="IE">
                                        <p:cTn id="32" dur="indefinite"/>
                                        <p:tgtEl>
                                          <p:spTgt spid="8"/>
                                        </p:tgtEl>
                                      </p:cBhvr>
                                    </p:animEffec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6514</TotalTime>
  <Words>1442</Words>
  <Application>Microsoft Macintosh PowerPoint</Application>
  <PresentationFormat>On-screen Show (4:3)</PresentationFormat>
  <Paragraphs>223</Paragraphs>
  <Slides>35</Slides>
  <Notes>7</Notes>
  <HiddenSlides>0</HiddenSlides>
  <MMClips>0</MMClips>
  <ScaleCrop>false</ScaleCrop>
  <HeadingPairs>
    <vt:vector size="4" baseType="variant">
      <vt:variant>
        <vt:lpstr>Design Template</vt:lpstr>
      </vt:variant>
      <vt:variant>
        <vt:i4>1</vt:i4>
      </vt:variant>
      <vt:variant>
        <vt:lpstr>Slide Titles</vt:lpstr>
      </vt:variant>
      <vt:variant>
        <vt:i4>35</vt:i4>
      </vt:variant>
    </vt:vector>
  </HeadingPairs>
  <TitlesOfParts>
    <vt:vector size="36" baseType="lpstr">
      <vt:lpstr>1_AguaClara the road</vt:lpstr>
      <vt:lpstr>AguaClara Summer Program 2013</vt:lpstr>
      <vt:lpstr>Welcome!</vt:lpstr>
      <vt:lpstr>Introductions</vt:lpstr>
      <vt:lpstr>What is AguaClara?</vt:lpstr>
      <vt:lpstr>Gravity Water Supply</vt:lpstr>
      <vt:lpstr>Stages of colloid removal</vt:lpstr>
      <vt:lpstr>Slide 7</vt:lpstr>
      <vt:lpstr>Since 2005:  AguaClara in Honduras</vt:lpstr>
      <vt:lpstr>AguaClara Network</vt:lpstr>
      <vt:lpstr>Sharing understanding, feedback, and innovation</vt:lpstr>
      <vt:lpstr>AguaClara at Cornell</vt:lpstr>
      <vt:lpstr>How Water Flows Through the Plant</vt:lpstr>
      <vt:lpstr>Slide 13</vt:lpstr>
      <vt:lpstr>Slide 14</vt:lpstr>
      <vt:lpstr>Slide 15</vt:lpstr>
      <vt:lpstr>Slide 16</vt:lpstr>
      <vt:lpstr>Slide 17</vt:lpstr>
      <vt:lpstr>Slide 18</vt:lpstr>
      <vt:lpstr>Slide 19</vt:lpstr>
      <vt:lpstr>Slide 20</vt:lpstr>
      <vt:lpstr>Introduction to Teams</vt:lpstr>
      <vt:lpstr>Design Team</vt:lpstr>
      <vt:lpstr>Automated Design Tool</vt:lpstr>
      <vt:lpstr>Ram Pump</vt:lpstr>
      <vt:lpstr>Tube Flocculator</vt:lpstr>
      <vt:lpstr>Surface vs Subsurface Filtration</vt:lpstr>
      <vt:lpstr>Low Flow Chemical Doser </vt:lpstr>
      <vt:lpstr>Low Flow Stacked Rapid Sand Filter </vt:lpstr>
      <vt:lpstr>Small Scale Plant Model</vt:lpstr>
      <vt:lpstr>Turbulent Flocculator</vt:lpstr>
      <vt:lpstr>Upflow Activated Sludge Blanket</vt:lpstr>
      <vt:lpstr>Things to do</vt:lpstr>
      <vt:lpstr>First Tasks</vt:lpstr>
      <vt:lpstr>Teams Review</vt:lpstr>
      <vt:lpstr>Team Meeting</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Casey Garland</cp:lastModifiedBy>
  <cp:revision>257</cp:revision>
  <dcterms:created xsi:type="dcterms:W3CDTF">2013-06-10T16:41:37Z</dcterms:created>
  <dcterms:modified xsi:type="dcterms:W3CDTF">2013-06-10T16:43:18Z</dcterms:modified>
</cp:coreProperties>
</file>