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4"/>
  </p:notesMasterIdLst>
  <p:handoutMasterIdLst>
    <p:handoutMasterId r:id="rId25"/>
  </p:handoutMasterIdLst>
  <p:sldIdLst>
    <p:sldId id="548" r:id="rId2"/>
    <p:sldId id="558" r:id="rId3"/>
    <p:sldId id="549" r:id="rId4"/>
    <p:sldId id="550" r:id="rId5"/>
    <p:sldId id="551" r:id="rId6"/>
    <p:sldId id="538" r:id="rId7"/>
    <p:sldId id="536" r:id="rId8"/>
    <p:sldId id="537" r:id="rId9"/>
    <p:sldId id="534" r:id="rId10"/>
    <p:sldId id="535" r:id="rId11"/>
    <p:sldId id="559" r:id="rId12"/>
    <p:sldId id="541" r:id="rId13"/>
    <p:sldId id="560" r:id="rId14"/>
    <p:sldId id="561" r:id="rId15"/>
    <p:sldId id="562" r:id="rId16"/>
    <p:sldId id="563" r:id="rId17"/>
    <p:sldId id="565" r:id="rId18"/>
    <p:sldId id="554" r:id="rId19"/>
    <p:sldId id="556" r:id="rId20"/>
    <p:sldId id="557" r:id="rId21"/>
    <p:sldId id="552" r:id="rId22"/>
    <p:sldId id="553" r:id="rId23"/>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6" autoAdjust="0"/>
    <p:restoredTop sz="88632" autoAdjust="0"/>
  </p:normalViewPr>
  <p:slideViewPr>
    <p:cSldViewPr>
      <p:cViewPr>
        <p:scale>
          <a:sx n="60" d="100"/>
          <a:sy n="60" d="100"/>
        </p:scale>
        <p:origin x="-1548"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p14="http://schemas.microsoft.com/office/powerpoint/2010/main"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p14="http://schemas.microsoft.com/office/powerpoint/2010/main"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solidFill>
                  <a:prstClr val="black"/>
                </a:solidFill>
              </a:rPr>
              <a:pPr/>
              <a:t>10</a:t>
            </a:fld>
            <a:endParaRPr lang="en-US">
              <a:solidFill>
                <a:prstClr val="black"/>
              </a:solidFill>
            </a:endParaRPr>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endParaRPr lang="en-US" sz="1700" baseline="0" dirty="0"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quickly to drain sludge?</a:t>
            </a:r>
          </a:p>
          <a:p>
            <a:pPr>
              <a:buFontTx/>
              <a:buChar char="-"/>
            </a:pPr>
            <a:r>
              <a:rPr lang="en-US" dirty="0" smtClean="0"/>
              <a:t> Quick enough so that hopper doesn’t fill up </a:t>
            </a:r>
          </a:p>
          <a:p>
            <a:pPr>
              <a:buFontTx/>
              <a:buChar char="-"/>
            </a:pPr>
            <a:r>
              <a:rPr lang="en-US" baseline="0" dirty="0" smtClean="0"/>
              <a:t> Slow enough so that </a:t>
            </a:r>
            <a:r>
              <a:rPr lang="en-US" baseline="0" dirty="0" err="1" smtClean="0"/>
              <a:t>flocs</a:t>
            </a:r>
            <a:r>
              <a:rPr lang="en-US" baseline="0" dirty="0" smtClean="0"/>
              <a:t> have time to consolidate, minimize wasted water</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most recent </a:t>
            </a:r>
            <a:r>
              <a:rPr lang="en-US" dirty="0" err="1" smtClean="0"/>
              <a:t>sed</a:t>
            </a:r>
            <a:r>
              <a:rPr lang="en-US" dirty="0" smtClean="0"/>
              <a:t> tank design, for a 70 L/s plant with 14 </a:t>
            </a:r>
            <a:r>
              <a:rPr lang="en-US" dirty="0" err="1" smtClean="0"/>
              <a:t>sed</a:t>
            </a:r>
            <a:r>
              <a:rPr lang="en-US" dirty="0" smtClean="0"/>
              <a:t> tanks, volume</a:t>
            </a:r>
            <a:r>
              <a:rPr lang="en-US" baseline="0" dirty="0" smtClean="0"/>
              <a:t> of hopper is about 0.56 m^3, Qin = 5 L/s. </a:t>
            </a:r>
          </a:p>
          <a:p>
            <a:r>
              <a:rPr lang="en-US" baseline="0" dirty="0" err="1" smtClean="0"/>
              <a:t>Qwaste</a:t>
            </a:r>
            <a:r>
              <a:rPr lang="en-US" baseline="0" dirty="0" smtClean="0"/>
              <a:t> (</a:t>
            </a:r>
            <a:r>
              <a:rPr lang="en-US" baseline="0" dirty="0" err="1" smtClean="0"/>
              <a:t>flocs</a:t>
            </a:r>
            <a:r>
              <a:rPr lang="en-US" baseline="0" dirty="0" smtClean="0"/>
              <a:t>) = 65,000 L/day</a:t>
            </a:r>
          </a:p>
          <a:p>
            <a:r>
              <a:rPr lang="en-US" baseline="0" dirty="0" err="1" smtClean="0"/>
              <a:t>Qwaste</a:t>
            </a:r>
            <a:r>
              <a:rPr lang="en-US" baseline="0" dirty="0" smtClean="0"/>
              <a:t> (sludge) = 4000 L/day</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Time</a:t>
            </a:r>
            <a:r>
              <a:rPr lang="en-US" baseline="0" dirty="0" smtClean="0"/>
              <a:t> for hopper to fill with sludge given 100 NTU influent = 3.5 hours</a:t>
            </a:r>
          </a:p>
          <a:p>
            <a:r>
              <a:rPr lang="en-US" baseline="0" dirty="0" smtClean="0"/>
              <a:t>Assuming hopper is completely drained to flush out the sludge, </a:t>
            </a:r>
            <a:r>
              <a:rPr lang="en-US" baseline="0" dirty="0" err="1" smtClean="0"/>
              <a:t>Qwaste</a:t>
            </a:r>
            <a:r>
              <a:rPr lang="en-US" baseline="0" dirty="0" smtClean="0"/>
              <a:t> = 4000 L/day</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Continuous</a:t>
            </a:r>
            <a:r>
              <a:rPr lang="en-US" baseline="0" dirty="0" smtClean="0"/>
              <a:t> System:</a:t>
            </a:r>
          </a:p>
          <a:p>
            <a:r>
              <a:rPr lang="en-US" baseline="0" dirty="0" smtClean="0"/>
              <a:t>Drain </a:t>
            </a:r>
            <a:r>
              <a:rPr lang="en-US" baseline="0" dirty="0" err="1" smtClean="0"/>
              <a:t>flocs</a:t>
            </a:r>
            <a:r>
              <a:rPr lang="en-US" baseline="0" dirty="0" smtClean="0"/>
              <a:t>: low residence time, high water wastage</a:t>
            </a:r>
          </a:p>
          <a:p>
            <a:r>
              <a:rPr lang="en-US" baseline="0" dirty="0" smtClean="0"/>
              <a:t>Drain sludge: high residence time, low water wastage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a:t>
            </a:r>
            <a:r>
              <a:rPr lang="en-US" baseline="0" dirty="0" smtClean="0"/>
              <a:t> our analysis, we can identify some important parameters that will affect the design of the </a:t>
            </a:r>
            <a:r>
              <a:rPr lang="en-US" baseline="0" dirty="0" err="1" smtClean="0"/>
              <a:t>floc</a:t>
            </a:r>
            <a:r>
              <a:rPr lang="en-US" baseline="0" dirty="0" smtClean="0"/>
              <a:t> hopper.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3CA60439-3EE9-41F2-B67C-8CB0BB949F07}" type="slidenum">
              <a:rPr lang="en-US"/>
              <a:pPr/>
              <a:t>18</a:t>
            </a:fld>
            <a:endParaRPr lang="en-US"/>
          </a:p>
        </p:txBody>
      </p:sp>
      <p:sp>
        <p:nvSpPr>
          <p:cNvPr id="8193" name="Rectangle 1"/>
          <p:cNvSpPr>
            <a:spLocks noGrp="1" noRot="1" noChangeAspect="1" noChangeArrowheads="1"/>
          </p:cNvSpPr>
          <p:nvPr>
            <p:ph type="sldImg"/>
          </p:nvPr>
        </p:nvSpPr>
        <p:spPr>
          <a:ln/>
        </p:spPr>
      </p:sp>
      <p:sp>
        <p:nvSpPr>
          <p:cNvPr id="8194" name="Rectangle 2"/>
          <p:cNvSpPr>
            <a:spLocks noGrp="1" noChangeArrowheads="1"/>
          </p:cNvSpPr>
          <p:nvPr>
            <p:ph type="body" idx="1"/>
          </p:nvPr>
        </p:nvSpPr>
        <p:spPr/>
        <p:txBody>
          <a:bodyPr lIns="0" tIns="0" rIns="0" bIns="0"/>
          <a:lstStyle/>
          <a:p>
            <a:pPr>
              <a:lnSpc>
                <a:spcPct val="95000"/>
              </a:lnSpc>
              <a:spcBef>
                <a:spcPct val="0"/>
              </a:spcBef>
            </a:pPr>
            <a:r>
              <a:rPr lang="en-US" sz="1700" dirty="0" err="1" smtClean="0">
                <a:solidFill>
                  <a:srgbClr val="000000"/>
                </a:solidFill>
              </a:rPr>
              <a:t>Yiwen</a:t>
            </a:r>
            <a:r>
              <a:rPr lang="en-US" sz="1700" baseline="0" dirty="0" smtClean="0">
                <a:solidFill>
                  <a:srgbClr val="000000"/>
                </a:solidFill>
              </a:rPr>
              <a:t> mentioned several parameters of a </a:t>
            </a:r>
            <a:r>
              <a:rPr lang="en-US" sz="1700" baseline="0" dirty="0" err="1" smtClean="0">
                <a:solidFill>
                  <a:srgbClr val="000000"/>
                </a:solidFill>
              </a:rPr>
              <a:t>floc</a:t>
            </a:r>
            <a:r>
              <a:rPr lang="en-US" sz="1700" baseline="0" dirty="0" smtClean="0">
                <a:solidFill>
                  <a:srgbClr val="000000"/>
                </a:solidFill>
              </a:rPr>
              <a:t> hopper for which we want to determine the effects they have on the sludge inside the hopper.  Ultimately we want to minimize the size of the hopper and minimize the wasting rate.</a:t>
            </a:r>
          </a:p>
          <a:p>
            <a:pPr>
              <a:lnSpc>
                <a:spcPct val="95000"/>
              </a:lnSpc>
              <a:spcBef>
                <a:spcPct val="0"/>
              </a:spcBef>
            </a:pPr>
            <a:r>
              <a:rPr lang="en-US" sz="1700" baseline="0" dirty="0" smtClean="0">
                <a:solidFill>
                  <a:srgbClr val="000000"/>
                </a:solidFill>
              </a:rPr>
              <a:t>	trade-off between </a:t>
            </a:r>
            <a:r>
              <a:rPr lang="en-US" sz="1700" baseline="0" dirty="0" err="1" smtClean="0">
                <a:solidFill>
                  <a:srgbClr val="000000"/>
                </a:solidFill>
              </a:rPr>
              <a:t>floc</a:t>
            </a:r>
            <a:r>
              <a:rPr lang="en-US" sz="1700" baseline="0" dirty="0" smtClean="0">
                <a:solidFill>
                  <a:srgbClr val="000000"/>
                </a:solidFill>
              </a:rPr>
              <a:t> hopper size and wasting rate.. The larger the </a:t>
            </a:r>
            <a:r>
              <a:rPr lang="en-US" sz="1700" baseline="0" dirty="0" err="1" smtClean="0">
                <a:solidFill>
                  <a:srgbClr val="000000"/>
                </a:solidFill>
              </a:rPr>
              <a:t>floc</a:t>
            </a:r>
            <a:r>
              <a:rPr lang="en-US" sz="1700" baseline="0" dirty="0" smtClean="0">
                <a:solidFill>
                  <a:srgbClr val="000000"/>
                </a:solidFill>
              </a:rPr>
              <a:t> hopper, the longer residence time </a:t>
            </a:r>
            <a:r>
              <a:rPr lang="en-US" sz="1700" baseline="0" dirty="0" err="1" smtClean="0">
                <a:solidFill>
                  <a:srgbClr val="000000"/>
                </a:solidFill>
              </a:rPr>
              <a:t>flocs</a:t>
            </a:r>
            <a:r>
              <a:rPr lang="en-US" sz="1700" baseline="0" dirty="0" smtClean="0">
                <a:solidFill>
                  <a:srgbClr val="000000"/>
                </a:solidFill>
              </a:rPr>
              <a:t> can have in the hopper and the more consolidated the sludge will be, resulting in a slower wasting rate.</a:t>
            </a:r>
          </a:p>
          <a:p>
            <a:pPr>
              <a:lnSpc>
                <a:spcPct val="95000"/>
              </a:lnSpc>
              <a:spcBef>
                <a:spcPct val="0"/>
              </a:spcBef>
            </a:pPr>
            <a:endParaRPr lang="en-US" sz="1700" baseline="0" dirty="0">
              <a:solidFill>
                <a:srgbClr val="000000"/>
              </a:solidFill>
            </a:endParaRPr>
          </a:p>
          <a:p>
            <a:pPr>
              <a:lnSpc>
                <a:spcPct val="95000"/>
              </a:lnSpc>
              <a:spcBef>
                <a:spcPct val="0"/>
              </a:spcBef>
            </a:pPr>
            <a:r>
              <a:rPr lang="en-US" sz="1700" baseline="0" dirty="0" smtClean="0">
                <a:solidFill>
                  <a:srgbClr val="000000"/>
                </a:solidFill>
              </a:rPr>
              <a:t>In this experiment we are varying the with of the hopper and determining the effect on growth rate of sludge in the hopper.</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We hypothesize that a </a:t>
            </a:r>
            <a:r>
              <a:rPr lang="en-US" sz="1700" baseline="0" dirty="0" err="1" smtClean="0">
                <a:solidFill>
                  <a:srgbClr val="000000"/>
                </a:solidFill>
              </a:rPr>
              <a:t>floc</a:t>
            </a:r>
            <a:r>
              <a:rPr lang="en-US" sz="1700" baseline="0" dirty="0" smtClean="0">
                <a:solidFill>
                  <a:srgbClr val="000000"/>
                </a:solidFill>
              </a:rPr>
              <a:t> hopper with narrower width will have a lower growth rate of </a:t>
            </a:r>
            <a:r>
              <a:rPr lang="en-US" sz="1700" baseline="0" dirty="0" err="1" smtClean="0">
                <a:solidFill>
                  <a:srgbClr val="000000"/>
                </a:solidFill>
              </a:rPr>
              <a:t>flocs</a:t>
            </a:r>
            <a:r>
              <a:rPr lang="en-US" sz="1700" baseline="0" dirty="0" smtClean="0">
                <a:solidFill>
                  <a:srgbClr val="000000"/>
                </a:solidFill>
              </a:rPr>
              <a:t>, because the </a:t>
            </a:r>
            <a:r>
              <a:rPr lang="en-US" sz="1700" baseline="0" dirty="0" err="1" smtClean="0">
                <a:solidFill>
                  <a:srgbClr val="000000"/>
                </a:solidFill>
              </a:rPr>
              <a:t>flocs</a:t>
            </a:r>
            <a:r>
              <a:rPr lang="en-US" sz="1700" baseline="0" dirty="0" smtClean="0">
                <a:solidFill>
                  <a:srgbClr val="000000"/>
                </a:solidFill>
              </a:rPr>
              <a:t> will </a:t>
            </a:r>
            <a:r>
              <a:rPr lang="en-US" sz="1700" baseline="0" dirty="0" err="1" smtClean="0">
                <a:solidFill>
                  <a:srgbClr val="000000"/>
                </a:solidFill>
              </a:rPr>
              <a:t>bhild</a:t>
            </a:r>
            <a:r>
              <a:rPr lang="en-US" sz="1700" baseline="0" dirty="0" smtClean="0">
                <a:solidFill>
                  <a:srgbClr val="000000"/>
                </a:solidFill>
              </a:rPr>
              <a:t> up more vertically, so the </a:t>
            </a:r>
            <a:r>
              <a:rPr lang="en-US" sz="1700" baseline="0" dirty="0" err="1" smtClean="0">
                <a:solidFill>
                  <a:srgbClr val="000000"/>
                </a:solidFill>
              </a:rPr>
              <a:t>flocs</a:t>
            </a:r>
            <a:r>
              <a:rPr lang="en-US" sz="1700" baseline="0" dirty="0" smtClean="0">
                <a:solidFill>
                  <a:srgbClr val="000000"/>
                </a:solidFill>
              </a:rPr>
              <a:t> on the bottom will compress more.</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Residence times??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3CA60439-3EE9-41F2-B67C-8CB0BB949F07}" type="slidenum">
              <a:rPr lang="en-US"/>
              <a:pPr/>
              <a:t>19</a:t>
            </a:fld>
            <a:endParaRPr lang="en-US"/>
          </a:p>
        </p:txBody>
      </p:sp>
      <p:sp>
        <p:nvSpPr>
          <p:cNvPr id="8193" name="Rectangle 1"/>
          <p:cNvSpPr>
            <a:spLocks noGrp="1" noRot="1" noChangeAspect="1" noChangeArrowheads="1"/>
          </p:cNvSpPr>
          <p:nvPr>
            <p:ph type="sldImg"/>
          </p:nvPr>
        </p:nvSpPr>
        <p:spPr>
          <a:ln/>
        </p:spPr>
      </p:sp>
      <p:sp>
        <p:nvSpPr>
          <p:cNvPr id="8194" name="Rectangle 2"/>
          <p:cNvSpPr>
            <a:spLocks noGrp="1" noChangeArrowheads="1"/>
          </p:cNvSpPr>
          <p:nvPr>
            <p:ph type="body" idx="1"/>
          </p:nvPr>
        </p:nvSpPr>
        <p:spPr/>
        <p:txBody>
          <a:bodyPr lIns="0" tIns="0" rIns="0" bIns="0"/>
          <a:lstStyle/>
          <a:p>
            <a:pPr>
              <a:lnSpc>
                <a:spcPct val="95000"/>
              </a:lnSpc>
              <a:spcBef>
                <a:spcPct val="0"/>
              </a:spcBef>
            </a:pPr>
            <a:r>
              <a:rPr lang="en-US" sz="1700" baseline="0" dirty="0" smtClean="0">
                <a:solidFill>
                  <a:srgbClr val="000000"/>
                </a:solidFill>
              </a:rPr>
              <a:t>**Picture of clumped sludge in the hopper-the ‘stickiness’ of sludge may be causing clumping and preventing it from being wasted through the tube.</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We believe that lowering the alum dose may allow for better wasting.  But how low can we go without negatively impacting </a:t>
            </a:r>
            <a:r>
              <a:rPr lang="en-US" sz="1700" baseline="0" dirty="0" err="1" smtClean="0">
                <a:solidFill>
                  <a:srgbClr val="000000"/>
                </a:solidFill>
              </a:rPr>
              <a:t>floc</a:t>
            </a:r>
            <a:r>
              <a:rPr lang="en-US" sz="1700" baseline="0" dirty="0" smtClean="0">
                <a:solidFill>
                  <a:srgbClr val="000000"/>
                </a:solidFill>
              </a:rPr>
              <a:t> blanket performance?</a:t>
            </a:r>
          </a:p>
          <a:p>
            <a:pPr>
              <a:lnSpc>
                <a:spcPct val="95000"/>
              </a:lnSpc>
              <a:spcBef>
                <a:spcPct val="0"/>
              </a:spcBef>
            </a:pPr>
            <a:r>
              <a:rPr lang="en-US" sz="1700" baseline="0" dirty="0" smtClean="0">
                <a:solidFill>
                  <a:srgbClr val="000000"/>
                </a:solidFill>
              </a:rPr>
              <a:t>-We did not measure effluent turbidity because without the tube settlers we were getting a clear </a:t>
            </a:r>
            <a:r>
              <a:rPr lang="en-US" sz="1700" baseline="0" dirty="0" err="1" smtClean="0">
                <a:solidFill>
                  <a:srgbClr val="000000"/>
                </a:solidFill>
              </a:rPr>
              <a:t>floc</a:t>
            </a:r>
            <a:r>
              <a:rPr lang="en-US" sz="1700" baseline="0" dirty="0" smtClean="0">
                <a:solidFill>
                  <a:srgbClr val="000000"/>
                </a:solidFill>
              </a:rPr>
              <a:t>-water interface, which we wanted to observe.</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We began with our normal alum dose of 45 mg/L and gradually turned it down.</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Images: </a:t>
            </a:r>
            <a:r>
              <a:rPr lang="en-US" sz="1700" baseline="0" dirty="0" err="1" smtClean="0">
                <a:solidFill>
                  <a:srgbClr val="000000"/>
                </a:solidFill>
              </a:rPr>
              <a:t>Floc</a:t>
            </a:r>
            <a:r>
              <a:rPr lang="en-US" sz="1700" baseline="0" dirty="0" smtClean="0">
                <a:solidFill>
                  <a:srgbClr val="000000"/>
                </a:solidFill>
              </a:rPr>
              <a:t> hopper 4 -&gt; Experimental Images -&gt; 2985 (show </a:t>
            </a:r>
            <a:r>
              <a:rPr lang="en-US" sz="1700" baseline="0" dirty="0" err="1" smtClean="0">
                <a:solidFill>
                  <a:srgbClr val="000000"/>
                </a:solidFill>
              </a:rPr>
              <a:t>flocs</a:t>
            </a:r>
            <a:r>
              <a:rPr lang="en-US" sz="1700" baseline="0" dirty="0" smtClean="0">
                <a:solidFill>
                  <a:srgbClr val="000000"/>
                </a:solidFill>
              </a:rPr>
              <a:t> in clarified effluent), </a:t>
            </a:r>
          </a:p>
          <a:p>
            <a:pPr>
              <a:lnSpc>
                <a:spcPct val="95000"/>
              </a:lnSpc>
              <a:spcBef>
                <a:spcPct val="0"/>
              </a:spcBef>
            </a:pPr>
            <a:r>
              <a:rPr lang="en-US" sz="1700" baseline="0" dirty="0" err="1" smtClean="0">
                <a:solidFill>
                  <a:srgbClr val="000000"/>
                </a:solidFill>
              </a:rPr>
              <a:t>Floc</a:t>
            </a:r>
            <a:r>
              <a:rPr lang="en-US" sz="1700" baseline="0" dirty="0" smtClean="0">
                <a:solidFill>
                  <a:srgbClr val="000000"/>
                </a:solidFill>
              </a:rPr>
              <a:t> hopper 3 -&gt; Experimental Images -&gt; 2811</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solidFill>
                  <a:prstClr val="black"/>
                </a:solidFill>
              </a:rPr>
              <a:pPr/>
              <a:t>2</a:t>
            </a:fld>
            <a:endParaRPr lang="en-US">
              <a:solidFill>
                <a:prstClr val="black"/>
              </a:solidFill>
            </a:endParaRPr>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endParaRPr lang="en-US" sz="1700" dirty="0" smtClean="0">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3CA60439-3EE9-41F2-B67C-8CB0BB949F07}" type="slidenum">
              <a:rPr lang="en-US"/>
              <a:pPr/>
              <a:t>20</a:t>
            </a:fld>
            <a:endParaRPr lang="en-US"/>
          </a:p>
        </p:txBody>
      </p:sp>
      <p:sp>
        <p:nvSpPr>
          <p:cNvPr id="8193" name="Rectangle 1"/>
          <p:cNvSpPr>
            <a:spLocks noGrp="1" noRot="1" noChangeAspect="1" noChangeArrowheads="1"/>
          </p:cNvSpPr>
          <p:nvPr>
            <p:ph type="sldImg"/>
          </p:nvPr>
        </p:nvSpPr>
        <p:spPr>
          <a:ln/>
        </p:spPr>
      </p:sp>
      <p:sp>
        <p:nvSpPr>
          <p:cNvPr id="8194" name="Rectangle 2"/>
          <p:cNvSpPr>
            <a:spLocks noGrp="1" noChangeArrowheads="1"/>
          </p:cNvSpPr>
          <p:nvPr>
            <p:ph type="body" idx="1"/>
          </p:nvPr>
        </p:nvSpPr>
        <p:spPr/>
        <p:txBody>
          <a:bodyPr lIns="0" tIns="0" rIns="0" bIns="0"/>
          <a:lstStyle/>
          <a:p>
            <a:pPr>
              <a:lnSpc>
                <a:spcPct val="95000"/>
              </a:lnSpc>
              <a:spcBef>
                <a:spcPct val="0"/>
              </a:spcBef>
            </a:pPr>
            <a:r>
              <a:rPr lang="en-US" sz="1700" baseline="0" dirty="0" smtClean="0">
                <a:solidFill>
                  <a:srgbClr val="000000"/>
                </a:solidFill>
              </a:rPr>
              <a:t>Appears that an alum dose of 27.8 mg/L is sufficient for maintaining a </a:t>
            </a:r>
            <a:r>
              <a:rPr lang="en-US" sz="1700" baseline="0" dirty="0" err="1" smtClean="0">
                <a:solidFill>
                  <a:srgbClr val="000000"/>
                </a:solidFill>
              </a:rPr>
              <a:t>floc</a:t>
            </a:r>
            <a:r>
              <a:rPr lang="en-US" sz="1700" baseline="0" dirty="0" smtClean="0">
                <a:solidFill>
                  <a:srgbClr val="000000"/>
                </a:solidFill>
              </a:rPr>
              <a:t> blanket at 100NTU influent turbidity.  </a:t>
            </a:r>
          </a:p>
          <a:p>
            <a:pPr>
              <a:lnSpc>
                <a:spcPct val="95000"/>
              </a:lnSpc>
              <a:spcBef>
                <a:spcPct val="0"/>
              </a:spcBef>
            </a:pPr>
            <a:r>
              <a:rPr lang="en-US" sz="1700" baseline="0" dirty="0" smtClean="0">
                <a:solidFill>
                  <a:srgbClr val="000000"/>
                </a:solidFill>
              </a:rPr>
              <a:t>As can be seen in the graph, </a:t>
            </a:r>
            <a:r>
              <a:rPr lang="en-US" sz="1700" baseline="0" dirty="0" err="1" smtClean="0">
                <a:solidFill>
                  <a:srgbClr val="000000"/>
                </a:solidFill>
              </a:rPr>
              <a:t>floc</a:t>
            </a:r>
            <a:r>
              <a:rPr lang="en-US" sz="1700" baseline="0" dirty="0" smtClean="0">
                <a:solidFill>
                  <a:srgbClr val="000000"/>
                </a:solidFill>
              </a:rPr>
              <a:t> blanket concentration increases with decreasing alum dose.  The initial sharp increase in concentration occurs during </a:t>
            </a:r>
            <a:r>
              <a:rPr lang="en-US" sz="1700" baseline="0" dirty="0" err="1" smtClean="0">
                <a:solidFill>
                  <a:srgbClr val="000000"/>
                </a:solidFill>
              </a:rPr>
              <a:t>floc</a:t>
            </a:r>
            <a:r>
              <a:rPr lang="en-US" sz="1700" baseline="0" dirty="0" smtClean="0">
                <a:solidFill>
                  <a:srgbClr val="000000"/>
                </a:solidFill>
              </a:rPr>
              <a:t> blanket formation.  At t=5hrs, the concentration levels off, suggesting that the blanket has reached a steady state.  Once the alum dose is decreased the </a:t>
            </a:r>
            <a:r>
              <a:rPr lang="en-US" sz="1700" baseline="0" dirty="0" err="1" smtClean="0">
                <a:solidFill>
                  <a:srgbClr val="000000"/>
                </a:solidFill>
              </a:rPr>
              <a:t>floc</a:t>
            </a:r>
            <a:r>
              <a:rPr lang="en-US" sz="1700" baseline="0" dirty="0" smtClean="0">
                <a:solidFill>
                  <a:srgbClr val="000000"/>
                </a:solidFill>
              </a:rPr>
              <a:t> blanket concentration increases, and when the alum dose is increased again the concentration decreases.</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At low alum doses we observed smaller </a:t>
            </a:r>
            <a:r>
              <a:rPr lang="en-US" sz="1700" baseline="0" dirty="0" err="1" smtClean="0">
                <a:solidFill>
                  <a:srgbClr val="000000"/>
                </a:solidFill>
              </a:rPr>
              <a:t>flocs</a:t>
            </a:r>
            <a:r>
              <a:rPr lang="en-US" sz="1700" baseline="0" dirty="0" smtClean="0">
                <a:solidFill>
                  <a:srgbClr val="000000"/>
                </a:solidFill>
              </a:rPr>
              <a:t> in the tank, and at larger alum doses we observed larger, more fluffy </a:t>
            </a:r>
            <a:r>
              <a:rPr lang="en-US" sz="1700" baseline="0" dirty="0" err="1" smtClean="0">
                <a:solidFill>
                  <a:srgbClr val="000000"/>
                </a:solidFill>
              </a:rPr>
              <a:t>flocs</a:t>
            </a:r>
            <a:r>
              <a:rPr lang="en-US" sz="1700" baseline="0" dirty="0" smtClean="0">
                <a:solidFill>
                  <a:srgbClr val="000000"/>
                </a:solidFill>
              </a:rPr>
              <a:t>.  At an alum dose of 30 mg/L, the lowest alum dose tested, no clear </a:t>
            </a:r>
            <a:r>
              <a:rPr lang="en-US" sz="1700" baseline="0" dirty="0" err="1" smtClean="0">
                <a:solidFill>
                  <a:srgbClr val="000000"/>
                </a:solidFill>
              </a:rPr>
              <a:t>floc</a:t>
            </a:r>
            <a:r>
              <a:rPr lang="en-US" sz="1700" baseline="0" dirty="0" smtClean="0">
                <a:solidFill>
                  <a:srgbClr val="000000"/>
                </a:solidFill>
              </a:rPr>
              <a:t>-water interface was observed and there were many small </a:t>
            </a:r>
            <a:r>
              <a:rPr lang="en-US" sz="1700" baseline="0" dirty="0" err="1" smtClean="0">
                <a:solidFill>
                  <a:srgbClr val="000000"/>
                </a:solidFill>
              </a:rPr>
              <a:t>flocs</a:t>
            </a:r>
            <a:r>
              <a:rPr lang="en-US" sz="1700" baseline="0" dirty="0" smtClean="0">
                <a:solidFill>
                  <a:srgbClr val="000000"/>
                </a:solidFill>
              </a:rPr>
              <a:t> in the clarified water.</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Once the alum dose was increased again at t=20hours, the </a:t>
            </a:r>
            <a:r>
              <a:rPr lang="en-US" sz="1700" baseline="0" dirty="0" err="1" smtClean="0">
                <a:solidFill>
                  <a:srgbClr val="000000"/>
                </a:solidFill>
              </a:rPr>
              <a:t>floc</a:t>
            </a:r>
            <a:r>
              <a:rPr lang="en-US" sz="1700" baseline="0" dirty="0" smtClean="0">
                <a:solidFill>
                  <a:srgbClr val="000000"/>
                </a:solidFill>
              </a:rPr>
              <a:t>-water interface could be clearly observed after _____ hours.</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The increase in concentration may be due to the fact that the </a:t>
            </a:r>
            <a:r>
              <a:rPr lang="en-US" sz="1700" baseline="0" dirty="0" err="1" smtClean="0">
                <a:solidFill>
                  <a:srgbClr val="000000"/>
                </a:solidFill>
              </a:rPr>
              <a:t>flocs</a:t>
            </a:r>
            <a:r>
              <a:rPr lang="en-US" sz="1700" baseline="0" dirty="0" smtClean="0">
                <a:solidFill>
                  <a:srgbClr val="000000"/>
                </a:solidFill>
              </a:rPr>
              <a:t> are less fluffy and more dense, or the fact that the larger </a:t>
            </a:r>
            <a:r>
              <a:rPr lang="en-US" sz="1700" baseline="0" dirty="0" err="1" smtClean="0">
                <a:solidFill>
                  <a:srgbClr val="000000"/>
                </a:solidFill>
              </a:rPr>
              <a:t>flocs</a:t>
            </a:r>
            <a:r>
              <a:rPr lang="en-US" sz="1700" baseline="0" dirty="0" smtClean="0">
                <a:solidFill>
                  <a:srgbClr val="000000"/>
                </a:solidFill>
              </a:rPr>
              <a:t> have captured the smaller </a:t>
            </a:r>
            <a:r>
              <a:rPr lang="en-US" sz="1700" baseline="0" dirty="0" err="1" smtClean="0">
                <a:solidFill>
                  <a:srgbClr val="000000"/>
                </a:solidFill>
              </a:rPr>
              <a:t>flocs</a:t>
            </a:r>
            <a:r>
              <a:rPr lang="en-US" sz="1700" baseline="0" dirty="0" smtClean="0">
                <a:solidFill>
                  <a:srgbClr val="000000"/>
                </a:solidFill>
              </a:rPr>
              <a:t> (since we began with a higher alum dose).</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There was also </a:t>
            </a:r>
            <a:r>
              <a:rPr lang="en-US" sz="1700" baseline="0" dirty="0" err="1" smtClean="0">
                <a:solidFill>
                  <a:srgbClr val="000000"/>
                </a:solidFill>
              </a:rPr>
              <a:t>noticably</a:t>
            </a:r>
            <a:r>
              <a:rPr lang="en-US" sz="1700" baseline="0" dirty="0" smtClean="0">
                <a:solidFill>
                  <a:srgbClr val="000000"/>
                </a:solidFill>
              </a:rPr>
              <a:t> less clumping of sludge in the hopper with the lower alum dose of about 33 mg/L.  </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We hope to run further experiments to determine if a </a:t>
            </a:r>
            <a:r>
              <a:rPr lang="en-US" sz="1700" baseline="0" dirty="0" err="1" smtClean="0">
                <a:solidFill>
                  <a:srgbClr val="000000"/>
                </a:solidFill>
              </a:rPr>
              <a:t>floc</a:t>
            </a:r>
            <a:r>
              <a:rPr lang="en-US" sz="1700" baseline="0" dirty="0" smtClean="0">
                <a:solidFill>
                  <a:srgbClr val="000000"/>
                </a:solidFill>
              </a:rPr>
              <a:t> </a:t>
            </a:r>
            <a:r>
              <a:rPr lang="en-US" sz="1700" baseline="0" dirty="0" err="1" smtClean="0">
                <a:solidFill>
                  <a:srgbClr val="000000"/>
                </a:solidFill>
              </a:rPr>
              <a:t>blanet</a:t>
            </a:r>
            <a:r>
              <a:rPr lang="en-US" sz="1700" baseline="0" dirty="0" smtClean="0">
                <a:solidFill>
                  <a:srgbClr val="000000"/>
                </a:solidFill>
              </a:rPr>
              <a:t> can be formed at this alum dose, since we know it can be maintained.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7493BCE2-04E3-4F6A-8BA6-441A144F9EDB}" type="slidenum">
              <a:rPr lang="en-US"/>
              <a:pPr/>
              <a:t>21</a:t>
            </a:fld>
            <a:endParaRPr lang="en-US"/>
          </a:p>
        </p:txBody>
      </p:sp>
      <p:sp>
        <p:nvSpPr>
          <p:cNvPr id="28673" name="Rectangle 1"/>
          <p:cNvSpPr>
            <a:spLocks noGrp="1" noRot="1" noChangeAspect="1" noChangeArrowheads="1"/>
          </p:cNvSpPr>
          <p:nvPr>
            <p:ph type="sldImg"/>
          </p:nvPr>
        </p:nvSpPr>
        <p:spPr>
          <a:ln/>
        </p:spPr>
      </p:sp>
      <p:sp>
        <p:nvSpPr>
          <p:cNvPr id="28674" name="Rectangle 2"/>
          <p:cNvSpPr>
            <a:spLocks noGrp="1" noChangeArrowheads="1"/>
          </p:cNvSpPr>
          <p:nvPr>
            <p:ph type="body" idx="1"/>
          </p:nvPr>
        </p:nvSpPr>
        <p:spPr/>
        <p:txBody>
          <a:bodyPr lIns="0" tIns="0" rIns="0" bIns="0"/>
          <a:lstStyle/>
          <a:p>
            <a:pPr>
              <a:lnSpc>
                <a:spcPct val="95000"/>
              </a:lnSpc>
              <a:spcBef>
                <a:spcPct val="0"/>
              </a:spcBef>
            </a:pPr>
            <a:r>
              <a:rPr lang="en-US" sz="1200" b="0" i="0" kern="1200" dirty="0" smtClean="0">
                <a:solidFill>
                  <a:schemeClr val="tx1"/>
                </a:solidFill>
                <a:latin typeface="Arial" charset="0"/>
                <a:ea typeface="+mn-ea"/>
                <a:cs typeface="+mn-cs"/>
              </a:rPr>
              <a:t>SEEDING:</a:t>
            </a:r>
          </a:p>
          <a:p>
            <a:pPr>
              <a:lnSpc>
                <a:spcPct val="95000"/>
              </a:lnSpc>
              <a:spcBef>
                <a:spcPct val="0"/>
              </a:spcBef>
            </a:pPr>
            <a:r>
              <a:rPr lang="en-US" sz="1200" b="0" i="0" kern="1200" dirty="0" smtClean="0">
                <a:solidFill>
                  <a:schemeClr val="tx1"/>
                </a:solidFill>
                <a:latin typeface="Arial" charset="0"/>
                <a:ea typeface="+mn-ea"/>
                <a:cs typeface="+mn-cs"/>
              </a:rPr>
              <a:t>Seeding is an excellent idea and is a commonly used idea to increase collision potential in </a:t>
            </a:r>
            <a:r>
              <a:rPr lang="en-US" sz="1200" b="0" i="0" kern="1200" dirty="0" err="1" smtClean="0">
                <a:solidFill>
                  <a:schemeClr val="tx1"/>
                </a:solidFill>
                <a:latin typeface="Arial" charset="0"/>
                <a:ea typeface="+mn-ea"/>
                <a:cs typeface="+mn-cs"/>
              </a:rPr>
              <a:t>flocculators</a:t>
            </a:r>
            <a:r>
              <a:rPr lang="en-US" sz="1200" b="0" i="0" kern="1200" dirty="0" smtClean="0">
                <a:solidFill>
                  <a:schemeClr val="tx1"/>
                </a:solidFill>
                <a:latin typeface="Arial" charset="0"/>
                <a:ea typeface="+mn-ea"/>
                <a:cs typeface="+mn-cs"/>
              </a:rPr>
              <a:t> but has not been an idea put forward in literature for </a:t>
            </a:r>
            <a:r>
              <a:rPr lang="en-US" sz="1200" b="0" i="0" kern="1200" dirty="0" err="1" smtClean="0">
                <a:solidFill>
                  <a:schemeClr val="tx1"/>
                </a:solidFill>
                <a:latin typeface="Arial" charset="0"/>
                <a:ea typeface="+mn-ea"/>
                <a:cs typeface="+mn-cs"/>
              </a:rPr>
              <a:t>floc</a:t>
            </a:r>
            <a:r>
              <a:rPr lang="en-US" sz="1200" b="0" i="0" kern="1200" dirty="0" smtClean="0">
                <a:solidFill>
                  <a:schemeClr val="tx1"/>
                </a:solidFill>
                <a:latin typeface="Arial" charset="0"/>
                <a:ea typeface="+mn-ea"/>
                <a:cs typeface="+mn-cs"/>
              </a:rPr>
              <a:t> blankets. I think you should approach this from two standpoints.</a:t>
            </a:r>
          </a:p>
          <a:p>
            <a:pPr marL="228600" indent="-228600">
              <a:lnSpc>
                <a:spcPct val="95000"/>
              </a:lnSpc>
              <a:spcBef>
                <a:spcPct val="0"/>
              </a:spcBef>
              <a:buAutoNum type="arabicPeriod"/>
            </a:pPr>
            <a:r>
              <a:rPr lang="en-US" sz="1200" b="0" i="0" kern="1200" dirty="0" smtClean="0">
                <a:solidFill>
                  <a:schemeClr val="tx1"/>
                </a:solidFill>
                <a:latin typeface="Arial" charset="0"/>
                <a:ea typeface="+mn-ea"/>
                <a:cs typeface="+mn-cs"/>
              </a:rPr>
              <a:t>You could do the method that you suggested of simply pouring solids into the </a:t>
            </a:r>
            <a:r>
              <a:rPr lang="en-US" sz="1200" b="0" i="0" kern="1200" dirty="0" err="1" smtClean="0">
                <a:solidFill>
                  <a:schemeClr val="tx1"/>
                </a:solidFill>
                <a:latin typeface="Arial" charset="0"/>
                <a:ea typeface="+mn-ea"/>
                <a:cs typeface="+mn-cs"/>
              </a:rPr>
              <a:t>floc</a:t>
            </a:r>
            <a:r>
              <a:rPr lang="en-US" sz="1200" b="0" i="0" kern="1200" dirty="0" smtClean="0">
                <a:solidFill>
                  <a:schemeClr val="tx1"/>
                </a:solidFill>
                <a:latin typeface="Arial" charset="0"/>
                <a:ea typeface="+mn-ea"/>
                <a:cs typeface="+mn-cs"/>
              </a:rPr>
              <a:t> blanket.</a:t>
            </a:r>
          </a:p>
          <a:p>
            <a:pPr marL="228600" indent="-228600">
              <a:lnSpc>
                <a:spcPct val="95000"/>
              </a:lnSpc>
              <a:spcBef>
                <a:spcPct val="0"/>
              </a:spcBef>
              <a:buAutoNum type="arabicPeriod"/>
            </a:pPr>
            <a:r>
              <a:rPr lang="en-US" sz="1200" b="0" i="0" kern="1200" dirty="0" smtClean="0">
                <a:solidFill>
                  <a:schemeClr val="tx1"/>
                </a:solidFill>
                <a:latin typeface="Arial" charset="0"/>
                <a:ea typeface="+mn-ea"/>
                <a:cs typeface="+mn-cs"/>
              </a:rPr>
              <a:t>You could also recycle the sludge back to the </a:t>
            </a:r>
            <a:r>
              <a:rPr lang="en-US" sz="1200" b="0" i="0" kern="1200" dirty="0" err="1" smtClean="0">
                <a:solidFill>
                  <a:schemeClr val="tx1"/>
                </a:solidFill>
                <a:latin typeface="Arial" charset="0"/>
                <a:ea typeface="+mn-ea"/>
                <a:cs typeface="+mn-cs"/>
              </a:rPr>
              <a:t>flocculator</a:t>
            </a:r>
            <a:r>
              <a:rPr lang="en-US" sz="1200" b="0" i="0" kern="1200" dirty="0" smtClean="0">
                <a:solidFill>
                  <a:schemeClr val="tx1"/>
                </a:solidFill>
                <a:latin typeface="Arial" charset="0"/>
                <a:ea typeface="+mn-ea"/>
                <a:cs typeface="+mn-cs"/>
              </a:rPr>
              <a:t> from the </a:t>
            </a:r>
            <a:r>
              <a:rPr lang="en-US" sz="1200" b="0" i="0" kern="1200" dirty="0" err="1" smtClean="0">
                <a:solidFill>
                  <a:schemeClr val="tx1"/>
                </a:solidFill>
                <a:latin typeface="Arial" charset="0"/>
                <a:ea typeface="+mn-ea"/>
                <a:cs typeface="+mn-cs"/>
              </a:rPr>
              <a:t>floc</a:t>
            </a:r>
            <a:r>
              <a:rPr lang="en-US" sz="1200" b="0" i="0" kern="1200" dirty="0" smtClean="0">
                <a:solidFill>
                  <a:schemeClr val="tx1"/>
                </a:solidFill>
                <a:latin typeface="Arial" charset="0"/>
                <a:ea typeface="+mn-ea"/>
                <a:cs typeface="+mn-cs"/>
              </a:rPr>
              <a:t> weir.</a:t>
            </a:r>
          </a:p>
          <a:p>
            <a:pPr marL="228600" indent="-228600">
              <a:lnSpc>
                <a:spcPct val="95000"/>
              </a:lnSpc>
              <a:spcBef>
                <a:spcPct val="0"/>
              </a:spcBef>
              <a:buNone/>
            </a:pPr>
            <a:r>
              <a:rPr lang="en-US" sz="1200" b="0" i="0" kern="1200" dirty="0" smtClean="0">
                <a:solidFill>
                  <a:schemeClr val="tx1"/>
                </a:solidFill>
                <a:latin typeface="Arial" charset="0"/>
                <a:ea typeface="+mn-ea"/>
                <a:cs typeface="+mn-cs"/>
              </a:rPr>
              <a:t>-seeding is</a:t>
            </a:r>
            <a:r>
              <a:rPr lang="en-US" sz="1200" b="0" i="0" kern="1200" baseline="0" dirty="0" smtClean="0">
                <a:solidFill>
                  <a:schemeClr val="tx1"/>
                </a:solidFill>
                <a:latin typeface="Arial" charset="0"/>
                <a:ea typeface="+mn-ea"/>
                <a:cs typeface="+mn-cs"/>
              </a:rPr>
              <a:t> important because it allows us to more reliably and more quickly form a </a:t>
            </a:r>
            <a:r>
              <a:rPr lang="en-US" sz="1200" b="0" i="0" kern="1200" baseline="0" dirty="0" err="1" smtClean="0">
                <a:solidFill>
                  <a:schemeClr val="tx1"/>
                </a:solidFill>
                <a:latin typeface="Arial" charset="0"/>
                <a:ea typeface="+mn-ea"/>
                <a:cs typeface="+mn-cs"/>
              </a:rPr>
              <a:t>floc</a:t>
            </a:r>
            <a:r>
              <a:rPr lang="en-US" sz="1200" b="0" i="0" kern="1200" baseline="0" dirty="0" smtClean="0">
                <a:solidFill>
                  <a:schemeClr val="tx1"/>
                </a:solidFill>
                <a:latin typeface="Arial" charset="0"/>
                <a:ea typeface="+mn-ea"/>
                <a:cs typeface="+mn-cs"/>
              </a:rPr>
              <a:t> blanket, </a:t>
            </a:r>
            <a:r>
              <a:rPr lang="en-US" sz="1200" b="0" i="0" kern="1200" baseline="0" dirty="0" err="1" smtClean="0">
                <a:solidFill>
                  <a:schemeClr val="tx1"/>
                </a:solidFill>
                <a:latin typeface="Arial" charset="0"/>
                <a:ea typeface="+mn-ea"/>
                <a:cs typeface="+mn-cs"/>
              </a:rPr>
              <a:t>esp</a:t>
            </a:r>
            <a:r>
              <a:rPr lang="en-US" sz="1200" b="0" i="0" kern="1200" baseline="0" dirty="0" smtClean="0">
                <a:solidFill>
                  <a:schemeClr val="tx1"/>
                </a:solidFill>
                <a:latin typeface="Arial" charset="0"/>
                <a:ea typeface="+mn-ea"/>
                <a:cs typeface="+mn-cs"/>
              </a:rPr>
              <a:t> at low influent turbidity</a:t>
            </a:r>
            <a:endParaRPr lang="en-US" sz="1200" b="0" i="0" kern="1200" dirty="0" smtClean="0">
              <a:solidFill>
                <a:schemeClr val="tx1"/>
              </a:solidFill>
              <a:latin typeface="Arial" charset="0"/>
              <a:ea typeface="+mn-ea"/>
              <a:cs typeface="+mn-cs"/>
            </a:endParaRPr>
          </a:p>
          <a:p>
            <a:pPr marL="228600" indent="-228600">
              <a:lnSpc>
                <a:spcPct val="95000"/>
              </a:lnSpc>
              <a:spcBef>
                <a:spcPct val="0"/>
              </a:spcBef>
              <a:buNone/>
            </a:pPr>
            <a:endParaRPr lang="en-US" sz="1200" b="0" i="0" kern="1200" dirty="0" smtClean="0">
              <a:solidFill>
                <a:schemeClr val="tx1"/>
              </a:solidFill>
              <a:latin typeface="Arial" charset="0"/>
              <a:ea typeface="+mn-ea"/>
              <a:cs typeface="+mn-cs"/>
            </a:endParaRPr>
          </a:p>
          <a:p>
            <a:pPr marL="228600" indent="-228600">
              <a:lnSpc>
                <a:spcPct val="95000"/>
              </a:lnSpc>
              <a:spcBef>
                <a:spcPct val="0"/>
              </a:spcBef>
              <a:buNone/>
            </a:pPr>
            <a:r>
              <a:rPr lang="en-US" sz="1200" b="0" i="0" kern="1200" dirty="0" smtClean="0">
                <a:solidFill>
                  <a:schemeClr val="tx1"/>
                </a:solidFill>
                <a:latin typeface="Arial" charset="0"/>
                <a:ea typeface="+mn-ea"/>
                <a:cs typeface="+mn-cs"/>
              </a:rPr>
              <a:t>This could be equally interesting to compare these methods. I suspect that recycling to the</a:t>
            </a:r>
            <a:r>
              <a:rPr lang="en-US" sz="1200" b="0" i="0" kern="1200" baseline="0" dirty="0" smtClean="0">
                <a:solidFill>
                  <a:schemeClr val="tx1"/>
                </a:solidFill>
                <a:latin typeface="Arial" charset="0"/>
                <a:ea typeface="+mn-ea"/>
                <a:cs typeface="+mn-cs"/>
              </a:rPr>
              <a:t> </a:t>
            </a:r>
            <a:r>
              <a:rPr lang="en-US" sz="1200" b="0" i="0" kern="1200" dirty="0" err="1" smtClean="0">
                <a:solidFill>
                  <a:schemeClr val="tx1"/>
                </a:solidFill>
                <a:latin typeface="Arial" charset="0"/>
                <a:ea typeface="+mn-ea"/>
                <a:cs typeface="+mn-cs"/>
              </a:rPr>
              <a:t>flocculator</a:t>
            </a:r>
            <a:r>
              <a:rPr lang="en-US" sz="1200" b="0" i="0" kern="1200" dirty="0" smtClean="0">
                <a:solidFill>
                  <a:schemeClr val="tx1"/>
                </a:solidFill>
                <a:latin typeface="Arial" charset="0"/>
                <a:ea typeface="+mn-ea"/>
                <a:cs typeface="+mn-cs"/>
              </a:rPr>
              <a:t> would result in quicker formation of the </a:t>
            </a:r>
            <a:r>
              <a:rPr lang="en-US" sz="1200" b="0" i="0" kern="1200" dirty="0" err="1" smtClean="0">
                <a:solidFill>
                  <a:schemeClr val="tx1"/>
                </a:solidFill>
                <a:latin typeface="Arial" charset="0"/>
                <a:ea typeface="+mn-ea"/>
                <a:cs typeface="+mn-cs"/>
              </a:rPr>
              <a:t>floc</a:t>
            </a:r>
            <a:r>
              <a:rPr lang="en-US" sz="1200" b="0" i="0" kern="1200" dirty="0" smtClean="0">
                <a:solidFill>
                  <a:schemeClr val="tx1"/>
                </a:solidFill>
                <a:latin typeface="Arial" charset="0"/>
                <a:ea typeface="+mn-ea"/>
                <a:cs typeface="+mn-cs"/>
              </a:rPr>
              <a:t> blanket because you would be producing larger and more </a:t>
            </a:r>
            <a:r>
              <a:rPr lang="en-US" sz="1200" b="0" i="0" kern="1200" dirty="0" err="1" smtClean="0">
                <a:solidFill>
                  <a:schemeClr val="tx1"/>
                </a:solidFill>
                <a:latin typeface="Arial" charset="0"/>
                <a:ea typeface="+mn-ea"/>
                <a:cs typeface="+mn-cs"/>
              </a:rPr>
              <a:t>settleable</a:t>
            </a:r>
            <a:r>
              <a:rPr lang="en-US" sz="1200" b="0" i="0" kern="1200" dirty="0" smtClean="0">
                <a:solidFill>
                  <a:schemeClr val="tx1"/>
                </a:solidFill>
                <a:latin typeface="Arial" charset="0"/>
                <a:ea typeface="+mn-ea"/>
                <a:cs typeface="+mn-cs"/>
              </a:rPr>
              <a:t> </a:t>
            </a:r>
            <a:r>
              <a:rPr lang="en-US" sz="1200" b="0" i="0" kern="1200" dirty="0" err="1" smtClean="0">
                <a:solidFill>
                  <a:schemeClr val="tx1"/>
                </a:solidFill>
                <a:latin typeface="Arial" charset="0"/>
                <a:ea typeface="+mn-ea"/>
                <a:cs typeface="+mn-cs"/>
              </a:rPr>
              <a:t>flocs</a:t>
            </a:r>
            <a:r>
              <a:rPr lang="en-US" sz="1200" b="0" i="0" kern="1200" dirty="0" smtClean="0">
                <a:solidFill>
                  <a:schemeClr val="tx1"/>
                </a:solidFill>
                <a:latin typeface="Arial" charset="0"/>
                <a:ea typeface="+mn-ea"/>
                <a:cs typeface="+mn-cs"/>
              </a:rPr>
              <a:t>. I suggest testing both and comparing!</a:t>
            </a:r>
          </a:p>
          <a:p>
            <a:pPr marL="228600" indent="-228600">
              <a:lnSpc>
                <a:spcPct val="95000"/>
              </a:lnSpc>
              <a:spcBef>
                <a:spcPct val="0"/>
              </a:spcBef>
              <a:buNone/>
            </a:pPr>
            <a:endParaRPr lang="en-US" sz="1200" b="0" i="0" kern="1200" dirty="0" smtClean="0">
              <a:solidFill>
                <a:schemeClr val="tx1"/>
              </a:solidFill>
              <a:latin typeface="Arial" charset="0"/>
              <a:ea typeface="+mn-ea"/>
              <a:cs typeface="+mn-cs"/>
            </a:endParaRPr>
          </a:p>
          <a:p>
            <a:pPr marL="228600" indent="-228600">
              <a:lnSpc>
                <a:spcPct val="95000"/>
              </a:lnSpc>
              <a:spcBef>
                <a:spcPct val="0"/>
              </a:spcBef>
              <a:buNone/>
            </a:pPr>
            <a:r>
              <a:rPr lang="en-US" sz="1200" b="0" i="0" kern="1200" dirty="0" smtClean="0">
                <a:solidFill>
                  <a:schemeClr val="tx1"/>
                </a:solidFill>
                <a:latin typeface="Arial" charset="0"/>
                <a:ea typeface="+mn-ea"/>
                <a:cs typeface="+mn-cs"/>
              </a:rPr>
              <a:t>FLOC HOPPER:</a:t>
            </a:r>
          </a:p>
          <a:p>
            <a:pPr marL="228600" indent="-228600">
              <a:lnSpc>
                <a:spcPct val="95000"/>
              </a:lnSpc>
              <a:spcBef>
                <a:spcPct val="0"/>
              </a:spcBef>
              <a:buNone/>
            </a:pPr>
            <a:r>
              <a:rPr lang="en-US" sz="1200" b="0" i="0" kern="1200" dirty="0" smtClean="0">
                <a:solidFill>
                  <a:schemeClr val="tx1"/>
                </a:solidFill>
                <a:latin typeface="Arial" charset="0"/>
                <a:ea typeface="+mn-ea"/>
                <a:cs typeface="+mn-cs"/>
              </a:rPr>
              <a:t>-rerun FH Width Experiment with an additional vertical strip to gain more data points. Sludge</a:t>
            </a:r>
            <a:r>
              <a:rPr lang="en-US" sz="1200" b="0" i="0" kern="1200" baseline="0" dirty="0" smtClean="0">
                <a:solidFill>
                  <a:schemeClr val="tx1"/>
                </a:solidFill>
                <a:latin typeface="Arial" charset="0"/>
                <a:ea typeface="+mn-ea"/>
                <a:cs typeface="+mn-cs"/>
              </a:rPr>
              <a:t> should be completely wasted from the hopper before removing a strip to avoid errors due to sludge consolidation in the bottom of the hopper and should be allowed to settle for a longer period of time.</a:t>
            </a:r>
            <a:endParaRPr lang="en-US" sz="1200" b="0" i="0" kern="1200" dirty="0" smtClean="0">
              <a:solidFill>
                <a:schemeClr val="tx1"/>
              </a:solidFill>
              <a:latin typeface="Arial" charset="0"/>
              <a:ea typeface="+mn-ea"/>
              <a:cs typeface="+mn-cs"/>
            </a:endParaRPr>
          </a:p>
          <a:p>
            <a:pPr marL="228600" indent="-228600">
              <a:lnSpc>
                <a:spcPct val="95000"/>
              </a:lnSpc>
              <a:spcBef>
                <a:spcPct val="0"/>
              </a:spcBef>
              <a:buNone/>
            </a:pPr>
            <a:endParaRPr lang="en-US" sz="1200" b="0" i="0" kern="1200" dirty="0" smtClean="0">
              <a:solidFill>
                <a:schemeClr val="tx1"/>
              </a:solidFill>
              <a:latin typeface="Arial" charset="0"/>
              <a:ea typeface="+mn-ea"/>
              <a:cs typeface="+mn-cs"/>
            </a:endParaRPr>
          </a:p>
          <a:p>
            <a:pPr marL="228600" indent="-228600">
              <a:lnSpc>
                <a:spcPct val="95000"/>
              </a:lnSpc>
              <a:spcBef>
                <a:spcPct val="0"/>
              </a:spcBef>
              <a:buNone/>
            </a:pPr>
            <a:r>
              <a:rPr lang="en-US" sz="1200" b="0" i="0" kern="1200" dirty="0" smtClean="0">
                <a:solidFill>
                  <a:schemeClr val="tx1"/>
                </a:solidFill>
                <a:latin typeface="Arial" charset="0"/>
                <a:ea typeface="+mn-ea"/>
                <a:cs typeface="+mn-cs"/>
              </a:rPr>
              <a:t>ALUM DOSE:</a:t>
            </a:r>
          </a:p>
          <a:p>
            <a:pPr marL="228600" indent="-228600">
              <a:lnSpc>
                <a:spcPct val="95000"/>
              </a:lnSpc>
              <a:spcBef>
                <a:spcPct val="0"/>
              </a:spcBef>
              <a:buNone/>
            </a:pPr>
            <a:r>
              <a:rPr lang="en-US" sz="1200" b="0" i="0" kern="1200" dirty="0" smtClean="0">
                <a:solidFill>
                  <a:schemeClr val="tx1"/>
                </a:solidFill>
                <a:latin typeface="Arial" charset="0"/>
                <a:ea typeface="+mn-ea"/>
                <a:cs typeface="+mn-cs"/>
              </a:rPr>
              <a:t>Vary alum dose</a:t>
            </a:r>
            <a:r>
              <a:rPr lang="en-US" sz="1200" b="0" i="0" kern="1200" baseline="0" dirty="0" smtClean="0">
                <a:solidFill>
                  <a:schemeClr val="tx1"/>
                </a:solidFill>
                <a:latin typeface="Arial" charset="0"/>
                <a:ea typeface="+mn-ea"/>
                <a:cs typeface="+mn-cs"/>
              </a:rPr>
              <a:t> and visually observe the effects on the </a:t>
            </a:r>
            <a:r>
              <a:rPr lang="en-US" sz="1200" b="0" i="0" kern="1200" baseline="0" dirty="0" err="1" smtClean="0">
                <a:solidFill>
                  <a:schemeClr val="tx1"/>
                </a:solidFill>
                <a:latin typeface="Arial" charset="0"/>
                <a:ea typeface="+mn-ea"/>
                <a:cs typeface="+mn-cs"/>
              </a:rPr>
              <a:t>floc</a:t>
            </a:r>
            <a:r>
              <a:rPr lang="en-US" sz="1200" b="0" i="0" kern="1200" baseline="0" dirty="0" smtClean="0">
                <a:solidFill>
                  <a:schemeClr val="tx1"/>
                </a:solidFill>
                <a:latin typeface="Arial" charset="0"/>
                <a:ea typeface="+mn-ea"/>
                <a:cs typeface="+mn-cs"/>
              </a:rPr>
              <a:t> blanket (size of </a:t>
            </a:r>
            <a:r>
              <a:rPr lang="en-US" sz="1200" b="0" i="0" kern="1200" baseline="0" dirty="0" err="1" smtClean="0">
                <a:solidFill>
                  <a:schemeClr val="tx1"/>
                </a:solidFill>
                <a:latin typeface="Arial" charset="0"/>
                <a:ea typeface="+mn-ea"/>
                <a:cs typeface="+mn-cs"/>
              </a:rPr>
              <a:t>flocs</a:t>
            </a:r>
            <a:r>
              <a:rPr lang="en-US" sz="1200" b="0" i="0" kern="1200" baseline="0" dirty="0" smtClean="0">
                <a:solidFill>
                  <a:schemeClr val="tx1"/>
                </a:solidFill>
                <a:latin typeface="Arial" charset="0"/>
                <a:ea typeface="+mn-ea"/>
                <a:cs typeface="+mn-cs"/>
              </a:rPr>
              <a:t> formed). Analytically observe formation time, </a:t>
            </a:r>
            <a:r>
              <a:rPr lang="en-US" sz="1200" b="0" i="0" kern="1200" baseline="0" dirty="0" err="1" smtClean="0">
                <a:solidFill>
                  <a:schemeClr val="tx1"/>
                </a:solidFill>
                <a:latin typeface="Arial" charset="0"/>
                <a:ea typeface="+mn-ea"/>
                <a:cs typeface="+mn-cs"/>
              </a:rPr>
              <a:t>fb</a:t>
            </a:r>
            <a:r>
              <a:rPr lang="en-US" sz="1200" b="0" i="0" kern="1200" baseline="0" dirty="0" smtClean="0">
                <a:solidFill>
                  <a:schemeClr val="tx1"/>
                </a:solidFill>
                <a:latin typeface="Arial" charset="0"/>
                <a:ea typeface="+mn-ea"/>
                <a:cs typeface="+mn-cs"/>
              </a:rPr>
              <a:t> concentration.</a:t>
            </a:r>
          </a:p>
          <a:p>
            <a:pPr marL="228600" indent="-228600">
              <a:lnSpc>
                <a:spcPct val="95000"/>
              </a:lnSpc>
              <a:spcBef>
                <a:spcPct val="0"/>
              </a:spcBef>
              <a:buNone/>
            </a:pPr>
            <a:r>
              <a:rPr lang="en-US" sz="1200" b="0" i="0" kern="1200" baseline="0" dirty="0" smtClean="0">
                <a:solidFill>
                  <a:schemeClr val="tx1"/>
                </a:solidFill>
                <a:latin typeface="Arial" charset="0"/>
                <a:ea typeface="+mn-ea"/>
                <a:cs typeface="+mn-cs"/>
              </a:rPr>
              <a:t>We can also change the alum dose while the </a:t>
            </a:r>
            <a:r>
              <a:rPr lang="en-US" sz="1200" b="0" i="0" kern="1200" baseline="0" dirty="0" err="1" smtClean="0">
                <a:solidFill>
                  <a:schemeClr val="tx1"/>
                </a:solidFill>
                <a:latin typeface="Arial" charset="0"/>
                <a:ea typeface="+mn-ea"/>
                <a:cs typeface="+mn-cs"/>
              </a:rPr>
              <a:t>floc</a:t>
            </a:r>
            <a:r>
              <a:rPr lang="en-US" sz="1200" b="0" i="0" kern="1200" baseline="0" dirty="0" smtClean="0">
                <a:solidFill>
                  <a:schemeClr val="tx1"/>
                </a:solidFill>
                <a:latin typeface="Arial" charset="0"/>
                <a:ea typeface="+mn-ea"/>
                <a:cs typeface="+mn-cs"/>
              </a:rPr>
              <a:t> blanket is formed and observe the immediate effects on </a:t>
            </a:r>
            <a:r>
              <a:rPr lang="en-US" sz="1200" b="0" i="0" kern="1200" baseline="0" dirty="0" err="1" smtClean="0">
                <a:solidFill>
                  <a:schemeClr val="tx1"/>
                </a:solidFill>
                <a:latin typeface="Arial" charset="0"/>
                <a:ea typeface="+mn-ea"/>
                <a:cs typeface="+mn-cs"/>
              </a:rPr>
              <a:t>fb</a:t>
            </a:r>
            <a:r>
              <a:rPr lang="en-US" sz="1200" b="0" i="0" kern="1200" baseline="0" dirty="0" smtClean="0">
                <a:solidFill>
                  <a:schemeClr val="tx1"/>
                </a:solidFill>
                <a:latin typeface="Arial" charset="0"/>
                <a:ea typeface="+mn-ea"/>
                <a:cs typeface="+mn-cs"/>
              </a:rPr>
              <a:t> concentration (to determine a minimum alum dose below which the </a:t>
            </a:r>
            <a:r>
              <a:rPr lang="en-US" sz="1200" b="0" i="0" kern="1200" baseline="0" dirty="0" err="1" smtClean="0">
                <a:solidFill>
                  <a:schemeClr val="tx1"/>
                </a:solidFill>
                <a:latin typeface="Arial" charset="0"/>
                <a:ea typeface="+mn-ea"/>
                <a:cs typeface="+mn-cs"/>
              </a:rPr>
              <a:t>floc</a:t>
            </a:r>
            <a:r>
              <a:rPr lang="en-US" sz="1200" b="0" i="0" kern="1200" baseline="0" dirty="0" smtClean="0">
                <a:solidFill>
                  <a:schemeClr val="tx1"/>
                </a:solidFill>
                <a:latin typeface="Arial" charset="0"/>
                <a:ea typeface="+mn-ea"/>
                <a:cs typeface="+mn-cs"/>
              </a:rPr>
              <a:t> blanket fails)</a:t>
            </a:r>
            <a:endParaRPr lang="en-US" sz="1700" dirty="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solidFill>
                  <a:prstClr val="black"/>
                </a:solidFill>
              </a:rPr>
              <a:pPr/>
              <a:t>3</a:t>
            </a:fld>
            <a:endParaRPr lang="en-US">
              <a:solidFill>
                <a:prstClr val="black"/>
              </a:solidFill>
            </a:endParaRPr>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A </a:t>
            </a:r>
            <a:r>
              <a:rPr lang="en-US" sz="1700" dirty="0" err="1" smtClean="0">
                <a:solidFill>
                  <a:srgbClr val="000000"/>
                </a:solidFill>
              </a:rPr>
              <a:t>floc</a:t>
            </a:r>
            <a:r>
              <a:rPr lang="en-US" sz="1700" dirty="0" smtClean="0">
                <a:solidFill>
                  <a:srgbClr val="000000"/>
                </a:solidFill>
              </a:rPr>
              <a:t> blanket is a dense, fluidized bed of particles that forms in the sedimentation tank when</a:t>
            </a:r>
            <a:r>
              <a:rPr lang="en-US" sz="1700" baseline="0" dirty="0" smtClean="0">
                <a:solidFill>
                  <a:srgbClr val="000000"/>
                </a:solidFill>
              </a:rPr>
              <a:t> </a:t>
            </a:r>
            <a:r>
              <a:rPr lang="en-US" sz="1700" baseline="0" dirty="0" err="1" smtClean="0">
                <a:solidFill>
                  <a:srgbClr val="000000"/>
                </a:solidFill>
              </a:rPr>
              <a:t>f</a:t>
            </a:r>
            <a:r>
              <a:rPr lang="en-US" sz="1700" dirty="0" err="1" smtClean="0">
                <a:solidFill>
                  <a:srgbClr val="000000"/>
                </a:solidFill>
              </a:rPr>
              <a:t>locs</a:t>
            </a:r>
            <a:r>
              <a:rPr lang="en-US" sz="1700" dirty="0" smtClean="0">
                <a:solidFill>
                  <a:srgbClr val="000000"/>
                </a:solidFill>
              </a:rPr>
              <a:t> switch from a state of differential to hindered settling. It helps to reduce effluent turbidity by acting like a filter to trap small </a:t>
            </a:r>
            <a:r>
              <a:rPr lang="en-US" sz="1700" dirty="0" err="1" smtClean="0">
                <a:solidFill>
                  <a:srgbClr val="000000"/>
                </a:solidFill>
              </a:rPr>
              <a:t>flocs</a:t>
            </a:r>
            <a:r>
              <a:rPr lang="en-US" sz="1700" dirty="0" smtClean="0">
                <a:solidFill>
                  <a:srgbClr val="000000"/>
                </a:solidFill>
              </a:rPr>
              <a:t> and reduce clean water waste through less frequent draining of the sedimentation tank.</a:t>
            </a: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err="1" smtClean="0">
                <a:solidFill>
                  <a:srgbClr val="000000"/>
                </a:solidFill>
              </a:rPr>
              <a:t>Floc</a:t>
            </a:r>
            <a:r>
              <a:rPr lang="en-US" sz="1700" dirty="0" smtClean="0">
                <a:solidFill>
                  <a:srgbClr val="000000"/>
                </a:solidFill>
              </a:rPr>
              <a:t> resuspension is necessary for </a:t>
            </a:r>
            <a:r>
              <a:rPr lang="en-US" sz="1700" dirty="0" err="1" smtClean="0">
                <a:solidFill>
                  <a:srgbClr val="000000"/>
                </a:solidFill>
              </a:rPr>
              <a:t>floc</a:t>
            </a:r>
            <a:r>
              <a:rPr lang="en-US" sz="1700" dirty="0" smtClean="0">
                <a:solidFill>
                  <a:srgbClr val="000000"/>
                </a:solidFill>
              </a:rPr>
              <a:t> blanket formation so that </a:t>
            </a:r>
            <a:r>
              <a:rPr lang="en-US" sz="1700" dirty="0" err="1" smtClean="0">
                <a:solidFill>
                  <a:srgbClr val="000000"/>
                </a:solidFill>
              </a:rPr>
              <a:t>flocs</a:t>
            </a:r>
            <a:r>
              <a:rPr lang="en-US" sz="1700" dirty="0" smtClean="0">
                <a:solidFill>
                  <a:srgbClr val="000000"/>
                </a:solidFill>
              </a:rPr>
              <a:t> are </a:t>
            </a:r>
            <a:r>
              <a:rPr lang="en-US" sz="1700" dirty="0" err="1" smtClean="0">
                <a:solidFill>
                  <a:srgbClr val="000000"/>
                </a:solidFill>
              </a:rPr>
              <a:t>recirculated</a:t>
            </a:r>
            <a:r>
              <a:rPr lang="en-US" sz="1700" dirty="0" smtClean="0">
                <a:solidFill>
                  <a:srgbClr val="000000"/>
                </a:solidFill>
              </a:rPr>
              <a:t> through the tank instead of settling on the tank bottom as sludge.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pPr/>
              <a:t>4</a:t>
            </a:fld>
            <a:endParaRPr lang="en-US"/>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Our team: improve performance,</a:t>
            </a:r>
            <a:r>
              <a:rPr lang="en-US" sz="1700" baseline="0" dirty="0" smtClean="0">
                <a:solidFill>
                  <a:srgbClr val="000000"/>
                </a:solidFill>
              </a:rPr>
              <a:t> reduce costs</a:t>
            </a: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Questions that we would like to answer:</a:t>
            </a:r>
          </a:p>
          <a:p>
            <a:pPr>
              <a:lnSpc>
                <a:spcPct val="95000"/>
              </a:lnSpc>
              <a:spcBef>
                <a:spcPct val="0"/>
              </a:spcBef>
              <a:buFontTx/>
              <a:buNone/>
            </a:pPr>
            <a:r>
              <a:rPr lang="en-US" sz="1700" baseline="0" dirty="0" smtClean="0">
                <a:solidFill>
                  <a:srgbClr val="000000"/>
                </a:solidFill>
              </a:rPr>
              <a:t>1. What is the best geometry of the </a:t>
            </a:r>
            <a:r>
              <a:rPr lang="en-US" sz="1700" baseline="0" dirty="0" err="1" smtClean="0">
                <a:solidFill>
                  <a:srgbClr val="000000"/>
                </a:solidFill>
              </a:rPr>
              <a:t>sed</a:t>
            </a:r>
            <a:r>
              <a:rPr lang="en-US" sz="1700" baseline="0" dirty="0" smtClean="0">
                <a:solidFill>
                  <a:srgbClr val="000000"/>
                </a:solidFill>
              </a:rPr>
              <a:t> tank that will reliably create a </a:t>
            </a:r>
            <a:r>
              <a:rPr lang="en-US" sz="1700" baseline="0" dirty="0" err="1" smtClean="0">
                <a:solidFill>
                  <a:srgbClr val="000000"/>
                </a:solidFill>
              </a:rPr>
              <a:t>floc</a:t>
            </a:r>
            <a:r>
              <a:rPr lang="en-US" sz="1700" baseline="0" dirty="0" smtClean="0">
                <a:solidFill>
                  <a:srgbClr val="000000"/>
                </a:solidFill>
              </a:rPr>
              <a:t> blanket?</a:t>
            </a:r>
          </a:p>
          <a:p>
            <a:pPr>
              <a:lnSpc>
                <a:spcPct val="95000"/>
              </a:lnSpc>
              <a:spcBef>
                <a:spcPct val="0"/>
              </a:spcBef>
              <a:buFontTx/>
              <a:buNone/>
            </a:pPr>
            <a:r>
              <a:rPr lang="en-US" sz="1700" baseline="0" dirty="0" smtClean="0">
                <a:solidFill>
                  <a:srgbClr val="000000"/>
                </a:solidFill>
              </a:rPr>
              <a:t>2. How do variables such as </a:t>
            </a:r>
            <a:r>
              <a:rPr lang="en-US" sz="1700" baseline="0" dirty="0" err="1" smtClean="0">
                <a:solidFill>
                  <a:srgbClr val="000000"/>
                </a:solidFill>
              </a:rPr>
              <a:t>upflow</a:t>
            </a:r>
            <a:r>
              <a:rPr lang="en-US" sz="1700" baseline="0" dirty="0" smtClean="0">
                <a:solidFill>
                  <a:srgbClr val="000000"/>
                </a:solidFill>
              </a:rPr>
              <a:t> velocity, alum dose, and influent turbidity affect </a:t>
            </a:r>
            <a:r>
              <a:rPr lang="en-US" sz="1700" baseline="0" dirty="0" err="1" smtClean="0">
                <a:solidFill>
                  <a:srgbClr val="000000"/>
                </a:solidFill>
              </a:rPr>
              <a:t>floc</a:t>
            </a:r>
            <a:r>
              <a:rPr lang="en-US" sz="1700" baseline="0" dirty="0" smtClean="0">
                <a:solidFill>
                  <a:srgbClr val="000000"/>
                </a:solidFill>
              </a:rPr>
              <a:t> blanket formation, growth and performance? </a:t>
            </a:r>
          </a:p>
          <a:p>
            <a:pPr marL="0" marR="0" indent="0" algn="l" defTabSz="914400" rtl="0" eaLnBrk="1" fontAlgn="base" latinLnBrk="0" hangingPunct="1">
              <a:lnSpc>
                <a:spcPct val="95000"/>
              </a:lnSpc>
              <a:spcBef>
                <a:spcPct val="0"/>
              </a:spcBef>
              <a:spcAft>
                <a:spcPct val="0"/>
              </a:spcAft>
              <a:buClrTx/>
              <a:buSzTx/>
              <a:buFontTx/>
              <a:buNone/>
              <a:tabLst/>
              <a:defRPr/>
            </a:pPr>
            <a:r>
              <a:rPr lang="en-US" sz="1700" baseline="0" dirty="0" smtClean="0">
                <a:solidFill>
                  <a:srgbClr val="000000"/>
                </a:solidFill>
              </a:rPr>
              <a:t>3. How beneficial will </a:t>
            </a:r>
            <a:r>
              <a:rPr lang="en-US" sz="1700" baseline="0" dirty="0" err="1" smtClean="0">
                <a:solidFill>
                  <a:srgbClr val="000000"/>
                </a:solidFill>
              </a:rPr>
              <a:t>floc</a:t>
            </a:r>
            <a:r>
              <a:rPr lang="en-US" sz="1700" baseline="0" dirty="0" smtClean="0">
                <a:solidFill>
                  <a:srgbClr val="000000"/>
                </a:solidFill>
              </a:rPr>
              <a:t> recycle be? Collaboration with </a:t>
            </a:r>
            <a:r>
              <a:rPr lang="en-US" sz="1700" baseline="0" dirty="0" err="1" smtClean="0">
                <a:solidFill>
                  <a:srgbClr val="000000"/>
                </a:solidFill>
              </a:rPr>
              <a:t>Floc-Sed</a:t>
            </a:r>
            <a:r>
              <a:rPr lang="en-US" sz="1700" baseline="0" dirty="0" smtClean="0">
                <a:solidFill>
                  <a:srgbClr val="000000"/>
                </a:solidFill>
              </a:rPr>
              <a:t> Optimization, </a:t>
            </a:r>
            <a:r>
              <a:rPr lang="en-US" sz="1700" baseline="0" dirty="0" err="1" smtClean="0">
                <a:solidFill>
                  <a:srgbClr val="000000"/>
                </a:solidFill>
              </a:rPr>
              <a:t>Floc</a:t>
            </a:r>
            <a:r>
              <a:rPr lang="en-US" sz="1700" baseline="0" dirty="0" smtClean="0">
                <a:solidFill>
                  <a:srgbClr val="000000"/>
                </a:solidFill>
              </a:rPr>
              <a:t> Recycle </a:t>
            </a:r>
            <a:r>
              <a:rPr lang="en-US" sz="1700" baseline="0" dirty="0" err="1" smtClean="0">
                <a:solidFill>
                  <a:srgbClr val="000000"/>
                </a:solidFill>
              </a:rPr>
              <a:t>Venturi</a:t>
            </a:r>
            <a:r>
              <a:rPr lang="en-US" sz="1700" baseline="0" dirty="0" smtClean="0">
                <a:solidFill>
                  <a:srgbClr val="000000"/>
                </a:solidFill>
              </a:rPr>
              <a:t> team </a:t>
            </a:r>
            <a:endParaRPr lang="en-US" sz="1700" dirty="0" smtClean="0">
              <a:solidFill>
                <a:srgbClr val="000000"/>
              </a:solidFill>
            </a:endParaRPr>
          </a:p>
          <a:p>
            <a:pPr>
              <a:lnSpc>
                <a:spcPct val="95000"/>
              </a:lnSpc>
              <a:spcBef>
                <a:spcPct val="0"/>
              </a:spcBef>
              <a:buFontTx/>
              <a:buNone/>
            </a:pPr>
            <a:r>
              <a:rPr lang="en-US" sz="1700" baseline="0" dirty="0" smtClean="0">
                <a:solidFill>
                  <a:srgbClr val="000000"/>
                </a:solidFill>
              </a:rPr>
              <a:t>4. What are the dimensions of the </a:t>
            </a:r>
            <a:r>
              <a:rPr lang="en-US" sz="1700" baseline="0" dirty="0" err="1" smtClean="0">
                <a:solidFill>
                  <a:srgbClr val="000000"/>
                </a:solidFill>
              </a:rPr>
              <a:t>floc</a:t>
            </a:r>
            <a:r>
              <a:rPr lang="en-US" sz="1700" baseline="0" dirty="0" smtClean="0">
                <a:solidFill>
                  <a:srgbClr val="000000"/>
                </a:solidFill>
              </a:rPr>
              <a:t> hopper needed to maintain FB height, obtain desired sludge concentration for </a:t>
            </a:r>
            <a:r>
              <a:rPr lang="en-US" sz="1700" baseline="0" dirty="0" err="1" smtClean="0">
                <a:solidFill>
                  <a:srgbClr val="000000"/>
                </a:solidFill>
              </a:rPr>
              <a:t>floc</a:t>
            </a:r>
            <a:r>
              <a:rPr lang="en-US" sz="1700" baseline="0" dirty="0" smtClean="0">
                <a:solidFill>
                  <a:srgbClr val="000000"/>
                </a:solidFill>
              </a:rPr>
              <a:t> recycle?  Depends on factors such as rate of </a:t>
            </a:r>
            <a:r>
              <a:rPr lang="en-US" sz="1700" baseline="0" dirty="0" err="1" smtClean="0">
                <a:solidFill>
                  <a:srgbClr val="000000"/>
                </a:solidFill>
              </a:rPr>
              <a:t>floc</a:t>
            </a:r>
            <a:r>
              <a:rPr lang="en-US" sz="1700" baseline="0" dirty="0" smtClean="0">
                <a:solidFill>
                  <a:srgbClr val="000000"/>
                </a:solidFill>
              </a:rPr>
              <a:t> consolidation.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D43E1038-A887-48C4-A456-C553D3816039}" type="slidenum">
              <a:rPr lang="en-US"/>
              <a:pPr/>
              <a:t>5</a:t>
            </a:fld>
            <a:endParaRPr lang="en-US"/>
          </a:p>
        </p:txBody>
      </p:sp>
      <p:sp>
        <p:nvSpPr>
          <p:cNvPr id="12289" name="Rectangle 1"/>
          <p:cNvSpPr>
            <a:spLocks noGrp="1" noRot="1" noChangeAspect="1" noChangeArrowheads="1"/>
          </p:cNvSpPr>
          <p:nvPr>
            <p:ph type="sldImg"/>
          </p:nvPr>
        </p:nvSpPr>
        <p:spPr>
          <a:ln/>
        </p:spPr>
      </p:sp>
      <p:sp>
        <p:nvSpPr>
          <p:cNvPr id="12290" name="Rectangle 2"/>
          <p:cNvSpPr>
            <a:spLocks noGrp="1" noChangeArrowheads="1"/>
          </p:cNvSpPr>
          <p:nvPr>
            <p:ph type="body" idx="1"/>
          </p:nvPr>
        </p:nvSpPr>
        <p:spPr/>
        <p:txBody>
          <a:bodyPr lIns="0" tIns="0" rIns="0" bIns="0"/>
          <a:lstStyle/>
          <a:p>
            <a:pPr>
              <a:lnSpc>
                <a:spcPct val="95000"/>
              </a:lnSpc>
              <a:spcBef>
                <a:spcPct val="0"/>
              </a:spcBef>
            </a:pPr>
            <a:endParaRPr lang="en-US" sz="1800" dirty="0" smtClean="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solidFill>
                  <a:prstClr val="black"/>
                </a:solidFill>
              </a:rPr>
              <a:pPr/>
              <a:t>6</a:t>
            </a:fld>
            <a:endParaRPr lang="en-US">
              <a:solidFill>
                <a:prstClr val="black"/>
              </a:solidFill>
            </a:endParaRPr>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endParaRPr lang="en-US" sz="1700" baseline="0" dirty="0"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solidFill>
                  <a:prstClr val="black"/>
                </a:solidFill>
              </a:rPr>
              <a:pPr/>
              <a:t>7</a:t>
            </a:fld>
            <a:endParaRPr lang="en-US">
              <a:solidFill>
                <a:prstClr val="black"/>
              </a:solidFill>
            </a:endParaRPr>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endParaRPr lang="en-US" sz="1700" baseline="0" dirty="0" smtClean="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solidFill>
                  <a:prstClr val="black"/>
                </a:solidFill>
              </a:rPr>
              <a:pPr/>
              <a:t>8</a:t>
            </a:fld>
            <a:endParaRPr lang="en-US">
              <a:solidFill>
                <a:prstClr val="black"/>
              </a:solidFill>
            </a:endParaRPr>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endParaRPr lang="en-US" sz="1700" baseline="0" dirty="0"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solidFill>
                  <a:prstClr val="black"/>
                </a:solidFill>
              </a:rPr>
              <a:pPr/>
              <a:t>9</a:t>
            </a:fld>
            <a:endParaRPr lang="en-US">
              <a:solidFill>
                <a:prstClr val="black"/>
              </a:solidFill>
            </a:endParaRPr>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endParaRPr lang="en-US" sz="1700" baseline="0" dirty="0"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5.tiff"/><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5.tiff"/><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9.png"/><Relationship Id="rId10" Type="http://schemas.microsoft.com/office/2007/relationships/hdphoto" Target="../media/hdphoto3.wdp"/><Relationship Id="rId4" Type="http://schemas.openxmlformats.org/officeDocument/2006/relationships/image" Target="../media/image4.jpeg"/><Relationship Id="rId9"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22.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tiff"/><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tiff"/><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124200" y="5105400"/>
            <a:ext cx="3810000" cy="2209800"/>
          </a:xfrm>
        </p:spPr>
        <p:txBody>
          <a:bodyPr/>
          <a:lstStyle/>
          <a:p>
            <a:r>
              <a:rPr lang="en-US" sz="2400" dirty="0" err="1" smtClean="0"/>
              <a:t>Yiwen</a:t>
            </a:r>
            <a:r>
              <a:rPr lang="en-US" sz="2400" dirty="0" smtClean="0"/>
              <a:t> Ng</a:t>
            </a:r>
          </a:p>
          <a:p>
            <a:r>
              <a:rPr lang="en-US" sz="2400" dirty="0" smtClean="0"/>
              <a:t>Saied Khan</a:t>
            </a:r>
          </a:p>
          <a:p>
            <a:r>
              <a:rPr lang="en-US" sz="2400" dirty="0" smtClean="0"/>
              <a:t>Jill Freeman</a:t>
            </a:r>
          </a:p>
          <a:p>
            <a:r>
              <a:rPr lang="en-US" sz="2400" dirty="0" smtClean="0"/>
              <a:t>Mahina Wang</a:t>
            </a:r>
            <a:endParaRPr lang="en-US" sz="2400" dirty="0"/>
          </a:p>
        </p:txBody>
      </p:sp>
      <p:sp>
        <p:nvSpPr>
          <p:cNvPr id="6" name="Title 5"/>
          <p:cNvSpPr>
            <a:spLocks noGrp="1"/>
          </p:cNvSpPr>
          <p:nvPr>
            <p:ph type="ctrTitle" sz="quarter"/>
          </p:nvPr>
        </p:nvSpPr>
        <p:spPr/>
        <p:txBody>
          <a:bodyPr/>
          <a:lstStyle/>
          <a:p>
            <a:r>
              <a:rPr lang="en-US" sz="4800" dirty="0" smtClean="0"/>
              <a:t>Sedimentation Tank Hydraulics</a:t>
            </a:r>
            <a:endParaRPr lang="en-US" sz="4800"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p14="http://schemas.microsoft.com/office/powerpoint/2010/main" val="134317834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445770" y="304800"/>
            <a:ext cx="7936230" cy="822960"/>
          </a:xfrm>
        </p:spPr>
        <p:txBody>
          <a:bodyPr lIns="0" tIns="0" rIns="0" bIns="0" anchor="t"/>
          <a:lstStyle/>
          <a:p>
            <a:pPr>
              <a:lnSpc>
                <a:spcPct val="95000"/>
              </a:lnSpc>
            </a:pPr>
            <a:r>
              <a:rPr lang="en-US" sz="7200" dirty="0" smtClean="0">
                <a:solidFill>
                  <a:srgbClr val="1F497D"/>
                </a:solidFill>
              </a:rPr>
              <a:t>Seeding</a:t>
            </a:r>
            <a:endParaRPr lang="en-US" sz="7200" dirty="0">
              <a:solidFill>
                <a:srgbClr val="000000"/>
              </a:solidFill>
              <a:latin typeface="Arial" charset="0"/>
            </a:endParaRPr>
          </a:p>
        </p:txBody>
      </p:sp>
      <p:sp>
        <p:nvSpPr>
          <p:cNvPr id="4098" name="Rectangle 2"/>
          <p:cNvSpPr>
            <a:spLocks noGrp="1" noChangeArrowheads="1"/>
          </p:cNvSpPr>
          <p:nvPr>
            <p:ph type="body" idx="1"/>
          </p:nvPr>
        </p:nvSpPr>
        <p:spPr>
          <a:xfrm>
            <a:off x="304800" y="1728944"/>
            <a:ext cx="4419600" cy="4809650"/>
          </a:xfrm>
        </p:spPr>
        <p:txBody>
          <a:bodyPr lIns="0" tIns="0" rIns="0" bIns="0"/>
          <a:lstStyle/>
          <a:p>
            <a:pPr marL="0" indent="0">
              <a:lnSpc>
                <a:spcPct val="95000"/>
              </a:lnSpc>
              <a:spcBef>
                <a:spcPct val="0"/>
              </a:spcBef>
              <a:buNone/>
            </a:pPr>
            <a:r>
              <a:rPr lang="en-US" sz="2800" b="1" dirty="0" smtClean="0">
                <a:solidFill>
                  <a:srgbClr val="000000"/>
                </a:solidFill>
                <a:latin typeface="Century Gothic" pitchFamily="34" charset="0"/>
              </a:rPr>
              <a:t>Goal: </a:t>
            </a:r>
          </a:p>
          <a:p>
            <a:pPr marL="0" indent="0">
              <a:lnSpc>
                <a:spcPct val="95000"/>
              </a:lnSpc>
              <a:spcBef>
                <a:spcPct val="0"/>
              </a:spcBef>
            </a:pPr>
            <a:r>
              <a:rPr lang="en-US" sz="2800" dirty="0" smtClean="0">
                <a:solidFill>
                  <a:srgbClr val="000000"/>
                </a:solidFill>
                <a:latin typeface="Century Gothic" pitchFamily="34" charset="0"/>
              </a:rPr>
              <a:t>Decrease </a:t>
            </a:r>
            <a:r>
              <a:rPr lang="en-US" sz="2800" dirty="0" err="1" smtClean="0">
                <a:solidFill>
                  <a:srgbClr val="000000"/>
                </a:solidFill>
                <a:latin typeface="Century Gothic" pitchFamily="34" charset="0"/>
              </a:rPr>
              <a:t>floc</a:t>
            </a:r>
            <a:r>
              <a:rPr lang="en-US" sz="2800" dirty="0" smtClean="0">
                <a:solidFill>
                  <a:srgbClr val="000000"/>
                </a:solidFill>
                <a:latin typeface="Century Gothic" pitchFamily="34" charset="0"/>
              </a:rPr>
              <a:t> </a:t>
            </a:r>
          </a:p>
          <a:p>
            <a:pPr marL="0" indent="0">
              <a:lnSpc>
                <a:spcPct val="95000"/>
              </a:lnSpc>
              <a:spcBef>
                <a:spcPct val="0"/>
              </a:spcBef>
              <a:buNone/>
            </a:pPr>
            <a:r>
              <a:rPr lang="en-US" sz="2800" dirty="0" smtClean="0">
                <a:solidFill>
                  <a:srgbClr val="000000"/>
                </a:solidFill>
                <a:latin typeface="Century Gothic" pitchFamily="34" charset="0"/>
              </a:rPr>
              <a:t>   blanket formation time</a:t>
            </a:r>
            <a:endParaRPr lang="en-US" sz="2800" dirty="0">
              <a:solidFill>
                <a:srgbClr val="000000"/>
              </a:solidFill>
              <a:latin typeface="Century Gothic" pitchFamily="34" charset="0"/>
            </a:endParaRPr>
          </a:p>
          <a:p>
            <a:pPr marL="0" indent="0">
              <a:lnSpc>
                <a:spcPct val="95000"/>
              </a:lnSpc>
              <a:spcBef>
                <a:spcPct val="0"/>
              </a:spcBef>
              <a:buNone/>
            </a:pPr>
            <a:endParaRPr lang="en-US" sz="2800" dirty="0" smtClean="0">
              <a:solidFill>
                <a:srgbClr val="000000"/>
              </a:solidFill>
              <a:latin typeface="Century Gothic" pitchFamily="34" charset="0"/>
            </a:endParaRPr>
          </a:p>
          <a:p>
            <a:pPr marL="0" indent="0">
              <a:lnSpc>
                <a:spcPct val="95000"/>
              </a:lnSpc>
              <a:spcBef>
                <a:spcPct val="0"/>
              </a:spcBef>
              <a:buNone/>
            </a:pPr>
            <a:r>
              <a:rPr lang="en-US" sz="2800" b="1" dirty="0" smtClean="0">
                <a:solidFill>
                  <a:srgbClr val="000000"/>
                </a:solidFill>
                <a:latin typeface="Century Gothic" pitchFamily="34" charset="0"/>
              </a:rPr>
              <a:t>Reasons for Failure:</a:t>
            </a:r>
          </a:p>
          <a:p>
            <a:pPr marL="0" indent="0">
              <a:lnSpc>
                <a:spcPct val="95000"/>
              </a:lnSpc>
              <a:spcBef>
                <a:spcPct val="0"/>
              </a:spcBef>
            </a:pPr>
            <a:r>
              <a:rPr lang="en-US" sz="2800" dirty="0" smtClean="0">
                <a:solidFill>
                  <a:srgbClr val="000000"/>
                </a:solidFill>
                <a:latin typeface="Century Gothic" pitchFamily="34" charset="0"/>
              </a:rPr>
              <a:t> Too much mass </a:t>
            </a:r>
          </a:p>
          <a:p>
            <a:pPr marL="0" indent="0">
              <a:lnSpc>
                <a:spcPct val="95000"/>
              </a:lnSpc>
              <a:spcBef>
                <a:spcPct val="0"/>
              </a:spcBef>
            </a:pPr>
            <a:r>
              <a:rPr lang="en-US" sz="2800" dirty="0" smtClean="0">
                <a:solidFill>
                  <a:srgbClr val="000000"/>
                </a:solidFill>
                <a:latin typeface="Century Gothic" pitchFamily="34" charset="0"/>
              </a:rPr>
              <a:t>Small particle size</a:t>
            </a:r>
          </a:p>
          <a:p>
            <a:pPr marL="400050" lvl="1" indent="0">
              <a:lnSpc>
                <a:spcPct val="95000"/>
              </a:lnSpc>
              <a:spcBef>
                <a:spcPct val="0"/>
              </a:spcBef>
            </a:pPr>
            <a:r>
              <a:rPr lang="en-US" sz="2400" dirty="0" smtClean="0">
                <a:solidFill>
                  <a:srgbClr val="000000"/>
                </a:solidFill>
                <a:latin typeface="Century Gothic" pitchFamily="34" charset="0"/>
              </a:rPr>
              <a:t>Pump/Tubing</a:t>
            </a:r>
          </a:p>
          <a:p>
            <a:pPr marL="400050" lvl="1" indent="0">
              <a:lnSpc>
                <a:spcPct val="95000"/>
              </a:lnSpc>
              <a:spcBef>
                <a:spcPct val="0"/>
              </a:spcBef>
            </a:pPr>
            <a:r>
              <a:rPr lang="en-US" sz="2400" dirty="0" smtClean="0">
                <a:solidFill>
                  <a:srgbClr val="000000"/>
                </a:solidFill>
                <a:latin typeface="Century Gothic" pitchFamily="34" charset="0"/>
              </a:rPr>
              <a:t>Compression </a:t>
            </a:r>
            <a:endParaRPr lang="en-US" sz="2400" dirty="0">
              <a:solidFill>
                <a:srgbClr val="000000"/>
              </a:solidFill>
              <a:latin typeface="Century Gothic" pitchFamily="34" charset="0"/>
            </a:endParaRPr>
          </a:p>
          <a:p>
            <a:pPr marL="400050" lvl="1" indent="0">
              <a:lnSpc>
                <a:spcPct val="95000"/>
              </a:lnSpc>
              <a:spcBef>
                <a:spcPct val="0"/>
              </a:spcBef>
            </a:pPr>
            <a:endParaRPr lang="en-US" sz="2400" dirty="0" smtClean="0">
              <a:solidFill>
                <a:srgbClr val="000000"/>
              </a:solidFill>
              <a:latin typeface="Century Gothic" pitchFamily="34" charset="0"/>
            </a:endParaRPr>
          </a:p>
          <a:p>
            <a:pPr marL="0" indent="0">
              <a:lnSpc>
                <a:spcPct val="95000"/>
              </a:lnSpc>
              <a:spcBef>
                <a:spcPct val="0"/>
              </a:spcBef>
              <a:buNone/>
            </a:pPr>
            <a:r>
              <a:rPr lang="en-US" sz="2800" b="1" dirty="0" smtClean="0">
                <a:solidFill>
                  <a:srgbClr val="000000"/>
                </a:solidFill>
                <a:latin typeface="Century Gothic" pitchFamily="34" charset="0"/>
              </a:rPr>
              <a:t>Potential for Recycle</a:t>
            </a:r>
            <a:endParaRPr lang="en-US" sz="2800" b="1" dirty="0">
              <a:solidFill>
                <a:srgbClr val="000000"/>
              </a:solidFill>
              <a:latin typeface="Century Gothic" pitchFamily="34" charset="0"/>
            </a:endParaRP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307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60706" t="34698" r="23784" b="26725"/>
          <a:stretch/>
        </p:blipFill>
        <p:spPr bwMode="auto">
          <a:xfrm>
            <a:off x="5105400" y="1563952"/>
            <a:ext cx="3363310" cy="470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0625268"/>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Floc</a:t>
            </a:r>
            <a:r>
              <a:rPr lang="en-US" dirty="0" smtClean="0"/>
              <a:t> Weir &amp; Hopper</a:t>
            </a:r>
            <a:endParaRPr lang="en-US" dirty="0"/>
          </a:p>
        </p:txBody>
      </p:sp>
      <p:pic>
        <p:nvPicPr>
          <p:cNvPr id="4"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5" name="Picture 4"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
        <p:nvSpPr>
          <p:cNvPr id="7" name="Content Placeholder 6"/>
          <p:cNvSpPr>
            <a:spLocks noGrp="1"/>
          </p:cNvSpPr>
          <p:nvPr>
            <p:ph idx="1"/>
          </p:nvPr>
        </p:nvSpPr>
        <p:spPr/>
        <p:txBody>
          <a:bodyPr/>
          <a:lstStyle/>
          <a:p>
            <a:r>
              <a:rPr lang="en-US" sz="2800" dirty="0" smtClean="0"/>
              <a:t>Weir: Keeps the height of the </a:t>
            </a:r>
            <a:r>
              <a:rPr lang="en-US" sz="2800" dirty="0" err="1" smtClean="0"/>
              <a:t>floc</a:t>
            </a:r>
            <a:r>
              <a:rPr lang="en-US" sz="2800" dirty="0" smtClean="0"/>
              <a:t> blanket constant</a:t>
            </a:r>
          </a:p>
          <a:p>
            <a:r>
              <a:rPr lang="en-US" sz="2800" dirty="0" smtClean="0"/>
              <a:t>Hopper: Collects excess </a:t>
            </a:r>
            <a:r>
              <a:rPr lang="en-US" sz="2800" dirty="0" err="1" smtClean="0"/>
              <a:t>flocs</a:t>
            </a:r>
            <a:r>
              <a:rPr lang="en-US" sz="2800" dirty="0" smtClean="0"/>
              <a:t>, allows for </a:t>
            </a:r>
            <a:r>
              <a:rPr lang="en-US" sz="2800" dirty="0" err="1" smtClean="0"/>
              <a:t>floc</a:t>
            </a:r>
            <a:r>
              <a:rPr lang="en-US" sz="2800" dirty="0" smtClean="0"/>
              <a:t> consolidation </a:t>
            </a:r>
          </a:p>
          <a:p>
            <a:endParaRPr lang="en-US" sz="2800" dirty="0"/>
          </a:p>
        </p:txBody>
      </p:sp>
      <p:pic>
        <p:nvPicPr>
          <p:cNvPr id="8" name="Picture 7" descr="floc hopper diagram.jpg"/>
          <p:cNvPicPr>
            <a:picLocks noChangeAspect="1"/>
          </p:cNvPicPr>
          <p:nvPr/>
        </p:nvPicPr>
        <p:blipFill>
          <a:blip r:embed="rId5" cstate="print"/>
          <a:stretch>
            <a:fillRect/>
          </a:stretch>
        </p:blipFill>
        <p:spPr>
          <a:xfrm>
            <a:off x="2590800" y="2971800"/>
            <a:ext cx="3588441" cy="3705225"/>
          </a:xfrm>
          <a:prstGeom prst="rect">
            <a:avLst/>
          </a:prstGeom>
        </p:spPr>
      </p:pic>
      <p:sp>
        <p:nvSpPr>
          <p:cNvPr id="9" name="TextBox 8"/>
          <p:cNvSpPr txBox="1"/>
          <p:nvPr/>
        </p:nvSpPr>
        <p:spPr>
          <a:xfrm>
            <a:off x="2819400" y="5181600"/>
            <a:ext cx="938077" cy="369332"/>
          </a:xfrm>
          <a:prstGeom prst="rect">
            <a:avLst/>
          </a:prstGeom>
          <a:noFill/>
        </p:spPr>
        <p:txBody>
          <a:bodyPr wrap="none" rtlCol="0">
            <a:spAutoFit/>
          </a:bodyPr>
          <a:lstStyle/>
          <a:p>
            <a:r>
              <a:rPr lang="en-US" dirty="0" smtClean="0"/>
              <a:t>Flow in</a:t>
            </a:r>
            <a:endParaRPr lang="en-US" dirty="0"/>
          </a:p>
        </p:txBody>
      </p:sp>
      <p:sp>
        <p:nvSpPr>
          <p:cNvPr id="10" name="TextBox 9"/>
          <p:cNvSpPr txBox="1"/>
          <p:nvPr/>
        </p:nvSpPr>
        <p:spPr>
          <a:xfrm>
            <a:off x="3352800" y="3733800"/>
            <a:ext cx="1443024" cy="584775"/>
          </a:xfrm>
          <a:prstGeom prst="rect">
            <a:avLst/>
          </a:prstGeom>
          <a:noFill/>
        </p:spPr>
        <p:txBody>
          <a:bodyPr wrap="none" rtlCol="0">
            <a:spAutoFit/>
          </a:bodyPr>
          <a:lstStyle/>
          <a:p>
            <a:pPr algn="ctr"/>
            <a:r>
              <a:rPr lang="en-US" sz="1600" dirty="0" smtClean="0"/>
              <a:t>Overflowing </a:t>
            </a:r>
          </a:p>
          <a:p>
            <a:pPr algn="ctr"/>
            <a:r>
              <a:rPr lang="en-US" sz="1600" dirty="0" err="1" smtClean="0"/>
              <a:t>flocs</a:t>
            </a:r>
            <a:endParaRPr lang="en-US" sz="1600" dirty="0"/>
          </a:p>
        </p:txBody>
      </p:sp>
      <p:sp>
        <p:nvSpPr>
          <p:cNvPr id="11" name="TextBox 10"/>
          <p:cNvSpPr txBox="1"/>
          <p:nvPr/>
        </p:nvSpPr>
        <p:spPr>
          <a:xfrm>
            <a:off x="5638800" y="5181600"/>
            <a:ext cx="1798890" cy="646331"/>
          </a:xfrm>
          <a:prstGeom prst="rect">
            <a:avLst/>
          </a:prstGeom>
          <a:noFill/>
        </p:spPr>
        <p:txBody>
          <a:bodyPr wrap="none" rtlCol="0">
            <a:spAutoFit/>
          </a:bodyPr>
          <a:lstStyle/>
          <a:p>
            <a:r>
              <a:rPr lang="en-US" dirty="0" smtClean="0"/>
              <a:t>Consolidating </a:t>
            </a:r>
          </a:p>
          <a:p>
            <a:r>
              <a:rPr lang="en-US" dirty="0" smtClean="0"/>
              <a:t>Sludge</a:t>
            </a:r>
            <a:endParaRPr lang="en-US" dirty="0"/>
          </a:p>
        </p:txBody>
      </p:sp>
      <p:sp>
        <p:nvSpPr>
          <p:cNvPr id="12" name="TextBox 11"/>
          <p:cNvSpPr txBox="1"/>
          <p:nvPr/>
        </p:nvSpPr>
        <p:spPr>
          <a:xfrm>
            <a:off x="2819400" y="5791200"/>
            <a:ext cx="1553630" cy="369332"/>
          </a:xfrm>
          <a:prstGeom prst="rect">
            <a:avLst/>
          </a:prstGeom>
          <a:noFill/>
        </p:spPr>
        <p:txBody>
          <a:bodyPr wrap="none" rtlCol="0">
            <a:spAutoFit/>
          </a:bodyPr>
          <a:lstStyle/>
          <a:p>
            <a:r>
              <a:rPr lang="en-US" dirty="0" err="1" smtClean="0"/>
              <a:t>Floc</a:t>
            </a:r>
            <a:r>
              <a:rPr lang="en-US" dirty="0" smtClean="0"/>
              <a:t> blanket</a:t>
            </a:r>
            <a:endParaRPr lang="en-US" dirty="0"/>
          </a:p>
        </p:txBody>
      </p:sp>
      <p:sp>
        <p:nvSpPr>
          <p:cNvPr id="13" name="TextBox 12"/>
          <p:cNvSpPr txBox="1"/>
          <p:nvPr/>
        </p:nvSpPr>
        <p:spPr>
          <a:xfrm>
            <a:off x="5715000" y="3810000"/>
            <a:ext cx="1165704" cy="369332"/>
          </a:xfrm>
          <a:prstGeom prst="rect">
            <a:avLst/>
          </a:prstGeom>
          <a:noFill/>
        </p:spPr>
        <p:txBody>
          <a:bodyPr wrap="none" rtlCol="0">
            <a:spAutoFit/>
          </a:bodyPr>
          <a:lstStyle/>
          <a:p>
            <a:r>
              <a:rPr lang="en-US" dirty="0" err="1" smtClean="0"/>
              <a:t>Floc</a:t>
            </a:r>
            <a:r>
              <a:rPr lang="en-US" dirty="0" smtClean="0"/>
              <a:t> weir</a:t>
            </a:r>
            <a:endParaRPr lang="en-US" dirty="0"/>
          </a:p>
        </p:txBody>
      </p:sp>
      <p:sp>
        <p:nvSpPr>
          <p:cNvPr id="14" name="TextBox 13"/>
          <p:cNvSpPr txBox="1"/>
          <p:nvPr/>
        </p:nvSpPr>
        <p:spPr>
          <a:xfrm>
            <a:off x="5791200" y="4648200"/>
            <a:ext cx="1596912" cy="369332"/>
          </a:xfrm>
          <a:prstGeom prst="rect">
            <a:avLst/>
          </a:prstGeom>
          <a:noFill/>
        </p:spPr>
        <p:txBody>
          <a:bodyPr wrap="none" rtlCol="0">
            <a:spAutoFit/>
          </a:bodyPr>
          <a:lstStyle/>
          <a:p>
            <a:r>
              <a:rPr lang="en-US" dirty="0" err="1" smtClean="0"/>
              <a:t>Floc</a:t>
            </a:r>
            <a:r>
              <a:rPr lang="en-US" dirty="0" smtClean="0"/>
              <a:t> hopper </a:t>
            </a:r>
            <a:endParaRPr lang="en-US" dirty="0"/>
          </a:p>
        </p:txBody>
      </p:sp>
      <p:sp>
        <p:nvSpPr>
          <p:cNvPr id="15" name="TextBox 14"/>
          <p:cNvSpPr txBox="1"/>
          <p:nvPr/>
        </p:nvSpPr>
        <p:spPr>
          <a:xfrm>
            <a:off x="6019800" y="6019800"/>
            <a:ext cx="881973" cy="369332"/>
          </a:xfrm>
          <a:prstGeom prst="rect">
            <a:avLst/>
          </a:prstGeom>
          <a:noFill/>
        </p:spPr>
        <p:txBody>
          <a:bodyPr wrap="none" rtlCol="0">
            <a:spAutoFit/>
          </a:bodyPr>
          <a:lstStyle/>
          <a:p>
            <a:r>
              <a:rPr lang="en-US" dirty="0" smtClean="0"/>
              <a:t>Waste</a:t>
            </a:r>
            <a:endParaRPr lang="en-US" dirty="0"/>
          </a:p>
        </p:txBody>
      </p:sp>
      <p:cxnSp>
        <p:nvCxnSpPr>
          <p:cNvPr id="18" name="Straight Arrow Connector 17"/>
          <p:cNvCxnSpPr>
            <a:stCxn id="11" idx="1"/>
          </p:cNvCxnSpPr>
          <p:nvPr/>
        </p:nvCxnSpPr>
        <p:spPr bwMode="auto">
          <a:xfrm flipH="1">
            <a:off x="5257800" y="5504766"/>
            <a:ext cx="381000" cy="438834"/>
          </a:xfrm>
          <a:prstGeom prst="straightConnector1">
            <a:avLst/>
          </a:prstGeom>
          <a:solidFill>
            <a:schemeClr val="accent1"/>
          </a:solidFill>
          <a:ln w="28575" cap="flat" cmpd="sng" algn="ctr">
            <a:solidFill>
              <a:schemeClr val="tx1"/>
            </a:solidFill>
            <a:prstDash val="sysDot"/>
            <a:round/>
            <a:headEnd type="none" w="lg" len="med"/>
            <a:tailEnd type="arrow"/>
          </a:ln>
          <a:effectLst/>
        </p:spPr>
      </p:cxnSp>
      <p:sp>
        <p:nvSpPr>
          <p:cNvPr id="23" name="Rectangle 22"/>
          <p:cNvSpPr/>
          <p:nvPr/>
        </p:nvSpPr>
        <p:spPr bwMode="auto">
          <a:xfrm>
            <a:off x="4876800" y="4419600"/>
            <a:ext cx="609600" cy="1905000"/>
          </a:xfrm>
          <a:prstGeom prst="rect">
            <a:avLst/>
          </a:prstGeom>
          <a:noFill/>
          <a:ln w="38100">
            <a:solidFill>
              <a:srgbClr val="FF0000"/>
            </a:solidFill>
            <a:prstDash val="dash"/>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27" name="Straight Arrow Connector 26"/>
          <p:cNvCxnSpPr/>
          <p:nvPr/>
        </p:nvCxnSpPr>
        <p:spPr bwMode="auto">
          <a:xfrm flipH="1">
            <a:off x="5257800" y="4876800"/>
            <a:ext cx="457200" cy="152400"/>
          </a:xfrm>
          <a:prstGeom prst="straightConnector1">
            <a:avLst/>
          </a:prstGeom>
          <a:solidFill>
            <a:schemeClr val="accent1"/>
          </a:solidFill>
          <a:ln w="28575" cap="flat" cmpd="sng" algn="ctr">
            <a:solidFill>
              <a:schemeClr val="tx1"/>
            </a:solidFill>
            <a:prstDash val="sysDot"/>
            <a:round/>
            <a:headEnd type="none" w="lg" len="med"/>
            <a:tailEnd type="arrow"/>
          </a:ln>
          <a:effectLst/>
        </p:spPr>
      </p:cxnSp>
      <p:cxnSp>
        <p:nvCxnSpPr>
          <p:cNvPr id="31" name="Straight Arrow Connector 30"/>
          <p:cNvCxnSpPr/>
          <p:nvPr/>
        </p:nvCxnSpPr>
        <p:spPr bwMode="auto">
          <a:xfrm flipH="1">
            <a:off x="4876800" y="4038600"/>
            <a:ext cx="762000" cy="515034"/>
          </a:xfrm>
          <a:prstGeom prst="straightConnector1">
            <a:avLst/>
          </a:prstGeom>
          <a:solidFill>
            <a:schemeClr val="accent1"/>
          </a:solidFill>
          <a:ln w="28575" cap="flat" cmpd="sng" algn="ctr">
            <a:solidFill>
              <a:schemeClr val="tx1"/>
            </a:solidFill>
            <a:prstDash val="sysDot"/>
            <a:round/>
            <a:headEnd type="none" w="lg" len="med"/>
            <a:tailEnd type="arrow"/>
          </a:ln>
          <a:effectLst/>
        </p:spPr>
      </p:cxnSp>
      <p:sp>
        <p:nvSpPr>
          <p:cNvPr id="33" name="Oval 32"/>
          <p:cNvSpPr/>
          <p:nvPr/>
        </p:nvSpPr>
        <p:spPr bwMode="auto">
          <a:xfrm>
            <a:off x="3124200" y="2895600"/>
            <a:ext cx="152400" cy="15240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21889257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0 -3.3025E-6 L 0 0.38853 " pathEditMode="relative" rAng="0" ptsTypes="AA">
                                      <p:cBhvr>
                                        <p:cTn id="30" dur="2000" fill="hold"/>
                                        <p:tgtEl>
                                          <p:spTgt spid="33"/>
                                        </p:tgtEl>
                                        <p:attrNameLst>
                                          <p:attrName>ppt_x</p:attrName>
                                          <p:attrName>ppt_y</p:attrName>
                                        </p:attrNameLst>
                                      </p:cBhvr>
                                      <p:rCtr x="0" y="194"/>
                                    </p:animMotion>
                                  </p:childTnLst>
                                </p:cTn>
                              </p:par>
                            </p:childTnLst>
                          </p:cTn>
                        </p:par>
                      </p:childTnLst>
                    </p:cTn>
                  </p:par>
                  <p:par>
                    <p:cTn id="31" fill="hold">
                      <p:stCondLst>
                        <p:cond delay="indefinite"/>
                      </p:stCondLst>
                      <p:childTnLst>
                        <p:par>
                          <p:cTn id="32" fill="hold">
                            <p:stCondLst>
                              <p:cond delay="0"/>
                            </p:stCondLst>
                            <p:childTnLst>
                              <p:par>
                                <p:cTn id="33" presetID="0" presetClass="path" presetSubtype="0" accel="50000" decel="50000" fill="hold" grpId="1" nodeType="clickEffect">
                                  <p:stCondLst>
                                    <p:cond delay="0"/>
                                  </p:stCondLst>
                                  <p:childTnLst>
                                    <p:animMotion origin="layout" path="M -4.44444E-6 0.38853 C 0.00053 0.39177 -0.00069 0.39685 0.00157 0.39847 C 0.00643 0.40217 0.01372 0.39246 0.01789 0.39038 C 0.02535 0.38113 0.02119 0.36725 0.02535 0.36054 C 0.02674 0.35823 0.02934 0.358 0.03143 0.35661 C 0.03733 0.35731 0.04358 0.35661 0.04931 0.35869 C 0.05921 0.36216 0.0533 0.37928 0.04636 0.38251 C 0.04393 0.38182 0.03959 0.38367 0.03889 0.38043 C 0.03455 0.3617 0.04115 0.34389 0.05382 0.33881 C 0.06216 0.34135 0.06441 0.34759 0.07171 0.3506 C 0.0823 0.34806 0.08299 0.34389 0.08959 0.33464 C 0.08837 0.31892 0.09046 0.31244 0.07917 0.30897 C 0.07414 0.3018 0.06945 0.30273 0.06268 0.30481 C 0.06494 0.3166 0.06737 0.31545 0.07466 0.32285 C 0.07657 0.33025 0.08021 0.33279 0.08369 0.33881 C 0.08837 0.34667 0.09011 0.35569 0.09566 0.36263 C 0.09809 0.3728 0.09653 0.37326 0.11042 0.36656 C 0.11216 0.36563 0.11268 0.36263 0.11355 0.36054 C 0.11719 0.35222 0.12032 0.34181 0.1224 0.33279 C 0.12188 0.32747 0.12223 0.32192 0.12101 0.31684 C 0.1191 0.30851 0.10157 0.3092 0.1 0.30897 C 0.09219 0.30157 0.09358 0.3055 0.09862 0.28515 C 0.09914 0.2833 0.10053 0.28214 0.10157 0.28099 C 0.11216 0.26966 0.11355 0.26896 0.12535 0.26526 C 0.13646 0.26711 0.13907 0.26688 0.14184 0.28099 C 0.1408 0.30851 0.1415 0.33696 0.12987 0.36054 C 0.12848 0.36656 0.12535 0.37858 0.12535 0.37881 C 0.13039 0.38807 0.13143 0.39362 0.13438 0.40425 C 0.13299 0.42044 0.13438 0.42391 0.12535 0.43224 C 0.11146 0.43039 0.10712 0.43085 0.1 0.41628 C 0.09827 0.40587 0.09445 0.39685 0.08959 0.38853 C 0.08768 0.3802 0.08438 0.3728 0.08212 0.36448 C 0.08369 0.35245 0.08473 0.34713 0.09115 0.33881 C 0.09462 0.32909 0.09584 0.31892 0.09862 0.30897 C 0.09636 0.2914 0.09619 0.2944 0.08959 0.28099 C 0.08629 0.26688 0.08855 0.25948 0.09862 0.25532 C 0.10417 0.24745 0.11198 0.25069 0.11945 0.24722 C 0.12119 0.2426 0.12657 0.23289 0.1224 0.22733 C 0.12014 0.22456 0.1165 0.22479 0.11355 0.2234 C 0.11754 0.21993 0.12119 0.21808 0.12535 0.21554 " pathEditMode="relative" rAng="0" ptsTypes="fffffffffffffffffffffffffffffffffffffffA">
                                      <p:cBhvr>
                                        <p:cTn id="34" dur="5000" fill="hold"/>
                                        <p:tgtEl>
                                          <p:spTgt spid="33"/>
                                        </p:tgtEl>
                                        <p:attrNameLst>
                                          <p:attrName>ppt_x</p:attrName>
                                          <p:attrName>ppt_y</p:attrName>
                                        </p:attrNameLst>
                                      </p:cBhvr>
                                      <p:rCtr x="70" y="-65"/>
                                    </p:animMotion>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0" presetClass="path" presetSubtype="0" accel="50000" decel="50000" fill="hold" grpId="2" nodeType="clickEffect">
                                  <p:stCondLst>
                                    <p:cond delay="0"/>
                                  </p:stCondLst>
                                  <p:childTnLst>
                                    <p:animMotion origin="layout" path="M 0.12535 0.21555 C 0.12882 0.21485 0.13247 0.21508 0.13577 0.2137 C 0.14288 0.21092 0.14688 0.19797 0.1566 0.19381 C 0.16163 0.1945 0.16667 0.19404 0.17153 0.19566 C 0.17292 0.19612 0.17327 0.19889 0.17466 0.19959 C 0.17691 0.20098 0.17969 0.20098 0.18212 0.20167 C 0.1882 0.20722 0.18629 0.21023 0.19254 0.21555 C 0.19584 0.23012 0.19288 0.24515 0.18959 0.25926 C 0.19063 0.28284 0.18507 0.29418 0.2 0.30111 C 0.19809 0.3358 0.2007 0.31892 0.19688 0.33488 C 0.19549 0.34089 0.19254 0.35269 0.19254 0.35292 C 0.19306 0.36078 0.19271 0.36888 0.19393 0.37674 C 0.19497 0.38368 0.20434 0.39247 0.20434 0.3927 C 0.20625 0.39963 0.20591 0.3964 0.20591 0.40241 " pathEditMode="relative" rAng="0" ptsTypes="fffffffffffffA">
                                      <p:cBhvr>
                                        <p:cTn id="42" dur="2000" fill="hold"/>
                                        <p:tgtEl>
                                          <p:spTgt spid="33"/>
                                        </p:tgtEl>
                                        <p:attrNameLst>
                                          <p:attrName>ppt_x</p:attrName>
                                          <p:attrName>ppt_y</p:attrName>
                                        </p:attrNameLst>
                                      </p:cBhvr>
                                      <p:rCtr x="40" y="83"/>
                                    </p:animMotion>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3" nodeType="clickEffect">
                                  <p:stCondLst>
                                    <p:cond delay="0"/>
                                  </p:stCondLst>
                                  <p:childTnLst>
                                    <p:animMotion origin="layout" path="M 0.2059 0.40241 L 0.20833 0.47734 " pathEditMode="relative" rAng="0" ptsTypes="AA">
                                      <p:cBhvr>
                                        <p:cTn id="46" dur="2000" fill="hold"/>
                                        <p:tgtEl>
                                          <p:spTgt spid="33"/>
                                        </p:tgtEl>
                                        <p:attrNameLst>
                                          <p:attrName>ppt_x</p:attrName>
                                          <p:attrName>ppt_y</p:attrName>
                                        </p:attrNameLst>
                                      </p:cBhvr>
                                      <p:rCtr x="1" y="37"/>
                                    </p:animMotion>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63" presetClass="path" presetSubtype="0" accel="50000" decel="50000" fill="hold" grpId="4" nodeType="clickEffect">
                                  <p:stCondLst>
                                    <p:cond delay="0"/>
                                  </p:stCondLst>
                                  <p:childTnLst>
                                    <p:animMotion origin="layout" path="M 0.20833 0.47734 L 0.41667 0.47734 " pathEditMode="relative" rAng="0" ptsTypes="AA">
                                      <p:cBhvr>
                                        <p:cTn id="54" dur="2000" fill="hold"/>
                                        <p:tgtEl>
                                          <p:spTgt spid="33"/>
                                        </p:tgtEl>
                                        <p:attrNameLst>
                                          <p:attrName>ppt_x</p:attrName>
                                          <p:attrName>ppt_y</p:attrName>
                                        </p:attrNameLst>
                                      </p:cBhvr>
                                      <p:rCtr x="104"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P spid="14" grpId="0"/>
      <p:bldP spid="15" grpId="0"/>
      <p:bldP spid="23" grpId="0" animBg="1"/>
      <p:bldP spid="33" grpId="0" animBg="1"/>
      <p:bldP spid="33" grpId="1" animBg="1"/>
      <p:bldP spid="33" grpId="2" animBg="1"/>
      <p:bldP spid="33" grpId="3" animBg="1"/>
      <p:bldP spid="33" grpId="4"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Floc</a:t>
            </a:r>
            <a:r>
              <a:rPr lang="en-US" dirty="0" smtClean="0"/>
              <a:t> Hopper Growth Video</a:t>
            </a:r>
            <a:endParaRPr lang="en-US" dirty="0"/>
          </a:p>
        </p:txBody>
      </p:sp>
      <p:pic>
        <p:nvPicPr>
          <p:cNvPr id="4"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5" name="Picture 4"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409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49781" t="35129" r="32993" b="23061"/>
          <a:stretch/>
        </p:blipFill>
        <p:spPr bwMode="auto">
          <a:xfrm>
            <a:off x="3070334" y="1698822"/>
            <a:ext cx="3765331" cy="5138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389575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Floc</a:t>
            </a:r>
            <a:r>
              <a:rPr lang="en-US" dirty="0" smtClean="0"/>
              <a:t> Hopper Model</a:t>
            </a:r>
            <a:endParaRPr lang="en-US" dirty="0"/>
          </a:p>
        </p:txBody>
      </p:sp>
      <p:sp>
        <p:nvSpPr>
          <p:cNvPr id="6" name="Content Placeholder 5"/>
          <p:cNvSpPr>
            <a:spLocks noGrp="1"/>
          </p:cNvSpPr>
          <p:nvPr>
            <p:ph sz="half" idx="1"/>
          </p:nvPr>
        </p:nvSpPr>
        <p:spPr>
          <a:xfrm>
            <a:off x="457200" y="1600200"/>
            <a:ext cx="4343400" cy="4525963"/>
          </a:xfrm>
        </p:spPr>
        <p:txBody>
          <a:bodyPr/>
          <a:lstStyle/>
          <a:p>
            <a:r>
              <a:rPr lang="en-US" dirty="0" smtClean="0"/>
              <a:t>Conservation of Mass at Steady State</a:t>
            </a:r>
          </a:p>
          <a:p>
            <a:endParaRPr lang="en-US" dirty="0" smtClean="0"/>
          </a:p>
          <a:p>
            <a:pPr>
              <a:buNone/>
            </a:pPr>
            <a:endParaRPr lang="en-US" dirty="0" smtClean="0"/>
          </a:p>
          <a:p>
            <a:r>
              <a:rPr lang="en-US" dirty="0" smtClean="0"/>
              <a:t>How quickly should we waste sludge?</a:t>
            </a:r>
          </a:p>
          <a:p>
            <a:pPr lvl="1">
              <a:buNone/>
            </a:pPr>
            <a:endParaRPr lang="en-US" dirty="0" smtClean="0"/>
          </a:p>
          <a:p>
            <a:pPr lvl="1">
              <a:buNone/>
            </a:pPr>
            <a:endParaRPr lang="en-US" dirty="0"/>
          </a:p>
        </p:txBody>
      </p:sp>
      <p:pic>
        <p:nvPicPr>
          <p:cNvPr id="8" name="Content Placeholder 7" descr="hopper mass balance.tif"/>
          <p:cNvPicPr>
            <a:picLocks noGrp="1" noChangeAspect="1"/>
          </p:cNvPicPr>
          <p:nvPr>
            <p:ph sz="half" idx="2"/>
          </p:nvPr>
        </p:nvPicPr>
        <p:blipFill>
          <a:blip r:embed="rId3" cstate="print"/>
          <a:srcRect r="24194"/>
          <a:stretch>
            <a:fillRect/>
          </a:stretch>
        </p:blipFill>
        <p:spPr>
          <a:xfrm>
            <a:off x="5105400" y="1828799"/>
            <a:ext cx="3733800" cy="3813243"/>
          </a:xfrm>
        </p:spPr>
      </p:pic>
      <p:pic>
        <p:nvPicPr>
          <p:cNvPr id="4" name="Picture 6" descr="a"/>
          <p:cNvPicPr>
            <a:picLocks noChangeAspect="1" noChangeArrowheads="1"/>
          </p:cNvPicPr>
          <p:nvPr/>
        </p:nvPicPr>
        <p:blipFill>
          <a:blip r:embed="rId4" cstate="print"/>
          <a:srcRect r="4546"/>
          <a:stretch>
            <a:fillRect/>
          </a:stretch>
        </p:blipFill>
        <p:spPr bwMode="auto">
          <a:xfrm>
            <a:off x="0" y="6324600"/>
            <a:ext cx="1981200" cy="557212"/>
          </a:xfrm>
          <a:prstGeom prst="rect">
            <a:avLst/>
          </a:prstGeom>
          <a:noFill/>
          <a:ln w="9525">
            <a:noFill/>
            <a:miter lim="800000"/>
            <a:headEnd/>
            <a:tailEnd/>
          </a:ln>
        </p:spPr>
      </p:pic>
      <p:pic>
        <p:nvPicPr>
          <p:cNvPr id="5" name="Picture 4"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9" name="Rectangle 3"/>
          <p:cNvSpPr>
            <a:spLocks noChangeArrowheads="1"/>
          </p:cNvSpPr>
          <p:nvPr/>
        </p:nvSpPr>
        <p:spPr bwMode="auto">
          <a:xfrm>
            <a:off x="0" y="790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100" name="Picture 4"/>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2000" y="2819400"/>
            <a:ext cx="4114800" cy="383721"/>
          </a:xfrm>
          <a:prstGeom prst="rect">
            <a:avLst/>
          </a:prstGeom>
          <a:noFill/>
        </p:spPr>
      </p:pic>
      <p:sp>
        <p:nvSpPr>
          <p:cNvPr id="4102" name="Rectangle 6"/>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3" name="Content Placeholder 7" descr="hopper mass balance.tif"/>
          <p:cNvPicPr>
            <a:picLocks noChangeAspect="1"/>
          </p:cNvPicPr>
          <p:nvPr/>
        </p:nvPicPr>
        <p:blipFill>
          <a:blip r:embed="rId3" cstate="print"/>
          <a:srcRect l="76728" t="87814" b="-358"/>
          <a:stretch>
            <a:fillRect/>
          </a:stretch>
        </p:blipFill>
        <p:spPr bwMode="auto">
          <a:xfrm>
            <a:off x="7861616" y="5486400"/>
            <a:ext cx="1282384" cy="457200"/>
          </a:xfrm>
          <a:prstGeom prst="rect">
            <a:avLst/>
          </a:prstGeom>
          <a:noFill/>
          <a:ln w="9525">
            <a:noFill/>
            <a:miter lim="800000"/>
            <a:headEnd/>
            <a:tailEnd/>
          </a:ln>
          <a:effectLst/>
        </p:spPr>
      </p:pic>
    </p:spTree>
    <p:extLst>
      <p:ext uri="{BB962C8B-B14F-4D97-AF65-F5344CB8AC3E}">
        <p14:creationId xmlns:p14="http://schemas.microsoft.com/office/powerpoint/2010/main" val="390316425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Continuous Wasting</a:t>
            </a:r>
            <a:endParaRPr lang="en-US" dirty="0"/>
          </a:p>
        </p:txBody>
      </p:sp>
      <p:sp>
        <p:nvSpPr>
          <p:cNvPr id="6" name="Content Placeholder 5"/>
          <p:cNvSpPr>
            <a:spLocks noGrp="1"/>
          </p:cNvSpPr>
          <p:nvPr>
            <p:ph sz="half" idx="1"/>
          </p:nvPr>
        </p:nvSpPr>
        <p:spPr>
          <a:xfrm>
            <a:off x="457200" y="1600200"/>
            <a:ext cx="4038600" cy="4525963"/>
          </a:xfrm>
        </p:spPr>
        <p:txBody>
          <a:bodyPr/>
          <a:lstStyle/>
          <a:p>
            <a:r>
              <a:rPr lang="en-US" sz="2400" dirty="0" smtClean="0"/>
              <a:t>Sludge is wasted at constant rate</a:t>
            </a:r>
          </a:p>
          <a:p>
            <a:r>
              <a:rPr lang="en-US" sz="2400" dirty="0" smtClean="0"/>
              <a:t>Variable residence time</a:t>
            </a:r>
          </a:p>
          <a:p>
            <a:r>
              <a:rPr lang="en-US" sz="2400" dirty="0" smtClean="0"/>
              <a:t>Amount of water wasted depends on concentration of wasted sludge</a:t>
            </a:r>
          </a:p>
          <a:p>
            <a:endParaRPr lang="en-US" sz="2400" dirty="0" smtClean="0"/>
          </a:p>
          <a:p>
            <a:pPr>
              <a:buNone/>
            </a:pPr>
            <a:endParaRPr lang="en-US" sz="2400" dirty="0" smtClean="0"/>
          </a:p>
          <a:p>
            <a:r>
              <a:rPr lang="en-US" sz="2400" dirty="0" smtClean="0"/>
              <a:t>Ease of operation</a:t>
            </a:r>
          </a:p>
          <a:p>
            <a:endParaRPr lang="en-US" sz="2400" dirty="0"/>
          </a:p>
        </p:txBody>
      </p:sp>
      <p:pic>
        <p:nvPicPr>
          <p:cNvPr id="4"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5" name="Picture 4"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8" name="Content Placeholder 7" descr="hopper mass balance.tif"/>
          <p:cNvPicPr>
            <a:picLocks noGrp="1" noChangeAspect="1"/>
          </p:cNvPicPr>
          <p:nvPr>
            <p:ph sz="half" idx="2"/>
          </p:nvPr>
        </p:nvPicPr>
        <p:blipFill>
          <a:blip r:embed="rId5" cstate="print"/>
          <a:srcRect r="26711"/>
          <a:stretch>
            <a:fillRect/>
          </a:stretch>
        </p:blipFill>
        <p:spPr>
          <a:xfrm>
            <a:off x="4572000" y="1905000"/>
            <a:ext cx="4038600" cy="3644535"/>
          </a:xfrm>
        </p:spPr>
      </p:pic>
      <p:sp>
        <p:nvSpPr>
          <p:cNvPr id="11" name="Oval 10"/>
          <p:cNvSpPr/>
          <p:nvPr/>
        </p:nvSpPr>
        <p:spPr bwMode="auto">
          <a:xfrm>
            <a:off x="5257800" y="2057400"/>
            <a:ext cx="152400" cy="15240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 name="Oval 14"/>
          <p:cNvSpPr/>
          <p:nvPr/>
        </p:nvSpPr>
        <p:spPr bwMode="auto">
          <a:xfrm>
            <a:off x="7543800" y="4876800"/>
            <a:ext cx="152400" cy="15240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 name="Oval 16"/>
          <p:cNvSpPr/>
          <p:nvPr/>
        </p:nvSpPr>
        <p:spPr bwMode="auto">
          <a:xfrm>
            <a:off x="6858000" y="3124200"/>
            <a:ext cx="152400" cy="15240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14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147" name="Rectangle 3"/>
          <p:cNvSpPr>
            <a:spLocks noChangeArrowheads="1"/>
          </p:cNvSpPr>
          <p:nvPr/>
        </p:nvSpPr>
        <p:spPr bwMode="auto">
          <a:xfrm>
            <a:off x="0" y="1257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14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148" name="Picture 4"/>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219200" y="4114800"/>
            <a:ext cx="2305050" cy="717304"/>
          </a:xfrm>
          <a:prstGeom prst="rect">
            <a:avLst/>
          </a:prstGeom>
          <a:noFill/>
        </p:spPr>
      </p:pic>
      <p:sp>
        <p:nvSpPr>
          <p:cNvPr id="6150" name="Rectangle 6"/>
          <p:cNvSpPr>
            <a:spLocks noChangeArrowheads="1"/>
          </p:cNvSpPr>
          <p:nvPr/>
        </p:nvSpPr>
        <p:spPr bwMode="auto">
          <a:xfrm>
            <a:off x="0" y="1304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6" name="Content Placeholder 7" descr="hopper mass balance.tif"/>
          <p:cNvPicPr>
            <a:picLocks noChangeAspect="1"/>
          </p:cNvPicPr>
          <p:nvPr/>
        </p:nvPicPr>
        <p:blipFill>
          <a:blip r:embed="rId5" cstate="print"/>
          <a:srcRect l="72816" t="87814" b="-358"/>
          <a:stretch>
            <a:fillRect/>
          </a:stretch>
        </p:blipFill>
        <p:spPr bwMode="auto">
          <a:xfrm>
            <a:off x="7646032" y="5334000"/>
            <a:ext cx="1497968" cy="457200"/>
          </a:xfrm>
          <a:prstGeom prst="rect">
            <a:avLst/>
          </a:prstGeom>
          <a:noFill/>
          <a:ln w="9525">
            <a:noFill/>
            <a:miter lim="800000"/>
            <a:headEnd/>
            <a:tailEnd/>
          </a:ln>
          <a:effectLst/>
        </p:spPr>
      </p:pic>
    </p:spTree>
    <p:extLst>
      <p:ext uri="{BB962C8B-B14F-4D97-AF65-F5344CB8AC3E}">
        <p14:creationId xmlns:p14="http://schemas.microsoft.com/office/powerpoint/2010/main" val="28521198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5000" accel="50000" decel="50000" fill="remove" grpId="0" nodeType="clickEffect">
                                  <p:stCondLst>
                                    <p:cond delay="0"/>
                                  </p:stCondLst>
                                  <p:childTnLst>
                                    <p:animMotion origin="layout" path="M 3.33333E-6 9.16744E-6 L 3.33333E-6 0.28863 " pathEditMode="relative" ptsTypes="AA">
                                      <p:cBhvr>
                                        <p:cTn id="6" dur="2000" fill="hold"/>
                                        <p:tgtEl>
                                          <p:spTgt spid="11"/>
                                        </p:tgtEl>
                                        <p:attrNameLst>
                                          <p:attrName>ppt_x</p:attrName>
                                          <p:attrName>ppt_y</p:attrName>
                                        </p:attrNameLst>
                                      </p:cBhvr>
                                    </p:animMotion>
                                  </p:childTnLst>
                                  <p:subTnLst>
                                    <p:set>
                                      <p:cBhvr override="childStyle">
                                        <p:cTn dur="1" fill="hold" display="0" masterRel="sameClick" afterEffect="1">
                                          <p:stCondLst>
                                            <p:cond evt="end" delay="0">
                                              <p:tn val="5"/>
                                            </p:cond>
                                          </p:stCondLst>
                                        </p:cTn>
                                        <p:tgtEl>
                                          <p:spTgt spid="11"/>
                                        </p:tgtEl>
                                        <p:attrNameLst>
                                          <p:attrName>style.visibility</p:attrName>
                                        </p:attrNameLst>
                                      </p:cBhvr>
                                      <p:to>
                                        <p:strVal val="hidden"/>
                                      </p:to>
                                    </p:set>
                                  </p:subTnLst>
                                </p:cTn>
                              </p:par>
                              <p:par>
                                <p:cTn id="7" presetID="63" presetClass="path" presetSubtype="0" repeatCount="5000" accel="50000" decel="50000" fill="remove" grpId="0" nodeType="withEffect">
                                  <p:stCondLst>
                                    <p:cond delay="0"/>
                                  </p:stCondLst>
                                  <p:childTnLst>
                                    <p:animMotion origin="layout" path="M 0 2.55319E-6 L 0.09167 2.55319E-6 " pathEditMode="relative" rAng="0" ptsTypes="AA">
                                      <p:cBhvr>
                                        <p:cTn id="8" dur="2000" fill="hold"/>
                                        <p:tgtEl>
                                          <p:spTgt spid="15"/>
                                        </p:tgtEl>
                                        <p:attrNameLst>
                                          <p:attrName>ppt_x</p:attrName>
                                          <p:attrName>ppt_y</p:attrName>
                                        </p:attrNameLst>
                                      </p:cBhvr>
                                      <p:rCtr x="46" y="0"/>
                                    </p:animMotion>
                                  </p:childTnLst>
                                  <p:subTnLst>
                                    <p:set>
                                      <p:cBhvr override="childStyle">
                                        <p:cTn dur="1" fill="hold" display="0" masterRel="sameClick" afterEffect="1">
                                          <p:stCondLst>
                                            <p:cond evt="end" delay="0">
                                              <p:tn val="7"/>
                                            </p:cond>
                                          </p:stCondLst>
                                        </p:cTn>
                                        <p:tgtEl>
                                          <p:spTgt spid="15"/>
                                        </p:tgtEl>
                                        <p:attrNameLst>
                                          <p:attrName>style.visibility</p:attrName>
                                        </p:attrNameLst>
                                      </p:cBhvr>
                                      <p:to>
                                        <p:strVal val="hidden"/>
                                      </p:to>
                                    </p:set>
                                  </p:subTnLst>
                                </p:cTn>
                              </p:par>
                              <p:par>
                                <p:cTn id="9" presetID="0" presetClass="path" presetSubtype="0" repeatCount="5000" accel="50000" decel="50000" fill="hold" grpId="0" nodeType="withEffect">
                                  <p:stCondLst>
                                    <p:cond delay="0"/>
                                  </p:stCondLst>
                                  <p:childTnLst>
                                    <p:animMotion origin="layout" path="M -0.00833 0.00509 C -0.00017 -0.00023 0.00278 -0.00231 0.01181 -0.00508 C 0.02223 -0.00416 0.03611 -0.0111 0.04289 -0.00323 C 0.05 0.00509 0.04028 0.04163 0.0323 0.05366 C 0.03368 0.071 0.03299 0.07632 0.03785 0.08974 C 0.03924 0.09945 0.03959 0.10963 0.04289 0.11911 C 0.04427 0.17716 0.03611 0.15889 0.04618 0.1797 " pathEditMode="relative" rAng="0" ptsTypes="ffffffA">
                                      <p:cBhvr>
                                        <p:cTn id="10" dur="2000" fill="hold"/>
                                        <p:tgtEl>
                                          <p:spTgt spid="17"/>
                                        </p:tgtEl>
                                        <p:attrNameLst>
                                          <p:attrName>ppt_x</p:attrName>
                                          <p:attrName>ppt_y</p:attrName>
                                        </p:attrNameLst>
                                      </p:cBhvr>
                                      <p:rCtr x="29" y="79"/>
                                    </p:animMotion>
                                  </p:childTnLst>
                                  <p:subTnLst>
                                    <p:set>
                                      <p:cBhvr override="childStyle">
                                        <p:cTn dur="1" fill="hold" display="0" masterRel="sameClick" afterEffect="1">
                                          <p:stCondLst>
                                            <p:cond evt="end" delay="0">
                                              <p:tn val="9"/>
                                            </p:cond>
                                          </p:stCondLst>
                                        </p:cTn>
                                        <p:tgtEl>
                                          <p:spTgt spid="1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Pulsed Wasting</a:t>
            </a:r>
            <a:endParaRPr lang="en-US" dirty="0"/>
          </a:p>
        </p:txBody>
      </p:sp>
      <p:sp>
        <p:nvSpPr>
          <p:cNvPr id="6" name="Content Placeholder 5"/>
          <p:cNvSpPr>
            <a:spLocks noGrp="1"/>
          </p:cNvSpPr>
          <p:nvPr>
            <p:ph sz="half" idx="1"/>
          </p:nvPr>
        </p:nvSpPr>
        <p:spPr/>
        <p:txBody>
          <a:bodyPr/>
          <a:lstStyle/>
          <a:p>
            <a:r>
              <a:rPr lang="en-US" sz="2400" dirty="0" smtClean="0"/>
              <a:t>Hopper drained only when it is full </a:t>
            </a:r>
          </a:p>
          <a:p>
            <a:r>
              <a:rPr lang="en-US" sz="2400" dirty="0" smtClean="0"/>
              <a:t>Longer residence time = more consolidation</a:t>
            </a:r>
          </a:p>
          <a:p>
            <a:pPr>
              <a:buNone/>
            </a:pPr>
            <a:endParaRPr lang="en-US" sz="2400" dirty="0" smtClean="0"/>
          </a:p>
          <a:p>
            <a:pPr>
              <a:buNone/>
            </a:pPr>
            <a:endParaRPr lang="en-US" sz="2400" dirty="0" smtClean="0"/>
          </a:p>
          <a:p>
            <a:r>
              <a:rPr lang="en-US" sz="2400" dirty="0" smtClean="0"/>
              <a:t>Less water wasted</a:t>
            </a:r>
          </a:p>
          <a:p>
            <a:r>
              <a:rPr lang="en-US" sz="2400" dirty="0" smtClean="0"/>
              <a:t>Requires regular operator attendance </a:t>
            </a:r>
          </a:p>
        </p:txBody>
      </p:sp>
      <p:pic>
        <p:nvPicPr>
          <p:cNvPr id="4"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5" name="Picture 4"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8" name="Content Placeholder 7" descr="hopper mass balance.tif"/>
          <p:cNvPicPr>
            <a:picLocks noGrp="1" noChangeAspect="1"/>
          </p:cNvPicPr>
          <p:nvPr>
            <p:ph sz="half" idx="2"/>
          </p:nvPr>
        </p:nvPicPr>
        <p:blipFill>
          <a:blip r:embed="rId5" cstate="print"/>
          <a:srcRect r="22563"/>
          <a:stretch>
            <a:fillRect/>
          </a:stretch>
        </p:blipFill>
        <p:spPr>
          <a:xfrm>
            <a:off x="4572000" y="1765665"/>
            <a:ext cx="4267200" cy="3644535"/>
          </a:xfrm>
        </p:spPr>
      </p:pic>
      <p:sp>
        <p:nvSpPr>
          <p:cNvPr id="11" name="Oval 10"/>
          <p:cNvSpPr/>
          <p:nvPr/>
        </p:nvSpPr>
        <p:spPr bwMode="auto">
          <a:xfrm>
            <a:off x="5257800" y="1765665"/>
            <a:ext cx="152400" cy="15240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 name="Oval 14"/>
          <p:cNvSpPr/>
          <p:nvPr/>
        </p:nvSpPr>
        <p:spPr bwMode="auto">
          <a:xfrm>
            <a:off x="7543800" y="4737465"/>
            <a:ext cx="152400" cy="15240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 name="Oval 16"/>
          <p:cNvSpPr/>
          <p:nvPr/>
        </p:nvSpPr>
        <p:spPr bwMode="auto">
          <a:xfrm>
            <a:off x="6781800" y="3061065"/>
            <a:ext cx="152400" cy="15240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Rectangle 17"/>
          <p:cNvSpPr/>
          <p:nvPr/>
        </p:nvSpPr>
        <p:spPr bwMode="auto">
          <a:xfrm>
            <a:off x="6400800" y="5410200"/>
            <a:ext cx="685800" cy="609600"/>
          </a:xfrm>
          <a:prstGeom prst="rect">
            <a:avLst/>
          </a:prstGeom>
          <a:solidFill>
            <a:schemeClr val="bg1"/>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2" name="Rectangle 11"/>
          <p:cNvSpPr/>
          <p:nvPr/>
        </p:nvSpPr>
        <p:spPr bwMode="auto">
          <a:xfrm>
            <a:off x="7162800" y="3213465"/>
            <a:ext cx="685800" cy="1752600"/>
          </a:xfrm>
          <a:prstGeom prst="rect">
            <a:avLst/>
          </a:prstGeom>
          <a:solidFill>
            <a:schemeClr val="tx1">
              <a:alpha val="41961"/>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48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4817" name="Picture 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066800" y="3352800"/>
            <a:ext cx="2419350" cy="709118"/>
          </a:xfrm>
          <a:prstGeom prst="rect">
            <a:avLst/>
          </a:prstGeom>
          <a:noFill/>
        </p:spPr>
      </p:pic>
      <p:sp>
        <p:nvSpPr>
          <p:cNvPr id="34819" name="Rectangle 3"/>
          <p:cNvSpPr>
            <a:spLocks noChangeArrowheads="1"/>
          </p:cNvSpPr>
          <p:nvPr/>
        </p:nvSpPr>
        <p:spPr bwMode="auto">
          <a:xfrm>
            <a:off x="0" y="12668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482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4822" name="Rectangle 6"/>
          <p:cNvSpPr>
            <a:spLocks noChangeArrowheads="1"/>
          </p:cNvSpPr>
          <p:nvPr/>
        </p:nvSpPr>
        <p:spPr bwMode="auto">
          <a:xfrm>
            <a:off x="0" y="1304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9" name="Content Placeholder 7" descr="hopper mass balance.tif"/>
          <p:cNvPicPr>
            <a:picLocks noChangeAspect="1"/>
          </p:cNvPicPr>
          <p:nvPr/>
        </p:nvPicPr>
        <p:blipFill>
          <a:blip r:embed="rId5" cstate="print"/>
          <a:srcRect l="76728" t="87814" b="-358"/>
          <a:stretch>
            <a:fillRect/>
          </a:stretch>
        </p:blipFill>
        <p:spPr bwMode="auto">
          <a:xfrm>
            <a:off x="7861616" y="5257800"/>
            <a:ext cx="1282384" cy="457200"/>
          </a:xfrm>
          <a:prstGeom prst="rect">
            <a:avLst/>
          </a:prstGeom>
          <a:noFill/>
          <a:ln w="9525">
            <a:noFill/>
            <a:miter lim="800000"/>
            <a:headEnd/>
            <a:tailEnd/>
          </a:ln>
          <a:effectLst/>
        </p:spPr>
      </p:pic>
    </p:spTree>
    <p:extLst>
      <p:ext uri="{BB962C8B-B14F-4D97-AF65-F5344CB8AC3E}">
        <p14:creationId xmlns:p14="http://schemas.microsoft.com/office/powerpoint/2010/main" val="3007816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3000" accel="50000" decel="50000" fill="remove" grpId="0" nodeType="clickEffect">
                                  <p:stCondLst>
                                    <p:cond delay="0"/>
                                  </p:stCondLst>
                                  <p:childTnLst>
                                    <p:animMotion origin="layout" path="M -3.33333E-6 -2.47919E-6 L -3.33333E-6 0.33303 " pathEditMode="relative" rAng="0" ptsTypes="AA">
                                      <p:cBhvr>
                                        <p:cTn id="6" dur="2000" fill="hold"/>
                                        <p:tgtEl>
                                          <p:spTgt spid="11"/>
                                        </p:tgtEl>
                                        <p:attrNameLst>
                                          <p:attrName>ppt_x</p:attrName>
                                          <p:attrName>ppt_y</p:attrName>
                                        </p:attrNameLst>
                                      </p:cBhvr>
                                      <p:rCtr x="0" y="167"/>
                                    </p:animMotion>
                                  </p:childTnLst>
                                  <p:subTnLst>
                                    <p:set>
                                      <p:cBhvr override="childStyle">
                                        <p:cTn dur="1" fill="hold" display="0" masterRel="sameClick" afterEffect="1">
                                          <p:stCondLst>
                                            <p:cond evt="end" delay="0">
                                              <p:tn val="5"/>
                                            </p:cond>
                                          </p:stCondLst>
                                        </p:cTn>
                                        <p:tgtEl>
                                          <p:spTgt spid="11"/>
                                        </p:tgtEl>
                                        <p:attrNameLst>
                                          <p:attrName>style.visibility</p:attrName>
                                        </p:attrNameLst>
                                      </p:cBhvr>
                                      <p:to>
                                        <p:strVal val="hidden"/>
                                      </p:to>
                                    </p:set>
                                  </p:subTnLst>
                                </p:cTn>
                              </p:par>
                              <p:par>
                                <p:cTn id="7" presetID="0" presetClass="path" presetSubtype="0" repeatCount="3000" accel="50000" decel="50000" fill="hold" grpId="0" nodeType="withEffect">
                                  <p:stCondLst>
                                    <p:cond delay="0"/>
                                  </p:stCondLst>
                                  <p:childTnLst>
                                    <p:animMotion origin="layout" path="M 1.11022E-16 -9.89824E-7 C 0.00955 -0.00647 0.01285 -0.00856 0.02326 -0.01179 C 0.03524 -0.0111 0.05104 -0.01919 0.05868 -0.00994 C 0.06667 -9.89824E-7 0.05573 0.04209 0.0467 0.05574 C 0.04809 0.07586 0.04722 0.0821 0.05278 0.09736 C 0.05451 0.1087 0.05503 0.12049 0.05868 0.13136 C 0.06042 0.19843 0.05087 0.17738 0.0625 0.20097 " pathEditMode="relative" rAng="0" ptsTypes="ffffffA">
                                      <p:cBhvr>
                                        <p:cTn id="8" dur="2000" fill="hold"/>
                                        <p:tgtEl>
                                          <p:spTgt spid="17"/>
                                        </p:tgtEl>
                                        <p:attrNameLst>
                                          <p:attrName>ppt_x</p:attrName>
                                          <p:attrName>ppt_y</p:attrName>
                                        </p:attrNameLst>
                                      </p:cBhvr>
                                      <p:rCtr x="33" y="91"/>
                                    </p:animMotion>
                                  </p:childTnLst>
                                  <p:subTnLst>
                                    <p:set>
                                      <p:cBhvr override="childStyle">
                                        <p:cTn dur="1" fill="hold" display="0" masterRel="sameClick" afterEffect="1">
                                          <p:stCondLst>
                                            <p:cond evt="end" delay="0">
                                              <p:tn val="7"/>
                                            </p:cond>
                                          </p:stCondLst>
                                        </p:cTn>
                                        <p:tgtEl>
                                          <p:spTgt spid="17"/>
                                        </p:tgtEl>
                                        <p:attrNameLst>
                                          <p:attrName>style.visibility</p:attrName>
                                        </p:attrNameLst>
                                      </p:cBhvr>
                                      <p:to>
                                        <p:strVal val="hidden"/>
                                      </p:to>
                                    </p:set>
                                  </p:subTnLst>
                                </p:cTn>
                              </p:par>
                              <p:par>
                                <p:cTn id="9" presetID="2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63" presetClass="path" presetSubtype="0" accel="50000" decel="50000" fill="remove" grpId="0" nodeType="clickEffect">
                                  <p:stCondLst>
                                    <p:cond delay="0"/>
                                  </p:stCondLst>
                                  <p:childTnLst>
                                    <p:animMotion origin="layout" path="M 3.33333E-6 -4.94912E-6 L 0.09166 -4.94912E-6 " pathEditMode="relative" rAng="0" ptsTypes="AA">
                                      <p:cBhvr>
                                        <p:cTn id="15" dur="1000" fill="hold"/>
                                        <p:tgtEl>
                                          <p:spTgt spid="15"/>
                                        </p:tgtEl>
                                        <p:attrNameLst>
                                          <p:attrName>ppt_x</p:attrName>
                                          <p:attrName>ppt_y</p:attrName>
                                        </p:attrNameLst>
                                      </p:cBhvr>
                                      <p:rCtr x="46" y="0"/>
                                    </p:animMotion>
                                  </p:childTnLst>
                                  <p:subTnLst>
                                    <p:set>
                                      <p:cBhvr override="childStyle">
                                        <p:cTn dur="1" fill="hold" display="0" masterRel="sameClick" afterEffect="1">
                                          <p:stCondLst>
                                            <p:cond evt="end" delay="0">
                                              <p:tn val="14"/>
                                            </p:cond>
                                          </p:stCondLst>
                                        </p:cTn>
                                        <p:tgtEl>
                                          <p:spTgt spid="15"/>
                                        </p:tgtEl>
                                        <p:attrNameLst>
                                          <p:attrName>style.visibility</p:attrName>
                                        </p:attrNameLst>
                                      </p:cBhvr>
                                      <p:to>
                                        <p:strVal val="hidden"/>
                                      </p:to>
                                    </p:set>
                                  </p:subTnLst>
                                </p:cTn>
                              </p:par>
                              <p:par>
                                <p:cTn id="16" presetID="22" presetClass="exit" presetSubtype="1" fill="hold" grpId="1" nodeType="withEffect">
                                  <p:stCondLst>
                                    <p:cond delay="1000"/>
                                  </p:stCondLst>
                                  <p:childTnLst>
                                    <p:animEffect transition="out" filter="wipe(up)">
                                      <p:cBhvr>
                                        <p:cTn id="17" dur="3000"/>
                                        <p:tgtEl>
                                          <p:spTgt spid="12"/>
                                        </p:tgtEl>
                                      </p:cBhvr>
                                    </p:animEffect>
                                    <p:set>
                                      <p:cBhvr>
                                        <p:cTn id="18" dur="1" fill="hold">
                                          <p:stCondLst>
                                            <p:cond delay="2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7" grpId="0" animBg="1"/>
      <p:bldP spid="12" grpId="0" animBg="1"/>
      <p:bldP spid="1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Comparison for 5L/s </a:t>
            </a:r>
            <a:r>
              <a:rPr lang="en-US" dirty="0" err="1" smtClean="0"/>
              <a:t>Sed</a:t>
            </a:r>
            <a:r>
              <a:rPr lang="en-US" dirty="0" smtClean="0"/>
              <a:t> Tank</a:t>
            </a:r>
            <a:endParaRPr lang="en-US" dirty="0"/>
          </a:p>
        </p:txBody>
      </p:sp>
      <p:pic>
        <p:nvPicPr>
          <p:cNvPr id="4"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5" name="Picture 4"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graphicFrame>
        <p:nvGraphicFramePr>
          <p:cNvPr id="12" name="Table 11"/>
          <p:cNvGraphicFramePr>
            <a:graphicFrameLocks noGrp="1"/>
          </p:cNvGraphicFramePr>
          <p:nvPr/>
        </p:nvGraphicFramePr>
        <p:xfrm>
          <a:off x="533400" y="2133600"/>
          <a:ext cx="8382000" cy="2560320"/>
        </p:xfrm>
        <a:graphic>
          <a:graphicData uri="http://schemas.openxmlformats.org/drawingml/2006/table">
            <a:tbl>
              <a:tblPr firstRow="1" bandRow="1">
                <a:tableStyleId>{5C22544A-7EE6-4342-B048-85BDC9FD1C3A}</a:tableStyleId>
              </a:tblPr>
              <a:tblGrid>
                <a:gridCol w="2373923"/>
                <a:gridCol w="1740877"/>
                <a:gridCol w="2057400"/>
                <a:gridCol w="2209800"/>
              </a:tblGrid>
              <a:tr h="370840">
                <a:tc>
                  <a:txBody>
                    <a:bodyPr/>
                    <a:lstStyle/>
                    <a:p>
                      <a:endParaRPr lang="en-US" sz="2400" dirty="0"/>
                    </a:p>
                  </a:txBody>
                  <a:tcPr/>
                </a:tc>
                <a:tc>
                  <a:txBody>
                    <a:bodyPr/>
                    <a:lstStyle/>
                    <a:p>
                      <a:pPr algn="ctr"/>
                      <a:r>
                        <a:rPr lang="en-US" sz="2400" dirty="0" smtClean="0"/>
                        <a:t>Pulsed</a:t>
                      </a:r>
                      <a:endParaRPr lang="en-US" sz="2400" dirty="0"/>
                    </a:p>
                  </a:txBody>
                  <a:tcPr/>
                </a:tc>
                <a:tc>
                  <a:txBody>
                    <a:bodyPr/>
                    <a:lstStyle/>
                    <a:p>
                      <a:pPr algn="ctr"/>
                      <a:r>
                        <a:rPr lang="en-US" sz="2400" dirty="0" smtClean="0"/>
                        <a:t>Continuous (waste </a:t>
                      </a:r>
                      <a:r>
                        <a:rPr lang="en-US" sz="2400" dirty="0" err="1" smtClean="0"/>
                        <a:t>flocs</a:t>
                      </a:r>
                      <a:r>
                        <a:rPr lang="en-US" sz="2400" dirty="0" smtClean="0"/>
                        <a:t>)</a:t>
                      </a:r>
                      <a:endParaRPr lang="en-US" sz="2400" dirty="0"/>
                    </a:p>
                  </a:txBody>
                  <a:tcPr/>
                </a:tc>
                <a:tc>
                  <a:txBody>
                    <a:bodyPr/>
                    <a:lstStyle/>
                    <a:p>
                      <a:pPr algn="ctr"/>
                      <a:r>
                        <a:rPr lang="en-US" sz="2400" dirty="0" smtClean="0"/>
                        <a:t>Continuous </a:t>
                      </a:r>
                    </a:p>
                    <a:p>
                      <a:pPr algn="ctr"/>
                      <a:r>
                        <a:rPr lang="en-US" sz="2400" dirty="0" smtClean="0"/>
                        <a:t>(waste</a:t>
                      </a:r>
                      <a:r>
                        <a:rPr lang="en-US" sz="2400" baseline="0" dirty="0" smtClean="0"/>
                        <a:t> sludge)</a:t>
                      </a:r>
                      <a:endParaRPr lang="en-US" sz="2400" dirty="0"/>
                    </a:p>
                  </a:txBody>
                  <a:tcPr/>
                </a:tc>
              </a:tr>
              <a:tr h="370840">
                <a:tc>
                  <a:txBody>
                    <a:bodyPr/>
                    <a:lstStyle/>
                    <a:p>
                      <a:r>
                        <a:rPr lang="en-US" sz="2400" dirty="0" smtClean="0"/>
                        <a:t>Residence</a:t>
                      </a:r>
                      <a:r>
                        <a:rPr lang="en-US" sz="2400" baseline="0" dirty="0" smtClean="0"/>
                        <a:t> time</a:t>
                      </a:r>
                      <a:endParaRPr lang="en-US" sz="2400" dirty="0"/>
                    </a:p>
                  </a:txBody>
                  <a:tcPr/>
                </a:tc>
                <a:tc>
                  <a:txBody>
                    <a:bodyPr/>
                    <a:lstStyle/>
                    <a:p>
                      <a:pPr algn="ctr"/>
                      <a:r>
                        <a:rPr lang="en-US" sz="2400" dirty="0" smtClean="0"/>
                        <a:t>3.5 h</a:t>
                      </a:r>
                      <a:endParaRPr lang="en-US" sz="2400" dirty="0"/>
                    </a:p>
                  </a:txBody>
                  <a:tcPr/>
                </a:tc>
                <a:tc>
                  <a:txBody>
                    <a:bodyPr/>
                    <a:lstStyle/>
                    <a:p>
                      <a:pPr algn="ctr"/>
                      <a:r>
                        <a:rPr lang="en-US" sz="2400" dirty="0" smtClean="0"/>
                        <a:t>12min</a:t>
                      </a:r>
                      <a:endParaRPr lang="en-US" sz="2400" dirty="0"/>
                    </a:p>
                  </a:txBody>
                  <a:tcPr/>
                </a:tc>
                <a:tc>
                  <a:txBody>
                    <a:bodyPr/>
                    <a:lstStyle/>
                    <a:p>
                      <a:pPr algn="ctr"/>
                      <a:r>
                        <a:rPr lang="en-US" sz="2400" dirty="0" smtClean="0"/>
                        <a:t>3.4 h</a:t>
                      </a:r>
                      <a:endParaRPr lang="en-US" sz="2400" dirty="0"/>
                    </a:p>
                  </a:txBody>
                  <a:tcPr/>
                </a:tc>
              </a:tr>
              <a:tr h="370840">
                <a:tc>
                  <a:txBody>
                    <a:bodyPr/>
                    <a:lstStyle/>
                    <a:p>
                      <a:r>
                        <a:rPr lang="en-US" sz="2400" dirty="0" smtClean="0"/>
                        <a:t>Water wasted</a:t>
                      </a:r>
                      <a:endParaRPr lang="en-US" sz="2400" dirty="0"/>
                    </a:p>
                  </a:txBody>
                  <a:tcPr/>
                </a:tc>
                <a:tc>
                  <a:txBody>
                    <a:bodyPr/>
                    <a:lstStyle/>
                    <a:p>
                      <a:pPr algn="ctr"/>
                      <a:r>
                        <a:rPr lang="en-US" sz="2400" dirty="0" smtClean="0"/>
                        <a:t>4,000 L/day</a:t>
                      </a:r>
                      <a:endParaRPr lang="en-US" sz="2400" dirty="0"/>
                    </a:p>
                  </a:txBody>
                  <a:tcPr/>
                </a:tc>
                <a:tc>
                  <a:txBody>
                    <a:bodyPr/>
                    <a:lstStyle/>
                    <a:p>
                      <a:pPr algn="ctr"/>
                      <a:r>
                        <a:rPr lang="en-US" sz="2400" dirty="0" smtClean="0"/>
                        <a:t>65,000 L/day</a:t>
                      </a:r>
                      <a:endParaRPr lang="en-US" sz="2400" dirty="0"/>
                    </a:p>
                  </a:txBody>
                  <a:tcPr/>
                </a:tc>
                <a:tc>
                  <a:txBody>
                    <a:bodyPr/>
                    <a:lstStyle/>
                    <a:p>
                      <a:pPr algn="ctr"/>
                      <a:r>
                        <a:rPr lang="en-US" sz="2400" dirty="0" smtClean="0"/>
                        <a:t>4,000 L/day</a:t>
                      </a:r>
                      <a:endParaRPr lang="en-US" sz="2400" dirty="0"/>
                    </a:p>
                  </a:txBody>
                  <a:tcPr/>
                </a:tc>
              </a:tr>
              <a:tr h="370840">
                <a:tc>
                  <a:txBody>
                    <a:bodyPr/>
                    <a:lstStyle/>
                    <a:p>
                      <a:r>
                        <a:rPr lang="en-US" sz="2400" dirty="0" smtClean="0"/>
                        <a:t>Operator involvement</a:t>
                      </a:r>
                      <a:endParaRPr lang="en-US" sz="2400" dirty="0"/>
                    </a:p>
                  </a:txBody>
                  <a:tcPr/>
                </a:tc>
                <a:tc>
                  <a:txBody>
                    <a:bodyPr/>
                    <a:lstStyle/>
                    <a:p>
                      <a:pPr algn="ctr"/>
                      <a:r>
                        <a:rPr lang="en-US" sz="2400" dirty="0" smtClean="0"/>
                        <a:t>every 3.5h</a:t>
                      </a:r>
                      <a:endParaRPr lang="en-US" sz="2400" dirty="0"/>
                    </a:p>
                  </a:txBody>
                  <a:tcPr/>
                </a:tc>
                <a:tc>
                  <a:txBody>
                    <a:bodyPr/>
                    <a:lstStyle/>
                    <a:p>
                      <a:pPr algn="ctr"/>
                      <a:r>
                        <a:rPr lang="en-US" sz="2400" dirty="0" smtClean="0"/>
                        <a:t>Minimal</a:t>
                      </a:r>
                      <a:endParaRPr lang="en-US" sz="2400" dirty="0"/>
                    </a:p>
                  </a:txBody>
                  <a:tcPr/>
                </a:tc>
                <a:tc>
                  <a:txBody>
                    <a:bodyPr/>
                    <a:lstStyle/>
                    <a:p>
                      <a:pPr algn="ctr"/>
                      <a:r>
                        <a:rPr lang="en-US" sz="2400" dirty="0" smtClean="0"/>
                        <a:t>Minimal</a:t>
                      </a:r>
                      <a:endParaRPr lang="en-US" sz="2400" dirty="0"/>
                    </a:p>
                  </a:txBody>
                  <a:tcPr/>
                </a:tc>
              </a:tr>
            </a:tbl>
          </a:graphicData>
        </a:graphic>
      </p:graphicFrame>
      <p:sp>
        <p:nvSpPr>
          <p:cNvPr id="7" name="TextBox 6"/>
          <p:cNvSpPr txBox="1"/>
          <p:nvPr/>
        </p:nvSpPr>
        <p:spPr>
          <a:xfrm>
            <a:off x="914400" y="5181600"/>
            <a:ext cx="7620000" cy="646331"/>
          </a:xfrm>
          <a:prstGeom prst="rect">
            <a:avLst/>
          </a:prstGeom>
          <a:noFill/>
        </p:spPr>
        <p:txBody>
          <a:bodyPr wrap="square" rtlCol="0">
            <a:spAutoFit/>
          </a:bodyPr>
          <a:lstStyle/>
          <a:p>
            <a:r>
              <a:rPr lang="en-US" dirty="0" smtClean="0"/>
              <a:t>* Calculations based on most recent </a:t>
            </a:r>
            <a:r>
              <a:rPr lang="en-US" dirty="0" err="1" smtClean="0"/>
              <a:t>AguaClara</a:t>
            </a:r>
            <a:r>
              <a:rPr lang="en-US" dirty="0" smtClean="0"/>
              <a:t> </a:t>
            </a:r>
            <a:r>
              <a:rPr lang="en-US" dirty="0" err="1" smtClean="0"/>
              <a:t>sed</a:t>
            </a:r>
            <a:r>
              <a:rPr lang="en-US" dirty="0" smtClean="0"/>
              <a:t> tank design, flow rate of 5 L/s and 100 NTU influent</a:t>
            </a:r>
            <a:endParaRPr lang="en-US" dirty="0"/>
          </a:p>
        </p:txBody>
      </p:sp>
      <p:sp>
        <p:nvSpPr>
          <p:cNvPr id="8" name="Rectangle 7"/>
          <p:cNvSpPr/>
          <p:nvPr/>
        </p:nvSpPr>
        <p:spPr bwMode="auto">
          <a:xfrm>
            <a:off x="6705600" y="2133600"/>
            <a:ext cx="2209800" cy="2514600"/>
          </a:xfrm>
          <a:prstGeom prst="rect">
            <a:avLst/>
          </a:prstGeom>
          <a:noFill/>
          <a:ln w="38100">
            <a:solidFill>
              <a:srgbClr val="FF0000"/>
            </a:solidFill>
            <a:headEnd type="none" w="lg" len="med"/>
            <a:tailEnd type="none" w="lg"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 name="Rectangle 2"/>
          <p:cNvSpPr/>
          <p:nvPr/>
        </p:nvSpPr>
        <p:spPr bwMode="auto">
          <a:xfrm>
            <a:off x="533400" y="2971800"/>
            <a:ext cx="8382000" cy="914400"/>
          </a:xfrm>
          <a:prstGeom prst="rect">
            <a:avLst/>
          </a:prstGeom>
          <a:noFill/>
          <a:ln w="57150">
            <a:solidFill>
              <a:srgbClr val="FF0000"/>
            </a:solidFill>
            <a:headEnd type="none" w="lg" len="med"/>
            <a:tailEnd type="none" w="lg"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2202381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Floc</a:t>
            </a:r>
            <a:r>
              <a:rPr lang="en-US" dirty="0" smtClean="0"/>
              <a:t> Hopper Parameters</a:t>
            </a:r>
            <a:endParaRPr lang="en-US" dirty="0"/>
          </a:p>
        </p:txBody>
      </p:sp>
      <p:sp>
        <p:nvSpPr>
          <p:cNvPr id="3" name="Content Placeholder 2"/>
          <p:cNvSpPr>
            <a:spLocks noGrp="1"/>
          </p:cNvSpPr>
          <p:nvPr>
            <p:ph idx="1"/>
          </p:nvPr>
        </p:nvSpPr>
        <p:spPr/>
        <p:txBody>
          <a:bodyPr/>
          <a:lstStyle/>
          <a:p>
            <a:r>
              <a:rPr lang="en-US" sz="2800" b="1" dirty="0" smtClean="0"/>
              <a:t>Factors affecting </a:t>
            </a:r>
            <a:r>
              <a:rPr lang="en-US" sz="2800" b="1" dirty="0" err="1" smtClean="0"/>
              <a:t>floc</a:t>
            </a:r>
            <a:r>
              <a:rPr lang="en-US" sz="2800" b="1" dirty="0" smtClean="0"/>
              <a:t> consolidation rate</a:t>
            </a:r>
          </a:p>
          <a:p>
            <a:pPr lvl="1"/>
            <a:r>
              <a:rPr lang="en-US" sz="2400" dirty="0" smtClean="0"/>
              <a:t>Residence time</a:t>
            </a:r>
          </a:p>
          <a:p>
            <a:pPr lvl="1"/>
            <a:r>
              <a:rPr lang="en-US" sz="2400" dirty="0" smtClean="0"/>
              <a:t>Hopper geometry</a:t>
            </a:r>
          </a:p>
          <a:p>
            <a:pPr lvl="1"/>
            <a:r>
              <a:rPr lang="en-US" sz="2400" dirty="0" smtClean="0"/>
              <a:t>Alum dose </a:t>
            </a:r>
          </a:p>
          <a:p>
            <a:r>
              <a:rPr lang="en-US" sz="2800" b="1" dirty="0" smtClean="0"/>
              <a:t>Factors affecting ease of draining sludge</a:t>
            </a:r>
          </a:p>
          <a:p>
            <a:pPr lvl="1"/>
            <a:r>
              <a:rPr lang="en-US" sz="2400" dirty="0" smtClean="0"/>
              <a:t>Alum dose</a:t>
            </a:r>
          </a:p>
          <a:p>
            <a:pPr lvl="1"/>
            <a:r>
              <a:rPr lang="en-US" sz="2400" dirty="0" smtClean="0"/>
              <a:t>Hopper geometry </a:t>
            </a:r>
            <a:endParaRPr lang="en-US" sz="2800" dirty="0"/>
          </a:p>
        </p:txBody>
      </p:sp>
      <p:pic>
        <p:nvPicPr>
          <p:cNvPr id="4"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5" name="Picture 4"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extLst>
      <p:ext uri="{BB962C8B-B14F-4D97-AF65-F5344CB8AC3E}">
        <p14:creationId xmlns:p14="http://schemas.microsoft.com/office/powerpoint/2010/main" val="305737944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215742" y="267177"/>
            <a:ext cx="8698230" cy="817245"/>
          </a:xfrm>
        </p:spPr>
        <p:txBody>
          <a:bodyPr lIns="0" tIns="0" rIns="0" bIns="0" anchor="t"/>
          <a:lstStyle/>
          <a:p>
            <a:pPr>
              <a:lnSpc>
                <a:spcPct val="95000"/>
              </a:lnSpc>
            </a:pPr>
            <a:r>
              <a:rPr lang="en-US" sz="4800" dirty="0" smtClean="0"/>
              <a:t>Sludge Growth Rate</a:t>
            </a:r>
            <a:endParaRPr lang="en-US" sz="4800" dirty="0">
              <a:solidFill>
                <a:srgbClr val="000000"/>
              </a:solidFill>
              <a:latin typeface="Arial" charset="0"/>
            </a:endParaRPr>
          </a:p>
        </p:txBody>
      </p:sp>
      <p:sp>
        <p:nvSpPr>
          <p:cNvPr id="7170" name="Rectangle 2"/>
          <p:cNvSpPr>
            <a:spLocks noGrp="1" noChangeArrowheads="1"/>
          </p:cNvSpPr>
          <p:nvPr>
            <p:ph type="body" idx="1"/>
          </p:nvPr>
        </p:nvSpPr>
        <p:spPr>
          <a:xfrm>
            <a:off x="222885" y="1645920"/>
            <a:ext cx="8692515" cy="4937760"/>
          </a:xfrm>
        </p:spPr>
        <p:txBody>
          <a:bodyPr lIns="0" tIns="0" rIns="0" bIns="0"/>
          <a:lstStyle/>
          <a:p>
            <a:pPr marL="411480" lvl="1" indent="-308610">
              <a:lnSpc>
                <a:spcPct val="95000"/>
              </a:lnSpc>
              <a:spcBef>
                <a:spcPct val="0"/>
              </a:spcBef>
              <a:buClr>
                <a:srgbClr val="000000"/>
              </a:buClr>
            </a:pPr>
            <a:r>
              <a:rPr lang="en-US" sz="2400" dirty="0" smtClean="0">
                <a:solidFill>
                  <a:srgbClr val="000000"/>
                </a:solidFill>
                <a:latin typeface="Century Gothic" pitchFamily="34" charset="0"/>
              </a:rPr>
              <a:t>Vary </a:t>
            </a:r>
            <a:r>
              <a:rPr lang="en-US" sz="2400" dirty="0" smtClean="0">
                <a:solidFill>
                  <a:srgbClr val="000000"/>
                </a:solidFill>
                <a:latin typeface="Century Gothic" pitchFamily="34" charset="0"/>
              </a:rPr>
              <a:t>the </a:t>
            </a:r>
            <a:r>
              <a:rPr lang="en-US" sz="2400" b="1" dirty="0" smtClean="0">
                <a:solidFill>
                  <a:srgbClr val="000000"/>
                </a:solidFill>
                <a:latin typeface="Century Gothic" pitchFamily="34" charset="0"/>
              </a:rPr>
              <a:t>width</a:t>
            </a:r>
            <a:r>
              <a:rPr lang="en-US" sz="2400" dirty="0" smtClean="0">
                <a:solidFill>
                  <a:srgbClr val="000000"/>
                </a:solidFill>
                <a:latin typeface="Century Gothic" pitchFamily="34" charset="0"/>
              </a:rPr>
              <a:t> of the </a:t>
            </a:r>
            <a:r>
              <a:rPr lang="en-US" sz="2400" dirty="0" err="1" smtClean="0">
                <a:solidFill>
                  <a:srgbClr val="000000"/>
                </a:solidFill>
                <a:latin typeface="Century Gothic" pitchFamily="34" charset="0"/>
              </a:rPr>
              <a:t>floc</a:t>
            </a:r>
            <a:r>
              <a:rPr lang="en-US" sz="2400" dirty="0" smtClean="0">
                <a:solidFill>
                  <a:srgbClr val="000000"/>
                </a:solidFill>
                <a:latin typeface="Century Gothic" pitchFamily="34" charset="0"/>
              </a:rPr>
              <a:t> hopper.</a:t>
            </a:r>
          </a:p>
          <a:p>
            <a:pPr marL="411480" lvl="1" indent="-308610">
              <a:lnSpc>
                <a:spcPct val="95000"/>
              </a:lnSpc>
              <a:spcBef>
                <a:spcPct val="0"/>
              </a:spcBef>
              <a:buClr>
                <a:srgbClr val="000000"/>
              </a:buClr>
            </a:pPr>
            <a:endParaRPr lang="en-US" sz="2400" dirty="0">
              <a:solidFill>
                <a:srgbClr val="000000"/>
              </a:solidFill>
              <a:latin typeface="Century Gothic" pitchFamily="34" charset="0"/>
            </a:endParaRPr>
          </a:p>
        </p:txBody>
      </p:sp>
      <p:pic>
        <p:nvPicPr>
          <p:cNvPr id="9"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graphicFrame>
        <p:nvGraphicFramePr>
          <p:cNvPr id="7" name="Table 6"/>
          <p:cNvGraphicFramePr>
            <a:graphicFrameLocks noGrp="1"/>
          </p:cNvGraphicFramePr>
          <p:nvPr>
            <p:extLst>
              <p:ext uri="{D42A27DB-BD31-4B8C-83A1-F6EECF244321}">
                <p14:modId xmlns:p14="http://schemas.microsoft.com/office/powerpoint/2010/main" val="41047243"/>
              </p:ext>
            </p:extLst>
          </p:nvPr>
        </p:nvGraphicFramePr>
        <p:xfrm>
          <a:off x="990600" y="2192245"/>
          <a:ext cx="7848600" cy="4208555"/>
        </p:xfrm>
        <a:graphic>
          <a:graphicData uri="http://schemas.openxmlformats.org/drawingml/2006/table">
            <a:tbl>
              <a:tblPr firstRow="1" bandRow="1">
                <a:tableStyleId>{5C22544A-7EE6-4342-B048-85BDC9FD1C3A}</a:tableStyleId>
              </a:tblPr>
              <a:tblGrid>
                <a:gridCol w="1962150"/>
                <a:gridCol w="2000250"/>
                <a:gridCol w="1924050"/>
                <a:gridCol w="1962150"/>
              </a:tblGrid>
              <a:tr h="808979">
                <a:tc>
                  <a:txBody>
                    <a:bodyPr/>
                    <a:lstStyle/>
                    <a:p>
                      <a:r>
                        <a:rPr lang="en-US" dirty="0" smtClean="0"/>
                        <a:t>Width (cm)</a:t>
                      </a:r>
                      <a:endParaRPr lang="en-US" dirty="0"/>
                    </a:p>
                  </a:txBody>
                  <a:tcPr/>
                </a:tc>
                <a:tc>
                  <a:txBody>
                    <a:bodyPr/>
                    <a:lstStyle/>
                    <a:p>
                      <a:r>
                        <a:rPr lang="en-US" dirty="0" smtClean="0"/>
                        <a:t>5.0</a:t>
                      </a:r>
                      <a:r>
                        <a:rPr lang="en-US" baseline="0" dirty="0" smtClean="0"/>
                        <a:t> </a:t>
                      </a:r>
                      <a:endParaRPr lang="en-US" dirty="0"/>
                    </a:p>
                  </a:txBody>
                  <a:tcPr/>
                </a:tc>
                <a:tc>
                  <a:txBody>
                    <a:bodyPr/>
                    <a:lstStyle/>
                    <a:p>
                      <a:r>
                        <a:rPr lang="en-US" dirty="0" smtClean="0"/>
                        <a:t>7.5</a:t>
                      </a:r>
                      <a:endParaRPr lang="en-US" dirty="0"/>
                    </a:p>
                  </a:txBody>
                  <a:tcPr/>
                </a:tc>
                <a:tc>
                  <a:txBody>
                    <a:bodyPr/>
                    <a:lstStyle/>
                    <a:p>
                      <a:r>
                        <a:rPr lang="en-US" dirty="0" smtClean="0"/>
                        <a:t>10.0</a:t>
                      </a:r>
                      <a:endParaRPr lang="en-US" dirty="0"/>
                    </a:p>
                  </a:txBody>
                  <a:tcPr/>
                </a:tc>
              </a:tr>
              <a:tr h="629024">
                <a:tc>
                  <a:txBody>
                    <a:bodyPr/>
                    <a:lstStyle/>
                    <a:p>
                      <a:r>
                        <a:rPr lang="en-US" dirty="0" smtClean="0"/>
                        <a:t>Growth (cm</a:t>
                      </a:r>
                      <a:r>
                        <a:rPr lang="en-US" baseline="30000" dirty="0" smtClean="0"/>
                        <a:t>3</a:t>
                      </a:r>
                      <a:r>
                        <a:rPr lang="en-US" dirty="0" smtClean="0"/>
                        <a:t>/min)</a:t>
                      </a:r>
                      <a:endParaRPr lang="en-US" dirty="0"/>
                    </a:p>
                  </a:txBody>
                  <a:tcPr/>
                </a:tc>
                <a:tc>
                  <a:txBody>
                    <a:bodyPr/>
                    <a:lstStyle/>
                    <a:p>
                      <a:r>
                        <a:rPr lang="en-US" dirty="0" smtClean="0"/>
                        <a:t>0.713</a:t>
                      </a:r>
                      <a:endParaRPr lang="en-US" dirty="0"/>
                    </a:p>
                  </a:txBody>
                  <a:tcPr/>
                </a:tc>
                <a:tc>
                  <a:txBody>
                    <a:bodyPr/>
                    <a:lstStyle/>
                    <a:p>
                      <a:r>
                        <a:rPr lang="en-US" dirty="0" smtClean="0"/>
                        <a:t>0.415</a:t>
                      </a:r>
                      <a:endParaRPr lang="en-US" dirty="0"/>
                    </a:p>
                  </a:txBody>
                  <a:tcPr/>
                </a:tc>
                <a:tc>
                  <a:txBody>
                    <a:bodyPr/>
                    <a:lstStyle/>
                    <a:p>
                      <a:r>
                        <a:rPr lang="en-US" dirty="0" smtClean="0"/>
                        <a:t>0.609</a:t>
                      </a:r>
                      <a:endParaRPr lang="en-US" dirty="0"/>
                    </a:p>
                  </a:txBody>
                  <a:tcPr/>
                </a:tc>
              </a:tr>
              <a:tr h="2770552">
                <a:tc>
                  <a:txBody>
                    <a:bodyPr/>
                    <a:lstStyle/>
                    <a:p>
                      <a:r>
                        <a:rPr lang="en-US" dirty="0" smtClean="0"/>
                        <a:t>Image</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pic>
        <p:nvPicPr>
          <p:cNvPr id="16" name="Picture 15"/>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l="22526" r="20079"/>
          <a:stretch/>
        </p:blipFill>
        <p:spPr>
          <a:xfrm>
            <a:off x="3048000" y="3810000"/>
            <a:ext cx="1828800" cy="23824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rcRect l="20229" r="17759"/>
          <a:stretch/>
        </p:blipFill>
        <p:spPr>
          <a:xfrm>
            <a:off x="4898923" y="3810000"/>
            <a:ext cx="1981200" cy="23888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20000" contrast="20000"/>
                    </a14:imgEffect>
                  </a14:imgLayer>
                </a14:imgProps>
              </a:ext>
              <a:ext uri="{28A0092B-C50C-407E-A947-70E740481C1C}">
                <a14:useLocalDpi xmlns:a14="http://schemas.microsoft.com/office/drawing/2010/main" val="0"/>
              </a:ext>
            </a:extLst>
          </a:blip>
          <a:srcRect l="21751" r="16141"/>
          <a:stretch/>
        </p:blipFill>
        <p:spPr>
          <a:xfrm>
            <a:off x="6880123" y="3816398"/>
            <a:ext cx="1978924" cy="23824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501166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215742" y="267177"/>
            <a:ext cx="8698230" cy="817245"/>
          </a:xfrm>
        </p:spPr>
        <p:txBody>
          <a:bodyPr lIns="0" tIns="0" rIns="0" bIns="0" anchor="t"/>
          <a:lstStyle/>
          <a:p>
            <a:pPr>
              <a:lnSpc>
                <a:spcPct val="95000"/>
              </a:lnSpc>
            </a:pPr>
            <a:r>
              <a:rPr lang="en-US" sz="4800" dirty="0" smtClean="0"/>
              <a:t>Varying Alum Dose</a:t>
            </a:r>
            <a:endParaRPr lang="en-US" sz="4800" dirty="0">
              <a:solidFill>
                <a:srgbClr val="000000"/>
              </a:solidFill>
              <a:latin typeface="Arial" charset="0"/>
            </a:endParaRPr>
          </a:p>
        </p:txBody>
      </p:sp>
      <p:sp>
        <p:nvSpPr>
          <p:cNvPr id="7170" name="Rectangle 2"/>
          <p:cNvSpPr>
            <a:spLocks noGrp="1" noChangeArrowheads="1"/>
          </p:cNvSpPr>
          <p:nvPr>
            <p:ph type="body" idx="1"/>
          </p:nvPr>
        </p:nvSpPr>
        <p:spPr>
          <a:xfrm>
            <a:off x="222885" y="1645920"/>
            <a:ext cx="8692515" cy="4937760"/>
          </a:xfrm>
        </p:spPr>
        <p:txBody>
          <a:bodyPr lIns="0" tIns="0" rIns="0" bIns="0"/>
          <a:lstStyle/>
          <a:p>
            <a:pPr marL="411480" lvl="1" indent="-308610">
              <a:lnSpc>
                <a:spcPct val="95000"/>
              </a:lnSpc>
              <a:spcBef>
                <a:spcPct val="0"/>
              </a:spcBef>
              <a:buClr>
                <a:srgbClr val="000000"/>
              </a:buClr>
            </a:pPr>
            <a:r>
              <a:rPr lang="en-US" sz="2400" dirty="0" smtClean="0">
                <a:solidFill>
                  <a:srgbClr val="000000"/>
                </a:solidFill>
                <a:latin typeface="Century Gothic" pitchFamily="34" charset="0"/>
              </a:rPr>
              <a:t>Alum affects the ‘stickiness’ and ‘fluffiness’ of </a:t>
            </a:r>
            <a:r>
              <a:rPr lang="en-US" sz="2400" dirty="0" err="1" smtClean="0">
                <a:solidFill>
                  <a:srgbClr val="000000"/>
                </a:solidFill>
                <a:latin typeface="Century Gothic" pitchFamily="34" charset="0"/>
              </a:rPr>
              <a:t>flocs</a:t>
            </a:r>
            <a:r>
              <a:rPr lang="en-US" sz="2400" dirty="0" smtClean="0">
                <a:solidFill>
                  <a:srgbClr val="000000"/>
                </a:solidFill>
                <a:latin typeface="Century Gothic" pitchFamily="34" charset="0"/>
              </a:rPr>
              <a:t>.</a:t>
            </a:r>
          </a:p>
          <a:p>
            <a:pPr marL="411480" lvl="1" indent="-308610">
              <a:lnSpc>
                <a:spcPct val="95000"/>
              </a:lnSpc>
              <a:spcBef>
                <a:spcPct val="0"/>
              </a:spcBef>
              <a:buClr>
                <a:srgbClr val="000000"/>
              </a:buClr>
            </a:pPr>
            <a:r>
              <a:rPr lang="en-US" sz="2400" dirty="0" smtClean="0">
                <a:solidFill>
                  <a:srgbClr val="000000"/>
                </a:solidFill>
                <a:latin typeface="Century Gothic" pitchFamily="34" charset="0"/>
              </a:rPr>
              <a:t>Gradually decrease the alum dose and observe effects on </a:t>
            </a:r>
            <a:r>
              <a:rPr lang="en-US" sz="2400" dirty="0" err="1" smtClean="0">
                <a:solidFill>
                  <a:srgbClr val="000000"/>
                </a:solidFill>
                <a:latin typeface="Century Gothic" pitchFamily="34" charset="0"/>
              </a:rPr>
              <a:t>floc</a:t>
            </a:r>
            <a:r>
              <a:rPr lang="en-US" sz="2400" dirty="0" smtClean="0">
                <a:solidFill>
                  <a:srgbClr val="000000"/>
                </a:solidFill>
                <a:latin typeface="Century Gothic" pitchFamily="34" charset="0"/>
              </a:rPr>
              <a:t> blanket and sludge.</a:t>
            </a:r>
          </a:p>
          <a:p>
            <a:pPr marL="411480" lvl="1" indent="-308610">
              <a:lnSpc>
                <a:spcPct val="95000"/>
              </a:lnSpc>
              <a:spcBef>
                <a:spcPct val="0"/>
              </a:spcBef>
              <a:buClr>
                <a:srgbClr val="000000"/>
              </a:buClr>
            </a:pPr>
            <a:endParaRPr lang="en-US" sz="2400" dirty="0" smtClean="0">
              <a:solidFill>
                <a:srgbClr val="000000"/>
              </a:solidFill>
              <a:latin typeface="Century Gothic" pitchFamily="34" charset="0"/>
            </a:endParaRPr>
          </a:p>
          <a:p>
            <a:pPr marL="411480" lvl="1" indent="-308610">
              <a:lnSpc>
                <a:spcPct val="95000"/>
              </a:lnSpc>
              <a:spcBef>
                <a:spcPct val="0"/>
              </a:spcBef>
              <a:buClr>
                <a:srgbClr val="000000"/>
              </a:buClr>
            </a:pPr>
            <a:endParaRPr lang="en-US" sz="2400" dirty="0">
              <a:solidFill>
                <a:srgbClr val="000000"/>
              </a:solidFill>
              <a:latin typeface="Century Gothic" pitchFamily="34" charset="0"/>
            </a:endParaRPr>
          </a:p>
        </p:txBody>
      </p:sp>
      <p:pic>
        <p:nvPicPr>
          <p:cNvPr id="9"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2286000" y="2867167"/>
            <a:ext cx="4495800" cy="33616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1067291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sz="5000" dirty="0" smtClean="0">
                <a:solidFill>
                  <a:srgbClr val="1F497D"/>
                </a:solidFill>
              </a:rPr>
              <a:t>Outline</a:t>
            </a:r>
            <a:endParaRPr lang="en-US" sz="5000" dirty="0">
              <a:solidFill>
                <a:schemeClr val="accent1"/>
              </a:solidFill>
              <a:latin typeface="Arial" charset="0"/>
            </a:endParaRPr>
          </a:p>
        </p:txBody>
      </p:sp>
      <p:sp>
        <p:nvSpPr>
          <p:cNvPr id="4098" name="Rectangle 2"/>
          <p:cNvSpPr>
            <a:spLocks noGrp="1" noChangeArrowheads="1"/>
          </p:cNvSpPr>
          <p:nvPr>
            <p:ph type="body" idx="1"/>
          </p:nvPr>
        </p:nvSpPr>
        <p:spPr>
          <a:xfrm>
            <a:off x="304800" y="1524000"/>
            <a:ext cx="5042058" cy="4930617"/>
          </a:xfrm>
        </p:spPr>
        <p:txBody>
          <a:bodyPr lIns="0" tIns="0" rIns="0" bIns="0"/>
          <a:lstStyle/>
          <a:p>
            <a:pPr marL="445770" lvl="1" indent="-342900">
              <a:lnSpc>
                <a:spcPct val="95000"/>
              </a:lnSpc>
              <a:spcBef>
                <a:spcPct val="0"/>
              </a:spcBef>
              <a:buClr>
                <a:srgbClr val="000000"/>
              </a:buClr>
            </a:pPr>
            <a:r>
              <a:rPr lang="en-US" dirty="0" smtClean="0">
                <a:solidFill>
                  <a:srgbClr val="000000"/>
                </a:solidFill>
                <a:cs typeface="Arial" pitchFamily="34" charset="0"/>
              </a:rPr>
              <a:t>Introduction</a:t>
            </a:r>
          </a:p>
          <a:p>
            <a:pPr marL="445770" lvl="1" indent="-342900">
              <a:lnSpc>
                <a:spcPct val="95000"/>
              </a:lnSpc>
              <a:spcBef>
                <a:spcPct val="0"/>
              </a:spcBef>
              <a:buClr>
                <a:srgbClr val="000000"/>
              </a:buClr>
            </a:pPr>
            <a:endParaRPr lang="en-US" dirty="0" smtClean="0">
              <a:cs typeface="Arial" pitchFamily="34" charset="0"/>
            </a:endParaRPr>
          </a:p>
          <a:p>
            <a:pPr marL="445770" lvl="1" indent="-342900">
              <a:lnSpc>
                <a:spcPct val="95000"/>
              </a:lnSpc>
              <a:spcBef>
                <a:spcPct val="0"/>
              </a:spcBef>
              <a:buClr>
                <a:srgbClr val="000000"/>
              </a:buClr>
            </a:pPr>
            <a:r>
              <a:rPr lang="en-US" dirty="0" smtClean="0">
                <a:solidFill>
                  <a:srgbClr val="000000"/>
                </a:solidFill>
                <a:cs typeface="Arial" pitchFamily="34" charset="0"/>
              </a:rPr>
              <a:t>Tube Settler Failure</a:t>
            </a:r>
          </a:p>
          <a:p>
            <a:pPr marL="445770" lvl="1" indent="-342900">
              <a:lnSpc>
                <a:spcPct val="95000"/>
              </a:lnSpc>
              <a:spcBef>
                <a:spcPct val="0"/>
              </a:spcBef>
              <a:buClr>
                <a:srgbClr val="000000"/>
              </a:buClr>
            </a:pPr>
            <a:r>
              <a:rPr lang="en-US" dirty="0" smtClean="0">
                <a:solidFill>
                  <a:srgbClr val="000000"/>
                </a:solidFill>
                <a:cs typeface="Arial" pitchFamily="34" charset="0"/>
              </a:rPr>
              <a:t>5 NTU Influent</a:t>
            </a:r>
          </a:p>
          <a:p>
            <a:pPr marL="445770" lvl="1" indent="-342900">
              <a:lnSpc>
                <a:spcPct val="95000"/>
              </a:lnSpc>
              <a:spcBef>
                <a:spcPct val="0"/>
              </a:spcBef>
              <a:buClr>
                <a:srgbClr val="000000"/>
              </a:buClr>
            </a:pPr>
            <a:endParaRPr lang="en-US" dirty="0" smtClean="0">
              <a:cs typeface="Arial" pitchFamily="34" charset="0"/>
            </a:endParaRPr>
          </a:p>
          <a:p>
            <a:pPr marL="445770" lvl="1" indent="-342900">
              <a:lnSpc>
                <a:spcPct val="95000"/>
              </a:lnSpc>
              <a:spcBef>
                <a:spcPct val="0"/>
              </a:spcBef>
              <a:buClr>
                <a:srgbClr val="000000"/>
              </a:buClr>
            </a:pPr>
            <a:r>
              <a:rPr lang="en-US" dirty="0" err="1" smtClean="0">
                <a:cs typeface="Arial" pitchFamily="34" charset="0"/>
              </a:rPr>
              <a:t>Floc</a:t>
            </a:r>
            <a:r>
              <a:rPr lang="en-US" dirty="0" smtClean="0">
                <a:cs typeface="Arial" pitchFamily="34" charset="0"/>
              </a:rPr>
              <a:t> Hopper Model</a:t>
            </a:r>
          </a:p>
          <a:p>
            <a:pPr marL="845820" lvl="2" indent="-342900">
              <a:lnSpc>
                <a:spcPct val="95000"/>
              </a:lnSpc>
              <a:spcBef>
                <a:spcPct val="0"/>
              </a:spcBef>
              <a:buClr>
                <a:srgbClr val="000000"/>
              </a:buClr>
            </a:pPr>
            <a:r>
              <a:rPr lang="en-US" dirty="0" smtClean="0">
                <a:cs typeface="Arial" pitchFamily="34" charset="0"/>
              </a:rPr>
              <a:t>Continuous vs. Pulsed Wasting</a:t>
            </a:r>
          </a:p>
          <a:p>
            <a:pPr marL="445770" lvl="1" indent="-342900">
              <a:lnSpc>
                <a:spcPct val="95000"/>
              </a:lnSpc>
              <a:spcBef>
                <a:spcPct val="0"/>
              </a:spcBef>
              <a:buClr>
                <a:srgbClr val="000000"/>
              </a:buClr>
            </a:pPr>
            <a:endParaRPr lang="en-US" dirty="0">
              <a:cs typeface="Arial" pitchFamily="34" charset="0"/>
            </a:endParaRPr>
          </a:p>
          <a:p>
            <a:pPr marL="445770" lvl="1" indent="-342900">
              <a:lnSpc>
                <a:spcPct val="95000"/>
              </a:lnSpc>
              <a:spcBef>
                <a:spcPct val="0"/>
              </a:spcBef>
              <a:buClr>
                <a:srgbClr val="000000"/>
              </a:buClr>
            </a:pPr>
            <a:r>
              <a:rPr lang="en-US" dirty="0" smtClean="0">
                <a:cs typeface="Arial" pitchFamily="34" charset="0"/>
              </a:rPr>
              <a:t>Sludge Growth Rate</a:t>
            </a:r>
          </a:p>
          <a:p>
            <a:pPr marL="445770" lvl="1" indent="-342900">
              <a:lnSpc>
                <a:spcPct val="95000"/>
              </a:lnSpc>
              <a:spcBef>
                <a:spcPct val="0"/>
              </a:spcBef>
              <a:buClr>
                <a:srgbClr val="000000"/>
              </a:buClr>
            </a:pPr>
            <a:r>
              <a:rPr lang="en-US" dirty="0" smtClean="0">
                <a:cs typeface="Arial" pitchFamily="34" charset="0"/>
              </a:rPr>
              <a:t>Varying Alum Dose</a:t>
            </a:r>
          </a:p>
          <a:p>
            <a:pPr marL="445770" lvl="1" indent="-342900">
              <a:lnSpc>
                <a:spcPct val="95000"/>
              </a:lnSpc>
              <a:spcBef>
                <a:spcPct val="0"/>
              </a:spcBef>
              <a:buClr>
                <a:srgbClr val="000000"/>
              </a:buClr>
            </a:pPr>
            <a:endParaRPr lang="en-US" sz="2400" dirty="0" smtClean="0">
              <a:solidFill>
                <a:srgbClr val="000000"/>
              </a:solidFill>
              <a:cs typeface="Arial" pitchFamily="34" charset="0"/>
            </a:endParaRPr>
          </a:p>
          <a:p>
            <a:pPr marL="445770" lvl="1" indent="-342900">
              <a:lnSpc>
                <a:spcPct val="95000"/>
              </a:lnSpc>
              <a:spcBef>
                <a:spcPct val="0"/>
              </a:spcBef>
              <a:buClr>
                <a:srgbClr val="000000"/>
              </a:buClr>
            </a:pPr>
            <a:r>
              <a:rPr lang="en-US" dirty="0" smtClean="0">
                <a:solidFill>
                  <a:srgbClr val="000000"/>
                </a:solidFill>
                <a:cs typeface="Arial" pitchFamily="34" charset="0"/>
              </a:rPr>
              <a:t>Future Work</a:t>
            </a:r>
            <a:endParaRPr lang="en-US" sz="24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291943"/>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3074"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318" t="18652" r="57387" b="26587"/>
          <a:stretch/>
        </p:blipFill>
        <p:spPr bwMode="auto">
          <a:xfrm>
            <a:off x="5791200" y="1600200"/>
            <a:ext cx="2743200" cy="4616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419667182"/>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215742" y="267177"/>
            <a:ext cx="8698230" cy="817245"/>
          </a:xfrm>
        </p:spPr>
        <p:txBody>
          <a:bodyPr lIns="0" tIns="0" rIns="0" bIns="0" anchor="t"/>
          <a:lstStyle/>
          <a:p>
            <a:pPr>
              <a:lnSpc>
                <a:spcPct val="95000"/>
              </a:lnSpc>
            </a:pPr>
            <a:r>
              <a:rPr lang="en-US" sz="4800" dirty="0" smtClean="0"/>
              <a:t>Varying Alum Dose</a:t>
            </a:r>
            <a:endParaRPr lang="en-US" sz="4800" dirty="0">
              <a:solidFill>
                <a:srgbClr val="000000"/>
              </a:solidFill>
              <a:latin typeface="Arial" charset="0"/>
            </a:endParaRPr>
          </a:p>
        </p:txBody>
      </p:sp>
      <p:sp>
        <p:nvSpPr>
          <p:cNvPr id="7170" name="Rectangle 2"/>
          <p:cNvSpPr>
            <a:spLocks noGrp="1" noChangeArrowheads="1"/>
          </p:cNvSpPr>
          <p:nvPr>
            <p:ph type="body" idx="1"/>
          </p:nvPr>
        </p:nvSpPr>
        <p:spPr>
          <a:xfrm>
            <a:off x="222885" y="1645920"/>
            <a:ext cx="8692515" cy="4937760"/>
          </a:xfrm>
        </p:spPr>
        <p:txBody>
          <a:bodyPr lIns="0" tIns="0" rIns="0" bIns="0"/>
          <a:lstStyle/>
          <a:p>
            <a:pPr marL="411480" lvl="1" indent="-308610">
              <a:lnSpc>
                <a:spcPct val="95000"/>
              </a:lnSpc>
              <a:spcBef>
                <a:spcPct val="0"/>
              </a:spcBef>
              <a:buClr>
                <a:srgbClr val="000000"/>
              </a:buClr>
            </a:pPr>
            <a:endParaRPr lang="en-US" sz="2400" dirty="0" smtClean="0">
              <a:solidFill>
                <a:srgbClr val="000000"/>
              </a:solidFill>
              <a:latin typeface="Century Gothic" pitchFamily="34" charset="0"/>
            </a:endParaRPr>
          </a:p>
          <a:p>
            <a:pPr marL="411480" lvl="1" indent="-308610">
              <a:lnSpc>
                <a:spcPct val="95000"/>
              </a:lnSpc>
              <a:spcBef>
                <a:spcPct val="0"/>
              </a:spcBef>
              <a:buClr>
                <a:srgbClr val="000000"/>
              </a:buClr>
            </a:pPr>
            <a:endParaRPr lang="en-US" sz="2400" dirty="0">
              <a:solidFill>
                <a:srgbClr val="000000"/>
              </a:solidFill>
              <a:latin typeface="Century Gothic" pitchFamily="34" charset="0"/>
            </a:endParaRPr>
          </a:p>
        </p:txBody>
      </p:sp>
      <p:pic>
        <p:nvPicPr>
          <p:cNvPr id="9"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7974" y="990600"/>
            <a:ext cx="6866203" cy="4429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457200" y="5625385"/>
            <a:ext cx="8100294" cy="646331"/>
          </a:xfrm>
          <a:prstGeom prst="rect">
            <a:avLst/>
          </a:prstGeom>
          <a:noFill/>
        </p:spPr>
        <p:txBody>
          <a:bodyPr wrap="none" rtlCol="0">
            <a:spAutoFit/>
          </a:bodyPr>
          <a:lstStyle/>
          <a:p>
            <a:pPr marL="285750" indent="-285750">
              <a:buFont typeface="Wingdings" pitchFamily="2" charset="2"/>
              <a:buChar char="Ø"/>
            </a:pPr>
            <a:r>
              <a:rPr lang="en-US" dirty="0" err="1" smtClean="0"/>
              <a:t>Floc</a:t>
            </a:r>
            <a:r>
              <a:rPr lang="en-US" dirty="0" smtClean="0"/>
              <a:t> blanket can be maintained at an alum dose of 28 mg/L</a:t>
            </a:r>
          </a:p>
          <a:p>
            <a:pPr marL="285750" indent="-285750">
              <a:buFont typeface="Wingdings" pitchFamily="2" charset="2"/>
              <a:buChar char="Ø"/>
            </a:pPr>
            <a:r>
              <a:rPr lang="en-US" dirty="0" smtClean="0"/>
              <a:t>Increasing alum dose results in a decrease in blanket concentration</a:t>
            </a:r>
            <a:endParaRPr lang="en-US" dirty="0"/>
          </a:p>
        </p:txBody>
      </p:sp>
    </p:spTree>
    <p:extLst>
      <p:ext uri="{BB962C8B-B14F-4D97-AF65-F5344CB8AC3E}">
        <p14:creationId xmlns:p14="http://schemas.microsoft.com/office/powerpoint/2010/main" val="375632938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sz="7200" dirty="0" smtClean="0"/>
              <a:t>Future Work</a:t>
            </a:r>
            <a:endParaRPr lang="en-US" sz="7200" dirty="0">
              <a:solidFill>
                <a:srgbClr val="000000"/>
              </a:solidFill>
              <a:latin typeface="Arial" charset="0"/>
            </a:endParaRPr>
          </a:p>
        </p:txBody>
      </p:sp>
      <p:sp>
        <p:nvSpPr>
          <p:cNvPr id="27650"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b="1" dirty="0" smtClean="0">
                <a:solidFill>
                  <a:srgbClr val="000000"/>
                </a:solidFill>
                <a:latin typeface="Century Gothic" pitchFamily="34" charset="0"/>
              </a:rPr>
              <a:t>Ideas for Future Experiments:</a:t>
            </a:r>
          </a:p>
          <a:p>
            <a:pPr marL="0" indent="0">
              <a:lnSpc>
                <a:spcPct val="95000"/>
              </a:lnSpc>
              <a:spcBef>
                <a:spcPct val="0"/>
              </a:spcBef>
            </a:pPr>
            <a:endParaRPr lang="en-US" dirty="0" smtClean="0">
              <a:solidFill>
                <a:srgbClr val="000000"/>
              </a:solidFill>
              <a:latin typeface="Century Gothic" pitchFamily="34" charset="0"/>
            </a:endParaRPr>
          </a:p>
          <a:p>
            <a:pPr marL="0" indent="0">
              <a:lnSpc>
                <a:spcPct val="95000"/>
              </a:lnSpc>
              <a:spcBef>
                <a:spcPct val="0"/>
              </a:spcBef>
            </a:pPr>
            <a:r>
              <a:rPr lang="en-US" dirty="0" smtClean="0">
                <a:solidFill>
                  <a:srgbClr val="000000"/>
                </a:solidFill>
                <a:latin typeface="Century Gothic" pitchFamily="34" charset="0"/>
              </a:rPr>
              <a:t>Seeding</a:t>
            </a:r>
          </a:p>
          <a:p>
            <a:pPr marL="400050" lvl="1" indent="0">
              <a:lnSpc>
                <a:spcPct val="95000"/>
              </a:lnSpc>
              <a:spcBef>
                <a:spcPct val="0"/>
              </a:spcBef>
            </a:pPr>
            <a:r>
              <a:rPr lang="en-US" dirty="0" smtClean="0">
                <a:solidFill>
                  <a:srgbClr val="000000"/>
                </a:solidFill>
                <a:latin typeface="Century Gothic" pitchFamily="34" charset="0"/>
              </a:rPr>
              <a:t>Two standpoints</a:t>
            </a:r>
          </a:p>
          <a:p>
            <a:pPr marL="400050" lvl="1" indent="0">
              <a:lnSpc>
                <a:spcPct val="95000"/>
              </a:lnSpc>
              <a:spcBef>
                <a:spcPct val="0"/>
              </a:spcBef>
            </a:pPr>
            <a:endParaRPr lang="en-US" dirty="0" smtClean="0">
              <a:solidFill>
                <a:srgbClr val="000000"/>
              </a:solidFill>
              <a:latin typeface="Century Gothic" pitchFamily="34" charset="0"/>
            </a:endParaRPr>
          </a:p>
          <a:p>
            <a:pPr marL="0" indent="0">
              <a:lnSpc>
                <a:spcPct val="95000"/>
              </a:lnSpc>
              <a:spcBef>
                <a:spcPct val="0"/>
              </a:spcBef>
            </a:pPr>
            <a:r>
              <a:rPr lang="en-US" dirty="0" smtClean="0">
                <a:solidFill>
                  <a:srgbClr val="000000"/>
                </a:solidFill>
                <a:latin typeface="Century Gothic" pitchFamily="34" charset="0"/>
              </a:rPr>
              <a:t>More </a:t>
            </a:r>
            <a:r>
              <a:rPr lang="en-US" dirty="0" err="1" smtClean="0">
                <a:solidFill>
                  <a:srgbClr val="000000"/>
                </a:solidFill>
                <a:latin typeface="Century Gothic" pitchFamily="34" charset="0"/>
              </a:rPr>
              <a:t>floc</a:t>
            </a:r>
            <a:r>
              <a:rPr lang="en-US" dirty="0" smtClean="0">
                <a:solidFill>
                  <a:srgbClr val="000000"/>
                </a:solidFill>
                <a:latin typeface="Century Gothic" pitchFamily="34" charset="0"/>
              </a:rPr>
              <a:t> hopper experiments</a:t>
            </a:r>
          </a:p>
          <a:p>
            <a:pPr marL="0" indent="0">
              <a:lnSpc>
                <a:spcPct val="95000"/>
              </a:lnSpc>
              <a:spcBef>
                <a:spcPct val="0"/>
              </a:spcBef>
            </a:pPr>
            <a:endParaRPr lang="en-US" dirty="0" smtClean="0">
              <a:solidFill>
                <a:srgbClr val="000000"/>
              </a:solidFill>
              <a:latin typeface="Century Gothic" pitchFamily="34" charset="0"/>
            </a:endParaRPr>
          </a:p>
          <a:p>
            <a:pPr marL="0" indent="0">
              <a:lnSpc>
                <a:spcPct val="95000"/>
              </a:lnSpc>
              <a:spcBef>
                <a:spcPct val="0"/>
              </a:spcBef>
            </a:pPr>
            <a:r>
              <a:rPr lang="en-US" dirty="0" smtClean="0">
                <a:solidFill>
                  <a:srgbClr val="000000"/>
                </a:solidFill>
                <a:latin typeface="Century Gothic" pitchFamily="34" charset="0"/>
              </a:rPr>
              <a:t>Further examination of alum dose</a:t>
            </a:r>
          </a:p>
          <a:p>
            <a:pPr marL="400050" lvl="1" indent="0">
              <a:lnSpc>
                <a:spcPct val="95000"/>
              </a:lnSpc>
              <a:spcBef>
                <a:spcPct val="0"/>
              </a:spcBef>
            </a:pPr>
            <a:r>
              <a:rPr lang="en-US" dirty="0" smtClean="0">
                <a:solidFill>
                  <a:srgbClr val="000000"/>
                </a:solidFill>
                <a:latin typeface="Century Gothic" pitchFamily="34" charset="0"/>
              </a:rPr>
              <a:t>Form a blanket for each alum concentration</a:t>
            </a:r>
            <a:endParaRPr lang="en-US" dirty="0">
              <a:solidFill>
                <a:srgbClr val="000000"/>
              </a:solidFill>
              <a:latin typeface="Century Gothic" pitchFamily="34"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extLst>
      <p:ext uri="{BB962C8B-B14F-4D97-AF65-F5344CB8AC3E}">
        <p14:creationId xmlns:p14="http://schemas.microsoft.com/office/powerpoint/2010/main" val="168377519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8000" dirty="0" smtClean="0"/>
              <a:t>Questions..?</a:t>
            </a:r>
            <a:endParaRPr lang="en-US" sz="8000" dirty="0"/>
          </a:p>
        </p:txBody>
      </p:sp>
      <p:sp>
        <p:nvSpPr>
          <p:cNvPr id="9" name="TextBox 8"/>
          <p:cNvSpPr txBox="1"/>
          <p:nvPr/>
        </p:nvSpPr>
        <p:spPr>
          <a:xfrm>
            <a:off x="4114800" y="1371600"/>
            <a:ext cx="4343400" cy="1015663"/>
          </a:xfrm>
          <a:prstGeom prst="rect">
            <a:avLst/>
          </a:prstGeom>
          <a:noFill/>
        </p:spPr>
        <p:txBody>
          <a:bodyPr wrap="square" rtlCol="0">
            <a:spAutoFit/>
          </a:bodyPr>
          <a:lstStyle/>
          <a:p>
            <a:r>
              <a:rPr lang="en-US" sz="6000" b="1" dirty="0" smtClean="0"/>
              <a:t>Questions?</a:t>
            </a:r>
            <a:endParaRPr lang="en-US" sz="6000" b="1" dirty="0"/>
          </a:p>
        </p:txBody>
      </p:sp>
      <p:sp>
        <p:nvSpPr>
          <p:cNvPr id="5" name="AutoShape 2" descr="https://mail-attachment.googleusercontent.com/attachment/u/0/?ui=2&amp;ik=039f0e66ae&amp;view=att&amp;th=1373cef87b247788&amp;attid=0.1&amp;disp=inline&amp;realattid=f_h23ip8g90&amp;safe=1&amp;zw&amp;saduie=AG9B_P-vjAV7HuBy1cIBCuA2YKq_&amp;sadet=1336757600596&amp;sads=0xCGXMCOfBZ84vHfDkaE20Hyw_w"/>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ttps://mail-attachment.googleusercontent.com/attachment/u/0/?ui=2&amp;ik=039f0e66ae&amp;view=att&amp;th=1373cef87b247788&amp;attid=0.1&amp;disp=inline&amp;realattid=f_h23ip8g90&amp;safe=1&amp;zw&amp;saduie=AG9B_P-vjAV7HuBy1cIBCuA2YKq_&amp;sadet=1336757600596&amp;sads=0xCGXMCOfBZ84vHfDkaE20Hyw_w"/>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https://mail-attachment.googleusercontent.com/attachment/u/0/?ui=2&amp;ik=039f0e66ae&amp;view=att&amp;th=1373cef87b247788&amp;attid=0.1&amp;disp=inline&amp;realattid=f_h23ip8g90&amp;safe=1&amp;zw&amp;saduie=AG9B_P-vjAV7HuBy1cIBCuA2YKq_&amp;sadet=1336757600596&amp;sads=0xCGXMCOfBZ84vHfDkaE20Hyw_w"/>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1" name="Picture 7"/>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3000" contrast="31000"/>
                    </a14:imgEffect>
                  </a14:imgLayer>
                </a14:imgProps>
              </a:ext>
              <a:ext uri="{28A0092B-C50C-407E-A947-70E740481C1C}">
                <a14:useLocalDpi xmlns:a14="http://schemas.microsoft.com/office/drawing/2010/main" val="0"/>
              </a:ext>
            </a:extLst>
          </a:blip>
          <a:srcRect/>
          <a:stretch>
            <a:fillRect/>
          </a:stretch>
        </p:blipFill>
        <p:spPr bwMode="auto">
          <a:xfrm>
            <a:off x="612775" y="1458472"/>
            <a:ext cx="7997825" cy="53160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9952047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sz="5000" dirty="0" smtClean="0">
                <a:solidFill>
                  <a:srgbClr val="1F497D"/>
                </a:solidFill>
              </a:rPr>
              <a:t>What is a </a:t>
            </a:r>
            <a:r>
              <a:rPr lang="en-US" sz="5000" dirty="0" err="1" smtClean="0">
                <a:solidFill>
                  <a:srgbClr val="1F497D"/>
                </a:solidFill>
              </a:rPr>
              <a:t>Floc</a:t>
            </a:r>
            <a:r>
              <a:rPr lang="en-US" sz="5000" dirty="0" smtClean="0">
                <a:solidFill>
                  <a:srgbClr val="1F497D"/>
                </a:solidFill>
              </a:rPr>
              <a:t> Blanket?</a:t>
            </a:r>
            <a:endParaRPr lang="en-US" sz="5000" dirty="0">
              <a:solidFill>
                <a:schemeClr val="accent1"/>
              </a:solidFill>
              <a:latin typeface="Arial" charset="0"/>
            </a:endParaRPr>
          </a:p>
        </p:txBody>
      </p:sp>
      <p:sp>
        <p:nvSpPr>
          <p:cNvPr id="4098" name="Rectangle 2"/>
          <p:cNvSpPr>
            <a:spLocks noGrp="1" noChangeArrowheads="1"/>
          </p:cNvSpPr>
          <p:nvPr>
            <p:ph type="body" idx="1"/>
          </p:nvPr>
        </p:nvSpPr>
        <p:spPr>
          <a:xfrm>
            <a:off x="304800" y="1524000"/>
            <a:ext cx="5042058" cy="4930617"/>
          </a:xfrm>
        </p:spPr>
        <p:txBody>
          <a:bodyPr lIns="0" tIns="0" rIns="0" bIns="0"/>
          <a:lstStyle/>
          <a:p>
            <a:pPr marL="845820" lvl="2" indent="-342900">
              <a:lnSpc>
                <a:spcPct val="95000"/>
              </a:lnSpc>
              <a:spcBef>
                <a:spcPct val="0"/>
              </a:spcBef>
              <a:buClr>
                <a:srgbClr val="000000"/>
              </a:buClr>
            </a:pPr>
            <a:r>
              <a:rPr lang="en-US" dirty="0" smtClean="0">
                <a:solidFill>
                  <a:srgbClr val="000000"/>
                </a:solidFill>
                <a:cs typeface="Arial" pitchFamily="34" charset="0"/>
              </a:rPr>
              <a:t>A </a:t>
            </a:r>
            <a:r>
              <a:rPr lang="en-US" dirty="0" err="1" smtClean="0">
                <a:solidFill>
                  <a:srgbClr val="000000"/>
                </a:solidFill>
                <a:cs typeface="Arial" pitchFamily="34" charset="0"/>
              </a:rPr>
              <a:t>Floc</a:t>
            </a:r>
            <a:r>
              <a:rPr lang="en-US" dirty="0" smtClean="0">
                <a:solidFill>
                  <a:srgbClr val="000000"/>
                </a:solidFill>
                <a:cs typeface="Arial" pitchFamily="34" charset="0"/>
              </a:rPr>
              <a:t> blanket is a fluidized, highly concentrated bed of particles.</a:t>
            </a:r>
            <a:endParaRPr lang="en-US" dirty="0" smtClean="0">
              <a:cs typeface="Arial" pitchFamily="34" charset="0"/>
            </a:endParaRPr>
          </a:p>
          <a:p>
            <a:pPr marL="0" indent="0">
              <a:lnSpc>
                <a:spcPct val="95000"/>
              </a:lnSpc>
              <a:spcBef>
                <a:spcPct val="0"/>
              </a:spcBef>
              <a:buNone/>
            </a:pPr>
            <a:endParaRPr lang="en-US" sz="2400" b="1" dirty="0" smtClean="0">
              <a:solidFill>
                <a:srgbClr val="000000"/>
              </a:solidFill>
              <a:cs typeface="Arial" pitchFamily="34" charset="0"/>
            </a:endParaRPr>
          </a:p>
          <a:p>
            <a:pPr marL="0" indent="0">
              <a:lnSpc>
                <a:spcPct val="95000"/>
              </a:lnSpc>
              <a:spcBef>
                <a:spcPct val="0"/>
              </a:spcBef>
              <a:buNone/>
            </a:pPr>
            <a:r>
              <a:rPr lang="en-US" sz="2800" b="1" dirty="0" smtClean="0">
                <a:solidFill>
                  <a:srgbClr val="000000"/>
                </a:solidFill>
                <a:cs typeface="Arial" pitchFamily="34" charset="0"/>
              </a:rPr>
              <a:t>Benefits of a </a:t>
            </a:r>
            <a:r>
              <a:rPr lang="en-US" sz="2800" b="1" dirty="0" err="1" smtClean="0">
                <a:solidFill>
                  <a:srgbClr val="000000"/>
                </a:solidFill>
                <a:cs typeface="Arial" pitchFamily="34" charset="0"/>
              </a:rPr>
              <a:t>floc</a:t>
            </a:r>
            <a:r>
              <a:rPr lang="en-US" sz="2800" b="1" dirty="0" smtClean="0">
                <a:solidFill>
                  <a:srgbClr val="000000"/>
                </a:solidFill>
                <a:cs typeface="Arial" pitchFamily="34" charset="0"/>
              </a:rPr>
              <a:t> blanket:</a:t>
            </a:r>
          </a:p>
          <a:p>
            <a:pPr marL="0" indent="0">
              <a:lnSpc>
                <a:spcPct val="95000"/>
              </a:lnSpc>
              <a:spcBef>
                <a:spcPct val="0"/>
              </a:spcBef>
              <a:buNone/>
            </a:pPr>
            <a:r>
              <a:rPr lang="en-US" sz="2800" b="1" dirty="0" smtClean="0">
                <a:solidFill>
                  <a:srgbClr val="000000"/>
                </a:solidFill>
                <a:cs typeface="Arial" pitchFamily="34" charset="0"/>
              </a:rPr>
              <a:t>(Why is the STHT important?)</a:t>
            </a:r>
            <a:endParaRPr lang="en-US" sz="2800" b="1" dirty="0" smtClean="0">
              <a:cs typeface="Arial" pitchFamily="34" charset="0"/>
            </a:endParaRPr>
          </a:p>
          <a:p>
            <a:pPr marL="445770" lvl="1" indent="-342900">
              <a:lnSpc>
                <a:spcPct val="95000"/>
              </a:lnSpc>
              <a:spcBef>
                <a:spcPct val="0"/>
              </a:spcBef>
              <a:buClr>
                <a:srgbClr val="000000"/>
              </a:buClr>
            </a:pPr>
            <a:endParaRPr lang="en-US" sz="800" dirty="0" smtClean="0">
              <a:solidFill>
                <a:srgbClr val="000000"/>
              </a:solidFill>
              <a:cs typeface="Arial" pitchFamily="34" charset="0"/>
            </a:endParaRPr>
          </a:p>
          <a:p>
            <a:pPr marL="845820" lvl="2" indent="-342900">
              <a:lnSpc>
                <a:spcPct val="95000"/>
              </a:lnSpc>
              <a:spcBef>
                <a:spcPct val="0"/>
              </a:spcBef>
              <a:buClr>
                <a:srgbClr val="000000"/>
              </a:buClr>
            </a:pPr>
            <a:r>
              <a:rPr lang="en-US" dirty="0" smtClean="0">
                <a:solidFill>
                  <a:srgbClr val="000000"/>
                </a:solidFill>
                <a:cs typeface="Arial" pitchFamily="34" charset="0"/>
              </a:rPr>
              <a:t>Greatly improves the effluent turbidity by trapping small </a:t>
            </a:r>
            <a:r>
              <a:rPr lang="en-US" dirty="0" err="1" smtClean="0">
                <a:solidFill>
                  <a:srgbClr val="000000"/>
                </a:solidFill>
                <a:cs typeface="Arial" pitchFamily="34" charset="0"/>
              </a:rPr>
              <a:t>flocs</a:t>
            </a:r>
            <a:r>
              <a:rPr lang="en-US" dirty="0" smtClean="0">
                <a:solidFill>
                  <a:srgbClr val="000000"/>
                </a:solidFill>
                <a:cs typeface="Arial" pitchFamily="34" charset="0"/>
              </a:rPr>
              <a:t>.</a:t>
            </a:r>
            <a:endParaRPr lang="en-US" dirty="0" smtClean="0">
              <a:cs typeface="Arial" pitchFamily="34" charset="0"/>
            </a:endParaRPr>
          </a:p>
          <a:p>
            <a:pPr marL="445770" lvl="1" indent="-342900">
              <a:lnSpc>
                <a:spcPct val="95000"/>
              </a:lnSpc>
              <a:spcBef>
                <a:spcPct val="0"/>
              </a:spcBef>
              <a:buClr>
                <a:srgbClr val="000000"/>
              </a:buClr>
            </a:pPr>
            <a:endParaRPr lang="en-US" sz="2400" dirty="0" smtClean="0">
              <a:solidFill>
                <a:srgbClr val="000000"/>
              </a:solidFill>
              <a:cs typeface="Arial" pitchFamily="34" charset="0"/>
            </a:endParaRPr>
          </a:p>
          <a:p>
            <a:pPr marL="845820" lvl="2" indent="-342900">
              <a:lnSpc>
                <a:spcPct val="95000"/>
              </a:lnSpc>
              <a:spcBef>
                <a:spcPct val="0"/>
              </a:spcBef>
              <a:buClr>
                <a:srgbClr val="000000"/>
              </a:buClr>
            </a:pPr>
            <a:r>
              <a:rPr lang="en-US" dirty="0" smtClean="0">
                <a:solidFill>
                  <a:srgbClr val="000000"/>
                </a:solidFill>
                <a:cs typeface="Arial" pitchFamily="34" charset="0"/>
              </a:rPr>
              <a:t>Reduces clean water waste from less frequent draining of the sedimentation tank</a:t>
            </a:r>
            <a:r>
              <a:rPr lang="en-US" dirty="0" smtClean="0">
                <a:solidFill>
                  <a:srgbClr val="000000"/>
                </a:solidFill>
                <a:latin typeface="Arial" pitchFamily="34" charset="0"/>
                <a:cs typeface="Arial" pitchFamily="34" charset="0"/>
              </a:rPr>
              <a:t>.</a:t>
            </a:r>
            <a:endParaRPr lang="en-US" dirty="0" smtClean="0">
              <a:latin typeface="Arial" pitchFamily="34" charset="0"/>
              <a:cs typeface="Arial" pitchFamily="34" charset="0"/>
            </a:endParaRPr>
          </a:p>
          <a:p>
            <a:pPr marL="0" indent="0">
              <a:lnSpc>
                <a:spcPct val="95000"/>
              </a:lnSpc>
              <a:spcBef>
                <a:spcPct val="0"/>
              </a:spcBef>
              <a:buNone/>
            </a:pPr>
            <a:endParaRPr lang="en-US" sz="24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291943"/>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3074"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318" t="18652" r="57387" b="26587"/>
          <a:stretch/>
        </p:blipFill>
        <p:spPr bwMode="auto">
          <a:xfrm>
            <a:off x="5791200" y="1600200"/>
            <a:ext cx="2743200" cy="4616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992680657"/>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445770" y="304800"/>
            <a:ext cx="7936230" cy="822960"/>
          </a:xfrm>
        </p:spPr>
        <p:txBody>
          <a:bodyPr lIns="0" tIns="0" rIns="0" bIns="0" anchor="t"/>
          <a:lstStyle/>
          <a:p>
            <a:pPr>
              <a:lnSpc>
                <a:spcPct val="95000"/>
              </a:lnSpc>
            </a:pPr>
            <a:r>
              <a:rPr lang="en-US" sz="7200" dirty="0" smtClean="0">
                <a:solidFill>
                  <a:srgbClr val="1F497D"/>
                </a:solidFill>
              </a:rPr>
              <a:t>Our Team’s Goals</a:t>
            </a:r>
            <a:endParaRPr lang="en-US" sz="7200" dirty="0">
              <a:solidFill>
                <a:srgbClr val="000000"/>
              </a:solidFill>
              <a:latin typeface="Arial" charset="0"/>
            </a:endParaRPr>
          </a:p>
        </p:txBody>
      </p:sp>
      <p:sp>
        <p:nvSpPr>
          <p:cNvPr id="4098" name="Rectangle 2"/>
          <p:cNvSpPr>
            <a:spLocks noGrp="1" noChangeArrowheads="1"/>
          </p:cNvSpPr>
          <p:nvPr>
            <p:ph type="body" idx="1"/>
          </p:nvPr>
        </p:nvSpPr>
        <p:spPr>
          <a:xfrm>
            <a:off x="381000" y="1514950"/>
            <a:ext cx="8077200" cy="4809650"/>
          </a:xfrm>
        </p:spPr>
        <p:txBody>
          <a:bodyPr lIns="0" tIns="0" rIns="0" bIns="0"/>
          <a:lstStyle/>
          <a:p>
            <a:pPr marL="0" indent="0">
              <a:lnSpc>
                <a:spcPct val="95000"/>
              </a:lnSpc>
              <a:spcBef>
                <a:spcPct val="0"/>
              </a:spcBef>
            </a:pPr>
            <a:r>
              <a:rPr lang="en-US" sz="2400" dirty="0" smtClean="0">
                <a:solidFill>
                  <a:srgbClr val="000000"/>
                </a:solidFill>
                <a:latin typeface="Century Gothic" pitchFamily="34" charset="0"/>
              </a:rPr>
              <a:t>Effect of </a:t>
            </a:r>
            <a:r>
              <a:rPr lang="en-US" sz="2400" dirty="0" err="1" smtClean="0">
                <a:solidFill>
                  <a:srgbClr val="000000"/>
                </a:solidFill>
                <a:latin typeface="Century Gothic" pitchFamily="34" charset="0"/>
              </a:rPr>
              <a:t>upflow</a:t>
            </a:r>
            <a:r>
              <a:rPr lang="en-US" sz="2400" dirty="0" smtClean="0">
                <a:solidFill>
                  <a:srgbClr val="000000"/>
                </a:solidFill>
                <a:latin typeface="Century Gothic" pitchFamily="34" charset="0"/>
              </a:rPr>
              <a:t> velocity, alum dose, influent turbidity </a:t>
            </a:r>
          </a:p>
          <a:p>
            <a:pPr marL="0" indent="0">
              <a:lnSpc>
                <a:spcPct val="95000"/>
              </a:lnSpc>
              <a:spcBef>
                <a:spcPct val="0"/>
              </a:spcBef>
            </a:pPr>
            <a:r>
              <a:rPr lang="en-US" sz="2400" dirty="0" smtClean="0">
                <a:solidFill>
                  <a:srgbClr val="000000"/>
                </a:solidFill>
                <a:latin typeface="Century Gothic" pitchFamily="34" charset="0"/>
              </a:rPr>
              <a:t> </a:t>
            </a:r>
            <a:r>
              <a:rPr lang="en-US" sz="2400" dirty="0" err="1" smtClean="0">
                <a:solidFill>
                  <a:srgbClr val="000000"/>
                </a:solidFill>
                <a:latin typeface="Century Gothic" pitchFamily="34" charset="0"/>
              </a:rPr>
              <a:t>Floc</a:t>
            </a:r>
            <a:r>
              <a:rPr lang="en-US" sz="2400" dirty="0" smtClean="0">
                <a:solidFill>
                  <a:srgbClr val="000000"/>
                </a:solidFill>
                <a:latin typeface="Century Gothic" pitchFamily="34" charset="0"/>
              </a:rPr>
              <a:t> recycle</a:t>
            </a:r>
          </a:p>
          <a:p>
            <a:pPr marL="0" indent="0">
              <a:lnSpc>
                <a:spcPct val="95000"/>
              </a:lnSpc>
              <a:spcBef>
                <a:spcPct val="0"/>
              </a:spcBef>
            </a:pPr>
            <a:r>
              <a:rPr lang="en-US" sz="2400" dirty="0" smtClean="0">
                <a:solidFill>
                  <a:srgbClr val="000000"/>
                </a:solidFill>
                <a:latin typeface="Century Gothic" pitchFamily="34" charset="0"/>
              </a:rPr>
              <a:t> </a:t>
            </a:r>
            <a:r>
              <a:rPr lang="en-US" sz="2400" dirty="0" err="1" smtClean="0">
                <a:solidFill>
                  <a:srgbClr val="000000"/>
                </a:solidFill>
                <a:latin typeface="Century Gothic" pitchFamily="34" charset="0"/>
              </a:rPr>
              <a:t>Floc</a:t>
            </a:r>
            <a:r>
              <a:rPr lang="en-US" sz="2400" dirty="0" smtClean="0">
                <a:solidFill>
                  <a:srgbClr val="000000"/>
                </a:solidFill>
                <a:latin typeface="Century Gothic" pitchFamily="34" charset="0"/>
              </a:rPr>
              <a:t> hopper design</a:t>
            </a:r>
            <a:endParaRPr lang="en-US" sz="2000" dirty="0" smtClean="0">
              <a:solidFill>
                <a:srgbClr val="000000"/>
              </a:solidFill>
              <a:latin typeface="Century Gothic" pitchFamily="34" charset="0"/>
            </a:endParaRPr>
          </a:p>
          <a:p>
            <a:pPr marL="0" indent="0">
              <a:lnSpc>
                <a:spcPct val="95000"/>
              </a:lnSpc>
              <a:spcBef>
                <a:spcPct val="0"/>
              </a:spcBef>
            </a:pPr>
            <a:r>
              <a:rPr lang="en-US" sz="2400" dirty="0" smtClean="0">
                <a:solidFill>
                  <a:srgbClr val="000000"/>
                </a:solidFill>
                <a:latin typeface="Century Gothic" pitchFamily="34" charset="0"/>
              </a:rPr>
              <a:t> Improve performance, reduce costs </a:t>
            </a:r>
          </a:p>
          <a:p>
            <a:pPr marL="0" indent="0">
              <a:lnSpc>
                <a:spcPct val="95000"/>
              </a:lnSpc>
              <a:spcBef>
                <a:spcPct val="0"/>
              </a:spcBef>
              <a:buNone/>
            </a:pPr>
            <a:endParaRPr lang="en-US" sz="2400" dirty="0" smtClean="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8" name="Picture 7" descr="Sed tank side.tif"/>
          <p:cNvPicPr>
            <a:picLocks noChangeAspect="1"/>
          </p:cNvPicPr>
          <p:nvPr/>
        </p:nvPicPr>
        <p:blipFill>
          <a:blip r:embed="rId5" cstate="print"/>
          <a:stretch>
            <a:fillRect/>
          </a:stretch>
        </p:blipFill>
        <p:spPr>
          <a:xfrm>
            <a:off x="2235200" y="3048000"/>
            <a:ext cx="4775200" cy="3581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91250404"/>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dirty="0" smtClean="0"/>
              <a:t>Methods: Our Experimental Setup</a:t>
            </a:r>
            <a:endParaRPr lang="en-US" dirty="0">
              <a:solidFill>
                <a:srgbClr val="000000"/>
              </a:solidFill>
              <a:latin typeface="Arial" charset="0"/>
            </a:endParaRPr>
          </a:p>
        </p:txBody>
      </p:sp>
      <p:sp>
        <p:nvSpPr>
          <p:cNvPr id="11266"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 </a:t>
            </a:r>
          </a:p>
        </p:txBody>
      </p:sp>
      <p:pic>
        <p:nvPicPr>
          <p:cNvPr id="11268" name="Picture 4"/>
          <p:cNvPicPr>
            <a:picLocks noChangeAspect="1" noChangeArrowheads="1"/>
          </p:cNvPicPr>
          <p:nvPr/>
        </p:nvPicPr>
        <p:blipFill>
          <a:blip r:embed="rId3" cstate="print"/>
          <a:srcRect/>
          <a:stretch>
            <a:fillRect/>
          </a:stretch>
        </p:blipFill>
        <p:spPr bwMode="auto">
          <a:xfrm>
            <a:off x="457200" y="1525428"/>
            <a:ext cx="8229600" cy="4799172"/>
          </a:xfrm>
          <a:prstGeom prst="rect">
            <a:avLst/>
          </a:prstGeom>
          <a:noFill/>
        </p:spPr>
      </p:pic>
      <p:pic>
        <p:nvPicPr>
          <p:cNvPr id="6"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extLst>
      <p:ext uri="{BB962C8B-B14F-4D97-AF65-F5344CB8AC3E}">
        <p14:creationId xmlns:p14="http://schemas.microsoft.com/office/powerpoint/2010/main" val="192849130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445770" y="304800"/>
            <a:ext cx="7936230" cy="822960"/>
          </a:xfrm>
        </p:spPr>
        <p:txBody>
          <a:bodyPr lIns="0" tIns="0" rIns="0" bIns="0" anchor="t"/>
          <a:lstStyle/>
          <a:p>
            <a:pPr>
              <a:lnSpc>
                <a:spcPct val="95000"/>
              </a:lnSpc>
            </a:pPr>
            <a:r>
              <a:rPr lang="en-US" sz="7200" dirty="0" smtClean="0">
                <a:solidFill>
                  <a:srgbClr val="1F497D"/>
                </a:solidFill>
              </a:rPr>
              <a:t>Remember</a:t>
            </a:r>
            <a:endParaRPr lang="en-US" sz="7200" dirty="0">
              <a:solidFill>
                <a:srgbClr val="000000"/>
              </a:solidFill>
              <a:latin typeface="Arial" charset="0"/>
            </a:endParaRPr>
          </a:p>
        </p:txBody>
      </p:sp>
      <p:sp>
        <p:nvSpPr>
          <p:cNvPr id="4098" name="Rectangle 2"/>
          <p:cNvSpPr>
            <a:spLocks noGrp="1" noChangeArrowheads="1"/>
          </p:cNvSpPr>
          <p:nvPr>
            <p:ph type="body" idx="1"/>
          </p:nvPr>
        </p:nvSpPr>
        <p:spPr>
          <a:xfrm>
            <a:off x="381000" y="1600200"/>
            <a:ext cx="8229600" cy="762000"/>
          </a:xfrm>
        </p:spPr>
        <p:txBody>
          <a:bodyPr lIns="0" tIns="0" rIns="0" bIns="0"/>
          <a:lstStyle/>
          <a:p>
            <a:pPr marL="0" indent="0" algn="ctr">
              <a:lnSpc>
                <a:spcPct val="95000"/>
              </a:lnSpc>
              <a:spcBef>
                <a:spcPct val="0"/>
              </a:spcBef>
              <a:buNone/>
            </a:pPr>
            <a:r>
              <a:rPr lang="en-US" sz="2800" dirty="0" err="1" smtClean="0">
                <a:solidFill>
                  <a:srgbClr val="000000"/>
                </a:solidFill>
                <a:latin typeface="Century Gothic" pitchFamily="34" charset="0"/>
              </a:rPr>
              <a:t>Marcala</a:t>
            </a:r>
            <a:r>
              <a:rPr lang="en-US" sz="2800" dirty="0" smtClean="0">
                <a:solidFill>
                  <a:srgbClr val="000000"/>
                </a:solidFill>
                <a:latin typeface="Century Gothic" pitchFamily="34" charset="0"/>
              </a:rPr>
              <a:t> Diffuser Retrofit</a:t>
            </a:r>
          </a:p>
          <a:p>
            <a:pPr marL="0" indent="0" algn="ctr">
              <a:lnSpc>
                <a:spcPct val="95000"/>
              </a:lnSpc>
              <a:spcBef>
                <a:spcPct val="0"/>
              </a:spcBef>
              <a:buNone/>
            </a:pPr>
            <a:r>
              <a:rPr lang="en-US" sz="2800" dirty="0" smtClean="0">
                <a:solidFill>
                  <a:srgbClr val="000000"/>
                </a:solidFill>
                <a:latin typeface="Century Gothic" pitchFamily="34" charset="0"/>
              </a:rPr>
              <a:t>January 2012</a:t>
            </a:r>
          </a:p>
          <a:p>
            <a:pPr marL="0" indent="0" algn="ctr">
              <a:lnSpc>
                <a:spcPct val="95000"/>
              </a:lnSpc>
              <a:spcBef>
                <a:spcPct val="0"/>
              </a:spcBef>
              <a:buNone/>
            </a:pPr>
            <a:endParaRPr lang="en-US" sz="2800" dirty="0" smtClean="0">
              <a:solidFill>
                <a:srgbClr val="000000"/>
              </a:solidFill>
              <a:latin typeface="Century Gothic" pitchFamily="34" charset="0"/>
            </a:endParaRPr>
          </a:p>
          <a:p>
            <a:pPr marL="0" indent="0" algn="ctr">
              <a:lnSpc>
                <a:spcPct val="95000"/>
              </a:lnSpc>
              <a:spcBef>
                <a:spcPct val="0"/>
              </a:spcBef>
              <a:buNone/>
            </a:pPr>
            <a:endParaRPr lang="en-US" sz="2800" dirty="0">
              <a:solidFill>
                <a:srgbClr val="000000"/>
              </a:solidFill>
              <a:latin typeface="Arial" charset="0"/>
            </a:endParaRPr>
          </a:p>
          <a:p>
            <a:pPr marL="0" indent="0" algn="ctr">
              <a:lnSpc>
                <a:spcPct val="95000"/>
              </a:lnSpc>
              <a:spcBef>
                <a:spcPct val="0"/>
              </a:spcBef>
              <a:buNone/>
            </a:pPr>
            <a:endParaRPr lang="en-US" sz="2800" dirty="0">
              <a:solidFill>
                <a:srgbClr val="000000"/>
              </a:solidFill>
              <a:latin typeface="Arial" charset="0"/>
            </a:endParaRPr>
          </a:p>
          <a:p>
            <a:pPr marL="0" indent="0" algn="ctr">
              <a:lnSpc>
                <a:spcPct val="95000"/>
              </a:lnSpc>
              <a:spcBef>
                <a:spcPct val="0"/>
              </a:spcBef>
              <a:buNone/>
            </a:pPr>
            <a:endParaRPr lang="en-US" sz="28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78" y="2362200"/>
            <a:ext cx="9264375" cy="3527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146183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445770" y="304800"/>
            <a:ext cx="7936230" cy="822960"/>
          </a:xfrm>
        </p:spPr>
        <p:txBody>
          <a:bodyPr lIns="0" tIns="0" rIns="0" bIns="0" anchor="t"/>
          <a:lstStyle/>
          <a:p>
            <a:pPr>
              <a:lnSpc>
                <a:spcPct val="95000"/>
              </a:lnSpc>
            </a:pPr>
            <a:r>
              <a:rPr lang="en-US" sz="7200" dirty="0" smtClean="0">
                <a:solidFill>
                  <a:srgbClr val="1F497D"/>
                </a:solidFill>
              </a:rPr>
              <a:t>Tube Settler Failure</a:t>
            </a:r>
            <a:endParaRPr lang="en-US" sz="7200" dirty="0">
              <a:solidFill>
                <a:srgbClr val="000000"/>
              </a:solidFill>
              <a:latin typeface="Arial" charset="0"/>
            </a:endParaRPr>
          </a:p>
        </p:txBody>
      </p:sp>
      <p:sp>
        <p:nvSpPr>
          <p:cNvPr id="4098" name="Rectangle 2"/>
          <p:cNvSpPr>
            <a:spLocks noGrp="1" noChangeArrowheads="1"/>
          </p:cNvSpPr>
          <p:nvPr>
            <p:ph type="body" idx="1"/>
          </p:nvPr>
        </p:nvSpPr>
        <p:spPr>
          <a:xfrm>
            <a:off x="685800" y="6069806"/>
            <a:ext cx="7696200" cy="533400"/>
          </a:xfrm>
        </p:spPr>
        <p:txBody>
          <a:bodyPr lIns="0" tIns="0" rIns="0" bIns="0"/>
          <a:lstStyle/>
          <a:p>
            <a:pPr marL="0" indent="0" algn="ctr">
              <a:lnSpc>
                <a:spcPct val="95000"/>
              </a:lnSpc>
              <a:spcBef>
                <a:spcPct val="0"/>
              </a:spcBef>
              <a:buNone/>
            </a:pPr>
            <a:r>
              <a:rPr lang="en-US" sz="2800" dirty="0" smtClean="0">
                <a:solidFill>
                  <a:srgbClr val="000000"/>
                </a:solidFill>
                <a:latin typeface="Century Gothic" pitchFamily="34" charset="0"/>
              </a:rPr>
              <a:t> How did this happen?</a:t>
            </a: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7" name="Content Placeholder 4" descr="Marcala failure.tif"/>
          <p:cNvPicPr>
            <a:picLocks noChangeAspect="1"/>
          </p:cNvPicPr>
          <p:nvPr/>
        </p:nvPicPr>
        <p:blipFill>
          <a:blip r:embed="rId5" cstate="print"/>
          <a:stretch>
            <a:fillRect/>
          </a:stretch>
        </p:blipFill>
        <p:spPr bwMode="auto">
          <a:xfrm>
            <a:off x="3990266" y="1981200"/>
            <a:ext cx="5081426" cy="3819161"/>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5" name="Table 4"/>
          <p:cNvGraphicFramePr>
            <a:graphicFrameLocks noGrp="1"/>
          </p:cNvGraphicFramePr>
          <p:nvPr>
            <p:extLst>
              <p:ext uri="{D42A27DB-BD31-4B8C-83A1-F6EECF244321}">
                <p14:modId xmlns:p14="http://schemas.microsoft.com/office/powerpoint/2010/main" val="1801795152"/>
              </p:ext>
            </p:extLst>
          </p:nvPr>
        </p:nvGraphicFramePr>
        <p:xfrm>
          <a:off x="114300" y="1600200"/>
          <a:ext cx="3848100" cy="4351512"/>
        </p:xfrm>
        <a:graphic>
          <a:graphicData uri="http://schemas.openxmlformats.org/drawingml/2006/table">
            <a:tbl>
              <a:tblPr firstRow="1" bandRow="1">
                <a:tableStyleId>{3C2FFA5D-87B4-456A-9821-1D502468CF0F}</a:tableStyleId>
              </a:tblPr>
              <a:tblGrid>
                <a:gridCol w="723900"/>
                <a:gridCol w="685800"/>
                <a:gridCol w="129540"/>
                <a:gridCol w="632460"/>
                <a:gridCol w="137160"/>
                <a:gridCol w="624840"/>
                <a:gridCol w="144780"/>
                <a:gridCol w="769620"/>
              </a:tblGrid>
              <a:tr h="566337">
                <a:tc>
                  <a:txBody>
                    <a:bodyPr/>
                    <a:lstStyle/>
                    <a:p>
                      <a:pPr algn="ctr" fontAlgn="ctr"/>
                      <a:r>
                        <a:rPr lang="en-US" sz="1800" u="none" strike="noStrike" dirty="0">
                          <a:effectLst/>
                        </a:rPr>
                        <a:t>Time</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a:noFill/>
                    </a:lnR>
                    <a:lnT w="9525" cap="flat" cmpd="sng" algn="ctr">
                      <a:noFill/>
                      <a:prstDash val="solid"/>
                    </a:lnT>
                    <a:lnB w="25400" cap="flat" cmpd="sng" algn="ctr">
                      <a:noFill/>
                      <a:prstDash val="solid"/>
                    </a:lnB>
                    <a:lnTlToBr w="12700" cmpd="sng">
                      <a:noFill/>
                      <a:prstDash val="solid"/>
                    </a:lnTlToBr>
                    <a:lnBlToTr w="12700" cmpd="sng">
                      <a:noFill/>
                      <a:prstDash val="solid"/>
                    </a:lnBlToTr>
                    <a:solidFill>
                      <a:schemeClr val="tx2"/>
                    </a:solidFill>
                  </a:tcPr>
                </a:tc>
                <a:tc>
                  <a:txBody>
                    <a:bodyPr/>
                    <a:lstStyle/>
                    <a:p>
                      <a:pPr algn="ctr" fontAlgn="ctr"/>
                      <a:r>
                        <a:rPr lang="en-US" sz="1800" b="1" u="none" strike="noStrike" dirty="0" smtClean="0">
                          <a:solidFill>
                            <a:schemeClr val="bg1"/>
                          </a:solidFill>
                          <a:effectLst/>
                        </a:rPr>
                        <a:t>Tank</a:t>
                      </a:r>
                      <a:r>
                        <a:rPr lang="en-US" sz="1800" b="1" u="none" strike="noStrike" baseline="0" dirty="0" smtClean="0">
                          <a:solidFill>
                            <a:schemeClr val="bg1"/>
                          </a:solidFill>
                          <a:effectLst/>
                        </a:rPr>
                        <a:t> </a:t>
                      </a:r>
                      <a:r>
                        <a:rPr lang="en-US" sz="1800" b="1" u="none" strike="noStrike" dirty="0" smtClean="0">
                          <a:solidFill>
                            <a:schemeClr val="bg1"/>
                          </a:solidFill>
                          <a:effectLst/>
                        </a:rPr>
                        <a:t>1</a:t>
                      </a:r>
                    </a:p>
                    <a:p>
                      <a:pPr algn="ctr" fontAlgn="ctr"/>
                      <a:r>
                        <a:rPr lang="en-US" sz="1800" b="1" i="0" u="none" strike="noStrike" dirty="0" smtClean="0">
                          <a:solidFill>
                            <a:schemeClr val="bg1"/>
                          </a:solidFill>
                          <a:effectLst/>
                          <a:latin typeface="Calibri"/>
                        </a:rPr>
                        <a:t>(NTU)</a:t>
                      </a:r>
                      <a:endParaRPr lang="en-US" sz="1800" b="1" i="0" u="none" strike="noStrike" dirty="0">
                        <a:solidFill>
                          <a:schemeClr val="bg1"/>
                        </a:solidFill>
                        <a:effectLst/>
                        <a:latin typeface="Calibri"/>
                      </a:endParaRPr>
                    </a:p>
                  </a:txBody>
                  <a:tcPr marL="9525" marR="9525" marT="9525" marB="0" anchor="ctr">
                    <a:lnL>
                      <a:noFill/>
                    </a:lnL>
                    <a:lnR>
                      <a:noFill/>
                    </a:lnR>
                    <a:lnT w="9525" cap="flat" cmpd="sng" algn="ctr">
                      <a:noFill/>
                      <a:prstDash val="solid"/>
                    </a:lnT>
                    <a:lnB w="25400" cap="flat" cmpd="sng" algn="ctr">
                      <a:noFill/>
                      <a:prstDash val="solid"/>
                    </a:lnB>
                    <a:lnTlToBr w="12700" cmpd="sng">
                      <a:noFill/>
                      <a:prstDash val="solid"/>
                    </a:lnTlToBr>
                    <a:lnBlToTr w="12700" cmpd="sng">
                      <a:noFill/>
                      <a:prstDash val="solid"/>
                    </a:lnBlToTr>
                    <a:solidFill>
                      <a:schemeClr val="tx2"/>
                    </a:solidFill>
                  </a:tcPr>
                </a:tc>
                <a:tc gridSpan="2">
                  <a:txBody>
                    <a:bodyPr/>
                    <a:lstStyle/>
                    <a:p>
                      <a:pPr algn="ctr" fontAlgn="ctr"/>
                      <a:r>
                        <a:rPr lang="en-US" sz="1800" b="1" u="none" strike="noStrike" dirty="0" smtClean="0">
                          <a:solidFill>
                            <a:schemeClr val="bg1"/>
                          </a:solidFill>
                          <a:effectLst/>
                        </a:rPr>
                        <a:t>Tank</a:t>
                      </a:r>
                      <a:r>
                        <a:rPr lang="en-US" sz="1800" b="1" u="none" strike="noStrike" baseline="0" dirty="0" smtClean="0">
                          <a:solidFill>
                            <a:schemeClr val="bg1"/>
                          </a:solidFill>
                          <a:effectLst/>
                        </a:rPr>
                        <a:t> </a:t>
                      </a:r>
                      <a:r>
                        <a:rPr lang="en-US" sz="1800" b="1" u="none" strike="noStrike" dirty="0" smtClean="0">
                          <a:solidFill>
                            <a:schemeClr val="bg1"/>
                          </a:solidFill>
                          <a:effectLst/>
                        </a:rPr>
                        <a:t>2</a:t>
                      </a:r>
                    </a:p>
                    <a:p>
                      <a:pPr algn="ctr" fontAlgn="ctr"/>
                      <a:r>
                        <a:rPr lang="en-US" sz="1800" b="1" i="0" u="none" strike="noStrike" dirty="0" smtClean="0">
                          <a:solidFill>
                            <a:schemeClr val="bg1"/>
                          </a:solidFill>
                          <a:effectLst/>
                          <a:latin typeface="Calibri"/>
                        </a:rPr>
                        <a:t>(NTU)</a:t>
                      </a:r>
                      <a:endParaRPr lang="en-US" sz="1800" b="1" i="0" u="none" strike="noStrike" dirty="0">
                        <a:solidFill>
                          <a:schemeClr val="bg1"/>
                        </a:solidFill>
                        <a:effectLst/>
                        <a:latin typeface="Calibri"/>
                      </a:endParaRPr>
                    </a:p>
                  </a:txBody>
                  <a:tcPr marL="9525" marR="9525" marT="9525" marB="0" anchor="ctr">
                    <a:lnL>
                      <a:noFill/>
                    </a:lnL>
                    <a:lnR>
                      <a:noFill/>
                    </a:lnR>
                    <a:lnT w="9525" cap="flat" cmpd="sng" algn="ctr">
                      <a:noFill/>
                      <a:prstDash val="solid"/>
                    </a:lnT>
                    <a:lnB w="25400" cap="flat" cmpd="sng" algn="ctr">
                      <a:noFill/>
                      <a:prstDash val="solid"/>
                    </a:lnB>
                    <a:lnTlToBr w="12700" cmpd="sng">
                      <a:noFill/>
                      <a:prstDash val="solid"/>
                    </a:lnTlToBr>
                    <a:lnBlToTr w="12700" cmpd="sng">
                      <a:noFill/>
                      <a:prstDash val="solid"/>
                    </a:lnBlToTr>
                    <a:solidFill>
                      <a:schemeClr val="tx2"/>
                    </a:solidFill>
                  </a:tcPr>
                </a:tc>
                <a:tc hMerge="1">
                  <a:txBody>
                    <a:bodyPr/>
                    <a:lstStyle/>
                    <a:p>
                      <a:pPr algn="ctr" fontAlgn="ctr"/>
                      <a:endParaRPr lang="en-US" sz="1800" b="1" i="0" u="none" strike="noStrike" dirty="0">
                        <a:solidFill>
                          <a:schemeClr val="bg1"/>
                        </a:solidFill>
                        <a:effectLst/>
                        <a:latin typeface="Calibri"/>
                      </a:endParaRPr>
                    </a:p>
                  </a:txBody>
                  <a:tcPr marL="9525" marR="9525" marT="9525" marB="0" anchor="ctr">
                    <a:lnL>
                      <a:noFill/>
                    </a:lnL>
                    <a:lnR>
                      <a:noFill/>
                    </a:lnR>
                    <a:lnT w="9525" cap="flat" cmpd="sng" algn="ctr">
                      <a:noFill/>
                      <a:prstDash val="solid"/>
                    </a:lnT>
                    <a:lnB w="25400" cap="flat" cmpd="sng" algn="ctr">
                      <a:noFill/>
                      <a:prstDash val="solid"/>
                    </a:lnB>
                    <a:lnTlToBr w="12700" cmpd="sng">
                      <a:noFill/>
                      <a:prstDash val="solid"/>
                    </a:lnTlToBr>
                    <a:lnBlToTr w="12700" cmpd="sng">
                      <a:noFill/>
                      <a:prstDash val="solid"/>
                    </a:lnBlToTr>
                    <a:solidFill>
                      <a:schemeClr val="tx2"/>
                    </a:solidFill>
                  </a:tcPr>
                </a:tc>
                <a:tc gridSpan="2">
                  <a:txBody>
                    <a:bodyPr/>
                    <a:lstStyle/>
                    <a:p>
                      <a:pPr algn="ctr" fontAlgn="ctr"/>
                      <a:r>
                        <a:rPr lang="en-US" sz="1800" u="none" strike="noStrike" dirty="0" smtClean="0">
                          <a:effectLst/>
                        </a:rPr>
                        <a:t>Tank</a:t>
                      </a:r>
                      <a:r>
                        <a:rPr lang="en-US" sz="1800" u="none" strike="noStrike" baseline="0" dirty="0" smtClean="0">
                          <a:effectLst/>
                        </a:rPr>
                        <a:t> </a:t>
                      </a:r>
                      <a:r>
                        <a:rPr lang="en-US" sz="1800" u="none" strike="noStrike" dirty="0" smtClean="0">
                          <a:effectLst/>
                        </a:rPr>
                        <a:t>3 (NTU)</a:t>
                      </a:r>
                      <a:endParaRPr lang="en-US" sz="1800" b="0" i="0" u="none" strike="noStrike" dirty="0">
                        <a:solidFill>
                          <a:srgbClr val="000000"/>
                        </a:solidFill>
                        <a:effectLst/>
                        <a:latin typeface="Calibri"/>
                      </a:endParaRPr>
                    </a:p>
                  </a:txBody>
                  <a:tcPr marL="9525" marR="9525" marT="9525" marB="0" anchor="ctr">
                    <a:lnL>
                      <a:noFill/>
                    </a:lnL>
                    <a:lnR>
                      <a:noFill/>
                    </a:lnR>
                    <a:lnT w="9525" cap="flat" cmpd="sng" algn="ctr">
                      <a:noFill/>
                      <a:prstDash val="solid"/>
                    </a:lnT>
                    <a:lnB w="25400" cap="flat" cmpd="sng" algn="ctr">
                      <a:noFill/>
                      <a:prstDash val="solid"/>
                    </a:lnB>
                    <a:lnTlToBr w="12700" cmpd="sng">
                      <a:noFill/>
                      <a:prstDash val="solid"/>
                    </a:lnTlToBr>
                    <a:lnBlToTr w="12700" cmpd="sng">
                      <a:noFill/>
                      <a:prstDash val="solid"/>
                    </a:lnBlToTr>
                    <a:solidFill>
                      <a:schemeClr val="tx2"/>
                    </a:solidFill>
                  </a:tcPr>
                </a:tc>
                <a:tc hMerge="1">
                  <a:txBody>
                    <a:bodyPr/>
                    <a:lstStyle/>
                    <a:p>
                      <a:pPr algn="ctr" fontAlgn="ctr"/>
                      <a:endParaRPr lang="en-US" sz="1800" b="0" i="0" u="none" strike="noStrike" dirty="0">
                        <a:solidFill>
                          <a:srgbClr val="000000"/>
                        </a:solidFill>
                        <a:effectLst/>
                        <a:latin typeface="Calibri"/>
                      </a:endParaRPr>
                    </a:p>
                  </a:txBody>
                  <a:tcPr marL="9525" marR="9525" marT="9525" marB="0" anchor="ctr">
                    <a:lnL>
                      <a:noFill/>
                    </a:lnL>
                    <a:lnR>
                      <a:noFill/>
                    </a:lnR>
                    <a:lnT w="9525" cap="flat" cmpd="sng" algn="ctr">
                      <a:noFill/>
                      <a:prstDash val="solid"/>
                    </a:lnT>
                    <a:lnB w="25400" cap="flat" cmpd="sng" algn="ctr">
                      <a:noFill/>
                      <a:prstDash val="solid"/>
                    </a:lnB>
                    <a:lnTlToBr w="12700" cmpd="sng">
                      <a:noFill/>
                      <a:prstDash val="solid"/>
                    </a:lnTlToBr>
                    <a:lnBlToTr w="12700" cmpd="sng">
                      <a:noFill/>
                      <a:prstDash val="solid"/>
                    </a:lnBlToTr>
                    <a:solidFill>
                      <a:schemeClr val="tx2"/>
                    </a:solidFill>
                  </a:tcPr>
                </a:tc>
                <a:tc gridSpan="2">
                  <a:txBody>
                    <a:bodyPr/>
                    <a:lstStyle/>
                    <a:p>
                      <a:pPr algn="ctr" fontAlgn="ctr"/>
                      <a:r>
                        <a:rPr lang="en-US" sz="1800" b="1" i="0" u="none" strike="noStrike" dirty="0" smtClean="0">
                          <a:solidFill>
                            <a:schemeClr val="tx1"/>
                          </a:solidFill>
                          <a:effectLst/>
                          <a:latin typeface="Calibri"/>
                        </a:rPr>
                        <a:t>Retrofit</a:t>
                      </a:r>
                    </a:p>
                    <a:p>
                      <a:pPr algn="ctr" fontAlgn="ctr"/>
                      <a:r>
                        <a:rPr lang="en-US" sz="1800" b="1" i="0" u="none" strike="noStrike" dirty="0" smtClean="0">
                          <a:solidFill>
                            <a:schemeClr val="tx1"/>
                          </a:solidFill>
                          <a:effectLst/>
                          <a:latin typeface="Calibri"/>
                        </a:rPr>
                        <a:t>(NTU)</a:t>
                      </a:r>
                      <a:endParaRPr lang="en-US" sz="1800" b="1" i="0" u="none" strike="noStrike" dirty="0">
                        <a:solidFill>
                          <a:schemeClr val="tx1"/>
                        </a:solidFill>
                        <a:effectLst/>
                        <a:latin typeface="Calibri"/>
                      </a:endParaRPr>
                    </a:p>
                  </a:txBody>
                  <a:tcPr marL="9525" marR="9525" marT="9525" marB="0" anchor="ctr">
                    <a:lnL>
                      <a:noFill/>
                    </a:lnL>
                    <a:lnR w="9525" cap="flat" cmpd="sng" algn="ctr">
                      <a:noFill/>
                      <a:prstDash val="solid"/>
                    </a:lnR>
                    <a:lnT w="9525" cap="flat" cmpd="sng" algn="ctr">
                      <a:noFill/>
                      <a:prstDash val="solid"/>
                    </a:lnT>
                    <a:lnB w="25400" cap="flat" cmpd="sng" algn="ctr">
                      <a:noFill/>
                      <a:prstDash val="solid"/>
                    </a:lnB>
                    <a:lnTlToBr w="12700" cmpd="sng">
                      <a:noFill/>
                      <a:prstDash val="solid"/>
                    </a:lnTlToBr>
                    <a:lnBlToTr w="12700" cmpd="sng">
                      <a:noFill/>
                      <a:prstDash val="solid"/>
                    </a:lnBlToTr>
                    <a:solidFill>
                      <a:schemeClr val="accent1">
                        <a:lumMod val="20000"/>
                        <a:lumOff val="80000"/>
                      </a:schemeClr>
                    </a:solidFill>
                  </a:tcPr>
                </a:tc>
                <a:tc hMerge="1">
                  <a:txBody>
                    <a:bodyPr/>
                    <a:lstStyle/>
                    <a:p>
                      <a:pPr algn="ctr" fontAlgn="ctr"/>
                      <a:endParaRPr lang="en-US" sz="1800" b="1" i="0" u="none" strike="noStrike" dirty="0">
                        <a:solidFill>
                          <a:schemeClr val="tx1"/>
                        </a:solidFill>
                        <a:effectLst/>
                        <a:latin typeface="Calibri"/>
                      </a:endParaRPr>
                    </a:p>
                  </a:txBody>
                  <a:tcPr marL="9525" marR="9525" marT="9525" marB="0" anchor="ctr">
                    <a:lnL>
                      <a:noFill/>
                    </a:lnL>
                    <a:lnR w="9525" cap="flat" cmpd="sng" algn="ctr">
                      <a:noFill/>
                      <a:prstDash val="solid"/>
                    </a:lnR>
                    <a:lnT w="9525" cap="flat" cmpd="sng" algn="ctr">
                      <a:noFill/>
                      <a:prstDash val="solid"/>
                    </a:lnT>
                    <a:lnB w="25400" cap="flat" cmpd="sng" algn="ctr">
                      <a:noFill/>
                      <a:prstDash val="solid"/>
                    </a:lnB>
                    <a:lnTlToBr w="12700" cmpd="sng">
                      <a:noFill/>
                      <a:prstDash val="solid"/>
                    </a:lnTlToBr>
                    <a:lnBlToTr w="12700" cmpd="sng">
                      <a:noFill/>
                      <a:prstDash val="solid"/>
                    </a:lnBlToTr>
                    <a:solidFill>
                      <a:schemeClr val="accent1">
                        <a:lumMod val="20000"/>
                        <a:lumOff val="80000"/>
                      </a:schemeClr>
                    </a:solidFill>
                  </a:tcPr>
                </a:tc>
              </a:tr>
              <a:tr h="424263">
                <a:tc>
                  <a:txBody>
                    <a:bodyPr/>
                    <a:lstStyle/>
                    <a:p>
                      <a:pPr algn="ctr" fontAlgn="ctr"/>
                      <a:r>
                        <a:rPr lang="en-US" sz="1800" u="none" strike="noStrike" dirty="0" smtClean="0">
                          <a:effectLst/>
                        </a:rPr>
                        <a:t>10</a:t>
                      </a:r>
                      <a:r>
                        <a:rPr lang="en-US" sz="1800" u="none" strike="noStrike" baseline="0" dirty="0" smtClean="0">
                          <a:effectLst/>
                        </a:rPr>
                        <a:t> </a:t>
                      </a:r>
                      <a:r>
                        <a:rPr lang="en-US" sz="1800" u="none" strike="noStrike" dirty="0" smtClean="0">
                          <a:effectLst/>
                        </a:rPr>
                        <a:t>AM</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25400"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gridSpan="7">
                  <a:txBody>
                    <a:bodyPr/>
                    <a:lstStyle/>
                    <a:p>
                      <a:pPr algn="ctr" fontAlgn="ctr"/>
                      <a:r>
                        <a:rPr lang="en-US" sz="1800" u="none" strike="noStrike" dirty="0">
                          <a:effectLst/>
                        </a:rPr>
                        <a:t>All Tanks Flushed</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25400"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20114">
                <a:tc>
                  <a:txBody>
                    <a:bodyPr/>
                    <a:lstStyle/>
                    <a:p>
                      <a:pPr algn="ctr" fontAlgn="ctr"/>
                      <a:r>
                        <a:rPr lang="en-US" sz="1800" u="none" strike="noStrike" dirty="0" smtClean="0">
                          <a:effectLst/>
                        </a:rPr>
                        <a:t>4</a:t>
                      </a:r>
                      <a:r>
                        <a:rPr lang="en-US" sz="1800" u="none" strike="noStrike" baseline="0" dirty="0" smtClean="0">
                          <a:effectLst/>
                        </a:rPr>
                        <a:t> </a:t>
                      </a:r>
                      <a:r>
                        <a:rPr lang="en-US" sz="1800" u="none" strike="noStrike" dirty="0" smtClean="0">
                          <a:effectLst/>
                        </a:rPr>
                        <a:t> </a:t>
                      </a:r>
                      <a:r>
                        <a:rPr lang="en-US" sz="1800" u="none" strike="noStrike" dirty="0">
                          <a:effectLst/>
                        </a:rPr>
                        <a:t>PM</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gridSpan="2">
                  <a:txBody>
                    <a:bodyPr/>
                    <a:lstStyle/>
                    <a:p>
                      <a:pPr algn="ctr" fontAlgn="ctr"/>
                      <a:r>
                        <a:rPr lang="en-US" sz="1800" u="none" strike="noStrike" dirty="0">
                          <a:effectLst/>
                        </a:rPr>
                        <a:t>0.09</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dirty="0">
                          <a:effectLst/>
                        </a:rPr>
                        <a:t>0.06</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a:effectLst/>
                        </a:rPr>
                        <a:t>0.29</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ctr" fontAlgn="ctr"/>
                      <a:r>
                        <a:rPr lang="en-US" sz="1800" u="none" strike="noStrike" dirty="0">
                          <a:effectLst/>
                        </a:rPr>
                        <a:t>0.2</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1">
                        <a:lumMod val="20000"/>
                        <a:lumOff val="80000"/>
                      </a:schemeClr>
                    </a:solidFill>
                  </a:tcPr>
                </a:tc>
              </a:tr>
              <a:tr h="420114">
                <a:tc>
                  <a:txBody>
                    <a:bodyPr/>
                    <a:lstStyle/>
                    <a:p>
                      <a:pPr algn="ctr" fontAlgn="ctr"/>
                      <a:r>
                        <a:rPr lang="en-US" sz="1800" u="none" strike="noStrike" dirty="0" smtClean="0">
                          <a:effectLst/>
                        </a:rPr>
                        <a:t>8 </a:t>
                      </a:r>
                      <a:r>
                        <a:rPr lang="en-US" sz="1800" u="none" strike="noStrike" dirty="0">
                          <a:effectLst/>
                        </a:rPr>
                        <a:t>PM</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gridSpan="2">
                  <a:txBody>
                    <a:bodyPr/>
                    <a:lstStyle/>
                    <a:p>
                      <a:pPr algn="ctr" fontAlgn="ctr"/>
                      <a:r>
                        <a:rPr lang="en-US" sz="1800" u="none" strike="noStrike">
                          <a:effectLst/>
                        </a:rPr>
                        <a:t>0.18</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a:effectLst/>
                        </a:rPr>
                        <a:t>0.34</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a:effectLst/>
                        </a:rPr>
                        <a:t>0.45</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ctr" fontAlgn="ctr"/>
                      <a:r>
                        <a:rPr lang="en-US" sz="1800" u="none" strike="noStrike" dirty="0">
                          <a:effectLst/>
                        </a:rPr>
                        <a:t>0.32</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1">
                        <a:lumMod val="20000"/>
                        <a:lumOff val="80000"/>
                      </a:schemeClr>
                    </a:solidFill>
                  </a:tcPr>
                </a:tc>
              </a:tr>
              <a:tr h="420114">
                <a:tc>
                  <a:txBody>
                    <a:bodyPr/>
                    <a:lstStyle/>
                    <a:p>
                      <a:pPr algn="ctr" fontAlgn="ctr"/>
                      <a:r>
                        <a:rPr lang="en-US" sz="1800" u="none" strike="noStrike" dirty="0" smtClean="0">
                          <a:effectLst/>
                        </a:rPr>
                        <a:t>6 </a:t>
                      </a:r>
                      <a:r>
                        <a:rPr lang="en-US" sz="1800" u="none" strike="noStrike" dirty="0">
                          <a:effectLst/>
                        </a:rPr>
                        <a:t>AM</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gridSpan="2">
                  <a:txBody>
                    <a:bodyPr/>
                    <a:lstStyle/>
                    <a:p>
                      <a:pPr algn="ctr" fontAlgn="ctr"/>
                      <a:r>
                        <a:rPr lang="en-US" sz="1800" u="none" strike="noStrike">
                          <a:effectLst/>
                        </a:rPr>
                        <a:t>0.21</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dirty="0">
                          <a:effectLst/>
                        </a:rPr>
                        <a:t>0.24</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dirty="0">
                          <a:effectLst/>
                        </a:rPr>
                        <a:t>0.34</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ctr" fontAlgn="ctr"/>
                      <a:r>
                        <a:rPr lang="en-US" sz="1800" u="none" strike="noStrike" dirty="0">
                          <a:effectLst/>
                        </a:rPr>
                        <a:t>0.16</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1">
                        <a:lumMod val="20000"/>
                        <a:lumOff val="80000"/>
                      </a:schemeClr>
                    </a:solidFill>
                  </a:tcPr>
                </a:tc>
              </a:tr>
              <a:tr h="420114">
                <a:tc>
                  <a:txBody>
                    <a:bodyPr/>
                    <a:lstStyle/>
                    <a:p>
                      <a:pPr algn="ctr" fontAlgn="ctr"/>
                      <a:r>
                        <a:rPr lang="en-US" sz="1800" u="none" strike="noStrike" dirty="0" smtClean="0">
                          <a:effectLst/>
                        </a:rPr>
                        <a:t>12 PM</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gridSpan="2">
                  <a:txBody>
                    <a:bodyPr/>
                    <a:lstStyle/>
                    <a:p>
                      <a:pPr algn="ctr" fontAlgn="ctr"/>
                      <a:r>
                        <a:rPr lang="en-US" sz="1800" u="none" strike="noStrike">
                          <a:effectLst/>
                        </a:rPr>
                        <a:t>0.39</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a:effectLst/>
                        </a:rPr>
                        <a:t>1.52</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dirty="0">
                          <a:effectLst/>
                        </a:rPr>
                        <a:t>0.1</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ctr" fontAlgn="ctr"/>
                      <a:r>
                        <a:rPr lang="en-US" sz="1800" u="none" strike="noStrike" dirty="0">
                          <a:effectLst/>
                        </a:rPr>
                        <a:t>0.35</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1">
                        <a:lumMod val="20000"/>
                        <a:lumOff val="80000"/>
                      </a:schemeClr>
                    </a:solidFill>
                  </a:tcPr>
                </a:tc>
              </a:tr>
              <a:tr h="420114">
                <a:tc>
                  <a:txBody>
                    <a:bodyPr/>
                    <a:lstStyle/>
                    <a:p>
                      <a:pPr algn="ctr" fontAlgn="ctr"/>
                      <a:r>
                        <a:rPr lang="en-US" sz="1800" u="none" strike="noStrike" dirty="0" smtClean="0">
                          <a:effectLst/>
                        </a:rPr>
                        <a:t>4</a:t>
                      </a:r>
                      <a:r>
                        <a:rPr lang="en-US" sz="1800" u="none" strike="noStrike" baseline="0" dirty="0" smtClean="0">
                          <a:effectLst/>
                        </a:rPr>
                        <a:t> </a:t>
                      </a:r>
                      <a:r>
                        <a:rPr lang="en-US" sz="1800" u="none" strike="noStrike" dirty="0" smtClean="0">
                          <a:effectLst/>
                        </a:rPr>
                        <a:t>PM</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gridSpan="2">
                  <a:txBody>
                    <a:bodyPr/>
                    <a:lstStyle/>
                    <a:p>
                      <a:pPr algn="ctr" fontAlgn="ctr"/>
                      <a:r>
                        <a:rPr lang="en-US" sz="1800" u="none" strike="noStrike">
                          <a:effectLst/>
                        </a:rPr>
                        <a:t>0.35</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a:effectLst/>
                        </a:rPr>
                        <a:t>0.4</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dirty="0">
                          <a:effectLst/>
                        </a:rPr>
                        <a:t>0.1</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ctr" fontAlgn="ctr"/>
                      <a:r>
                        <a:rPr lang="en-US" sz="1800" u="none" strike="noStrike" dirty="0">
                          <a:effectLst/>
                        </a:rPr>
                        <a:t>1.7</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1">
                        <a:lumMod val="20000"/>
                        <a:lumOff val="80000"/>
                      </a:schemeClr>
                    </a:solidFill>
                  </a:tcPr>
                </a:tc>
              </a:tr>
              <a:tr h="420114">
                <a:tc>
                  <a:txBody>
                    <a:bodyPr/>
                    <a:lstStyle/>
                    <a:p>
                      <a:pPr algn="ctr" fontAlgn="ctr"/>
                      <a:r>
                        <a:rPr lang="en-US" sz="1800" u="none" strike="noStrike" dirty="0" smtClean="0">
                          <a:effectLst/>
                        </a:rPr>
                        <a:t>8</a:t>
                      </a:r>
                      <a:r>
                        <a:rPr lang="en-US" sz="1800" u="none" strike="noStrike" baseline="0" dirty="0" smtClean="0">
                          <a:effectLst/>
                        </a:rPr>
                        <a:t> </a:t>
                      </a:r>
                      <a:r>
                        <a:rPr lang="en-US" sz="1800" u="none" strike="noStrike" dirty="0" smtClean="0">
                          <a:effectLst/>
                        </a:rPr>
                        <a:t>PM</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gridSpan="2">
                  <a:txBody>
                    <a:bodyPr/>
                    <a:lstStyle/>
                    <a:p>
                      <a:pPr algn="ctr" fontAlgn="ctr"/>
                      <a:r>
                        <a:rPr lang="en-US" sz="1800" u="none" strike="noStrike">
                          <a:effectLst/>
                        </a:rPr>
                        <a:t>0.1</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a:effectLst/>
                        </a:rPr>
                        <a:t>0.12</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dirty="0">
                          <a:effectLst/>
                        </a:rPr>
                        <a:t>0.1</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ctr" fontAlgn="ctr"/>
                      <a:r>
                        <a:rPr lang="en-US" sz="1800" u="none" strike="noStrike" dirty="0">
                          <a:effectLst/>
                        </a:rPr>
                        <a:t>1.45</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1">
                        <a:lumMod val="20000"/>
                        <a:lumOff val="80000"/>
                      </a:schemeClr>
                    </a:solidFill>
                  </a:tcPr>
                </a:tc>
              </a:tr>
              <a:tr h="420114">
                <a:tc>
                  <a:txBody>
                    <a:bodyPr/>
                    <a:lstStyle/>
                    <a:p>
                      <a:pPr algn="ctr" fontAlgn="ctr"/>
                      <a:r>
                        <a:rPr lang="en-US" sz="1800" u="none" strike="noStrike" dirty="0" smtClean="0">
                          <a:effectLst/>
                        </a:rPr>
                        <a:t>6</a:t>
                      </a:r>
                      <a:r>
                        <a:rPr lang="en-US" sz="1800" u="none" strike="noStrike" baseline="0" dirty="0" smtClean="0">
                          <a:effectLst/>
                        </a:rPr>
                        <a:t> </a:t>
                      </a:r>
                      <a:r>
                        <a:rPr lang="en-US" sz="1800" u="none" strike="noStrike" dirty="0" smtClean="0">
                          <a:effectLst/>
                        </a:rPr>
                        <a:t>AM</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gridSpan="2">
                  <a:txBody>
                    <a:bodyPr/>
                    <a:lstStyle/>
                    <a:p>
                      <a:pPr algn="ctr" fontAlgn="ctr"/>
                      <a:r>
                        <a:rPr lang="en-US" sz="1800" u="none" strike="noStrike">
                          <a:effectLst/>
                        </a:rPr>
                        <a:t>0.09</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a:effectLst/>
                        </a:rPr>
                        <a:t>0.05</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a:effectLst/>
                        </a:rPr>
                        <a:t>0.2</a:t>
                      </a:r>
                      <a:endParaRPr lang="en-US" sz="1800" b="0" i="0" u="none" strike="noStrike">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ctr" fontAlgn="ctr"/>
                      <a:r>
                        <a:rPr lang="en-US" sz="1800" u="none" strike="noStrike" dirty="0">
                          <a:effectLst/>
                        </a:rPr>
                        <a:t>0.95</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1">
                        <a:lumMod val="20000"/>
                        <a:lumOff val="80000"/>
                      </a:schemeClr>
                    </a:solidFill>
                  </a:tcPr>
                </a:tc>
              </a:tr>
              <a:tr h="420114">
                <a:tc>
                  <a:txBody>
                    <a:bodyPr/>
                    <a:lstStyle/>
                    <a:p>
                      <a:pPr algn="ctr" fontAlgn="ctr"/>
                      <a:r>
                        <a:rPr lang="en-US" sz="1800" u="none" strike="noStrike" dirty="0" smtClean="0">
                          <a:effectLst/>
                        </a:rPr>
                        <a:t>12</a:t>
                      </a:r>
                      <a:r>
                        <a:rPr lang="en-US" sz="1800" u="none" strike="noStrike" baseline="0" dirty="0" smtClean="0">
                          <a:effectLst/>
                        </a:rPr>
                        <a:t> </a:t>
                      </a:r>
                      <a:r>
                        <a:rPr lang="en-US" sz="1800" u="none" strike="noStrike" dirty="0" smtClean="0">
                          <a:effectLst/>
                        </a:rPr>
                        <a:t>PM</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gridSpan="2">
                  <a:txBody>
                    <a:bodyPr/>
                    <a:lstStyle/>
                    <a:p>
                      <a:pPr algn="ctr" fontAlgn="ctr"/>
                      <a:r>
                        <a:rPr lang="en-US" sz="1800" u="none" strike="noStrike" dirty="0">
                          <a:effectLst/>
                        </a:rPr>
                        <a:t>0.34</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dirty="0">
                          <a:effectLst/>
                        </a:rPr>
                        <a:t>0.48</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algn="ctr" fontAlgn="ctr"/>
                      <a:r>
                        <a:rPr lang="en-US" sz="1800" u="none" strike="noStrike" dirty="0">
                          <a:effectLst/>
                        </a:rPr>
                        <a:t>0.35</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ctr" fontAlgn="ctr"/>
                      <a:r>
                        <a:rPr lang="en-US" sz="1800" u="none" strike="noStrike" dirty="0">
                          <a:effectLst/>
                        </a:rPr>
                        <a:t>7.35</a:t>
                      </a:r>
                      <a:endParaRPr lang="en-US" sz="1800" b="0" i="0" u="none" strike="noStrike" dirty="0">
                        <a:solidFill>
                          <a:srgbClr val="000000"/>
                        </a:solidFill>
                        <a:effectLst/>
                        <a:latin typeface="Calibri"/>
                      </a:endParaRPr>
                    </a:p>
                  </a:txBody>
                  <a:tcPr marL="9525" marR="9525" marT="9525"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1">
                        <a:lumMod val="20000"/>
                        <a:lumOff val="80000"/>
                      </a:schemeClr>
                    </a:solidFill>
                  </a:tcPr>
                </a:tc>
              </a:tr>
            </a:tbl>
          </a:graphicData>
        </a:graphic>
      </p:graphicFrame>
      <p:sp>
        <p:nvSpPr>
          <p:cNvPr id="8" name="Oval 7"/>
          <p:cNvSpPr/>
          <p:nvPr/>
        </p:nvSpPr>
        <p:spPr bwMode="auto">
          <a:xfrm>
            <a:off x="3200400" y="5542042"/>
            <a:ext cx="741218" cy="516639"/>
          </a:xfrm>
          <a:prstGeom prst="ellipse">
            <a:avLst/>
          </a:prstGeom>
          <a:noFill/>
          <a:ln w="47625"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3490625268"/>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445770" y="304800"/>
            <a:ext cx="7936230" cy="822960"/>
          </a:xfrm>
        </p:spPr>
        <p:txBody>
          <a:bodyPr lIns="0" tIns="0" rIns="0" bIns="0" anchor="t"/>
          <a:lstStyle/>
          <a:p>
            <a:pPr>
              <a:lnSpc>
                <a:spcPct val="95000"/>
              </a:lnSpc>
            </a:pPr>
            <a:r>
              <a:rPr lang="en-US" sz="7200" dirty="0" smtClean="0">
                <a:solidFill>
                  <a:srgbClr val="1F497D"/>
                </a:solidFill>
              </a:rPr>
              <a:t>Tube Settler Failure</a:t>
            </a:r>
            <a:endParaRPr lang="en-US" sz="7200" dirty="0">
              <a:solidFill>
                <a:srgbClr val="000000"/>
              </a:solidFill>
              <a:latin typeface="Arial" charset="0"/>
            </a:endParaRPr>
          </a:p>
        </p:txBody>
      </p:sp>
      <p:sp>
        <p:nvSpPr>
          <p:cNvPr id="4098" name="Rectangle 2"/>
          <p:cNvSpPr>
            <a:spLocks noGrp="1" noChangeArrowheads="1"/>
          </p:cNvSpPr>
          <p:nvPr>
            <p:ph type="body" idx="1"/>
          </p:nvPr>
        </p:nvSpPr>
        <p:spPr>
          <a:xfrm>
            <a:off x="381000" y="2231130"/>
            <a:ext cx="5410200" cy="3505200"/>
          </a:xfrm>
        </p:spPr>
        <p:txBody>
          <a:bodyPr lIns="0" tIns="0" rIns="0" bIns="0"/>
          <a:lstStyle/>
          <a:p>
            <a:pPr marL="0" indent="0">
              <a:lnSpc>
                <a:spcPct val="95000"/>
              </a:lnSpc>
              <a:spcBef>
                <a:spcPct val="0"/>
              </a:spcBef>
            </a:pPr>
            <a:r>
              <a:rPr lang="en-US" sz="2800" dirty="0" smtClean="0">
                <a:solidFill>
                  <a:srgbClr val="000000"/>
                </a:solidFill>
                <a:latin typeface="Century Gothic" pitchFamily="34" charset="0"/>
              </a:rPr>
              <a:t> </a:t>
            </a:r>
            <a:r>
              <a:rPr lang="en-US" sz="2800" dirty="0" err="1" smtClean="0">
                <a:solidFill>
                  <a:srgbClr val="000000"/>
                </a:solidFill>
                <a:latin typeface="Century Gothic" pitchFamily="34" charset="0"/>
              </a:rPr>
              <a:t>Floc</a:t>
            </a:r>
            <a:r>
              <a:rPr lang="en-US" sz="2800" dirty="0" smtClean="0">
                <a:solidFill>
                  <a:srgbClr val="000000"/>
                </a:solidFill>
                <a:latin typeface="Century Gothic" pitchFamily="34" charset="0"/>
              </a:rPr>
              <a:t> blanket grew through </a:t>
            </a:r>
          </a:p>
          <a:p>
            <a:pPr marL="0" indent="0">
              <a:lnSpc>
                <a:spcPct val="95000"/>
              </a:lnSpc>
              <a:spcBef>
                <a:spcPct val="0"/>
              </a:spcBef>
              <a:buNone/>
            </a:pPr>
            <a:r>
              <a:rPr lang="en-US" sz="2800" dirty="0" smtClean="0">
                <a:solidFill>
                  <a:srgbClr val="000000"/>
                </a:solidFill>
                <a:latin typeface="Century Gothic" pitchFamily="34" charset="0"/>
              </a:rPr>
              <a:t>    the tube settlers</a:t>
            </a:r>
          </a:p>
          <a:p>
            <a:pPr marL="0" indent="0">
              <a:lnSpc>
                <a:spcPct val="95000"/>
              </a:lnSpc>
              <a:spcBef>
                <a:spcPct val="0"/>
              </a:spcBef>
            </a:pPr>
            <a:endParaRPr lang="en-US" sz="2800" dirty="0" smtClean="0">
              <a:solidFill>
                <a:srgbClr val="000000"/>
              </a:solidFill>
              <a:latin typeface="Century Gothic" pitchFamily="34" charset="0"/>
            </a:endParaRPr>
          </a:p>
          <a:p>
            <a:pPr marL="0" indent="0">
              <a:lnSpc>
                <a:spcPct val="95000"/>
              </a:lnSpc>
              <a:spcBef>
                <a:spcPct val="0"/>
              </a:spcBef>
            </a:pPr>
            <a:endParaRPr lang="en-US" sz="2800" dirty="0">
              <a:solidFill>
                <a:srgbClr val="000000"/>
              </a:solidFill>
              <a:latin typeface="Century Gothic" pitchFamily="34" charset="0"/>
            </a:endParaRPr>
          </a:p>
          <a:p>
            <a:pPr marL="0" indent="0">
              <a:lnSpc>
                <a:spcPct val="95000"/>
              </a:lnSpc>
              <a:spcBef>
                <a:spcPct val="0"/>
              </a:spcBef>
            </a:pPr>
            <a:r>
              <a:rPr lang="en-US" sz="2800" dirty="0" smtClean="0">
                <a:solidFill>
                  <a:srgbClr val="000000"/>
                </a:solidFill>
                <a:latin typeface="Century Gothic" pitchFamily="34" charset="0"/>
              </a:rPr>
              <a:t>No sludge wasting = Failure</a:t>
            </a: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65064" t="35687" r="20994" b="24798"/>
          <a:stretch/>
        </p:blipFill>
        <p:spPr bwMode="auto">
          <a:xfrm>
            <a:off x="5943600" y="1752600"/>
            <a:ext cx="2735826" cy="4359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062526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445770" y="304800"/>
            <a:ext cx="7936230" cy="822960"/>
          </a:xfrm>
        </p:spPr>
        <p:txBody>
          <a:bodyPr lIns="0" tIns="0" rIns="0" bIns="0" anchor="t"/>
          <a:lstStyle/>
          <a:p>
            <a:pPr>
              <a:lnSpc>
                <a:spcPct val="95000"/>
              </a:lnSpc>
            </a:pPr>
            <a:r>
              <a:rPr lang="en-US" sz="7200" dirty="0">
                <a:solidFill>
                  <a:srgbClr val="1F497D"/>
                </a:solidFill>
              </a:rPr>
              <a:t>5</a:t>
            </a:r>
            <a:r>
              <a:rPr lang="en-US" sz="7200" dirty="0" smtClean="0">
                <a:solidFill>
                  <a:srgbClr val="1F497D"/>
                </a:solidFill>
              </a:rPr>
              <a:t> NTU Experiment</a:t>
            </a:r>
            <a:endParaRPr lang="en-US" sz="7200" dirty="0">
              <a:solidFill>
                <a:srgbClr val="000000"/>
              </a:solidFill>
              <a:latin typeface="Arial" charset="0"/>
            </a:endParaRPr>
          </a:p>
        </p:txBody>
      </p:sp>
      <p:sp>
        <p:nvSpPr>
          <p:cNvPr id="4098" name="Rectangle 2"/>
          <p:cNvSpPr>
            <a:spLocks noGrp="1" noChangeArrowheads="1"/>
          </p:cNvSpPr>
          <p:nvPr>
            <p:ph type="body" idx="1"/>
          </p:nvPr>
        </p:nvSpPr>
        <p:spPr>
          <a:xfrm>
            <a:off x="228600" y="2083819"/>
            <a:ext cx="5562600" cy="3639469"/>
          </a:xfrm>
        </p:spPr>
        <p:txBody>
          <a:bodyPr lIns="0" tIns="0" rIns="0" bIns="0"/>
          <a:lstStyle/>
          <a:p>
            <a:pPr marL="0" indent="0">
              <a:lnSpc>
                <a:spcPct val="95000"/>
              </a:lnSpc>
              <a:spcBef>
                <a:spcPct val="0"/>
              </a:spcBef>
            </a:pPr>
            <a:r>
              <a:rPr lang="en-US" sz="2800" dirty="0" smtClean="0">
                <a:solidFill>
                  <a:srgbClr val="000000"/>
                </a:solidFill>
                <a:latin typeface="Century Gothic" pitchFamily="34" charset="0"/>
              </a:rPr>
              <a:t> Difficult to form </a:t>
            </a:r>
            <a:r>
              <a:rPr lang="en-US" sz="2800" dirty="0" err="1" smtClean="0">
                <a:solidFill>
                  <a:srgbClr val="000000"/>
                </a:solidFill>
                <a:latin typeface="Century Gothic" pitchFamily="34" charset="0"/>
              </a:rPr>
              <a:t>floc</a:t>
            </a:r>
            <a:r>
              <a:rPr lang="en-US" sz="2800" dirty="0" smtClean="0">
                <a:solidFill>
                  <a:srgbClr val="000000"/>
                </a:solidFill>
                <a:latin typeface="Century Gothic" pitchFamily="34" charset="0"/>
              </a:rPr>
              <a:t> blanket      </a:t>
            </a:r>
          </a:p>
          <a:p>
            <a:pPr marL="0" indent="0">
              <a:lnSpc>
                <a:spcPct val="95000"/>
              </a:lnSpc>
              <a:spcBef>
                <a:spcPct val="0"/>
              </a:spcBef>
              <a:buNone/>
            </a:pPr>
            <a:r>
              <a:rPr lang="en-US" sz="2800" dirty="0">
                <a:solidFill>
                  <a:srgbClr val="000000"/>
                </a:solidFill>
                <a:latin typeface="Century Gothic" pitchFamily="34" charset="0"/>
              </a:rPr>
              <a:t> </a:t>
            </a:r>
            <a:r>
              <a:rPr lang="en-US" sz="2800" dirty="0" smtClean="0">
                <a:solidFill>
                  <a:srgbClr val="000000"/>
                </a:solidFill>
                <a:latin typeface="Century Gothic" pitchFamily="34" charset="0"/>
              </a:rPr>
              <a:t>   at various alum doses.</a:t>
            </a:r>
          </a:p>
          <a:p>
            <a:pPr marL="0" indent="0">
              <a:lnSpc>
                <a:spcPct val="95000"/>
              </a:lnSpc>
              <a:spcBef>
                <a:spcPct val="0"/>
              </a:spcBef>
            </a:pPr>
            <a:endParaRPr lang="en-US" sz="2800" dirty="0">
              <a:solidFill>
                <a:srgbClr val="000000"/>
              </a:solidFill>
              <a:latin typeface="Century Gothic" pitchFamily="34" charset="0"/>
            </a:endParaRPr>
          </a:p>
          <a:p>
            <a:pPr marL="0" indent="0">
              <a:lnSpc>
                <a:spcPct val="95000"/>
              </a:lnSpc>
              <a:spcBef>
                <a:spcPct val="0"/>
              </a:spcBef>
            </a:pPr>
            <a:r>
              <a:rPr lang="en-US" sz="2800" dirty="0" smtClean="0">
                <a:solidFill>
                  <a:srgbClr val="000000"/>
                </a:solidFill>
                <a:latin typeface="Century Gothic" pitchFamily="34" charset="0"/>
              </a:rPr>
              <a:t>Adjusted tube settler </a:t>
            </a:r>
            <a:r>
              <a:rPr lang="en-US" sz="2800" dirty="0" err="1" smtClean="0">
                <a:solidFill>
                  <a:srgbClr val="000000"/>
                </a:solidFill>
                <a:latin typeface="Century Gothic" pitchFamily="34" charset="0"/>
              </a:rPr>
              <a:t>upflow</a:t>
            </a:r>
            <a:r>
              <a:rPr lang="en-US" sz="2800" dirty="0" smtClean="0">
                <a:solidFill>
                  <a:srgbClr val="000000"/>
                </a:solidFill>
                <a:latin typeface="Century Gothic" pitchFamily="34" charset="0"/>
              </a:rPr>
              <a:t> </a:t>
            </a:r>
          </a:p>
          <a:p>
            <a:pPr marL="0" indent="0">
              <a:lnSpc>
                <a:spcPct val="95000"/>
              </a:lnSpc>
              <a:spcBef>
                <a:spcPct val="0"/>
              </a:spcBef>
              <a:buNone/>
            </a:pPr>
            <a:r>
              <a:rPr lang="en-US" sz="2800" dirty="0">
                <a:solidFill>
                  <a:srgbClr val="000000"/>
                </a:solidFill>
                <a:latin typeface="Century Gothic" pitchFamily="34" charset="0"/>
              </a:rPr>
              <a:t> </a:t>
            </a:r>
            <a:r>
              <a:rPr lang="en-US" sz="2800" dirty="0" smtClean="0">
                <a:solidFill>
                  <a:srgbClr val="000000"/>
                </a:solidFill>
                <a:latin typeface="Century Gothic" pitchFamily="34" charset="0"/>
              </a:rPr>
              <a:t>  velocity</a:t>
            </a:r>
          </a:p>
          <a:p>
            <a:pPr marL="0" indent="0">
              <a:lnSpc>
                <a:spcPct val="95000"/>
              </a:lnSpc>
              <a:spcBef>
                <a:spcPct val="0"/>
              </a:spcBef>
            </a:pPr>
            <a:endParaRPr lang="en-US" sz="2800" dirty="0">
              <a:solidFill>
                <a:srgbClr val="000000"/>
              </a:solidFill>
              <a:latin typeface="Century Gothic" pitchFamily="34" charset="0"/>
            </a:endParaRPr>
          </a:p>
          <a:p>
            <a:pPr marL="0" indent="0">
              <a:lnSpc>
                <a:spcPct val="95000"/>
              </a:lnSpc>
              <a:spcBef>
                <a:spcPct val="0"/>
              </a:spcBef>
            </a:pPr>
            <a:r>
              <a:rPr lang="en-US" sz="2800" dirty="0" smtClean="0">
                <a:solidFill>
                  <a:srgbClr val="000000"/>
                </a:solidFill>
                <a:latin typeface="Century Gothic" pitchFamily="34" charset="0"/>
              </a:rPr>
              <a:t>Witnessed accidental seeding</a:t>
            </a:r>
          </a:p>
          <a:p>
            <a:pPr marL="0" indent="0">
              <a:lnSpc>
                <a:spcPct val="95000"/>
              </a:lnSpc>
              <a:spcBef>
                <a:spcPct val="0"/>
              </a:spcBef>
            </a:pPr>
            <a:endParaRPr lang="en-US" sz="2800" dirty="0">
              <a:solidFill>
                <a:srgbClr val="000000"/>
              </a:solidFill>
              <a:latin typeface="Century Gothic" pitchFamily="34" charset="0"/>
            </a:endParaRPr>
          </a:p>
          <a:p>
            <a:pPr marL="0" indent="0">
              <a:lnSpc>
                <a:spcPct val="95000"/>
              </a:lnSpc>
              <a:spcBef>
                <a:spcPct val="0"/>
              </a:spcBef>
            </a:pPr>
            <a:endParaRPr lang="en-US" sz="2800" dirty="0" smtClean="0">
              <a:solidFill>
                <a:srgbClr val="000000"/>
              </a:solidFill>
              <a:latin typeface="Century Gothic" pitchFamily="34" charset="0"/>
            </a:endParaRP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205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65432" t="34879" r="19973" b="25216"/>
          <a:stretch/>
        </p:blipFill>
        <p:spPr bwMode="auto">
          <a:xfrm>
            <a:off x="6019800" y="1828800"/>
            <a:ext cx="2737412" cy="4208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826000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11632</TotalTime>
  <Words>1356</Words>
  <Application>Microsoft Office PowerPoint</Application>
  <PresentationFormat>On-screen Show (4:3)</PresentationFormat>
  <Paragraphs>301</Paragraphs>
  <Slides>22</Slides>
  <Notes>21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1_AguaClara the road</vt:lpstr>
      <vt:lpstr>Sedimentation Tank Hydraulics</vt:lpstr>
      <vt:lpstr>Outline</vt:lpstr>
      <vt:lpstr>What is a Floc Blanket?</vt:lpstr>
      <vt:lpstr>Our Team’s Goals</vt:lpstr>
      <vt:lpstr>Methods: Our Experimental Setup</vt:lpstr>
      <vt:lpstr>Remember</vt:lpstr>
      <vt:lpstr>Tube Settler Failure</vt:lpstr>
      <vt:lpstr>Tube Settler Failure</vt:lpstr>
      <vt:lpstr>5 NTU Experiment</vt:lpstr>
      <vt:lpstr>Seeding</vt:lpstr>
      <vt:lpstr>Floc Weir &amp; Hopper</vt:lpstr>
      <vt:lpstr>Floc Hopper Growth Video</vt:lpstr>
      <vt:lpstr>Floc Hopper Model</vt:lpstr>
      <vt:lpstr>Continuous Wasting</vt:lpstr>
      <vt:lpstr>Pulsed Wasting</vt:lpstr>
      <vt:lpstr>A Comparison for 5L/s Sed Tank</vt:lpstr>
      <vt:lpstr>Floc Hopper Parameters</vt:lpstr>
      <vt:lpstr>Sludge Growth Rate</vt:lpstr>
      <vt:lpstr>Varying Alum Dose</vt:lpstr>
      <vt:lpstr>Varying Alum Dose</vt:lpstr>
      <vt:lpstr>Future Work</vt:lpstr>
      <vt:lpstr>Questions..?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Saied</cp:lastModifiedBy>
  <cp:revision>391</cp:revision>
  <dcterms:created xsi:type="dcterms:W3CDTF">2008-08-26T14:48:34Z</dcterms:created>
  <dcterms:modified xsi:type="dcterms:W3CDTF">2012-05-12T23:11:29Z</dcterms:modified>
</cp:coreProperties>
</file>