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tiff" ContentType="image/tiff"/>
  <Default Extension="rels" ContentType="application/vnd.openxmlformats-package.relationships+xml"/>
  <Default Extension="tif" ContentType="image/tif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2" r:id="rId1"/>
  </p:sldMasterIdLst>
  <p:notesMasterIdLst>
    <p:notesMasterId r:id="rId21"/>
  </p:notesMasterIdLst>
  <p:sldIdLst>
    <p:sldId id="272" r:id="rId2"/>
    <p:sldId id="271" r:id="rId3"/>
    <p:sldId id="257" r:id="rId4"/>
    <p:sldId id="273" r:id="rId5"/>
    <p:sldId id="274" r:id="rId6"/>
    <p:sldId id="275" r:id="rId7"/>
    <p:sldId id="276" r:id="rId8"/>
    <p:sldId id="283" r:id="rId9"/>
    <p:sldId id="284" r:id="rId10"/>
    <p:sldId id="285" r:id="rId11"/>
    <p:sldId id="277" r:id="rId12"/>
    <p:sldId id="278" r:id="rId13"/>
    <p:sldId id="279" r:id="rId14"/>
    <p:sldId id="281" r:id="rId15"/>
    <p:sldId id="282" r:id="rId16"/>
    <p:sldId id="267" r:id="rId17"/>
    <p:sldId id="268" r:id="rId18"/>
    <p:sldId id="269" r:id="rId19"/>
    <p:sldId id="270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75" d="100"/>
          <a:sy n="75" d="100"/>
        </p:scale>
        <p:origin x="-1440" y="-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47DE29-2C4F-BF4E-8F1A-BDBE65C47C1B}" type="datetimeFigureOut">
              <a:rPr lang="en-US" smtClean="0"/>
              <a:t>12/8/12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E28002-579B-854D-BD4F-3403B20B0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5855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28002-579B-854D-BD4F-3403B20B0BF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8783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0D409-76DB-9E48-B449-7B72435ABE81}" type="datetimeFigureOut">
              <a:rPr lang="en-US" smtClean="0"/>
              <a:t>12/8/12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958A1-AFEF-6B49-BC33-8EB7C330B2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0D409-76DB-9E48-B449-7B72435ABE81}" type="datetimeFigureOut">
              <a:rPr lang="en-US" smtClean="0"/>
              <a:t>12/8/12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958A1-AFEF-6B49-BC33-8EB7C330B21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0D409-76DB-9E48-B449-7B72435ABE81}" type="datetimeFigureOut">
              <a:rPr lang="en-US" smtClean="0"/>
              <a:t>12/8/12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958A1-AFEF-6B49-BC33-8EB7C330B2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0D409-76DB-9E48-B449-7B72435ABE81}" type="datetimeFigureOut">
              <a:rPr lang="en-US" smtClean="0"/>
              <a:t>12/8/12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958A1-AFEF-6B49-BC33-8EB7C330B2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0D409-76DB-9E48-B449-7B72435ABE81}" type="datetimeFigureOut">
              <a:rPr lang="en-US" smtClean="0"/>
              <a:t>12/8/12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958A1-AFEF-6B49-BC33-8EB7C330B2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0D409-76DB-9E48-B449-7B72435ABE81}" type="datetimeFigureOut">
              <a:rPr lang="en-US" smtClean="0"/>
              <a:t>12/8/12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958A1-AFEF-6B49-BC33-8EB7C330B211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0D409-76DB-9E48-B449-7B72435ABE81}" type="datetimeFigureOut">
              <a:rPr lang="en-US" smtClean="0"/>
              <a:t>12/8/12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958A1-AFEF-6B49-BC33-8EB7C330B2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0D409-76DB-9E48-B449-7B72435ABE81}" type="datetimeFigureOut">
              <a:rPr lang="en-US" smtClean="0"/>
              <a:t>12/8/12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958A1-AFEF-6B49-BC33-8EB7C330B2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0D409-76DB-9E48-B449-7B72435ABE81}" type="datetimeFigureOut">
              <a:rPr lang="en-US" smtClean="0"/>
              <a:t>12/8/12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958A1-AFEF-6B49-BC33-8EB7C330B2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0D409-76DB-9E48-B449-7B72435ABE81}" type="datetimeFigureOut">
              <a:rPr lang="en-US" smtClean="0"/>
              <a:t>12/8/12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958A1-AFEF-6B49-BC33-8EB7C330B2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0D409-76DB-9E48-B449-7B72435ABE81}" type="datetimeFigureOut">
              <a:rPr lang="en-US" smtClean="0"/>
              <a:t>12/8/12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958A1-AFEF-6B49-BC33-8EB7C330B2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0D409-76DB-9E48-B449-7B72435ABE81}" type="datetimeFigureOut">
              <a:rPr lang="en-US" smtClean="0"/>
              <a:t>12/8/12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958A1-AFEF-6B49-BC33-8EB7C330B2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2B0D409-76DB-9E48-B449-7B72435ABE81}" type="datetimeFigureOut">
              <a:rPr lang="en-US" smtClean="0"/>
              <a:t>12/8/12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3E1958A1-AFEF-6B49-BC33-8EB7C330B21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tiff"/><Relationship Id="rId3" Type="http://schemas.openxmlformats.org/officeDocument/2006/relationships/image" Target="../media/image12.tif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.t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hyperlink" Target="http://www.youtube.com/watch?v=p8mweFDICtQ&amp;list=UUXq9V81yyUOTQYokfp5wXfw&amp;index=2" TargetMode="Externa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tif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youtube.com/watch?v=Ho5HMh39fLc&amp;list=UUXq9V81yyUOTQYokfp5wXfw&amp;index=1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Sedimentation Tank Hydraulics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514601"/>
            <a:ext cx="5562600" cy="2362200"/>
          </a:xfrm>
        </p:spPr>
        <p:txBody>
          <a:bodyPr/>
          <a:lstStyle/>
          <a:p>
            <a:r>
              <a:rPr lang="en-US" dirty="0" smtClean="0"/>
              <a:t>The Team</a:t>
            </a:r>
          </a:p>
          <a:p>
            <a:pPr lvl="1"/>
            <a:r>
              <a:rPr lang="en-US" dirty="0" err="1" smtClean="0"/>
              <a:t>Hongyi</a:t>
            </a:r>
            <a:r>
              <a:rPr lang="en-US" dirty="0" smtClean="0"/>
              <a:t> </a:t>
            </a:r>
            <a:r>
              <a:rPr lang="en-US" dirty="0" err="1" smtClean="0"/>
              <a:t>Guo</a:t>
            </a:r>
            <a:endParaRPr lang="en-US" dirty="0" smtClean="0"/>
          </a:p>
          <a:p>
            <a:pPr lvl="1"/>
            <a:r>
              <a:rPr lang="en-US" dirty="0" smtClean="0"/>
              <a:t>Ethan Yen</a:t>
            </a:r>
          </a:p>
          <a:p>
            <a:pPr lvl="1"/>
            <a:r>
              <a:rPr lang="en-US" dirty="0" smtClean="0"/>
              <a:t>Frances Ciolino</a:t>
            </a:r>
          </a:p>
          <a:p>
            <a:pPr lvl="1"/>
            <a:endParaRPr lang="en-US" dirty="0" smtClean="0"/>
          </a:p>
        </p:txBody>
      </p:sp>
      <p:pic>
        <p:nvPicPr>
          <p:cNvPr id="4" name="Picture 3" descr="20121011222.jp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29200" y="1600200"/>
            <a:ext cx="3168312" cy="4718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070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15%PVA 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10783"/>
            <a:ext cx="8229600" cy="2504017"/>
          </a:xfrm>
        </p:spPr>
        <p:txBody>
          <a:bodyPr/>
          <a:lstStyle/>
          <a:p>
            <a:r>
              <a:rPr lang="en-US" dirty="0" smtClean="0"/>
              <a:t>What may affect the concentration</a:t>
            </a:r>
          </a:p>
          <a:p>
            <a:pPr lvl="1"/>
            <a:r>
              <a:rPr lang="en-US" dirty="0" smtClean="0"/>
              <a:t>Eddies</a:t>
            </a:r>
          </a:p>
          <a:p>
            <a:pPr marL="457200" lvl="1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Brightness of camera</a:t>
            </a:r>
          </a:p>
          <a:p>
            <a:pPr lvl="1"/>
            <a:endParaRPr lang="en-US" dirty="0" smtClean="0"/>
          </a:p>
        </p:txBody>
      </p:sp>
      <p:pic>
        <p:nvPicPr>
          <p:cNvPr id="4" name="Picture 3" descr="background.tiff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465" y="3742267"/>
            <a:ext cx="3657601" cy="2734862"/>
          </a:xfrm>
          <a:prstGeom prst="rect">
            <a:avLst/>
          </a:prstGeom>
        </p:spPr>
      </p:pic>
      <p:pic>
        <p:nvPicPr>
          <p:cNvPr id="5" name="Picture 4" descr="iamge3.tiff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2131" y="3742267"/>
            <a:ext cx="3657601" cy="2734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475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20% Plan View Area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946" r="16946"/>
          <a:stretch>
            <a:fillRect/>
          </a:stretch>
        </p:blipFill>
        <p:spPr/>
      </p:pic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Dense Concentration on bottom</a:t>
            </a:r>
          </a:p>
          <a:p>
            <a:r>
              <a:rPr lang="en-US" dirty="0" err="1" smtClean="0"/>
              <a:t>Floc</a:t>
            </a:r>
            <a:r>
              <a:rPr lang="en-US" dirty="0" smtClean="0"/>
              <a:t> Blanket consistently lower than hopper</a:t>
            </a:r>
          </a:p>
          <a:p>
            <a:r>
              <a:rPr lang="en-US" dirty="0" smtClean="0"/>
              <a:t>Why?</a:t>
            </a:r>
          </a:p>
          <a:p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1752600" y="3733800"/>
            <a:ext cx="0" cy="23622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62000" y="6096000"/>
            <a:ext cx="51119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Wasting Tube Sucking </a:t>
            </a:r>
            <a:r>
              <a:rPr lang="en-US" dirty="0" err="1" smtClean="0"/>
              <a:t>Flocs</a:t>
            </a:r>
            <a:r>
              <a:rPr lang="en-US" dirty="0" smtClean="0"/>
              <a:t> through gaps in Hopper?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8685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20% Plan View Area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1957802"/>
            <a:ext cx="2743200" cy="3123372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6600" y="2009774"/>
            <a:ext cx="2651906" cy="301942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3444" y="1962552"/>
            <a:ext cx="2785756" cy="317182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52400" y="5134378"/>
            <a:ext cx="891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      15 mL/min                        25 mL/min                            30 mL/min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54868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20% Plan View Area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</a:p>
          <a:p>
            <a:pPr lvl="1"/>
            <a:r>
              <a:rPr lang="en-US" dirty="0" smtClean="0"/>
              <a:t>Lower Alum Dosage (From 45 mg/L to 15 mg/L)</a:t>
            </a:r>
          </a:p>
          <a:p>
            <a:pPr lvl="2"/>
            <a:r>
              <a:rPr lang="en-US" dirty="0" smtClean="0"/>
              <a:t>Less large </a:t>
            </a:r>
            <a:r>
              <a:rPr lang="en-US" dirty="0" err="1" smtClean="0"/>
              <a:t>flocs</a:t>
            </a:r>
            <a:r>
              <a:rPr lang="en-US" dirty="0" smtClean="0"/>
              <a:t> (more dense and less susceptible to flows)</a:t>
            </a:r>
          </a:p>
        </p:txBody>
      </p:sp>
      <p:pic>
        <p:nvPicPr>
          <p:cNvPr id="4" name="Picture 3" descr="monroe image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600" y="3587656"/>
            <a:ext cx="3695700" cy="2538507"/>
          </a:xfrm>
          <a:prstGeom prst="rect">
            <a:avLst/>
          </a:prstGeom>
        </p:spPr>
      </p:pic>
      <p:pic>
        <p:nvPicPr>
          <p:cNvPr id="5" name="Picture 4" descr="monroeimage2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5111" y="3587656"/>
            <a:ext cx="3695700" cy="2538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0836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</a:t>
            </a:r>
            <a:r>
              <a:rPr lang="en-US" dirty="0" smtClean="0"/>
              <a:t>0% Plan View Area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52400" y="4677178"/>
            <a:ext cx="891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            15 mL/min                       25 mL/min                        30 mL/min</a:t>
            </a:r>
            <a:endParaRPr lang="en-US" dirty="0"/>
          </a:p>
        </p:txBody>
      </p:sp>
      <p:pic>
        <p:nvPicPr>
          <p:cNvPr id="3" name="Picture 2" descr="10%PVAwasting 15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394" y="1611868"/>
            <a:ext cx="2692206" cy="3065310"/>
          </a:xfrm>
          <a:prstGeom prst="rect">
            <a:avLst/>
          </a:prstGeom>
        </p:spPr>
      </p:pic>
      <p:pic>
        <p:nvPicPr>
          <p:cNvPr id="5" name="Picture 4" descr="10%PVAwasting 25 concentration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5711" y="1611868"/>
            <a:ext cx="2607733" cy="2969131"/>
          </a:xfrm>
          <a:prstGeom prst="rect">
            <a:avLst/>
          </a:prstGeom>
        </p:spPr>
      </p:pic>
      <p:pic>
        <p:nvPicPr>
          <p:cNvPr id="10" name="Picture 9" descr="10%PVAwasting 30 concentration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7666" y="1611868"/>
            <a:ext cx="2607733" cy="296913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37977" y="5652532"/>
            <a:ext cx="695135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Video of Turbulence: </a:t>
            </a:r>
            <a:r>
              <a:rPr lang="en-US" sz="1600" dirty="0" smtClean="0">
                <a:hlinkClick r:id="rId5"/>
              </a:rPr>
              <a:t>http://www.youtube.com/watch?v=p8mweFDICtQ&amp;list=UUXq9V81yyUOTQYokfp5wXfw&amp;index=2</a:t>
            </a:r>
            <a:r>
              <a:rPr lang="en-US" sz="1600" dirty="0" smtClean="0"/>
              <a:t> 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3136587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</a:t>
            </a:r>
            <a:r>
              <a:rPr lang="en-US" dirty="0" smtClean="0"/>
              <a:t>0% Plan View Area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42066"/>
            <a:ext cx="3810000" cy="3175001"/>
          </a:xfrm>
        </p:spPr>
        <p:txBody>
          <a:bodyPr/>
          <a:lstStyle/>
          <a:p>
            <a:r>
              <a:rPr lang="en-US" dirty="0" smtClean="0"/>
              <a:t>Conclusions</a:t>
            </a:r>
          </a:p>
          <a:p>
            <a:pPr lvl="1"/>
            <a:r>
              <a:rPr lang="en-US" dirty="0" err="1" smtClean="0"/>
              <a:t>Floc</a:t>
            </a:r>
            <a:r>
              <a:rPr lang="en-US" dirty="0" smtClean="0"/>
              <a:t> blanket height</a:t>
            </a:r>
          </a:p>
          <a:p>
            <a:pPr lvl="1"/>
            <a:r>
              <a:rPr lang="en-US" dirty="0" smtClean="0"/>
              <a:t>Eddies affect results for 25%</a:t>
            </a:r>
          </a:p>
          <a:p>
            <a:pPr lvl="1"/>
            <a:r>
              <a:rPr lang="en-US" dirty="0" smtClean="0"/>
              <a:t>Lower doses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0533" y="1417638"/>
            <a:ext cx="3293533" cy="494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3718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Continuous </a:t>
            </a:r>
            <a:r>
              <a:rPr lang="en-US" dirty="0"/>
              <a:t>W</a:t>
            </a:r>
            <a:r>
              <a:rPr lang="en-US" dirty="0" smtClean="0"/>
              <a:t>asting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639733" cy="4525963"/>
          </a:xfrm>
        </p:spPr>
        <p:txBody>
          <a:bodyPr/>
          <a:lstStyle/>
          <a:p>
            <a:r>
              <a:rPr lang="en-US" dirty="0" smtClean="0"/>
              <a:t>Slowly turned up wasting rate</a:t>
            </a:r>
          </a:p>
          <a:p>
            <a:r>
              <a:rPr lang="en-US" dirty="0" smtClean="0"/>
              <a:t>2ml/min too fast</a:t>
            </a:r>
          </a:p>
          <a:p>
            <a:r>
              <a:rPr lang="en-US" dirty="0" err="1" smtClean="0"/>
              <a:t>Turbidimeter</a:t>
            </a:r>
            <a:r>
              <a:rPr lang="en-US" dirty="0" smtClean="0"/>
              <a:t> maximum</a:t>
            </a:r>
          </a:p>
          <a:p>
            <a:r>
              <a:rPr lang="en-US" dirty="0" smtClean="0"/>
              <a:t>Long time to reach </a:t>
            </a:r>
            <a:r>
              <a:rPr lang="en-US" dirty="0" err="1" smtClean="0"/>
              <a:t>turbidimeter</a:t>
            </a:r>
            <a:endParaRPr lang="en-US" dirty="0"/>
          </a:p>
        </p:txBody>
      </p:sp>
      <p:pic>
        <p:nvPicPr>
          <p:cNvPr id="4" name="Picture 3" descr="slowwasting.tiff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52263" y="1638830"/>
            <a:ext cx="3634537" cy="448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7347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1334" y="2382838"/>
            <a:ext cx="3657600" cy="3412067"/>
          </a:xfrm>
        </p:spPr>
        <p:txBody>
          <a:bodyPr/>
          <a:lstStyle/>
          <a:p>
            <a:r>
              <a:rPr lang="en-US" dirty="0" smtClean="0"/>
              <a:t>Block Added</a:t>
            </a:r>
          </a:p>
          <a:p>
            <a:r>
              <a:rPr lang="en-US" dirty="0" smtClean="0"/>
              <a:t>Coagulant Dose</a:t>
            </a:r>
          </a:p>
          <a:p>
            <a:r>
              <a:rPr lang="en-US" dirty="0" smtClean="0"/>
              <a:t>Lower Wasting Rate</a:t>
            </a:r>
          </a:p>
          <a:p>
            <a:r>
              <a:rPr lang="en-US" dirty="0" smtClean="0"/>
              <a:t>Smallest Plan View Area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84799" y="1490570"/>
            <a:ext cx="3302001" cy="5063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2467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5600" y="2103437"/>
            <a:ext cx="45212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Plan View Area</a:t>
            </a:r>
          </a:p>
          <a:p>
            <a:r>
              <a:rPr lang="en-US" dirty="0" smtClean="0"/>
              <a:t>Wasting Rate</a:t>
            </a:r>
          </a:p>
          <a:p>
            <a:r>
              <a:rPr lang="en-US" dirty="0" smtClean="0"/>
              <a:t>Particle size</a:t>
            </a:r>
          </a:p>
          <a:p>
            <a:pPr lvl="1"/>
            <a:r>
              <a:rPr lang="en-US" dirty="0" smtClean="0"/>
              <a:t>Effect on concentration</a:t>
            </a:r>
          </a:p>
          <a:p>
            <a:pPr lvl="1"/>
            <a:r>
              <a:rPr lang="en-US" dirty="0" smtClean="0"/>
              <a:t>Coagulant dose</a:t>
            </a:r>
          </a:p>
          <a:p>
            <a:r>
              <a:rPr lang="en-US" dirty="0" err="1" smtClean="0"/>
              <a:t>Floc</a:t>
            </a:r>
            <a:r>
              <a:rPr lang="en-US" dirty="0" smtClean="0"/>
              <a:t> </a:t>
            </a:r>
            <a:r>
              <a:rPr lang="en-US" dirty="0"/>
              <a:t>B</a:t>
            </a:r>
            <a:r>
              <a:rPr lang="en-US" dirty="0" smtClean="0"/>
              <a:t>lanket Failure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132" y="1600200"/>
            <a:ext cx="33528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9502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pic>
        <p:nvPicPr>
          <p:cNvPr id="4" name="Picture 3" descr="20121011222.jp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44800" y="1600200"/>
            <a:ext cx="3168312" cy="4718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6631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Team Goals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67933"/>
            <a:ext cx="4203697" cy="3733800"/>
          </a:xfrm>
        </p:spPr>
        <p:txBody>
          <a:bodyPr/>
          <a:lstStyle/>
          <a:p>
            <a:r>
              <a:rPr lang="en-US" dirty="0" smtClean="0"/>
              <a:t>Optimize </a:t>
            </a:r>
            <a:r>
              <a:rPr lang="en-US" dirty="0" err="1" smtClean="0"/>
              <a:t>floc</a:t>
            </a:r>
            <a:r>
              <a:rPr lang="en-US" dirty="0" smtClean="0"/>
              <a:t> hopper geometry</a:t>
            </a:r>
          </a:p>
          <a:p>
            <a:r>
              <a:rPr lang="en-US" dirty="0" smtClean="0"/>
              <a:t>Continuous wasting</a:t>
            </a:r>
          </a:p>
          <a:p>
            <a:r>
              <a:rPr lang="en-US" dirty="0" err="1" smtClean="0"/>
              <a:t>Floc</a:t>
            </a:r>
            <a:r>
              <a:rPr lang="en-US" dirty="0" smtClean="0"/>
              <a:t> Blanket Stability</a:t>
            </a:r>
          </a:p>
          <a:p>
            <a:endParaRPr lang="en-US" dirty="0" smtClean="0"/>
          </a:p>
          <a:p>
            <a:pPr lvl="1"/>
            <a:endParaRPr lang="en-US" dirty="0" smtClean="0"/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584697" y="2192866"/>
            <a:ext cx="4102103" cy="2734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26336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Continuous wasting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11401"/>
            <a:ext cx="4182533" cy="2463800"/>
          </a:xfrm>
        </p:spPr>
        <p:txBody>
          <a:bodyPr/>
          <a:lstStyle/>
          <a:p>
            <a:r>
              <a:rPr lang="en-US" dirty="0" smtClean="0"/>
              <a:t>Concentrated waste</a:t>
            </a:r>
          </a:p>
          <a:p>
            <a:r>
              <a:rPr lang="en-US" dirty="0" smtClean="0"/>
              <a:t>Less wasted water</a:t>
            </a:r>
          </a:p>
          <a:p>
            <a:r>
              <a:rPr lang="en-US" dirty="0" smtClean="0"/>
              <a:t>No valves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9026" y="1828800"/>
            <a:ext cx="2887774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986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Hindered Sedimentation Velocity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Repeat of Spring ‘12 Team</a:t>
            </a:r>
          </a:p>
          <a:p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1293139" y="2320812"/>
            <a:ext cx="6536849" cy="3156466"/>
            <a:chOff x="1143000" y="2438400"/>
            <a:chExt cx="6536849" cy="3156466"/>
          </a:xfrm>
        </p:grpSpPr>
        <p:sp>
          <p:nvSpPr>
            <p:cNvPr id="7" name="Oval 6"/>
            <p:cNvSpPr/>
            <p:nvPr/>
          </p:nvSpPr>
          <p:spPr>
            <a:xfrm>
              <a:off x="1524000" y="2438400"/>
              <a:ext cx="1143000" cy="1143000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cxnSp>
          <p:nvCxnSpPr>
            <p:cNvPr id="8" name="Straight Arrow Connector 7"/>
            <p:cNvCxnSpPr/>
            <p:nvPr/>
          </p:nvCxnSpPr>
          <p:spPr>
            <a:xfrm flipV="1">
              <a:off x="2095500" y="3657600"/>
              <a:ext cx="0" cy="137160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 flipV="1">
              <a:off x="2514600" y="3581400"/>
              <a:ext cx="0" cy="137160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 flipV="1">
              <a:off x="1676400" y="3581400"/>
              <a:ext cx="0" cy="144780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urved Connector 10"/>
            <p:cNvCxnSpPr/>
            <p:nvPr/>
          </p:nvCxnSpPr>
          <p:spPr>
            <a:xfrm rot="16200000" flipV="1">
              <a:off x="571500" y="3238500"/>
              <a:ext cx="1447800" cy="304800"/>
            </a:xfrm>
            <a:prstGeom prst="curvedConnector3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urved Connector 11"/>
            <p:cNvCxnSpPr/>
            <p:nvPr/>
          </p:nvCxnSpPr>
          <p:spPr>
            <a:xfrm rot="5400000" flipH="1" flipV="1">
              <a:off x="2016885" y="3236085"/>
              <a:ext cx="1528830" cy="228600"/>
            </a:xfrm>
            <a:prstGeom prst="curvedConnector3">
              <a:avLst>
                <a:gd name="adj1" fmla="val 50000"/>
              </a:avLst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3"/>
            <p:cNvSpPr txBox="1"/>
            <p:nvPr/>
          </p:nvSpPr>
          <p:spPr>
            <a:xfrm>
              <a:off x="1344769" y="5225534"/>
              <a:ext cx="16563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 err="1" smtClean="0"/>
                <a:t>Upflow</a:t>
              </a:r>
              <a:r>
                <a:rPr lang="en-US" dirty="0" smtClean="0"/>
                <a:t> Velocity</a:t>
              </a:r>
              <a:endParaRPr lang="en-US" dirty="0"/>
            </a:p>
          </p:txBody>
        </p:sp>
        <p:sp>
          <p:nvSpPr>
            <p:cNvPr id="14" name="Oval 13"/>
            <p:cNvSpPr/>
            <p:nvPr/>
          </p:nvSpPr>
          <p:spPr>
            <a:xfrm>
              <a:off x="5867400" y="2971801"/>
              <a:ext cx="1143000" cy="1143000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cxnSp>
          <p:nvCxnSpPr>
            <p:cNvPr id="15" name="Curved Connector 14"/>
            <p:cNvCxnSpPr/>
            <p:nvPr/>
          </p:nvCxnSpPr>
          <p:spPr>
            <a:xfrm rot="5400000">
              <a:off x="6330503" y="3718507"/>
              <a:ext cx="1447800" cy="304800"/>
            </a:xfrm>
            <a:prstGeom prst="curvedConnector3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urved Connector 15"/>
            <p:cNvCxnSpPr/>
            <p:nvPr/>
          </p:nvCxnSpPr>
          <p:spPr>
            <a:xfrm rot="16200000" flipH="1">
              <a:off x="4988685" y="3797122"/>
              <a:ext cx="1528830" cy="228600"/>
            </a:xfrm>
            <a:prstGeom prst="curvedConnector3">
              <a:avLst>
                <a:gd name="adj1" fmla="val 50000"/>
              </a:avLst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7"/>
            <p:cNvSpPr txBox="1"/>
            <p:nvPr/>
          </p:nvSpPr>
          <p:spPr>
            <a:xfrm>
              <a:off x="5197951" y="5029200"/>
              <a:ext cx="24818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 err="1" smtClean="0"/>
                <a:t>Sed</a:t>
              </a:r>
              <a:r>
                <a:rPr lang="en-US" dirty="0" smtClean="0"/>
                <a:t> Velocity @ 0 </a:t>
              </a:r>
              <a:r>
                <a:rPr lang="en-US" dirty="0" err="1" smtClean="0"/>
                <a:t>Upflow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6098741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Hindered Sedimentation Velocity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" y="2093444"/>
            <a:ext cx="2586000" cy="294438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0400" y="2018404"/>
            <a:ext cx="2651906" cy="301942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8400" y="2170804"/>
            <a:ext cx="2518056" cy="286702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09600" y="5257800"/>
            <a:ext cx="8156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0.6 mm/s                         1.2 mm/s                                     1.6 mm/s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583267" y="5943600"/>
            <a:ext cx="563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                           Why so erratic?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9796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Hindered Sedimentation Velocity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" y="2093444"/>
            <a:ext cx="2586000" cy="294438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0400" y="2018404"/>
            <a:ext cx="2651906" cy="301942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8400" y="2170804"/>
            <a:ext cx="2518056" cy="286702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09600" y="5257800"/>
            <a:ext cx="8156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   0.6 mm/s                       1.2 mm/s                               1.6 mm/s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838200" y="4038600"/>
            <a:ext cx="1066800" cy="381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6705600" y="3352800"/>
            <a:ext cx="349265" cy="12954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3621228" y="3429000"/>
            <a:ext cx="905125" cy="12192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71907" y="5278260"/>
            <a:ext cx="861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Upflow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71907" y="5867400"/>
            <a:ext cx="8843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SedVel</a:t>
            </a:r>
            <a:r>
              <a:rPr lang="en-US" dirty="0" smtClean="0"/>
              <a:t>    0.086mm                       0.15mm/s                              0.47mm/s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7092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Hindered Sedimentation Velocity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0448083"/>
              </p:ext>
            </p:extLst>
          </p:nvPr>
        </p:nvGraphicFramePr>
        <p:xfrm>
          <a:off x="990600" y="1752601"/>
          <a:ext cx="6583680" cy="1610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</a:tblGrid>
              <a:tr h="86868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Upflow</a:t>
                      </a:r>
                      <a:r>
                        <a:rPr lang="en-US" dirty="0" smtClean="0"/>
                        <a:t> Velocity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0.6 mm/s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1.2 mm/s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1.6 mm/s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Sed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Vel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0.086 mm/s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0.15</a:t>
                      </a:r>
                      <a:r>
                        <a:rPr lang="en-US" baseline="0" dirty="0" smtClean="0"/>
                        <a:t> mm/s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0.47 mm/s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Spring ‘12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0.522 mm/s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1.02 mm/s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1.10 mm/s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6405258"/>
              </p:ext>
            </p:extLst>
          </p:nvPr>
        </p:nvGraphicFramePr>
        <p:xfrm>
          <a:off x="2209800" y="3810000"/>
          <a:ext cx="4572000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 smtClean="0"/>
                        <a:t>Velocity Ratios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0.6 mm/s</a:t>
                      </a:r>
                      <a:r>
                        <a:rPr lang="en-US" baseline="0" dirty="0" smtClean="0"/>
                        <a:t> / 1.2mm/s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1.2 mm/s / 1.6mm/s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Sed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Vel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0.57333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0.319149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Spring ‘12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0.51176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0.927273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31801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Floc</a:t>
            </a:r>
            <a:r>
              <a:rPr lang="en-US" dirty="0" smtClean="0"/>
              <a:t> blanket 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50" y="1689100"/>
            <a:ext cx="8591550" cy="45259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10% Plan View Area, Alum Dose 15 mg/L</a:t>
            </a:r>
          </a:p>
          <a:p>
            <a:endParaRPr lang="en-US" dirty="0" smtClean="0"/>
          </a:p>
          <a:p>
            <a:r>
              <a:rPr lang="en-US" dirty="0" smtClean="0"/>
              <a:t>Video recording </a:t>
            </a:r>
            <a:r>
              <a:rPr lang="en-US" dirty="0" err="1" smtClean="0"/>
              <a:t>floc</a:t>
            </a:r>
            <a:r>
              <a:rPr lang="en-US" dirty="0" smtClean="0"/>
              <a:t> blanket formation</a:t>
            </a:r>
          </a:p>
          <a:p>
            <a:pPr marL="571500" indent="-571500">
              <a:buFont typeface="+mj-lt"/>
              <a:buAutoNum type="romanUcPeriod"/>
            </a:pPr>
            <a:r>
              <a:rPr lang="en-US" dirty="0" smtClean="0"/>
              <a:t>30fps</a:t>
            </a:r>
          </a:p>
          <a:p>
            <a:pPr marL="571500" indent="-571500">
              <a:buFont typeface="+mj-lt"/>
              <a:buAutoNum type="romanUcPeriod"/>
            </a:pPr>
            <a:r>
              <a:rPr lang="en-US" dirty="0" smtClean="0"/>
              <a:t>Made from pictures captured by </a:t>
            </a:r>
            <a:r>
              <a:rPr lang="en-US" dirty="0" err="1" smtClean="0"/>
              <a:t>Labview</a:t>
            </a:r>
            <a:r>
              <a:rPr lang="en-US" dirty="0" smtClean="0"/>
              <a:t>, 5s/shot        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Video: </a:t>
            </a:r>
            <a:r>
              <a:rPr lang="en-US" sz="2200" dirty="0" smtClean="0">
                <a:hlinkClick r:id="rId2"/>
              </a:rPr>
              <a:t>http://www.youtube.com/watch?v=Ho5HMh39fLc&amp;list=UUXq9V81yyUOTQYokfp5wXfw&amp;index=1</a:t>
            </a:r>
            <a:r>
              <a:rPr lang="en-US" sz="2200" dirty="0" smtClean="0"/>
              <a:t> 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5655273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Conc.of</a:t>
            </a:r>
            <a:r>
              <a:rPr lang="en-US" dirty="0" smtClean="0"/>
              <a:t> </a:t>
            </a:r>
            <a:r>
              <a:rPr lang="en-US" dirty="0" err="1" smtClean="0"/>
              <a:t>Flocs</a:t>
            </a:r>
            <a:r>
              <a:rPr lang="en-US" dirty="0" smtClean="0"/>
              <a:t> in 15%PVA </a:t>
            </a:r>
            <a:r>
              <a:rPr lang="en-US" dirty="0" err="1" smtClean="0"/>
              <a:t>Floc</a:t>
            </a:r>
            <a:r>
              <a:rPr lang="en-US" dirty="0" smtClean="0"/>
              <a:t> Hopper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17613"/>
            <a:ext cx="8229600" cy="8302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altLang="zh-CN" dirty="0" smtClean="0"/>
              <a:t>Wasting Rate</a:t>
            </a:r>
          </a:p>
          <a:p>
            <a:pPr marL="0" indent="0">
              <a:buNone/>
            </a:pPr>
            <a:r>
              <a:rPr lang="en-US" altLang="zh-CN" dirty="0" smtClean="0"/>
              <a:t>15ml/min                              25ml/min                          30ml/min</a:t>
            </a:r>
          </a:p>
        </p:txBody>
      </p:sp>
      <p:pic>
        <p:nvPicPr>
          <p:cNvPr id="1026" name="Picture 2" descr="C:\Users\GHY\Downloads\cont. graphs (1)\cont. graphs\pva15\wasting15\wasting 15 concentration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725" y="2261410"/>
            <a:ext cx="2686050" cy="3058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GHY\Downloads\cont. graphs (1)\cont. graphs\pva15\wasting25\wasting 25 concentration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43250" y="2239719"/>
            <a:ext cx="2724150" cy="3101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GHY\Downloads\cont. graphs (1)\cont. graphs\pva15\wasting30\wasting 30 concentration.bm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48400" y="2261412"/>
            <a:ext cx="2686048" cy="3058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99214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7423</TotalTime>
  <Words>439</Words>
  <Application>Microsoft Macintosh PowerPoint</Application>
  <PresentationFormat>On-screen Show (4:3)</PresentationFormat>
  <Paragraphs>102</Paragraphs>
  <Slides>19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Breeze</vt:lpstr>
      <vt:lpstr>Sedimentation Tank Hydraulics</vt:lpstr>
      <vt:lpstr>Team Goals </vt:lpstr>
      <vt:lpstr>Continuous wasting</vt:lpstr>
      <vt:lpstr>Hindered Sedimentation Velocity</vt:lpstr>
      <vt:lpstr>Hindered Sedimentation Velocity</vt:lpstr>
      <vt:lpstr>Hindered Sedimentation Velocity</vt:lpstr>
      <vt:lpstr>Hindered Sedimentation Velocity</vt:lpstr>
      <vt:lpstr>Floc blanket formation</vt:lpstr>
      <vt:lpstr>Conc.of Flocs in 15%PVA Floc Hopper</vt:lpstr>
      <vt:lpstr>15%PVA Conclusions</vt:lpstr>
      <vt:lpstr>20% Plan View Area</vt:lpstr>
      <vt:lpstr>20% Plan View Area</vt:lpstr>
      <vt:lpstr>20% Plan View Area</vt:lpstr>
      <vt:lpstr>10% Plan View Area</vt:lpstr>
      <vt:lpstr>10% Plan View Area</vt:lpstr>
      <vt:lpstr>Last Continuous Wasting</vt:lpstr>
      <vt:lpstr>Summary</vt:lpstr>
      <vt:lpstr>Future Work</vt:lpstr>
      <vt:lpstr>Questions?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Sedimentation Tank Hydraulics</dc:title>
  <dc:creator>Carol Ciolino</dc:creator>
  <cp:lastModifiedBy>Carol Ciolino</cp:lastModifiedBy>
  <cp:revision>23</cp:revision>
  <dcterms:created xsi:type="dcterms:W3CDTF">2012-12-03T15:13:47Z</dcterms:created>
  <dcterms:modified xsi:type="dcterms:W3CDTF">2012-12-08T19:11:25Z</dcterms:modified>
</cp:coreProperties>
</file>