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70" d="100"/>
          <a:sy n="70" d="100"/>
        </p:scale>
        <p:origin x="-1074" y="-96"/>
      </p:cViewPr>
      <p:guideLst>
        <p:guide orient="horz" pos="4224"/>
        <p:guide pos="5712"/>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25CA37-DC82-4594-BE67-F00549DB31E4}" type="datetimeFigureOut">
              <a:rPr lang="en-US" smtClean="0"/>
              <a:pPr/>
              <a:t>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27764-6F8A-4A35-8314-B6CAC27FE28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25CA37-DC82-4594-BE67-F00549DB31E4}" type="datetimeFigureOut">
              <a:rPr lang="en-US" smtClean="0"/>
              <a:pPr/>
              <a:t>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27764-6F8A-4A35-8314-B6CAC27FE28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25CA37-DC82-4594-BE67-F00549DB31E4}" type="datetimeFigureOut">
              <a:rPr lang="en-US" smtClean="0"/>
              <a:pPr/>
              <a:t>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27764-6F8A-4A35-8314-B6CAC27FE28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25CA37-DC82-4594-BE67-F00549DB31E4}" type="datetimeFigureOut">
              <a:rPr lang="en-US" smtClean="0"/>
              <a:pPr/>
              <a:t>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27764-6F8A-4A35-8314-B6CAC27FE28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025CA37-DC82-4594-BE67-F00549DB31E4}" type="datetimeFigureOut">
              <a:rPr lang="en-US" smtClean="0"/>
              <a:pPr/>
              <a:t>1/11/2011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27764-6F8A-4A35-8314-B6CAC27FE28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025CA37-DC82-4594-BE67-F00549DB31E4}" type="datetimeFigureOut">
              <a:rPr lang="en-US" smtClean="0"/>
              <a:pPr/>
              <a:t>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27764-6F8A-4A35-8314-B6CAC27FE28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025CA37-DC82-4594-BE67-F00549DB31E4}" type="datetimeFigureOut">
              <a:rPr lang="en-US" smtClean="0"/>
              <a:pPr/>
              <a:t>1/11/2011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27764-6F8A-4A35-8314-B6CAC27FE28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025CA37-DC82-4594-BE67-F00549DB31E4}" type="datetimeFigureOut">
              <a:rPr lang="en-US" smtClean="0"/>
              <a:pPr/>
              <a:t>1/11/2011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27764-6F8A-4A35-8314-B6CAC27FE28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25CA37-DC82-4594-BE67-F00549DB31E4}" type="datetimeFigureOut">
              <a:rPr lang="en-US" smtClean="0"/>
              <a:pPr/>
              <a:t>1/11/2011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27764-6F8A-4A35-8314-B6CAC27FE28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25CA37-DC82-4594-BE67-F00549DB31E4}" type="datetimeFigureOut">
              <a:rPr lang="en-US" smtClean="0"/>
              <a:pPr/>
              <a:t>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27764-6F8A-4A35-8314-B6CAC27FE28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025CA37-DC82-4594-BE67-F00549DB31E4}" type="datetimeFigureOut">
              <a:rPr lang="en-US" smtClean="0"/>
              <a:pPr/>
              <a:t>1/11/2011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27764-6F8A-4A35-8314-B6CAC27FE28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25CA37-DC82-4594-BE67-F00549DB31E4}" type="datetimeFigureOut">
              <a:rPr lang="en-US" smtClean="0"/>
              <a:pPr/>
              <a:t>1/11/2011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27764-6F8A-4A35-8314-B6CAC27FE28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2849562"/>
          </a:xfrm>
        </p:spPr>
        <p:txBody>
          <a:bodyPr>
            <a:normAutofit fontScale="90000"/>
          </a:bodyPr>
          <a:lstStyle/>
          <a:p>
            <a:pPr algn="l"/>
            <a:r>
              <a:rPr lang="en-US" sz="3600" dirty="0" smtClean="0"/>
              <a:t>1)Which of th</a:t>
            </a:r>
            <a:r>
              <a:rPr lang="en-US" sz="3600" dirty="0" smtClean="0"/>
              <a:t>e following abnormalities is not included in the Tumor </a:t>
            </a:r>
            <a:r>
              <a:rPr lang="en-US" sz="3600" dirty="0" err="1" smtClean="0"/>
              <a:t>Lysis</a:t>
            </a:r>
            <a:r>
              <a:rPr lang="en-US" sz="3600" dirty="0" smtClean="0"/>
              <a:t> </a:t>
            </a:r>
            <a:r>
              <a:rPr lang="en-US" sz="3600" dirty="0" err="1" smtClean="0"/>
              <a:t>Snydrome</a:t>
            </a:r>
            <a:r>
              <a:rPr lang="en-US" sz="3600" dirty="0" smtClean="0"/>
              <a:t>?</a:t>
            </a:r>
            <a:br>
              <a:rPr lang="en-US" sz="3600" dirty="0" smtClean="0"/>
            </a:br>
            <a:r>
              <a:rPr lang="en-US" sz="3600" dirty="0" smtClean="0"/>
              <a:t>	a</a:t>
            </a:r>
            <a:r>
              <a:rPr lang="en-US" sz="3600" dirty="0" smtClean="0"/>
              <a:t>) </a:t>
            </a:r>
            <a:r>
              <a:rPr lang="en-US" sz="3600" dirty="0" err="1" smtClean="0"/>
              <a:t>H</a:t>
            </a:r>
            <a:r>
              <a:rPr lang="en-US" sz="3600" dirty="0" err="1" smtClean="0"/>
              <a:t>yperphosphatemia</a:t>
            </a:r>
            <a:r>
              <a:rPr lang="en-US" sz="3600" dirty="0" smtClean="0"/>
              <a:t/>
            </a:r>
            <a:br>
              <a:rPr lang="en-US" sz="3600" dirty="0" smtClean="0"/>
            </a:br>
            <a:r>
              <a:rPr lang="en-US" sz="3600" dirty="0" smtClean="0"/>
              <a:t>	b</a:t>
            </a:r>
            <a:r>
              <a:rPr lang="en-US" sz="3600" dirty="0" smtClean="0"/>
              <a:t>) </a:t>
            </a:r>
            <a:r>
              <a:rPr lang="en-US" sz="3600" dirty="0" err="1" smtClean="0"/>
              <a:t>Hypercalcemia</a:t>
            </a:r>
            <a:r>
              <a:rPr lang="en-US" sz="3600" dirty="0" smtClean="0"/>
              <a:t/>
            </a:r>
            <a:br>
              <a:rPr lang="en-US" sz="3600" dirty="0" smtClean="0"/>
            </a:br>
            <a:r>
              <a:rPr lang="en-US" sz="3600" dirty="0" smtClean="0"/>
              <a:t>	c</a:t>
            </a:r>
            <a:r>
              <a:rPr lang="en-US" sz="3600" dirty="0" smtClean="0"/>
              <a:t>) </a:t>
            </a:r>
            <a:r>
              <a:rPr lang="en-US" sz="3600" dirty="0" err="1" smtClean="0"/>
              <a:t>Hyperuricemia</a:t>
            </a:r>
            <a:r>
              <a:rPr lang="en-US" sz="3600" dirty="0" smtClean="0"/>
              <a:t/>
            </a:r>
            <a:br>
              <a:rPr lang="en-US" sz="3600" dirty="0" smtClean="0"/>
            </a:br>
            <a:r>
              <a:rPr lang="en-US" sz="3600" dirty="0" smtClean="0"/>
              <a:t>	d) </a:t>
            </a:r>
            <a:r>
              <a:rPr lang="en-US" sz="3600" dirty="0" err="1" smtClean="0"/>
              <a:t>Hyperkalemia</a:t>
            </a:r>
            <a:r>
              <a:rPr lang="en-US" sz="3600" dirty="0" smtClean="0"/>
              <a:t/>
            </a:r>
            <a:br>
              <a:rPr lang="en-US" sz="3600" dirty="0" smtClean="0"/>
            </a:br>
            <a:endParaRPr lang="en-US" sz="3600" dirty="0"/>
          </a:p>
        </p:txBody>
      </p:sp>
      <p:sp>
        <p:nvSpPr>
          <p:cNvPr id="5" name="Content Placeholder 4"/>
          <p:cNvSpPr>
            <a:spLocks noGrp="1"/>
          </p:cNvSpPr>
          <p:nvPr>
            <p:ph idx="1"/>
          </p:nvPr>
        </p:nvSpPr>
        <p:spPr>
          <a:xfrm>
            <a:off x="457200" y="3429000"/>
            <a:ext cx="8229600" cy="2697163"/>
          </a:xfrm>
        </p:spPr>
        <p:txBody>
          <a:bodyPr/>
          <a:lstStyle/>
          <a:p>
            <a:r>
              <a:rPr lang="en-US" dirty="0" smtClean="0"/>
              <a:t>B.  Calcium is low in this syndrome due to </a:t>
            </a:r>
            <a:r>
              <a:rPr lang="en-US" dirty="0" err="1" smtClean="0"/>
              <a:t>hyperphosphatemia</a:t>
            </a:r>
            <a:r>
              <a:rPr lang="en-US" dirty="0" smtClean="0"/>
              <a:t> and possible renal damage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1295400"/>
            <a:ext cx="8229600" cy="3048000"/>
          </a:xfrm>
        </p:spPr>
        <p:txBody>
          <a:bodyPr>
            <a:normAutofit fontScale="90000"/>
          </a:bodyPr>
          <a:lstStyle/>
          <a:p>
            <a:pPr algn="l"/>
            <a:r>
              <a:rPr lang="en-US" sz="3600" dirty="0" smtClean="0"/>
              <a:t>10) Which of the following medications is  recommended as a preventative/treatment for human patients at HIGH risk for the development of TLS?</a:t>
            </a:r>
            <a:br>
              <a:rPr lang="en-US" sz="3600" dirty="0" smtClean="0"/>
            </a:br>
            <a:r>
              <a:rPr lang="en-US" sz="3600" dirty="0" smtClean="0"/>
              <a:t>	a</a:t>
            </a:r>
            <a:r>
              <a:rPr lang="en-US" sz="3600" dirty="0" smtClean="0"/>
              <a:t>) </a:t>
            </a:r>
            <a:r>
              <a:rPr lang="en-US" sz="3600" dirty="0" err="1" smtClean="0"/>
              <a:t>Allopurinol</a:t>
            </a:r>
            <a:r>
              <a:rPr lang="en-US" sz="3600" dirty="0" smtClean="0"/>
              <a:t> </a:t>
            </a:r>
            <a:br>
              <a:rPr lang="en-US" sz="3600" dirty="0" smtClean="0"/>
            </a:br>
            <a:r>
              <a:rPr lang="en-US" sz="3600" dirty="0" smtClean="0"/>
              <a:t>	</a:t>
            </a:r>
            <a:r>
              <a:rPr lang="en-US" sz="3600" dirty="0" smtClean="0"/>
              <a:t>b) </a:t>
            </a:r>
            <a:r>
              <a:rPr lang="en-US" sz="3600" dirty="0" err="1" smtClean="0"/>
              <a:t>Valsartan</a:t>
            </a:r>
            <a:r>
              <a:rPr lang="en-US" sz="3600" dirty="0" smtClean="0"/>
              <a:t/>
            </a:r>
            <a:br>
              <a:rPr lang="en-US" sz="3600" dirty="0" smtClean="0"/>
            </a:br>
            <a:r>
              <a:rPr lang="en-US" sz="3600" dirty="0" smtClean="0"/>
              <a:t>	</a:t>
            </a:r>
            <a:r>
              <a:rPr lang="en-US" sz="3600" dirty="0" smtClean="0"/>
              <a:t>c) </a:t>
            </a:r>
            <a:r>
              <a:rPr lang="en-US" sz="3600" dirty="0" err="1" smtClean="0"/>
              <a:t>Rasburicase</a:t>
            </a:r>
            <a:r>
              <a:rPr lang="en-US" sz="3600" dirty="0" smtClean="0"/>
              <a:t/>
            </a:r>
            <a:br>
              <a:rPr lang="en-US" sz="3600" dirty="0" smtClean="0"/>
            </a:br>
            <a:r>
              <a:rPr lang="en-US" sz="3600" dirty="0" smtClean="0"/>
              <a:t>	</a:t>
            </a:r>
            <a:r>
              <a:rPr lang="en-US" sz="3600" dirty="0" smtClean="0"/>
              <a:t>d) </a:t>
            </a:r>
            <a:r>
              <a:rPr lang="en-US" sz="3200" dirty="0" err="1" smtClean="0"/>
              <a:t>P</a:t>
            </a:r>
            <a:r>
              <a:rPr lang="en-US" sz="3200" dirty="0" err="1" smtClean="0"/>
              <a:t>ramipexole</a:t>
            </a:r>
            <a:endParaRPr lang="en-US" sz="3600" dirty="0"/>
          </a:p>
        </p:txBody>
      </p:sp>
      <p:sp>
        <p:nvSpPr>
          <p:cNvPr id="5" name="Content Placeholder 4"/>
          <p:cNvSpPr>
            <a:spLocks noGrp="1"/>
          </p:cNvSpPr>
          <p:nvPr>
            <p:ph idx="1"/>
          </p:nvPr>
        </p:nvSpPr>
        <p:spPr>
          <a:xfrm>
            <a:off x="457200" y="5029200"/>
            <a:ext cx="8229600" cy="1096963"/>
          </a:xfrm>
        </p:spPr>
        <p:txBody>
          <a:bodyPr/>
          <a:lstStyle/>
          <a:p>
            <a:r>
              <a:rPr lang="en-US" dirty="0" smtClean="0"/>
              <a:t>B. </a:t>
            </a:r>
            <a:r>
              <a:rPr lang="en-US" dirty="0" err="1" smtClean="0"/>
              <a:t>urate</a:t>
            </a:r>
            <a:r>
              <a:rPr lang="en-US" dirty="0" smtClean="0"/>
              <a:t> </a:t>
            </a:r>
            <a:r>
              <a:rPr lang="en-US" dirty="0" err="1" smtClean="0"/>
              <a:t>oxidase</a:t>
            </a:r>
            <a:r>
              <a:rPr lang="en-US" dirty="0" smtClean="0"/>
              <a:t> analog which acts to promote the catabolism of uric acid to </a:t>
            </a:r>
            <a:r>
              <a:rPr lang="en-US" dirty="0" err="1" smtClean="0"/>
              <a:t>allantoin</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0"/>
            <a:ext cx="8229600" cy="2849562"/>
          </a:xfrm>
        </p:spPr>
        <p:txBody>
          <a:bodyPr>
            <a:normAutofit fontScale="90000"/>
          </a:bodyPr>
          <a:lstStyle/>
          <a:p>
            <a:pPr algn="l"/>
            <a:r>
              <a:rPr lang="en-US" sz="3600" dirty="0"/>
              <a:t>2</a:t>
            </a:r>
            <a:r>
              <a:rPr lang="en-US" sz="3600" dirty="0" smtClean="0"/>
              <a:t>) </a:t>
            </a:r>
            <a:r>
              <a:rPr lang="en-US" sz="3600" dirty="0" smtClean="0"/>
              <a:t>Which of the following tumor characteristics </a:t>
            </a:r>
            <a:r>
              <a:rPr lang="en-US" sz="3600" dirty="0" smtClean="0"/>
              <a:t>is NOT associated with high risk for the development for TLS?</a:t>
            </a:r>
            <a:r>
              <a:rPr lang="en-US" sz="3600" dirty="0" smtClean="0"/>
              <a:t/>
            </a:r>
            <a:br>
              <a:rPr lang="en-US" sz="3600" dirty="0" smtClean="0"/>
            </a:br>
            <a:r>
              <a:rPr lang="en-US" sz="3600" dirty="0" smtClean="0"/>
              <a:t>	a) </a:t>
            </a:r>
            <a:r>
              <a:rPr lang="en-US" sz="3600" dirty="0" smtClean="0"/>
              <a:t>High proliferative rate</a:t>
            </a:r>
            <a:r>
              <a:rPr lang="en-US" sz="3600" dirty="0" smtClean="0"/>
              <a:t/>
            </a:r>
            <a:br>
              <a:rPr lang="en-US" sz="3600" dirty="0" smtClean="0"/>
            </a:br>
            <a:r>
              <a:rPr lang="en-US" sz="3600" dirty="0" smtClean="0"/>
              <a:t>	b) </a:t>
            </a:r>
            <a:r>
              <a:rPr lang="en-US" sz="3600" dirty="0" smtClean="0"/>
              <a:t>Tu</a:t>
            </a:r>
            <a:r>
              <a:rPr lang="en-US" sz="3600" dirty="0" smtClean="0"/>
              <a:t>mor type: round cell</a:t>
            </a:r>
            <a:r>
              <a:rPr lang="en-US" sz="3600" dirty="0" smtClean="0"/>
              <a:t/>
            </a:r>
            <a:br>
              <a:rPr lang="en-US" sz="3600" dirty="0" smtClean="0"/>
            </a:br>
            <a:r>
              <a:rPr lang="en-US" sz="3600" dirty="0" smtClean="0"/>
              <a:t>	c)  </a:t>
            </a:r>
            <a:r>
              <a:rPr lang="en-US" sz="3600" dirty="0" smtClean="0"/>
              <a:t>Low sensitivity to </a:t>
            </a:r>
            <a:r>
              <a:rPr lang="en-US" sz="3600" dirty="0" err="1" smtClean="0"/>
              <a:t>cytotoxic</a:t>
            </a:r>
            <a:r>
              <a:rPr lang="en-US" sz="3600" dirty="0" smtClean="0"/>
              <a:t> agents</a:t>
            </a:r>
            <a:r>
              <a:rPr lang="en-US" sz="3600" dirty="0" smtClean="0"/>
              <a:t/>
            </a:r>
            <a:br>
              <a:rPr lang="en-US" sz="3600" dirty="0" smtClean="0"/>
            </a:br>
            <a:r>
              <a:rPr lang="en-US" sz="3600" dirty="0"/>
              <a:t>	</a:t>
            </a:r>
            <a:r>
              <a:rPr lang="en-US" sz="3600" dirty="0" smtClean="0"/>
              <a:t>d) </a:t>
            </a:r>
            <a:r>
              <a:rPr lang="en-US" sz="3600" dirty="0" smtClean="0"/>
              <a:t>Large tumor burden</a:t>
            </a:r>
            <a:endParaRPr lang="en-US" sz="3600" dirty="0"/>
          </a:p>
        </p:txBody>
      </p:sp>
      <p:sp>
        <p:nvSpPr>
          <p:cNvPr id="5" name="Content Placeholder 4"/>
          <p:cNvSpPr>
            <a:spLocks noGrp="1"/>
          </p:cNvSpPr>
          <p:nvPr>
            <p:ph idx="1"/>
          </p:nvPr>
        </p:nvSpPr>
        <p:spPr>
          <a:xfrm>
            <a:off x="457200" y="4114800"/>
            <a:ext cx="8229600" cy="2011363"/>
          </a:xfrm>
        </p:spPr>
        <p:txBody>
          <a:bodyPr/>
          <a:lstStyle/>
          <a:p>
            <a:r>
              <a:rPr lang="en-US" dirty="0" smtClean="0"/>
              <a:t>C.  Higher risk when there is a high sensitivity to </a:t>
            </a:r>
            <a:r>
              <a:rPr lang="en-US" dirty="0" err="1" smtClean="0"/>
              <a:t>cytotoxic</a:t>
            </a:r>
            <a:r>
              <a:rPr lang="en-US" dirty="0" smtClean="0"/>
              <a:t> agents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3048000"/>
          </a:xfrm>
        </p:spPr>
        <p:txBody>
          <a:bodyPr>
            <a:normAutofit fontScale="90000"/>
          </a:bodyPr>
          <a:lstStyle/>
          <a:p>
            <a:pPr algn="l"/>
            <a:r>
              <a:rPr lang="en-US" sz="3600" dirty="0" smtClean="0"/>
              <a:t>3) </a:t>
            </a:r>
            <a:r>
              <a:rPr lang="en-US" sz="3600" dirty="0" err="1" smtClean="0"/>
              <a:t>Hyperuricemia</a:t>
            </a:r>
            <a:r>
              <a:rPr lang="en-US" sz="3600" dirty="0" smtClean="0"/>
              <a:t> that develops in TLS results from the catabolism of which of the following?</a:t>
            </a:r>
            <a:r>
              <a:rPr lang="en-US" sz="3600" dirty="0" smtClean="0"/>
              <a:t/>
            </a:r>
            <a:br>
              <a:rPr lang="en-US" sz="3600" dirty="0" smtClean="0"/>
            </a:br>
            <a:r>
              <a:rPr lang="en-US" sz="3600" dirty="0"/>
              <a:t>	</a:t>
            </a:r>
            <a:r>
              <a:rPr lang="en-US" sz="3600" dirty="0" smtClean="0"/>
              <a:t>a) </a:t>
            </a:r>
            <a:r>
              <a:rPr lang="en-US" sz="3600" dirty="0" smtClean="0"/>
              <a:t>Phospholipids</a:t>
            </a:r>
            <a:r>
              <a:rPr lang="en-US" sz="3600" dirty="0" smtClean="0"/>
              <a:t/>
            </a:r>
            <a:br>
              <a:rPr lang="en-US" sz="3600" dirty="0" smtClean="0"/>
            </a:br>
            <a:r>
              <a:rPr lang="en-US" sz="3600" dirty="0"/>
              <a:t>	</a:t>
            </a:r>
            <a:r>
              <a:rPr lang="en-US" sz="3600" dirty="0" smtClean="0"/>
              <a:t>b) </a:t>
            </a:r>
            <a:r>
              <a:rPr lang="en-US" sz="3600" dirty="0" smtClean="0"/>
              <a:t>Nucleic acids</a:t>
            </a:r>
            <a:r>
              <a:rPr lang="en-US" sz="3600" dirty="0" smtClean="0"/>
              <a:t/>
            </a:r>
            <a:br>
              <a:rPr lang="en-US" sz="3600" dirty="0" smtClean="0"/>
            </a:br>
            <a:r>
              <a:rPr lang="en-US" sz="3600" dirty="0"/>
              <a:t>	</a:t>
            </a:r>
            <a:r>
              <a:rPr lang="en-US" sz="3600" dirty="0" smtClean="0"/>
              <a:t>c) </a:t>
            </a:r>
            <a:r>
              <a:rPr lang="en-US" sz="3600" dirty="0" smtClean="0"/>
              <a:t>Intracellular proteins</a:t>
            </a:r>
            <a:r>
              <a:rPr lang="en-US" sz="3600" dirty="0" smtClean="0"/>
              <a:t/>
            </a:r>
            <a:br>
              <a:rPr lang="en-US" sz="3600" dirty="0" smtClean="0"/>
            </a:br>
            <a:r>
              <a:rPr lang="en-US" sz="3600" dirty="0"/>
              <a:t>	</a:t>
            </a:r>
            <a:r>
              <a:rPr lang="en-US" sz="3600" dirty="0" smtClean="0"/>
              <a:t>d) </a:t>
            </a:r>
            <a:r>
              <a:rPr lang="en-US" sz="3600" dirty="0" smtClean="0"/>
              <a:t>None of the above</a:t>
            </a:r>
            <a:endParaRPr lang="en-US" sz="3600" dirty="0"/>
          </a:p>
        </p:txBody>
      </p:sp>
      <p:sp>
        <p:nvSpPr>
          <p:cNvPr id="5" name="Content Placeholder 4"/>
          <p:cNvSpPr>
            <a:spLocks noGrp="1"/>
          </p:cNvSpPr>
          <p:nvPr>
            <p:ph idx="1"/>
          </p:nvPr>
        </p:nvSpPr>
        <p:spPr>
          <a:xfrm>
            <a:off x="457200" y="3962400"/>
            <a:ext cx="8229600" cy="2163763"/>
          </a:xfrm>
        </p:spPr>
        <p:txBody>
          <a:bodyPr/>
          <a:lstStyle/>
          <a:p>
            <a:r>
              <a:rPr lang="en-US" dirty="0" smtClean="0"/>
              <a:t>B.  </a:t>
            </a:r>
            <a:r>
              <a:rPr lang="en-US" dirty="0" err="1" smtClean="0"/>
              <a:t>Purine</a:t>
            </a:r>
            <a:r>
              <a:rPr lang="en-US" dirty="0" smtClean="0"/>
              <a:t> nucleic acids are </a:t>
            </a:r>
            <a:r>
              <a:rPr lang="en-US" dirty="0" err="1" smtClean="0"/>
              <a:t>catabolized</a:t>
            </a:r>
            <a:r>
              <a:rPr lang="en-US" dirty="0" smtClean="0"/>
              <a:t> to hypoxanthine, then </a:t>
            </a:r>
            <a:r>
              <a:rPr lang="en-US" dirty="0" err="1" smtClean="0"/>
              <a:t>xanthine</a:t>
            </a:r>
            <a:r>
              <a:rPr lang="en-US" dirty="0" smtClean="0"/>
              <a:t> and finally uric acid by </a:t>
            </a:r>
            <a:r>
              <a:rPr lang="en-US" dirty="0" err="1" smtClean="0"/>
              <a:t>xanthine</a:t>
            </a:r>
            <a:r>
              <a:rPr lang="en-US" dirty="0" smtClean="0"/>
              <a:t> </a:t>
            </a:r>
            <a:r>
              <a:rPr lang="en-US" dirty="0" err="1" smtClean="0"/>
              <a:t>oxidase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3886200"/>
          </a:xfrm>
        </p:spPr>
        <p:txBody>
          <a:bodyPr>
            <a:normAutofit/>
          </a:bodyPr>
          <a:lstStyle/>
          <a:p>
            <a:pPr algn="l"/>
            <a:r>
              <a:rPr lang="en-US" sz="3600" dirty="0" smtClean="0"/>
              <a:t>4)Which of the following cancers is LEAST likely to lead to the development of TLS?</a:t>
            </a:r>
            <a:br>
              <a:rPr lang="en-US" sz="3600" dirty="0" smtClean="0"/>
            </a:br>
            <a:r>
              <a:rPr lang="en-US" sz="3600" dirty="0" smtClean="0"/>
              <a:t>	a) Non-</a:t>
            </a:r>
            <a:r>
              <a:rPr lang="en-US" sz="3600" dirty="0" err="1" smtClean="0"/>
              <a:t>hodgkin’s</a:t>
            </a:r>
            <a:r>
              <a:rPr lang="en-US" sz="3600" dirty="0" smtClean="0"/>
              <a:t> lymphoma</a:t>
            </a:r>
            <a:br>
              <a:rPr lang="en-US" sz="3600" dirty="0" smtClean="0"/>
            </a:br>
            <a:r>
              <a:rPr lang="en-US" sz="3600" dirty="0" smtClean="0"/>
              <a:t>	b) Multiple myeloma</a:t>
            </a:r>
            <a:br>
              <a:rPr lang="en-US" sz="3600" dirty="0" smtClean="0"/>
            </a:br>
            <a:r>
              <a:rPr lang="en-US" sz="3600" dirty="0" smtClean="0"/>
              <a:t>	c) Acute lymphoblastic leukemia</a:t>
            </a:r>
            <a:br>
              <a:rPr lang="en-US" sz="3600" dirty="0" smtClean="0"/>
            </a:br>
            <a:r>
              <a:rPr lang="en-US" sz="3600" dirty="0" smtClean="0"/>
              <a:t>	d) Transmissible venereal tumor</a:t>
            </a:r>
            <a:endParaRPr lang="en-US" sz="3600" dirty="0"/>
          </a:p>
        </p:txBody>
      </p:sp>
      <p:sp>
        <p:nvSpPr>
          <p:cNvPr id="5" name="Content Placeholder 4"/>
          <p:cNvSpPr>
            <a:spLocks noGrp="1"/>
          </p:cNvSpPr>
          <p:nvPr>
            <p:ph idx="1"/>
          </p:nvPr>
        </p:nvSpPr>
        <p:spPr>
          <a:xfrm>
            <a:off x="457200" y="4419600"/>
            <a:ext cx="8229600" cy="1706563"/>
          </a:xfrm>
        </p:spPr>
        <p:txBody>
          <a:bodyPr>
            <a:normAutofit/>
          </a:bodyPr>
          <a:lstStyle/>
          <a:p>
            <a:r>
              <a:rPr lang="en-US" dirty="0" smtClean="0"/>
              <a:t>D.   Generally hematological malignancies, also reported with testicular cancer, breast cancer, and small cell lung cancer</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3048000"/>
          </a:xfrm>
        </p:spPr>
        <p:txBody>
          <a:bodyPr>
            <a:normAutofit/>
          </a:bodyPr>
          <a:lstStyle/>
          <a:p>
            <a:pPr algn="l"/>
            <a:r>
              <a:rPr lang="en-US" sz="3600" dirty="0" smtClean="0"/>
              <a:t>5</a:t>
            </a:r>
            <a:r>
              <a:rPr lang="en-US" sz="3600" dirty="0" smtClean="0"/>
              <a:t>) Cairo-Bishop have attempted to improve the definition of TLS.  Into what 2 broad categories do they divide the syndrome and what variables comprise those categories?</a:t>
            </a:r>
            <a:endParaRPr lang="en-US" sz="3600" dirty="0"/>
          </a:p>
        </p:txBody>
      </p:sp>
      <p:sp>
        <p:nvSpPr>
          <p:cNvPr id="5" name="Content Placeholder 4"/>
          <p:cNvSpPr>
            <a:spLocks noGrp="1"/>
          </p:cNvSpPr>
          <p:nvPr>
            <p:ph idx="1"/>
          </p:nvPr>
        </p:nvSpPr>
        <p:spPr>
          <a:xfrm>
            <a:off x="457200" y="3962400"/>
            <a:ext cx="8229600" cy="2163763"/>
          </a:xfrm>
        </p:spPr>
        <p:txBody>
          <a:bodyPr/>
          <a:lstStyle/>
          <a:p>
            <a:r>
              <a:rPr lang="en-US" dirty="0" smtClean="0"/>
              <a:t>Laboratory TLS: uric acid, K, </a:t>
            </a:r>
            <a:r>
              <a:rPr lang="en-US" dirty="0" err="1" smtClean="0"/>
              <a:t>Phos</a:t>
            </a:r>
            <a:r>
              <a:rPr lang="en-US" dirty="0" smtClean="0"/>
              <a:t>, Ca</a:t>
            </a:r>
          </a:p>
          <a:p>
            <a:r>
              <a:rPr lang="en-US" dirty="0" smtClean="0"/>
              <a:t>Clinical TLS: presence of renal </a:t>
            </a:r>
            <a:r>
              <a:rPr lang="en-US" dirty="0" err="1" smtClean="0"/>
              <a:t>disfunction</a:t>
            </a:r>
            <a:r>
              <a:rPr lang="en-US" dirty="0" smtClean="0"/>
              <a:t> (Cr), cardiac </a:t>
            </a:r>
            <a:r>
              <a:rPr lang="en-US" dirty="0" err="1" smtClean="0"/>
              <a:t>arrthymias</a:t>
            </a:r>
            <a:r>
              <a:rPr lang="en-US" dirty="0" smtClean="0"/>
              <a:t>/death, seizures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0"/>
            <a:ext cx="8229600" cy="2971800"/>
          </a:xfrm>
        </p:spPr>
        <p:txBody>
          <a:bodyPr>
            <a:normAutofit fontScale="90000"/>
          </a:bodyPr>
          <a:lstStyle/>
          <a:p>
            <a:pPr algn="l"/>
            <a:r>
              <a:rPr lang="en-US" sz="3600" dirty="0"/>
              <a:t>6</a:t>
            </a:r>
            <a:r>
              <a:rPr lang="en-US" sz="3600" dirty="0" smtClean="0"/>
              <a:t>) </a:t>
            </a:r>
            <a:r>
              <a:rPr lang="en-US" sz="3600" dirty="0" smtClean="0"/>
              <a:t>For what reason has urine </a:t>
            </a:r>
            <a:r>
              <a:rPr lang="en-US" sz="3600" dirty="0" err="1" smtClean="0"/>
              <a:t>alkalinization</a:t>
            </a:r>
            <a:r>
              <a:rPr lang="en-US" sz="3600" dirty="0" smtClean="0"/>
              <a:t> fallen out of favor for treatment of TLS in people?</a:t>
            </a:r>
            <a:r>
              <a:rPr lang="en-US" sz="3600" dirty="0" smtClean="0"/>
              <a:t/>
            </a:r>
            <a:br>
              <a:rPr lang="en-US" sz="3600" dirty="0" smtClean="0"/>
            </a:br>
            <a:r>
              <a:rPr lang="en-US" sz="3600" dirty="0"/>
              <a:t>	a</a:t>
            </a:r>
            <a:r>
              <a:rPr lang="en-US" sz="3600" dirty="0" smtClean="0"/>
              <a:t>) </a:t>
            </a:r>
            <a:r>
              <a:rPr lang="en-US" sz="3600" dirty="0" smtClean="0"/>
              <a:t>Severe electrolyte abnormalities</a:t>
            </a:r>
            <a:r>
              <a:rPr lang="en-US" sz="3600" dirty="0" smtClean="0"/>
              <a:t/>
            </a:r>
            <a:br>
              <a:rPr lang="en-US" sz="3600" dirty="0" smtClean="0"/>
            </a:br>
            <a:r>
              <a:rPr lang="en-US" sz="3600" dirty="0"/>
              <a:t>	</a:t>
            </a:r>
            <a:r>
              <a:rPr lang="en-US" sz="3600" dirty="0" smtClean="0"/>
              <a:t>b) </a:t>
            </a:r>
            <a:r>
              <a:rPr lang="en-US" sz="3600" dirty="0" err="1" smtClean="0"/>
              <a:t>Xanthine</a:t>
            </a:r>
            <a:r>
              <a:rPr lang="en-US" sz="3600" dirty="0" smtClean="0"/>
              <a:t> </a:t>
            </a:r>
            <a:r>
              <a:rPr lang="en-US" sz="3600" dirty="0" err="1" smtClean="0"/>
              <a:t>crystaluria</a:t>
            </a:r>
            <a:r>
              <a:rPr lang="en-US" sz="3600" dirty="0" smtClean="0"/>
              <a:t/>
            </a:r>
            <a:br>
              <a:rPr lang="en-US" sz="3600" dirty="0" smtClean="0"/>
            </a:br>
            <a:r>
              <a:rPr lang="en-US" sz="3600" dirty="0"/>
              <a:t>	</a:t>
            </a:r>
            <a:r>
              <a:rPr lang="en-US" sz="3600" dirty="0" smtClean="0"/>
              <a:t>c) </a:t>
            </a:r>
            <a:r>
              <a:rPr lang="en-US" sz="3600" dirty="0" smtClean="0"/>
              <a:t>Evidence of increased mortality</a:t>
            </a:r>
            <a:r>
              <a:rPr lang="en-US" sz="3600" dirty="0" smtClean="0"/>
              <a:t/>
            </a:r>
            <a:br>
              <a:rPr lang="en-US" sz="3600" dirty="0" smtClean="0"/>
            </a:br>
            <a:r>
              <a:rPr lang="en-US" sz="3600" dirty="0"/>
              <a:t>	</a:t>
            </a:r>
            <a:r>
              <a:rPr lang="en-US" sz="3600" dirty="0" smtClean="0"/>
              <a:t>d) </a:t>
            </a:r>
            <a:r>
              <a:rPr lang="en-US" sz="3600" dirty="0" smtClean="0"/>
              <a:t>All of the above</a:t>
            </a:r>
            <a:br>
              <a:rPr lang="en-US" sz="3600" dirty="0" smtClean="0"/>
            </a:br>
            <a:r>
              <a:rPr lang="en-US" sz="3600" dirty="0" smtClean="0"/>
              <a:t>	</a:t>
            </a:r>
            <a:r>
              <a:rPr lang="en-US" sz="3600" dirty="0" smtClean="0"/>
              <a:t>e) None of the above</a:t>
            </a:r>
            <a:endParaRPr lang="en-US" sz="3600" dirty="0"/>
          </a:p>
        </p:txBody>
      </p:sp>
      <p:sp>
        <p:nvSpPr>
          <p:cNvPr id="5" name="Content Placeholder 4"/>
          <p:cNvSpPr>
            <a:spLocks noGrp="1"/>
          </p:cNvSpPr>
          <p:nvPr>
            <p:ph idx="1"/>
          </p:nvPr>
        </p:nvSpPr>
        <p:spPr>
          <a:xfrm>
            <a:off x="457200" y="4267201"/>
            <a:ext cx="8229600" cy="1981200"/>
          </a:xfrm>
        </p:spPr>
        <p:txBody>
          <a:bodyPr>
            <a:normAutofit fontScale="85000" lnSpcReduction="10000"/>
          </a:bodyPr>
          <a:lstStyle/>
          <a:p>
            <a:r>
              <a:rPr lang="en-US" dirty="0" smtClean="0"/>
              <a:t>B.  Maximal solubility of </a:t>
            </a:r>
            <a:r>
              <a:rPr lang="en-US" dirty="0" err="1" smtClean="0"/>
              <a:t>urate</a:t>
            </a:r>
            <a:r>
              <a:rPr lang="en-US" dirty="0" smtClean="0"/>
              <a:t> occurs at pH of 7.5 and at alkaline urine pH </a:t>
            </a:r>
            <a:r>
              <a:rPr lang="en-US" u="sng" dirty="0" smtClean="0"/>
              <a:t>&gt;</a:t>
            </a:r>
            <a:r>
              <a:rPr lang="en-US" dirty="0" smtClean="0"/>
              <a:t>6.5 the solubility of </a:t>
            </a:r>
            <a:r>
              <a:rPr lang="en-US" dirty="0" err="1" smtClean="0"/>
              <a:t>xanthine</a:t>
            </a:r>
            <a:r>
              <a:rPr lang="en-US" dirty="0" smtClean="0"/>
              <a:t> and hypoxanthine sig increases, leading to the development of urinary crystals during and after </a:t>
            </a:r>
            <a:r>
              <a:rPr lang="en-US" dirty="0" err="1" smtClean="0"/>
              <a:t>allopurinol</a:t>
            </a:r>
            <a:r>
              <a:rPr lang="en-US" dirty="0" smtClean="0"/>
              <a:t> therapy.  Have seen obstructive </a:t>
            </a:r>
            <a:r>
              <a:rPr lang="en-US" dirty="0" err="1" smtClean="0"/>
              <a:t>uropathies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3048000"/>
          </a:xfrm>
        </p:spPr>
        <p:txBody>
          <a:bodyPr>
            <a:normAutofit/>
          </a:bodyPr>
          <a:lstStyle/>
          <a:p>
            <a:pPr algn="l"/>
            <a:r>
              <a:rPr lang="en-US" sz="3600" dirty="0" smtClean="0"/>
              <a:t>7)True or False: Malignant cells can contain as much as 4x the amount of organic and inorganic phosphorous as compared to normal cells.</a:t>
            </a:r>
            <a:endParaRPr lang="en-US" sz="3600" dirty="0"/>
          </a:p>
        </p:txBody>
      </p:sp>
      <p:sp>
        <p:nvSpPr>
          <p:cNvPr id="5" name="Content Placeholder 4"/>
          <p:cNvSpPr>
            <a:spLocks noGrp="1"/>
          </p:cNvSpPr>
          <p:nvPr>
            <p:ph idx="1"/>
          </p:nvPr>
        </p:nvSpPr>
        <p:spPr>
          <a:xfrm>
            <a:off x="457200" y="3657601"/>
            <a:ext cx="8229600" cy="1981200"/>
          </a:xfrm>
        </p:spPr>
        <p:txBody>
          <a:bodyPr>
            <a:normAutofit/>
          </a:bodyPr>
          <a:lstStyle/>
          <a:p>
            <a:r>
              <a:rPr lang="en-US" sz="3600" dirty="0" smtClean="0"/>
              <a:t>True</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5" grpId="1"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3276600"/>
          </a:xfrm>
        </p:spPr>
        <p:txBody>
          <a:bodyPr>
            <a:normAutofit fontScale="90000"/>
          </a:bodyPr>
          <a:lstStyle/>
          <a:p>
            <a:pPr algn="l"/>
            <a:r>
              <a:rPr lang="en-US" sz="3600" dirty="0"/>
              <a:t>8</a:t>
            </a:r>
            <a:r>
              <a:rPr lang="en-US" sz="3600" dirty="0" smtClean="0"/>
              <a:t>) </a:t>
            </a:r>
            <a:r>
              <a:rPr lang="en-US" sz="3600" dirty="0" smtClean="0"/>
              <a:t>Which of the following is not a </a:t>
            </a:r>
            <a:r>
              <a:rPr lang="en-US" sz="3600" dirty="0" err="1" smtClean="0"/>
              <a:t>recomended</a:t>
            </a:r>
            <a:r>
              <a:rPr lang="en-US" sz="3600" dirty="0" smtClean="0"/>
              <a:t> treatment corresponding TLS abnormalities?</a:t>
            </a:r>
            <a:r>
              <a:rPr lang="en-US" sz="3600" dirty="0" smtClean="0"/>
              <a:t/>
            </a:r>
            <a:br>
              <a:rPr lang="en-US" sz="3600" dirty="0" smtClean="0"/>
            </a:br>
            <a:r>
              <a:rPr lang="en-US" sz="3600" dirty="0"/>
              <a:t>	</a:t>
            </a:r>
            <a:r>
              <a:rPr lang="en-US" sz="3600" dirty="0" smtClean="0"/>
              <a:t>a) </a:t>
            </a:r>
            <a:r>
              <a:rPr lang="en-US" sz="3600" dirty="0" err="1" smtClean="0"/>
              <a:t>Hypocalcemia</a:t>
            </a:r>
            <a:r>
              <a:rPr lang="en-US" sz="3600" dirty="0" smtClean="0"/>
              <a:t>: calcium </a:t>
            </a:r>
            <a:r>
              <a:rPr lang="en-US" sz="3600" dirty="0" err="1" smtClean="0"/>
              <a:t>gluconate</a:t>
            </a:r>
            <a:r>
              <a:rPr lang="en-US" sz="3600" dirty="0" smtClean="0"/>
              <a:t/>
            </a:r>
            <a:br>
              <a:rPr lang="en-US" sz="3600" dirty="0" smtClean="0"/>
            </a:br>
            <a:r>
              <a:rPr lang="en-US" sz="3600" dirty="0"/>
              <a:t>	</a:t>
            </a:r>
            <a:r>
              <a:rPr lang="en-US" sz="3600" dirty="0" smtClean="0"/>
              <a:t>b) </a:t>
            </a:r>
            <a:r>
              <a:rPr lang="en-US" sz="3600" dirty="0" err="1" smtClean="0"/>
              <a:t>Hyperphosphatemia</a:t>
            </a:r>
            <a:r>
              <a:rPr lang="en-US" sz="3600" dirty="0" smtClean="0"/>
              <a:t>: aluminum 	hydroxide</a:t>
            </a:r>
            <a:r>
              <a:rPr lang="en-US" sz="3600" dirty="0" smtClean="0"/>
              <a:t/>
            </a:r>
            <a:br>
              <a:rPr lang="en-US" sz="3600" dirty="0" smtClean="0"/>
            </a:br>
            <a:r>
              <a:rPr lang="en-US" sz="3600" dirty="0"/>
              <a:t>	</a:t>
            </a:r>
            <a:r>
              <a:rPr lang="en-US" sz="3600" dirty="0" smtClean="0"/>
              <a:t>c) </a:t>
            </a:r>
            <a:r>
              <a:rPr lang="en-US" sz="3600" dirty="0" err="1" smtClean="0"/>
              <a:t>Hyperuricemia</a:t>
            </a:r>
            <a:r>
              <a:rPr lang="en-US" sz="3600" dirty="0" smtClean="0"/>
              <a:t>: </a:t>
            </a:r>
            <a:r>
              <a:rPr lang="en-US" sz="3600" dirty="0" err="1" smtClean="0"/>
              <a:t>allopurinol</a:t>
            </a:r>
            <a:r>
              <a:rPr lang="en-US" sz="3600" dirty="0" smtClean="0"/>
              <a:t/>
            </a:r>
            <a:br>
              <a:rPr lang="en-US" sz="3600" dirty="0" smtClean="0"/>
            </a:br>
            <a:r>
              <a:rPr lang="en-US" sz="3600" dirty="0"/>
              <a:t>	</a:t>
            </a:r>
            <a:r>
              <a:rPr lang="en-US" sz="3600" dirty="0" smtClean="0"/>
              <a:t>d) </a:t>
            </a:r>
            <a:r>
              <a:rPr lang="en-US" sz="3600" dirty="0" err="1" smtClean="0"/>
              <a:t>Hyperkalemia</a:t>
            </a:r>
            <a:r>
              <a:rPr lang="en-US" sz="3600" dirty="0" smtClean="0"/>
              <a:t>: dextrose administration</a:t>
            </a:r>
            <a:endParaRPr lang="en-US" sz="3600" dirty="0"/>
          </a:p>
        </p:txBody>
      </p:sp>
      <p:sp>
        <p:nvSpPr>
          <p:cNvPr id="5" name="Content Placeholder 4"/>
          <p:cNvSpPr>
            <a:spLocks noGrp="1"/>
          </p:cNvSpPr>
          <p:nvPr>
            <p:ph idx="1"/>
          </p:nvPr>
        </p:nvSpPr>
        <p:spPr>
          <a:xfrm>
            <a:off x="457200" y="4419600"/>
            <a:ext cx="8229600" cy="1706563"/>
          </a:xfrm>
        </p:spPr>
        <p:txBody>
          <a:bodyPr>
            <a:normAutofit fontScale="92500" lnSpcReduction="20000"/>
          </a:bodyPr>
          <a:lstStyle/>
          <a:p>
            <a:r>
              <a:rPr lang="en-US" dirty="0" smtClean="0"/>
              <a:t>A. Recommendation is for only treating severe/symptomatic </a:t>
            </a:r>
            <a:r>
              <a:rPr lang="en-US" dirty="0" err="1" smtClean="0"/>
              <a:t>hypocalcemia</a:t>
            </a:r>
            <a:r>
              <a:rPr lang="en-US" dirty="0" smtClean="0"/>
              <a:t> as there is an increased risk for metastatic calcification secondary to </a:t>
            </a:r>
            <a:r>
              <a:rPr lang="en-US" dirty="0" err="1" smtClean="0"/>
              <a:t>hyperphosphatemia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2590800"/>
          </a:xfrm>
        </p:spPr>
        <p:txBody>
          <a:bodyPr>
            <a:normAutofit/>
          </a:bodyPr>
          <a:lstStyle/>
          <a:p>
            <a:pPr algn="l"/>
            <a:r>
              <a:rPr lang="en-US" sz="3600" dirty="0" smtClean="0"/>
              <a:t>9)Why is </a:t>
            </a:r>
            <a:r>
              <a:rPr lang="en-US" sz="3600" dirty="0" err="1" smtClean="0"/>
              <a:t>Allopurinol</a:t>
            </a:r>
            <a:r>
              <a:rPr lang="en-US" sz="3600" dirty="0" smtClean="0"/>
              <a:t> used for the treatment of TLS?</a:t>
            </a:r>
            <a:endParaRPr lang="en-US" sz="3600" dirty="0"/>
          </a:p>
        </p:txBody>
      </p:sp>
      <p:sp>
        <p:nvSpPr>
          <p:cNvPr id="5" name="Content Placeholder 4"/>
          <p:cNvSpPr>
            <a:spLocks noGrp="1"/>
          </p:cNvSpPr>
          <p:nvPr>
            <p:ph idx="1"/>
          </p:nvPr>
        </p:nvSpPr>
        <p:spPr>
          <a:xfrm>
            <a:off x="457200" y="2971800"/>
            <a:ext cx="8229600" cy="2163763"/>
          </a:xfrm>
        </p:spPr>
        <p:txBody>
          <a:bodyPr/>
          <a:lstStyle/>
          <a:p>
            <a:r>
              <a:rPr lang="en-US" dirty="0" smtClean="0"/>
              <a:t>It is a </a:t>
            </a:r>
            <a:r>
              <a:rPr lang="en-US" dirty="0" err="1" smtClean="0"/>
              <a:t>xanthine</a:t>
            </a:r>
            <a:r>
              <a:rPr lang="en-US" dirty="0" smtClean="0"/>
              <a:t> analogue, that acts as a competitive inhibitor of </a:t>
            </a:r>
            <a:r>
              <a:rPr lang="en-US" dirty="0" err="1" smtClean="0"/>
              <a:t>xanthine</a:t>
            </a:r>
            <a:r>
              <a:rPr lang="en-US" dirty="0" smtClean="0"/>
              <a:t> </a:t>
            </a:r>
            <a:r>
              <a:rPr lang="en-US" dirty="0" err="1" smtClean="0"/>
              <a:t>oxidase</a:t>
            </a:r>
            <a:r>
              <a:rPr lang="en-US" dirty="0" smtClean="0"/>
              <a:t>, which would inhibit the metabolism of </a:t>
            </a:r>
            <a:r>
              <a:rPr lang="en-US" dirty="0" err="1" smtClean="0"/>
              <a:t>xanthine</a:t>
            </a:r>
            <a:r>
              <a:rPr lang="en-US" dirty="0" smtClean="0"/>
              <a:t> and hypoxanthine to uric acid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490</TotalTime>
  <Words>391</Words>
  <Application>Microsoft Office PowerPoint</Application>
  <PresentationFormat>On-screen Show (4:3)</PresentationFormat>
  <Paragraphs>21</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1)Which of the following abnormalities is not included in the Tumor Lysis Snydrome?  a) Hyperphosphatemia  b) Hypercalcemia  c) Hyperuricemia  d) Hyperkalemia </vt:lpstr>
      <vt:lpstr>2) Which of the following tumor characteristics is NOT associated with high risk for the development for TLS?  a) High proliferative rate  b) Tumor type: round cell  c)  Low sensitivity to cytotoxic agents  d) Large tumor burden</vt:lpstr>
      <vt:lpstr>3) Hyperuricemia that develops in TLS results from the catabolism of which of the following?  a) Phospholipids  b) Nucleic acids  c) Intracellular proteins  d) None of the above</vt:lpstr>
      <vt:lpstr>4)Which of the following cancers is LEAST likely to lead to the development of TLS?  a) Non-hodgkin’s lymphoma  b) Multiple myeloma  c) Acute lymphoblastic leukemia  d) Transmissible venereal tumor</vt:lpstr>
      <vt:lpstr>5) Cairo-Bishop have attempted to improve the definition of TLS.  Into what 2 broad categories do they divide the syndrome and what variables comprise those categories?</vt:lpstr>
      <vt:lpstr>6) For what reason has urine alkalinization fallen out of favor for treatment of TLS in people?  a) Severe electrolyte abnormalities  b) Xanthine crystaluria  c) Evidence of increased mortality  d) All of the above  e) None of the above</vt:lpstr>
      <vt:lpstr>7)True or False: Malignant cells can contain as much as 4x the amount of organic and inorganic phosphorous as compared to normal cells.</vt:lpstr>
      <vt:lpstr>8) Which of the following is not a recomended treatment corresponding TLS abnormalities?  a) Hypocalcemia: calcium gluconate  b) Hyperphosphatemia: aluminum  hydroxide  c) Hyperuricemia: allopurinol  d) Hyperkalemia: dextrose administration</vt:lpstr>
      <vt:lpstr>9)Why is Allopurinol used for the treatment of TLS?</vt:lpstr>
      <vt:lpstr>10) Which of the following medications is  recommended as a preventative/treatment for human patients at HIGH risk for the development of TLS?  a) Allopurinol   b) Valsartan  c) Rasburicase  d) Pramipexole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Myocardial intracellular acidosis (inhibits, stimulates, has no effect)  on the binding of calcium to troponin-tropomyosin unit</dc:title>
  <dc:creator>Kelly Blackstock</dc:creator>
  <cp:lastModifiedBy>Kelly Blackstock</cp:lastModifiedBy>
  <cp:revision>11</cp:revision>
  <dcterms:created xsi:type="dcterms:W3CDTF">2010-11-02T12:02:40Z</dcterms:created>
  <dcterms:modified xsi:type="dcterms:W3CDTF">2011-01-11T19:04:53Z</dcterms:modified>
</cp:coreProperties>
</file>