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4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0ECBE-6A32-504C-AD2F-E07D38F53BDC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71042-30FD-064A-AC87-C5927C24691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Split</a:t>
            </a:r>
            <a:r>
              <a:rPr lang="en-US" baseline="0" dirty="0" smtClean="0"/>
              <a:t> into the </a:t>
            </a:r>
            <a:r>
              <a:rPr lang="en-US" baseline="0" dirty="0" err="1" smtClean="0"/>
              <a:t>presynaptic</a:t>
            </a:r>
            <a:r>
              <a:rPr lang="en-US" baseline="0" dirty="0" smtClean="0"/>
              <a:t> or </a:t>
            </a:r>
            <a:r>
              <a:rPr lang="en-US" baseline="0" dirty="0" err="1" smtClean="0"/>
              <a:t>prejunctional</a:t>
            </a:r>
            <a:r>
              <a:rPr lang="en-US" baseline="0" dirty="0" smtClean="0"/>
              <a:t> motor nerve ending, the synaptic cleft and the </a:t>
            </a:r>
            <a:r>
              <a:rPr lang="en-US" baseline="0" dirty="0" err="1" smtClean="0"/>
              <a:t>postjunctional</a:t>
            </a:r>
            <a:r>
              <a:rPr lang="en-US" baseline="0" dirty="0" smtClean="0"/>
              <a:t> membrane.  The </a:t>
            </a:r>
            <a:r>
              <a:rPr lang="en-US" baseline="0" dirty="0" err="1" smtClean="0"/>
              <a:t>prejunctional</a:t>
            </a:r>
            <a:r>
              <a:rPr lang="en-US" baseline="0" dirty="0" smtClean="0"/>
              <a:t> receptor is a storage area of acetylcholine.  There are </a:t>
            </a:r>
            <a:r>
              <a:rPr lang="en-US" baseline="0" dirty="0" err="1" smtClean="0"/>
              <a:t>junctional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extrajunctional</a:t>
            </a:r>
            <a:r>
              <a:rPr lang="en-US" baseline="0" dirty="0" smtClean="0"/>
              <a:t> receptors and </a:t>
            </a:r>
            <a:r>
              <a:rPr lang="en-US" baseline="0" dirty="0" err="1" smtClean="0"/>
              <a:t>extrajunctional</a:t>
            </a:r>
            <a:r>
              <a:rPr lang="en-US" baseline="0" dirty="0" smtClean="0"/>
              <a:t> are mostly present in diseased muscles or young animals and these are more sensitive to </a:t>
            </a:r>
            <a:r>
              <a:rPr lang="en-US" baseline="0" dirty="0" err="1" smtClean="0"/>
              <a:t>succinylcholine</a:t>
            </a:r>
            <a:r>
              <a:rPr lang="en-US" baseline="0" dirty="0" smtClean="0"/>
              <a:t> and less responsive to </a:t>
            </a:r>
            <a:r>
              <a:rPr lang="en-US" baseline="0" dirty="0" err="1" smtClean="0"/>
              <a:t>nondepolarizing</a:t>
            </a:r>
            <a:r>
              <a:rPr lang="en-US" baseline="0" dirty="0" smtClean="0"/>
              <a:t> NMBA.  So the action potential comes in and depolarizes </a:t>
            </a:r>
            <a:r>
              <a:rPr lang="en-US" baseline="0" dirty="0" err="1" smtClean="0"/>
              <a:t>presynaptically</a:t>
            </a:r>
            <a:r>
              <a:rPr lang="en-US" baseline="0" dirty="0" smtClean="0"/>
              <a:t> causing activation of </a:t>
            </a:r>
            <a:r>
              <a:rPr lang="en-US" baseline="0" dirty="0" err="1" smtClean="0"/>
              <a:t>adenylate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cyclase</a:t>
            </a:r>
            <a:r>
              <a:rPr lang="en-US" baseline="0" dirty="0" smtClean="0"/>
              <a:t> to make cAMP, causing calcium entry and acetylcholine exit across </a:t>
            </a:r>
            <a:r>
              <a:rPr lang="en-US" baseline="0" dirty="0" err="1" smtClean="0"/>
              <a:t>synpatic</a:t>
            </a:r>
            <a:r>
              <a:rPr lang="en-US" baseline="0" dirty="0" smtClean="0"/>
              <a:t> cleft leading to muscle contraction after it interacts with post-synaptic.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71042-30FD-064A-AC87-C5927C24691F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82FF8D5-4A5C-E341-89AA-D89FB95D7C98}" type="datetimeFigureOut">
              <a:rPr lang="en-US" smtClean="0"/>
              <a:t>11/15/10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ABF823C-503D-A044-912E-10F0D33FFCD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Drug interactions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16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eriod" startAt="5"/>
            </a:pPr>
            <a:r>
              <a:rPr lang="en-US" dirty="0" smtClean="0"/>
              <a:t>Which of the following is false?</a:t>
            </a:r>
          </a:p>
          <a:p>
            <a:pPr marL="651510" indent="-514350">
              <a:buFont typeface="+mj-lt"/>
              <a:buAutoNum type="alphaLcParenR"/>
            </a:pPr>
            <a:r>
              <a:rPr lang="en-US" dirty="0" smtClean="0"/>
              <a:t>Highly protein bound drugs show decreased efficacy</a:t>
            </a:r>
          </a:p>
          <a:p>
            <a:pPr marL="651510" indent="-514350">
              <a:buFont typeface="+mj-lt"/>
              <a:buAutoNum type="alphaLcParenR"/>
            </a:pPr>
            <a:r>
              <a:rPr lang="en-US" dirty="0" smtClean="0"/>
              <a:t>Serotonin syndrome has been associated with MOA inhibitor drugs</a:t>
            </a:r>
          </a:p>
          <a:p>
            <a:pPr marL="651510" indent="-514350">
              <a:buFont typeface="+mj-lt"/>
              <a:buAutoNum type="alphaLcParenR"/>
            </a:pPr>
            <a:r>
              <a:rPr lang="en-US" dirty="0" smtClean="0"/>
              <a:t>Synergistic effects are noted with </a:t>
            </a:r>
            <a:r>
              <a:rPr lang="en-US" dirty="0" err="1" smtClean="0"/>
              <a:t>butorphanol</a:t>
            </a:r>
            <a:r>
              <a:rPr lang="en-US" dirty="0" smtClean="0"/>
              <a:t> and </a:t>
            </a:r>
            <a:r>
              <a:rPr lang="en-US" dirty="0" err="1" smtClean="0"/>
              <a:t>opioid</a:t>
            </a:r>
            <a:r>
              <a:rPr lang="en-US" dirty="0" smtClean="0"/>
              <a:t> combinations</a:t>
            </a:r>
          </a:p>
          <a:p>
            <a:pPr marL="651510" indent="-514350">
              <a:buFont typeface="+mj-lt"/>
              <a:buAutoNum type="alphaLcParenR"/>
            </a:pPr>
            <a:r>
              <a:rPr lang="en-US" dirty="0" err="1" smtClean="0"/>
              <a:t>Tramadol</a:t>
            </a:r>
            <a:r>
              <a:rPr lang="en-US" dirty="0" smtClean="0"/>
              <a:t> may be implicated in serotonin syndromes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51510" indent="-514350">
              <a:buAutoNum type="arabicPeriod" startAt="5"/>
            </a:pPr>
            <a:r>
              <a:rPr lang="en-US" dirty="0" smtClean="0"/>
              <a:t>Which of the following is false?</a:t>
            </a:r>
          </a:p>
          <a:p>
            <a:pPr marL="651510" indent="-514350">
              <a:buFont typeface="+mj-lt"/>
              <a:buAutoNum type="alphaLcParenR"/>
            </a:pPr>
            <a:r>
              <a:rPr lang="en-US" dirty="0" smtClean="0">
                <a:solidFill>
                  <a:srgbClr val="FF0000"/>
                </a:solidFill>
              </a:rPr>
              <a:t>Highly protein bound drugs show decreased efficacy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Doesn’t really have an effect</a:t>
            </a:r>
          </a:p>
          <a:p>
            <a:pPr marL="651510" indent="-514350">
              <a:buFont typeface="+mj-lt"/>
              <a:buAutoNum type="alphaLcParenR"/>
            </a:pPr>
            <a:r>
              <a:rPr lang="en-US" dirty="0" smtClean="0"/>
              <a:t>Serotonin syndrome has been associated with MOA inhibitor drugs</a:t>
            </a:r>
          </a:p>
          <a:p>
            <a:pPr marL="651510" indent="-514350">
              <a:buFont typeface="+mj-lt"/>
              <a:buAutoNum type="alphaLcParenR"/>
            </a:pPr>
            <a:r>
              <a:rPr lang="en-US" dirty="0" smtClean="0"/>
              <a:t>Synergistic effects are noted with </a:t>
            </a:r>
            <a:r>
              <a:rPr lang="en-US" dirty="0" err="1" smtClean="0"/>
              <a:t>butorphanol</a:t>
            </a:r>
            <a:r>
              <a:rPr lang="en-US" dirty="0" smtClean="0"/>
              <a:t> and </a:t>
            </a:r>
            <a:r>
              <a:rPr lang="en-US" dirty="0" err="1" smtClean="0"/>
              <a:t>opioid</a:t>
            </a:r>
            <a:r>
              <a:rPr lang="en-US" dirty="0" smtClean="0"/>
              <a:t> combinations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Indiviudal</a:t>
            </a:r>
            <a:r>
              <a:rPr lang="en-US" dirty="0" smtClean="0"/>
              <a:t> differences theorized to be due to differences in cause of pain, species variation, dosage ratios and gender differences</a:t>
            </a:r>
          </a:p>
          <a:p>
            <a:pPr marL="651510" indent="-514350">
              <a:buFont typeface="+mj-lt"/>
              <a:buAutoNum type="alphaLcParenR"/>
            </a:pPr>
            <a:r>
              <a:rPr lang="en-US" dirty="0" err="1" smtClean="0"/>
              <a:t>Tramadol</a:t>
            </a:r>
            <a:r>
              <a:rPr lang="en-US" dirty="0" smtClean="0"/>
              <a:t> may be implicated in serotonin syndromes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eriod" startAt="6"/>
            </a:pPr>
            <a:r>
              <a:rPr lang="en-US" dirty="0" smtClean="0"/>
              <a:t>Which of the following is not a proposed role of COX-2 according to </a:t>
            </a:r>
            <a:r>
              <a:rPr lang="en-US" dirty="0" err="1" smtClean="0"/>
              <a:t>Lumb</a:t>
            </a:r>
            <a:r>
              <a:rPr lang="en-US" dirty="0" smtClean="0"/>
              <a:t> and Jones?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Angiogenesis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Regulation of bone </a:t>
            </a:r>
            <a:r>
              <a:rPr lang="en-US" dirty="0" err="1" smtClean="0"/>
              <a:t>resorption</a:t>
            </a: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Adrenocortical</a:t>
            </a:r>
            <a:r>
              <a:rPr lang="en-US" dirty="0" smtClean="0"/>
              <a:t> regulation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Renal function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eriod" startAt="6"/>
            </a:pPr>
            <a:r>
              <a:rPr lang="en-US" dirty="0" smtClean="0"/>
              <a:t>Which of the following is not a proposed role of COX-2 according to </a:t>
            </a:r>
            <a:r>
              <a:rPr lang="en-US" dirty="0" err="1" smtClean="0"/>
              <a:t>Lumb</a:t>
            </a:r>
            <a:r>
              <a:rPr lang="en-US" dirty="0" smtClean="0"/>
              <a:t> and Jones?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Angiogenesis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Regulation of bone </a:t>
            </a:r>
            <a:r>
              <a:rPr lang="en-US" dirty="0" err="1" smtClean="0"/>
              <a:t>resorption</a:t>
            </a: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>
                <a:solidFill>
                  <a:srgbClr val="FF0000"/>
                </a:solidFill>
              </a:rPr>
              <a:t>Adrenocortical</a:t>
            </a:r>
            <a:r>
              <a:rPr lang="en-US" dirty="0" smtClean="0">
                <a:solidFill>
                  <a:srgbClr val="FF0000"/>
                </a:solidFill>
              </a:rPr>
              <a:t> regulation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Renal function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Muscle relaxants and neuromuscular blockade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15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14569"/>
          <a:stretch>
            <a:fillRect/>
          </a:stretch>
        </p:blipFill>
        <p:spPr>
          <a:xfrm>
            <a:off x="1974850" y="1417638"/>
            <a:ext cx="5194300" cy="4849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 Anesthetists manipulate ion channels in neuromuscular junctions with four different mechanisms, what are they?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51510" indent="-514350">
              <a:buAutoNum type="arabicPeriod"/>
            </a:pPr>
            <a:r>
              <a:rPr lang="en-US" dirty="0" smtClean="0"/>
              <a:t>Anesthetists manipulate ion channels in neuromuscular junctions with three different mechanisms, what are they?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Depolarizing-preventing </a:t>
            </a:r>
            <a:r>
              <a:rPr lang="en-US" dirty="0" err="1" smtClean="0"/>
              <a:t>repolarization</a:t>
            </a:r>
            <a:r>
              <a:rPr lang="en-US" dirty="0" smtClean="0"/>
              <a:t> and eventual flaccid paralysis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Non-depolarizing, or preventing depolarization, preventing contraction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Desensitization: still binds Ach but doesn’t change conformation to allow ions to move through</a:t>
            </a:r>
          </a:p>
          <a:p>
            <a:pPr marL="1236726" lvl="2" indent="-514350">
              <a:buFont typeface="+mj-lt"/>
              <a:buAutoNum type="alphaLcParenR"/>
            </a:pPr>
            <a:r>
              <a:rPr lang="en-US" dirty="0" smtClean="0"/>
              <a:t>Explained reason that inhalants synergize with </a:t>
            </a:r>
            <a:r>
              <a:rPr lang="en-US" dirty="0" err="1" smtClean="0"/>
              <a:t>NMBAs</a:t>
            </a: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Channel blocking, as in physically with a big molecule</a:t>
            </a:r>
          </a:p>
          <a:p>
            <a:pPr marL="1236726" lvl="2" indent="-514350">
              <a:buFont typeface="+mj-lt"/>
              <a:buAutoNum type="alphaLcParenR"/>
            </a:pPr>
            <a:r>
              <a:rPr lang="en-US" dirty="0" smtClean="0"/>
              <a:t>L &amp; J doesn’t give an example of this, </a:t>
            </a:r>
            <a:r>
              <a:rPr lang="en-US" dirty="0" err="1" smtClean="0"/>
              <a:t>unfortuntely</a:t>
            </a:r>
            <a:r>
              <a:rPr lang="en-US" dirty="0" smtClean="0"/>
              <a:t>, but apparently if NMBA antagonists are given it worsens the paralysis.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eriod" startAt="2"/>
            </a:pPr>
            <a:r>
              <a:rPr lang="en-US" dirty="0" smtClean="0"/>
              <a:t>Which is not true of </a:t>
            </a:r>
            <a:r>
              <a:rPr lang="en-US" dirty="0" err="1" smtClean="0"/>
              <a:t>succinylcholine</a:t>
            </a:r>
            <a:r>
              <a:rPr lang="en-US" dirty="0" smtClean="0"/>
              <a:t>?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It is the only veterinary clinical depolarizing NMBA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It is reversed by </a:t>
            </a:r>
            <a:r>
              <a:rPr lang="en-US" dirty="0" err="1" smtClean="0"/>
              <a:t>acetylcholinesterase</a:t>
            </a:r>
            <a:r>
              <a:rPr lang="en-US" dirty="0" smtClean="0"/>
              <a:t> inhibitors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It is rapidly broken down by plasma </a:t>
            </a:r>
            <a:r>
              <a:rPr lang="en-US" dirty="0" err="1" smtClean="0"/>
              <a:t>cholinesterases</a:t>
            </a: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Duration of action is pretty much dose dependant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eriod" startAt="2"/>
            </a:pPr>
            <a:r>
              <a:rPr lang="en-US" dirty="0" smtClean="0"/>
              <a:t>Which is not true of </a:t>
            </a:r>
            <a:r>
              <a:rPr lang="en-US" dirty="0" err="1" smtClean="0"/>
              <a:t>succinylcholine</a:t>
            </a:r>
            <a:r>
              <a:rPr lang="en-US" dirty="0" smtClean="0"/>
              <a:t>?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It is the only veterinary clinical depolarizing NMBA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>
                <a:solidFill>
                  <a:srgbClr val="FF0000"/>
                </a:solidFill>
              </a:rPr>
              <a:t>It is reversed by </a:t>
            </a:r>
            <a:r>
              <a:rPr lang="en-US" dirty="0" err="1" smtClean="0">
                <a:solidFill>
                  <a:srgbClr val="FF0000"/>
                </a:solidFill>
              </a:rPr>
              <a:t>acetylcholinesterase</a:t>
            </a:r>
            <a:r>
              <a:rPr lang="en-US" dirty="0" smtClean="0">
                <a:solidFill>
                  <a:srgbClr val="FF0000"/>
                </a:solidFill>
              </a:rPr>
              <a:t> inhibitors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It is rapidly broken down by plasma </a:t>
            </a:r>
            <a:r>
              <a:rPr lang="en-US" dirty="0" err="1" smtClean="0"/>
              <a:t>cholinesterases</a:t>
            </a:r>
            <a:endParaRPr lang="en-US" dirty="0" smtClean="0"/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Duration of action is pretty much dose dependant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1.  Complete the sentences:</a:t>
            </a:r>
          </a:p>
          <a:p>
            <a:r>
              <a:rPr lang="en-US" dirty="0" err="1" smtClean="0"/>
              <a:t>Pharmacodynamics</a:t>
            </a:r>
            <a:r>
              <a:rPr lang="en-US" dirty="0" smtClean="0"/>
              <a:t> </a:t>
            </a:r>
            <a:r>
              <a:rPr lang="en-US" dirty="0" smtClean="0"/>
              <a:t>refers to what the ____ does to the ______</a:t>
            </a:r>
            <a:endParaRPr lang="en-US" dirty="0" smtClean="0"/>
          </a:p>
          <a:p>
            <a:r>
              <a:rPr lang="en-US" dirty="0" smtClean="0"/>
              <a:t>Pharmacokinetics </a:t>
            </a:r>
            <a:r>
              <a:rPr lang="en-US" dirty="0" smtClean="0"/>
              <a:t>refers to what the _____ does to the ______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eriod" startAt="3"/>
            </a:pPr>
            <a:r>
              <a:rPr lang="en-US" dirty="0" smtClean="0"/>
              <a:t>Which is true of the non-depolarizing </a:t>
            </a:r>
            <a:r>
              <a:rPr lang="en-US" dirty="0" err="1" smtClean="0"/>
              <a:t>NMBAs</a:t>
            </a:r>
            <a:r>
              <a:rPr lang="en-US" dirty="0" smtClean="0"/>
              <a:t>?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Pancuronium</a:t>
            </a:r>
            <a:r>
              <a:rPr lang="en-US" dirty="0" smtClean="0"/>
              <a:t> shows minimal cardiac side effects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Histiminic</a:t>
            </a:r>
            <a:r>
              <a:rPr lang="en-US" dirty="0" smtClean="0"/>
              <a:t> side effects are present often with CRI </a:t>
            </a:r>
            <a:r>
              <a:rPr lang="en-US" dirty="0" err="1" smtClean="0"/>
              <a:t>inusion</a:t>
            </a:r>
            <a:r>
              <a:rPr lang="en-US" dirty="0" smtClean="0"/>
              <a:t> rates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Atracurium</a:t>
            </a:r>
            <a:r>
              <a:rPr lang="en-US" dirty="0" smtClean="0"/>
              <a:t> is the best choice in patients with hepatic or renal disease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Mivacurium</a:t>
            </a:r>
            <a:r>
              <a:rPr lang="en-US" dirty="0" smtClean="0"/>
              <a:t> is long acting in comparison to other non-depolarizing </a:t>
            </a:r>
            <a:r>
              <a:rPr lang="en-US" dirty="0" err="1" smtClean="0"/>
              <a:t>NMBAs</a:t>
            </a:r>
            <a:endParaRPr lang="en-U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/>
          <a:lstStyle/>
          <a:p>
            <a:pPr marL="651510" indent="-514350">
              <a:buAutoNum type="arabicPeriod" startAt="3"/>
            </a:pPr>
            <a:r>
              <a:rPr lang="en-US" dirty="0" smtClean="0"/>
              <a:t>Which is true of the non-depolarizing </a:t>
            </a:r>
            <a:r>
              <a:rPr lang="en-US" dirty="0" err="1" smtClean="0"/>
              <a:t>NMBAs</a:t>
            </a:r>
            <a:r>
              <a:rPr lang="en-US" dirty="0" smtClean="0"/>
              <a:t>?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Pancuronium</a:t>
            </a:r>
            <a:r>
              <a:rPr lang="en-US" dirty="0" smtClean="0"/>
              <a:t> shows minimal cardiac side effects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Histiminic</a:t>
            </a:r>
            <a:r>
              <a:rPr lang="en-US" dirty="0" smtClean="0"/>
              <a:t> side effects are present often with CRI </a:t>
            </a:r>
            <a:r>
              <a:rPr lang="en-US" dirty="0" err="1" smtClean="0"/>
              <a:t>inusion</a:t>
            </a:r>
            <a:r>
              <a:rPr lang="en-US" dirty="0" smtClean="0"/>
              <a:t> rates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>
                <a:solidFill>
                  <a:srgbClr val="FF0000"/>
                </a:solidFill>
              </a:rPr>
              <a:t>Atracurium</a:t>
            </a:r>
            <a:r>
              <a:rPr lang="en-US" dirty="0" smtClean="0">
                <a:solidFill>
                  <a:srgbClr val="FF0000"/>
                </a:solidFill>
              </a:rPr>
              <a:t> is the best choice in patients with hepatic or renal disease</a:t>
            </a:r>
          </a:p>
          <a:p>
            <a:pPr marL="1236726" lvl="2" indent="-514350">
              <a:buFont typeface="+mj-lt"/>
              <a:buAutoNum type="alphaLcParenR"/>
            </a:pPr>
            <a:r>
              <a:rPr lang="en-US" dirty="0" smtClean="0"/>
              <a:t>Due to the Hoffman elimination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Mivacurium</a:t>
            </a:r>
            <a:r>
              <a:rPr lang="en-US" dirty="0" smtClean="0"/>
              <a:t> is long acting in comparison to other non-depolarizing </a:t>
            </a:r>
            <a:r>
              <a:rPr lang="en-US" dirty="0" err="1" smtClean="0"/>
              <a:t>NMBAs</a:t>
            </a:r>
            <a:endParaRPr lang="en-US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4.  What is Hoffman’s Elimination?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Its when the drug is broken down by its own properties, probably something to due with a change in pH or temperature when injected.  No enzymes necessary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is the primary side effect seen with </a:t>
            </a:r>
            <a:r>
              <a:rPr lang="en-US" dirty="0" err="1" smtClean="0"/>
              <a:t>laudanosine</a:t>
            </a:r>
            <a:r>
              <a:rPr lang="en-US" dirty="0" smtClean="0"/>
              <a:t>, a metabolite of non-depolarizing NMBA?</a:t>
            </a:r>
          </a:p>
          <a:p>
            <a:pPr lvl="1"/>
            <a:r>
              <a:rPr lang="en-US" dirty="0" smtClean="0"/>
              <a:t>Hypotension</a:t>
            </a:r>
          </a:p>
          <a:p>
            <a:pPr lvl="1"/>
            <a:r>
              <a:rPr lang="en-US" dirty="0" err="1" smtClean="0"/>
              <a:t>Tachycadia</a:t>
            </a:r>
            <a:endParaRPr lang="en-US" dirty="0" smtClean="0"/>
          </a:p>
          <a:p>
            <a:pPr lvl="1"/>
            <a:r>
              <a:rPr lang="en-US" dirty="0" smtClean="0"/>
              <a:t>CNS depression</a:t>
            </a:r>
          </a:p>
          <a:p>
            <a:pPr lvl="1"/>
            <a:r>
              <a:rPr lang="en-US" dirty="0" smtClean="0"/>
              <a:t>Hypersalivation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/>
          <a:lstStyle/>
          <a:p>
            <a:r>
              <a:rPr lang="en-US" dirty="0" smtClean="0"/>
              <a:t>Which is the primary side effect seen with </a:t>
            </a:r>
            <a:r>
              <a:rPr lang="en-US" dirty="0" err="1" smtClean="0"/>
              <a:t>laudanosine</a:t>
            </a:r>
            <a:r>
              <a:rPr lang="en-US" dirty="0" smtClean="0"/>
              <a:t>, a metabolite of non-depolarizing NMBA?</a:t>
            </a:r>
          </a:p>
          <a:p>
            <a:pPr lvl="1"/>
            <a:r>
              <a:rPr lang="en-US" dirty="0" smtClean="0"/>
              <a:t>Hypotension</a:t>
            </a:r>
          </a:p>
          <a:p>
            <a:pPr lvl="1"/>
            <a:r>
              <a:rPr lang="en-US" dirty="0" err="1" smtClean="0"/>
              <a:t>Tachycadia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CNS depression</a:t>
            </a:r>
          </a:p>
          <a:p>
            <a:pPr lvl="1"/>
            <a:r>
              <a:rPr lang="en-US" dirty="0" smtClean="0"/>
              <a:t>Hypersalivation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Hyperkalemia</a:t>
            </a:r>
            <a:r>
              <a:rPr lang="en-US" dirty="0" smtClean="0"/>
              <a:t> is most often associated with which NMBA?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/>
          <a:lstStyle/>
          <a:p>
            <a:r>
              <a:rPr lang="en-US" dirty="0" err="1" smtClean="0"/>
              <a:t>Hyperkalemia</a:t>
            </a:r>
            <a:r>
              <a:rPr lang="en-US" dirty="0" smtClean="0"/>
              <a:t> is most often associated with which NMBA?</a:t>
            </a:r>
          </a:p>
          <a:p>
            <a:pPr lvl="1"/>
            <a:r>
              <a:rPr lang="en-US" dirty="0" err="1" smtClean="0"/>
              <a:t>Succinylcholine</a:t>
            </a:r>
            <a:r>
              <a:rPr lang="en-US" dirty="0" smtClean="0"/>
              <a:t> due to opening of ion channels allowing K+ to leak from muscle fibers into the extracellular space.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11201" y="1814286"/>
            <a:ext cx="75256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err="1"/>
              <a:t>Pharmacodynamics</a:t>
            </a:r>
            <a:r>
              <a:rPr lang="en-US" sz="2800" dirty="0"/>
              <a:t> refers to what the</a:t>
            </a:r>
            <a:r>
              <a:rPr lang="en-US" sz="2800" dirty="0" smtClean="0"/>
              <a:t> drugs does </a:t>
            </a:r>
            <a:r>
              <a:rPr lang="en-US" sz="2800" dirty="0"/>
              <a:t>to the</a:t>
            </a:r>
            <a:r>
              <a:rPr lang="en-US" sz="2800" dirty="0" smtClean="0"/>
              <a:t> body</a:t>
            </a:r>
          </a:p>
          <a:p>
            <a:r>
              <a:rPr lang="en-US" sz="2800" dirty="0" smtClean="0"/>
              <a:t>Pharmacokinetics </a:t>
            </a:r>
            <a:r>
              <a:rPr lang="en-US" sz="2800" dirty="0"/>
              <a:t>refers to what the</a:t>
            </a:r>
            <a:r>
              <a:rPr lang="en-US" sz="2800" dirty="0" smtClean="0"/>
              <a:t> body does </a:t>
            </a:r>
            <a:r>
              <a:rPr lang="en-US" sz="2800" dirty="0"/>
              <a:t>to the</a:t>
            </a:r>
            <a:r>
              <a:rPr lang="en-US" sz="2800" dirty="0" smtClean="0"/>
              <a:t> drugs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eriod" startAt="2"/>
            </a:pPr>
            <a:r>
              <a:rPr lang="en-US" dirty="0" smtClean="0"/>
              <a:t>Which of the following is true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Heparin flushes pose very few chemical incompatibilities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Due to alkaline pH 5% dextrose is incompatible with a FLK drip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/>
              <a:t>Barbituates</a:t>
            </a:r>
            <a:r>
              <a:rPr lang="en-US" dirty="0" smtClean="0"/>
              <a:t> should be administered with care as they pose frequent chemical incompatibilities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Diazepam concentrations are sequentially lost with continued exposure to syringe plastics.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931229"/>
          </a:xfrm>
        </p:spPr>
        <p:txBody>
          <a:bodyPr>
            <a:normAutofit fontScale="92500"/>
          </a:bodyPr>
          <a:lstStyle/>
          <a:p>
            <a:pPr marL="651510" indent="-514350">
              <a:buAutoNum type="arabicPeriod" startAt="2"/>
            </a:pPr>
            <a:r>
              <a:rPr lang="en-US" dirty="0" smtClean="0"/>
              <a:t>Which of the following is true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Heparin flushes pose very few chemical incompatibilities</a:t>
            </a:r>
          </a:p>
          <a:p>
            <a:pPr marL="1236726" lvl="2" indent="-514350">
              <a:buFont typeface="+mj-lt"/>
              <a:buAutoNum type="alphaLcParenR"/>
            </a:pPr>
            <a:r>
              <a:rPr lang="en-US" dirty="0" smtClean="0"/>
              <a:t>Actually its pretty incompatible, so it will potentially hydrolyze diazepam and cannot be mixed with some alkaline solutions (</a:t>
            </a:r>
            <a:r>
              <a:rPr lang="en-US" dirty="0" err="1" smtClean="0"/>
              <a:t>barbituates</a:t>
            </a:r>
            <a:r>
              <a:rPr lang="en-US" dirty="0" smtClean="0"/>
              <a:t>, </a:t>
            </a:r>
            <a:r>
              <a:rPr lang="en-US" dirty="0" err="1" smtClean="0"/>
              <a:t>lasix</a:t>
            </a:r>
            <a:r>
              <a:rPr lang="en-US" dirty="0" smtClean="0"/>
              <a:t>)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Due to alkaline pH 5% dextrose is incompatible with a FLK drip</a:t>
            </a:r>
          </a:p>
          <a:p>
            <a:pPr marL="1236726" lvl="2" indent="-514350">
              <a:buFont typeface="+mj-lt"/>
              <a:buAutoNum type="alphaLcParenR"/>
            </a:pPr>
            <a:r>
              <a:rPr lang="en-US" dirty="0" smtClean="0"/>
              <a:t>This is fine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err="1" smtClean="0">
                <a:solidFill>
                  <a:srgbClr val="FF0000"/>
                </a:solidFill>
              </a:rPr>
              <a:t>Barbituates</a:t>
            </a:r>
            <a:r>
              <a:rPr lang="en-US" dirty="0" smtClean="0">
                <a:solidFill>
                  <a:srgbClr val="FF0000"/>
                </a:solidFill>
              </a:rPr>
              <a:t> should be administered with care as they pose frequent chemical incompatibilities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Diazepam concentrations are sequentially lost with continued exposure to syringe plastics.</a:t>
            </a:r>
          </a:p>
          <a:p>
            <a:pPr marL="1236726" lvl="2" indent="-514350">
              <a:buFont typeface="+mj-lt"/>
              <a:buAutoNum type="alphaLcParenR"/>
            </a:pPr>
            <a:r>
              <a:rPr lang="en-US" dirty="0" smtClean="0"/>
              <a:t>Only lost if exposed to soft plastics.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 What drugs induce </a:t>
            </a:r>
            <a:r>
              <a:rPr lang="en-US" dirty="0" err="1" smtClean="0"/>
              <a:t>p</a:t>
            </a:r>
            <a:r>
              <a:rPr lang="en-US" dirty="0" smtClean="0"/>
              <a:t>-glycoprotein?  Which inhibit?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1510" indent="-514350">
              <a:buAutoNum type="arabicPeriod" startAt="3"/>
            </a:pPr>
            <a:r>
              <a:rPr lang="en-US" dirty="0" smtClean="0"/>
              <a:t>What drugs induce </a:t>
            </a:r>
            <a:r>
              <a:rPr lang="en-US" dirty="0" err="1" smtClean="0"/>
              <a:t>p</a:t>
            </a:r>
            <a:r>
              <a:rPr lang="en-US" dirty="0" smtClean="0"/>
              <a:t>-glycoprotein?  Which inhibit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Inducers: </a:t>
            </a:r>
            <a:r>
              <a:rPr lang="en-US" dirty="0" err="1" smtClean="0"/>
              <a:t>rifampin</a:t>
            </a:r>
            <a:r>
              <a:rPr lang="en-US" dirty="0" smtClean="0"/>
              <a:t> and steroids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/>
              <a:t>Inhibits: </a:t>
            </a:r>
            <a:r>
              <a:rPr lang="en-US" dirty="0" err="1" smtClean="0"/>
              <a:t>ketoconazole</a:t>
            </a:r>
            <a:r>
              <a:rPr lang="en-US" dirty="0" smtClean="0"/>
              <a:t>, </a:t>
            </a:r>
            <a:r>
              <a:rPr lang="en-US" dirty="0" err="1" smtClean="0"/>
              <a:t>cyclosporin</a:t>
            </a:r>
            <a:r>
              <a:rPr lang="en-US" dirty="0" smtClean="0"/>
              <a:t>, </a:t>
            </a:r>
            <a:r>
              <a:rPr lang="en-US" dirty="0" err="1" smtClean="0"/>
              <a:t>CCBs</a:t>
            </a:r>
            <a:r>
              <a:rPr lang="en-US" dirty="0" smtClean="0"/>
              <a:t>, </a:t>
            </a:r>
            <a:r>
              <a:rPr lang="en-US" dirty="0" err="1" smtClean="0"/>
              <a:t>lidocaine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4.  What is the concept of a high clearance drug?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5343" y="1600200"/>
            <a:ext cx="8229600" cy="4709160"/>
          </a:xfrm>
        </p:spPr>
        <p:txBody>
          <a:bodyPr/>
          <a:lstStyle/>
          <a:p>
            <a:pPr marL="651510" indent="-514350">
              <a:buAutoNum type="arabicPeriod" startAt="4"/>
            </a:pPr>
            <a:r>
              <a:rPr lang="en-US" dirty="0" smtClean="0"/>
              <a:t>What is the concept of a high clearance drug?</a:t>
            </a:r>
          </a:p>
          <a:p>
            <a:pPr marL="651510" indent="-514350"/>
            <a:r>
              <a:rPr lang="en-US" dirty="0" smtClean="0"/>
              <a:t>Drug that is affected by blood-flow changes, particularly when the liver extracts a high fraction of drug from the blood presented to it.</a:t>
            </a:r>
          </a:p>
          <a:p>
            <a:pPr marL="651510" indent="-514350"/>
            <a:r>
              <a:rPr lang="en-US" dirty="0" smtClean="0"/>
              <a:t>Examples of affected drugs would be </a:t>
            </a:r>
            <a:r>
              <a:rPr lang="en-US" dirty="0" err="1" smtClean="0"/>
              <a:t>lidocaine</a:t>
            </a:r>
            <a:r>
              <a:rPr lang="en-US" dirty="0" smtClean="0"/>
              <a:t>, </a:t>
            </a:r>
            <a:r>
              <a:rPr lang="en-US" dirty="0" err="1" smtClean="0"/>
              <a:t>meperidine</a:t>
            </a:r>
            <a:r>
              <a:rPr lang="en-US" dirty="0" smtClean="0"/>
              <a:t> and opiates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ヒラギノ丸ゴ Pro W4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ＭＳ 明朝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Apex.thmx</Template>
  <TotalTime>84</TotalTime>
  <Words>953</Words>
  <Application>Microsoft Macintosh PowerPoint</Application>
  <PresentationFormat>On-screen Show (4:3)</PresentationFormat>
  <Paragraphs>98</Paragraphs>
  <Slides>27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Apex</vt:lpstr>
      <vt:lpstr>Drug interactions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Muscle relaxants and neuromuscular blockade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Animal Medical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Drug interactions</dc:title>
  <dc:creator>Joel Weltman</dc:creator>
  <cp:lastModifiedBy>Joel Weltman</cp:lastModifiedBy>
  <cp:revision>1</cp:revision>
  <dcterms:created xsi:type="dcterms:W3CDTF">2010-11-16T03:48:28Z</dcterms:created>
  <dcterms:modified xsi:type="dcterms:W3CDTF">2010-11-16T05:12:58Z</dcterms:modified>
</cp:coreProperties>
</file>