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70" d="100"/>
          <a:sy n="70" d="100"/>
        </p:scale>
        <p:origin x="-522" y="-96"/>
      </p:cViewPr>
      <p:guideLst>
        <p:guide orient="horz" pos="4319"/>
        <p:guide pos="5759"/>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63729F7D-D2C9-49EA-B1F0-16866E63871B}" type="datetimeFigureOut">
              <a:rPr lang="en-US" smtClean="0"/>
              <a:t>11/8/2010</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555C1CAE-223D-4F1F-8F2C-F41CFCA324B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3729F7D-D2C9-49EA-B1F0-16866E63871B}" type="datetimeFigureOut">
              <a:rPr lang="en-US" smtClean="0"/>
              <a:t>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5C1CAE-223D-4F1F-8F2C-F41CFCA324B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3729F7D-D2C9-49EA-B1F0-16866E63871B}" type="datetimeFigureOut">
              <a:rPr lang="en-US" smtClean="0"/>
              <a:t>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5C1CAE-223D-4F1F-8F2C-F41CFCA324B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3729F7D-D2C9-49EA-B1F0-16866E63871B}" type="datetimeFigureOut">
              <a:rPr lang="en-US" smtClean="0"/>
              <a:t>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5C1CAE-223D-4F1F-8F2C-F41CFCA324B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3729F7D-D2C9-49EA-B1F0-16866E63871B}" type="datetimeFigureOut">
              <a:rPr lang="en-US" smtClean="0"/>
              <a:t>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5C1CAE-223D-4F1F-8F2C-F41CFCA324B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3729F7D-D2C9-49EA-B1F0-16866E63871B}" type="datetimeFigureOut">
              <a:rPr lang="en-US" smtClean="0"/>
              <a:t>11/8/2010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5C1CAE-223D-4F1F-8F2C-F41CFCA324B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63729F7D-D2C9-49EA-B1F0-16866E63871B}" type="datetimeFigureOut">
              <a:rPr lang="en-US" smtClean="0"/>
              <a:t>11/8/2010</a:t>
            </a:fld>
            <a:endParaRPr lang="en-US"/>
          </a:p>
        </p:txBody>
      </p:sp>
      <p:sp>
        <p:nvSpPr>
          <p:cNvPr id="27" name="Slide Number Placeholder 26"/>
          <p:cNvSpPr>
            <a:spLocks noGrp="1"/>
          </p:cNvSpPr>
          <p:nvPr>
            <p:ph type="sldNum" sz="quarter" idx="11"/>
          </p:nvPr>
        </p:nvSpPr>
        <p:spPr/>
        <p:txBody>
          <a:bodyPr rtlCol="0"/>
          <a:lstStyle/>
          <a:p>
            <a:fld id="{555C1CAE-223D-4F1F-8F2C-F41CFCA324B4}" type="slidenum">
              <a:rPr lang="en-US" smtClean="0"/>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63729F7D-D2C9-49EA-B1F0-16866E63871B}" type="datetimeFigureOut">
              <a:rPr lang="en-US" smtClean="0"/>
              <a:t>11/8/2010</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555C1CAE-223D-4F1F-8F2C-F41CFCA324B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729F7D-D2C9-49EA-B1F0-16866E63871B}" type="datetimeFigureOut">
              <a:rPr lang="en-US" smtClean="0"/>
              <a:t>11/8/2010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5C1CAE-223D-4F1F-8F2C-F41CFCA324B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3729F7D-D2C9-49EA-B1F0-16866E63871B}" type="datetimeFigureOut">
              <a:rPr lang="en-US" smtClean="0"/>
              <a:t>11/8/2010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5C1CAE-223D-4F1F-8F2C-F41CFCA324B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3729F7D-D2C9-49EA-B1F0-16866E63871B}" type="datetimeFigureOut">
              <a:rPr lang="en-US" smtClean="0"/>
              <a:t>11/8/2010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5C1CAE-223D-4F1F-8F2C-F41CFCA324B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63729F7D-D2C9-49EA-B1F0-16866E63871B}" type="datetimeFigureOut">
              <a:rPr lang="en-US" smtClean="0"/>
              <a:t>11/8/2010</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555C1CAE-223D-4F1F-8F2C-F41CFCA324B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57200" y="914400"/>
            <a:ext cx="8229600" cy="1143000"/>
          </a:xfrm>
        </p:spPr>
        <p:txBody>
          <a:bodyPr>
            <a:normAutofit/>
          </a:bodyPr>
          <a:lstStyle/>
          <a:p>
            <a:r>
              <a:rPr lang="en-US" sz="3200" dirty="0" smtClean="0"/>
              <a:t>1) Fill in the physiologic alterations induced by pregnancy.</a:t>
            </a:r>
            <a:endParaRPr lang="en-US" sz="3200" dirty="0"/>
          </a:p>
        </p:txBody>
      </p:sp>
      <p:graphicFrame>
        <p:nvGraphicFramePr>
          <p:cNvPr id="14" name="Content Placeholder 13"/>
          <p:cNvGraphicFramePr>
            <a:graphicFrameLocks noGrp="1"/>
          </p:cNvGraphicFramePr>
          <p:nvPr>
            <p:ph idx="1"/>
          </p:nvPr>
        </p:nvGraphicFramePr>
        <p:xfrm>
          <a:off x="838200" y="2362200"/>
          <a:ext cx="7086600" cy="4191000"/>
        </p:xfrm>
        <a:graphic>
          <a:graphicData uri="http://schemas.openxmlformats.org/drawingml/2006/table">
            <a:tbl>
              <a:tblPr firstRow="1" bandRow="1">
                <a:tableStyleId>{5C22544A-7EE6-4342-B048-85BDC9FD1C3A}</a:tableStyleId>
              </a:tblPr>
              <a:tblGrid>
                <a:gridCol w="3543300"/>
                <a:gridCol w="3543300"/>
              </a:tblGrid>
              <a:tr h="523875">
                <a:tc>
                  <a:txBody>
                    <a:bodyPr/>
                    <a:lstStyle/>
                    <a:p>
                      <a:pPr algn="ctr"/>
                      <a:r>
                        <a:rPr lang="en-US" dirty="0" smtClean="0">
                          <a:solidFill>
                            <a:schemeClr val="tx1"/>
                          </a:solidFill>
                        </a:rPr>
                        <a:t>Variable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Change (</a:t>
                      </a:r>
                      <a:r>
                        <a:rPr lang="el-GR" dirty="0" smtClean="0">
                          <a:solidFill>
                            <a:schemeClr val="tx1"/>
                          </a:solidFill>
                          <a:latin typeface="Calibri"/>
                        </a:rPr>
                        <a:t>↓</a:t>
                      </a:r>
                      <a:r>
                        <a:rPr lang="en-US" dirty="0" smtClean="0">
                          <a:solidFill>
                            <a:schemeClr val="tx1"/>
                          </a:solidFill>
                          <a:latin typeface="Calibri"/>
                        </a:rPr>
                        <a:t>,</a:t>
                      </a:r>
                      <a:r>
                        <a:rPr lang="el-GR" dirty="0" smtClean="0">
                          <a:solidFill>
                            <a:schemeClr val="tx1"/>
                          </a:solidFill>
                          <a:latin typeface="Calibri"/>
                        </a:rPr>
                        <a:t>↑</a:t>
                      </a:r>
                      <a:r>
                        <a:rPr lang="en-US" dirty="0" smtClean="0">
                          <a:solidFill>
                            <a:schemeClr val="tx1"/>
                          </a:solidFill>
                          <a:latin typeface="Calibri"/>
                        </a:rPr>
                        <a:t>, NC)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3875">
                <a:tc>
                  <a:txBody>
                    <a:bodyPr/>
                    <a:lstStyle/>
                    <a:p>
                      <a:pPr algn="ctr"/>
                      <a:r>
                        <a:rPr lang="en-US" b="1" dirty="0" smtClean="0">
                          <a:solidFill>
                            <a:schemeClr val="tx1"/>
                          </a:solidFill>
                        </a:rPr>
                        <a:t>Heart</a:t>
                      </a:r>
                      <a:r>
                        <a:rPr lang="en-US" b="1" baseline="0" dirty="0" smtClean="0">
                          <a:solidFill>
                            <a:schemeClr val="tx1"/>
                          </a:solidFill>
                        </a:rPr>
                        <a:t> Rate</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3875">
                <a:tc>
                  <a:txBody>
                    <a:bodyPr/>
                    <a:lstStyle/>
                    <a:p>
                      <a:pPr algn="ctr"/>
                      <a:r>
                        <a:rPr lang="en-US" b="1" dirty="0" smtClean="0"/>
                        <a:t>Cardiac</a:t>
                      </a:r>
                      <a:r>
                        <a:rPr lang="en-US" b="1" baseline="0" dirty="0" smtClean="0"/>
                        <a:t> Output</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3875">
                <a:tc>
                  <a:txBody>
                    <a:bodyPr/>
                    <a:lstStyle/>
                    <a:p>
                      <a:pPr algn="ctr"/>
                      <a:r>
                        <a:rPr lang="en-US" b="1" dirty="0" smtClean="0"/>
                        <a:t>PCV,</a:t>
                      </a:r>
                      <a:r>
                        <a:rPr lang="en-US" b="1" baseline="0" dirty="0" smtClean="0"/>
                        <a:t> </a:t>
                      </a:r>
                      <a:r>
                        <a:rPr lang="en-US" b="1" baseline="0" dirty="0" err="1" smtClean="0"/>
                        <a:t>Hb</a:t>
                      </a:r>
                      <a:r>
                        <a:rPr lang="en-US" b="1" baseline="0" dirty="0" smtClean="0"/>
                        <a:t>, TS</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3875">
                <a:tc>
                  <a:txBody>
                    <a:bodyPr/>
                    <a:lstStyle/>
                    <a:p>
                      <a:pPr algn="ctr"/>
                      <a:r>
                        <a:rPr lang="en-US" b="1" dirty="0" smtClean="0"/>
                        <a:t>Arterial BP</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3875">
                <a:tc>
                  <a:txBody>
                    <a:bodyPr/>
                    <a:lstStyle/>
                    <a:p>
                      <a:pPr algn="ctr"/>
                      <a:r>
                        <a:rPr lang="en-US" b="1" dirty="0" smtClean="0"/>
                        <a:t>Oxygen consumption</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3875">
                <a:tc>
                  <a:txBody>
                    <a:bodyPr/>
                    <a:lstStyle/>
                    <a:p>
                      <a:pPr algn="ctr"/>
                      <a:r>
                        <a:rPr lang="en-US" b="1" dirty="0" smtClean="0"/>
                        <a:t>Gastric emptying time</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3875">
                <a:tc>
                  <a:txBody>
                    <a:bodyPr/>
                    <a:lstStyle/>
                    <a:p>
                      <a:pPr algn="ctr"/>
                      <a:r>
                        <a:rPr lang="en-US" b="1" dirty="0" smtClean="0"/>
                        <a:t>GFR</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6" name="Table 15"/>
          <p:cNvGraphicFramePr>
            <a:graphicFrameLocks noGrp="1"/>
          </p:cNvGraphicFramePr>
          <p:nvPr/>
        </p:nvGraphicFramePr>
        <p:xfrm>
          <a:off x="4343400" y="2895600"/>
          <a:ext cx="3619500" cy="3667125"/>
        </p:xfrm>
        <a:graphic>
          <a:graphicData uri="http://schemas.openxmlformats.org/drawingml/2006/table">
            <a:tbl>
              <a:tblPr firstRow="1" bandRow="1">
                <a:tableStyleId>{5C22544A-7EE6-4342-B048-85BDC9FD1C3A}</a:tableStyleId>
              </a:tblPr>
              <a:tblGrid>
                <a:gridCol w="3619500"/>
              </a:tblGrid>
              <a:tr h="523875">
                <a:tc>
                  <a:txBody>
                    <a:bodyPr/>
                    <a:lstStyle/>
                    <a:p>
                      <a:pPr algn="ctr"/>
                      <a:r>
                        <a:rPr lang="en-US" b="0" dirty="0" smtClean="0">
                          <a:solidFill>
                            <a:schemeClr val="tx1"/>
                          </a:solidFill>
                          <a:latin typeface="Calibri"/>
                        </a:rPr>
                        <a:t>↑</a:t>
                      </a:r>
                      <a:endParaRPr lang="en-US"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387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latin typeface="Calibri"/>
                        </a:rPr>
                        <a:t>↑</a:t>
                      </a:r>
                      <a:endParaRPr lang="en-US"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387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mtClean="0">
                          <a:solidFill>
                            <a:schemeClr val="tx1"/>
                          </a:solidFill>
                          <a:latin typeface="Calibri"/>
                        </a:rPr>
                        <a:t>↓</a:t>
                      </a:r>
                      <a:endParaRPr lang="en-US"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3875">
                <a:tc>
                  <a:txBody>
                    <a:bodyPr/>
                    <a:lstStyle/>
                    <a:p>
                      <a:pPr algn="ctr"/>
                      <a:r>
                        <a:rPr lang="en-US" dirty="0" smtClean="0">
                          <a:solidFill>
                            <a:schemeClr val="tx1"/>
                          </a:solidFill>
                        </a:rPr>
                        <a:t>NC</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387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latin typeface="Calibri"/>
                        </a:rPr>
                        <a:t>↑</a:t>
                      </a:r>
                      <a:endParaRPr lang="en-US"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3875">
                <a:tc>
                  <a:txBody>
                    <a:bodyPr/>
                    <a:lstStyle/>
                    <a:p>
                      <a:pPr algn="ctr"/>
                      <a:r>
                        <a:rPr lang="en-US" dirty="0" smtClean="0">
                          <a:solidFill>
                            <a:schemeClr val="tx1"/>
                          </a:solidFill>
                          <a:latin typeface="Calibri"/>
                        </a:rPr>
                        <a: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52387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chemeClr val="tx1"/>
                          </a:solidFill>
                          <a:latin typeface="Calibri"/>
                        </a:rPr>
                        <a:t>↑</a:t>
                      </a:r>
                      <a:endParaRPr lang="en-US" dirty="0" smtClean="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2743200"/>
          </a:xfrm>
        </p:spPr>
        <p:txBody>
          <a:bodyPr>
            <a:normAutofit/>
          </a:bodyPr>
          <a:lstStyle/>
          <a:p>
            <a:r>
              <a:rPr lang="en-US" sz="3200" dirty="0" smtClean="0"/>
              <a:t>9) True or False.  The degree of neonatal depression is not related to the depth of anesthesia induced in the mother.</a:t>
            </a:r>
            <a:endParaRPr lang="en-US" sz="3200" dirty="0"/>
          </a:p>
        </p:txBody>
      </p:sp>
      <p:sp>
        <p:nvSpPr>
          <p:cNvPr id="3" name="Content Placeholder 2"/>
          <p:cNvSpPr>
            <a:spLocks noGrp="1"/>
          </p:cNvSpPr>
          <p:nvPr>
            <p:ph idx="1"/>
          </p:nvPr>
        </p:nvSpPr>
        <p:spPr>
          <a:xfrm>
            <a:off x="457200" y="4038600"/>
            <a:ext cx="8229600" cy="2535936"/>
          </a:xfrm>
        </p:spPr>
        <p:txBody>
          <a:bodyPr/>
          <a:lstStyle/>
          <a:p>
            <a:r>
              <a:rPr lang="en-US" dirty="0" smtClean="0"/>
              <a:t>False.  The degree of depression is proportional</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2819400"/>
          </a:xfrm>
        </p:spPr>
        <p:txBody>
          <a:bodyPr>
            <a:normAutofit/>
          </a:bodyPr>
          <a:lstStyle/>
          <a:p>
            <a:r>
              <a:rPr lang="en-US" sz="2800" dirty="0" smtClean="0"/>
              <a:t>10) Which drug has the lowest effect on the fetus (</a:t>
            </a:r>
            <a:r>
              <a:rPr lang="en-US" sz="2800" dirty="0" err="1" smtClean="0"/>
              <a:t>ie</a:t>
            </a:r>
            <a:r>
              <a:rPr lang="en-US" sz="2800" dirty="0" smtClean="0"/>
              <a:t> does not diffuse well across the placenta)?</a:t>
            </a:r>
            <a:br>
              <a:rPr lang="en-US" sz="2800" dirty="0" smtClean="0"/>
            </a:br>
            <a:r>
              <a:rPr lang="en-US" sz="2800" dirty="0" smtClean="0"/>
              <a:t>	</a:t>
            </a:r>
            <a:r>
              <a:rPr lang="en-US" sz="2800" dirty="0" smtClean="0"/>
              <a:t>A) Morphine</a:t>
            </a:r>
            <a:br>
              <a:rPr lang="en-US" sz="2800" dirty="0" smtClean="0"/>
            </a:br>
            <a:r>
              <a:rPr lang="en-US" sz="2800" dirty="0" smtClean="0"/>
              <a:t>	</a:t>
            </a:r>
            <a:r>
              <a:rPr lang="en-US" sz="2800" dirty="0" smtClean="0"/>
              <a:t>B) </a:t>
            </a:r>
            <a:r>
              <a:rPr lang="en-US" sz="2800" dirty="0" err="1" smtClean="0"/>
              <a:t>Succinylcholine</a:t>
            </a:r>
            <a:r>
              <a:rPr lang="en-US" sz="2800" dirty="0" smtClean="0"/>
              <a:t/>
            </a:r>
            <a:br>
              <a:rPr lang="en-US" sz="2800" dirty="0" smtClean="0"/>
            </a:br>
            <a:r>
              <a:rPr lang="en-US" sz="2800" dirty="0" smtClean="0"/>
              <a:t>	</a:t>
            </a:r>
            <a:r>
              <a:rPr lang="en-US" sz="2800" dirty="0" smtClean="0"/>
              <a:t>C) </a:t>
            </a:r>
            <a:r>
              <a:rPr lang="en-US" sz="2800" dirty="0" err="1" smtClean="0"/>
              <a:t>Propofol</a:t>
            </a:r>
            <a:r>
              <a:rPr lang="en-US" sz="2800" dirty="0" smtClean="0"/>
              <a:t/>
            </a:r>
            <a:br>
              <a:rPr lang="en-US" sz="2800" dirty="0" smtClean="0"/>
            </a:br>
            <a:r>
              <a:rPr lang="en-US" sz="2800" dirty="0" smtClean="0"/>
              <a:t>	</a:t>
            </a:r>
            <a:r>
              <a:rPr lang="en-US" sz="2800" dirty="0" smtClean="0"/>
              <a:t>D) </a:t>
            </a:r>
            <a:r>
              <a:rPr lang="en-US" sz="2800" dirty="0" err="1" smtClean="0"/>
              <a:t>Ketamine</a:t>
            </a:r>
            <a:endParaRPr lang="en-US" sz="2800" dirty="0"/>
          </a:p>
        </p:txBody>
      </p:sp>
      <p:sp>
        <p:nvSpPr>
          <p:cNvPr id="3" name="Content Placeholder 2"/>
          <p:cNvSpPr>
            <a:spLocks noGrp="1"/>
          </p:cNvSpPr>
          <p:nvPr>
            <p:ph idx="1"/>
          </p:nvPr>
        </p:nvSpPr>
        <p:spPr>
          <a:xfrm>
            <a:off x="457200" y="3886200"/>
            <a:ext cx="8229600" cy="2688336"/>
          </a:xfrm>
        </p:spPr>
        <p:txBody>
          <a:bodyPr>
            <a:normAutofit/>
          </a:bodyPr>
          <a:lstStyle/>
          <a:p>
            <a:r>
              <a:rPr lang="en-US" sz="2400" dirty="0" smtClean="0"/>
              <a:t>B. Diffusion is determined by molecular weight, the degree to which the drug is bound to maternal plasma proteins , lipid solubility and the degree of ionization.  Most anesthetics diffuse readily d/t low MW, High lipid solubility, low ionization and low protein binding.  Muscle relaxant are highly ionized  and have low lipid solubility</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905000"/>
          </a:xfrm>
        </p:spPr>
        <p:txBody>
          <a:bodyPr>
            <a:normAutofit/>
          </a:bodyPr>
          <a:lstStyle/>
          <a:p>
            <a:r>
              <a:rPr lang="en-US" sz="2800" dirty="0" smtClean="0"/>
              <a:t>11) The fetal oxygen saturation curve is shifted compared to that of the mother.  Which of the following graphs shows the relation of the fetal curve to mom. </a:t>
            </a:r>
            <a:endParaRPr lang="en-US" sz="2800" dirty="0"/>
          </a:p>
        </p:txBody>
      </p:sp>
      <p:sp>
        <p:nvSpPr>
          <p:cNvPr id="3" name="Content Placeholder 2"/>
          <p:cNvSpPr>
            <a:spLocks noGrp="1"/>
          </p:cNvSpPr>
          <p:nvPr>
            <p:ph idx="1"/>
          </p:nvPr>
        </p:nvSpPr>
        <p:spPr>
          <a:xfrm>
            <a:off x="457200" y="5486400"/>
            <a:ext cx="8229600" cy="1088136"/>
          </a:xfrm>
        </p:spPr>
        <p:txBody>
          <a:bodyPr/>
          <a:lstStyle/>
          <a:p>
            <a:endParaRPr lang="en-US" dirty="0"/>
          </a:p>
        </p:txBody>
      </p:sp>
      <p:pic>
        <p:nvPicPr>
          <p:cNvPr id="18436" name="Picture 4" descr="http://t1.gstatic.com/images?q=tbn:ANd9GcSc7HwMv3RKo96w6T6dI6q6IRLax5NXqgECU1LP0Fsirts09nM&amp;t=1&amp;usg=__eaoJiI6Vj8N7hnyPicLOCqwo2m0="/>
          <p:cNvPicPr>
            <a:picLocks noChangeAspect="1" noChangeArrowheads="1"/>
          </p:cNvPicPr>
          <p:nvPr/>
        </p:nvPicPr>
        <p:blipFill>
          <a:blip r:embed="rId2" cstate="print"/>
          <a:srcRect/>
          <a:stretch>
            <a:fillRect/>
          </a:stretch>
        </p:blipFill>
        <p:spPr bwMode="auto">
          <a:xfrm>
            <a:off x="3124200" y="2209800"/>
            <a:ext cx="5105400" cy="4114800"/>
          </a:xfrm>
          <a:prstGeom prst="rect">
            <a:avLst/>
          </a:prstGeom>
          <a:noFill/>
        </p:spPr>
      </p:pic>
      <p:sp>
        <p:nvSpPr>
          <p:cNvPr id="6" name="TextBox 5"/>
          <p:cNvSpPr txBox="1"/>
          <p:nvPr/>
        </p:nvSpPr>
        <p:spPr>
          <a:xfrm>
            <a:off x="5638800" y="4343400"/>
            <a:ext cx="914400" cy="369332"/>
          </a:xfrm>
          <a:prstGeom prst="rect">
            <a:avLst/>
          </a:prstGeom>
          <a:solidFill>
            <a:schemeClr val="bg1"/>
          </a:solidFill>
        </p:spPr>
        <p:txBody>
          <a:bodyPr wrap="square" rtlCol="0">
            <a:spAutoFit/>
          </a:bodyPr>
          <a:lstStyle/>
          <a:p>
            <a:r>
              <a:rPr lang="en-US" dirty="0" smtClean="0"/>
              <a:t>Mom</a:t>
            </a:r>
            <a:endParaRPr lang="en-US" dirty="0"/>
          </a:p>
        </p:txBody>
      </p:sp>
      <p:sp>
        <p:nvSpPr>
          <p:cNvPr id="7" name="TextBox 6"/>
          <p:cNvSpPr txBox="1"/>
          <p:nvPr/>
        </p:nvSpPr>
        <p:spPr>
          <a:xfrm>
            <a:off x="4038600" y="3657600"/>
            <a:ext cx="838200" cy="369332"/>
          </a:xfrm>
          <a:prstGeom prst="rect">
            <a:avLst/>
          </a:prstGeom>
          <a:solidFill>
            <a:schemeClr val="bg1"/>
          </a:solidFill>
        </p:spPr>
        <p:txBody>
          <a:bodyPr wrap="square" rtlCol="0">
            <a:spAutoFit/>
          </a:bodyPr>
          <a:lstStyle/>
          <a:p>
            <a:r>
              <a:rPr lang="en-US" dirty="0" smtClean="0"/>
              <a:t>    A</a:t>
            </a:r>
            <a:endParaRPr lang="en-US" dirty="0"/>
          </a:p>
        </p:txBody>
      </p:sp>
      <p:sp>
        <p:nvSpPr>
          <p:cNvPr id="8" name="TextBox 7"/>
          <p:cNvSpPr txBox="1"/>
          <p:nvPr/>
        </p:nvSpPr>
        <p:spPr>
          <a:xfrm>
            <a:off x="6248400" y="3886200"/>
            <a:ext cx="1066800" cy="381000"/>
          </a:xfrm>
          <a:prstGeom prst="rect">
            <a:avLst/>
          </a:prstGeom>
          <a:solidFill>
            <a:schemeClr val="bg1"/>
          </a:solidFill>
        </p:spPr>
        <p:txBody>
          <a:bodyPr wrap="square" rtlCol="0">
            <a:spAutoFit/>
          </a:bodyPr>
          <a:lstStyle/>
          <a:p>
            <a:r>
              <a:rPr lang="en-US" dirty="0" smtClean="0"/>
              <a:t>      B</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953000"/>
            <a:ext cx="8229600" cy="1621536"/>
          </a:xfrm>
        </p:spPr>
        <p:txBody>
          <a:bodyPr>
            <a:normAutofit/>
          </a:bodyPr>
          <a:lstStyle/>
          <a:p>
            <a:r>
              <a:rPr lang="en-US" sz="2400" dirty="0" smtClean="0"/>
              <a:t>Fetal red cells have a lower 2,3 DPG than adults.  This allows the fetal </a:t>
            </a:r>
            <a:r>
              <a:rPr lang="en-US" sz="2400" dirty="0" err="1" smtClean="0"/>
              <a:t>Hb</a:t>
            </a:r>
            <a:r>
              <a:rPr lang="en-US" sz="2400" dirty="0" smtClean="0"/>
              <a:t> to carry more oxygen at low oxygen tensions, which is important b/c of the lower oxygen tensions the fetus is exposed to (umbilical vein)</a:t>
            </a:r>
            <a:endParaRPr lang="en-US" sz="2400" dirty="0"/>
          </a:p>
        </p:txBody>
      </p:sp>
      <p:pic>
        <p:nvPicPr>
          <p:cNvPr id="25602" name="Picture 2" descr="http://people.eku.edu/ritchisong/Ohemoglobinshiftcrv.jpg"/>
          <p:cNvPicPr>
            <a:picLocks noChangeAspect="1" noChangeArrowheads="1"/>
          </p:cNvPicPr>
          <p:nvPr/>
        </p:nvPicPr>
        <p:blipFill>
          <a:blip r:embed="rId2" cstate="print"/>
          <a:srcRect/>
          <a:stretch>
            <a:fillRect/>
          </a:stretch>
        </p:blipFill>
        <p:spPr bwMode="auto">
          <a:xfrm>
            <a:off x="1371600" y="304800"/>
            <a:ext cx="6019800" cy="47244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4114800"/>
          </a:xfrm>
        </p:spPr>
        <p:txBody>
          <a:bodyPr>
            <a:normAutofit/>
          </a:bodyPr>
          <a:lstStyle/>
          <a:p>
            <a:r>
              <a:rPr lang="en-US" sz="2400" dirty="0" smtClean="0"/>
              <a:t>12) Which of the following anesthetic protocols would be the best choice for a canine </a:t>
            </a:r>
            <a:r>
              <a:rPr lang="en-US" sz="2400" dirty="0" err="1" smtClean="0"/>
              <a:t>dystocia</a:t>
            </a:r>
            <a:r>
              <a:rPr lang="en-US" sz="2400" dirty="0" smtClean="0"/>
              <a:t>?</a:t>
            </a:r>
            <a:br>
              <a:rPr lang="en-US" sz="2400" dirty="0" smtClean="0"/>
            </a:br>
            <a:r>
              <a:rPr lang="en-US" sz="2400" dirty="0" smtClean="0"/>
              <a:t>	</a:t>
            </a:r>
            <a:r>
              <a:rPr lang="en-US" sz="2400" dirty="0" smtClean="0"/>
              <a:t>A) epidural, </a:t>
            </a:r>
            <a:r>
              <a:rPr lang="en-US" sz="2400" dirty="0" err="1" smtClean="0"/>
              <a:t>ketamine</a:t>
            </a:r>
            <a:r>
              <a:rPr lang="en-US" sz="2400" dirty="0" smtClean="0"/>
              <a:t> and </a:t>
            </a:r>
            <a:r>
              <a:rPr lang="en-US" sz="2400" dirty="0" err="1" smtClean="0"/>
              <a:t>dexmed</a:t>
            </a:r>
            <a:r>
              <a:rPr lang="en-US" sz="2400" dirty="0" smtClean="0"/>
              <a:t> induction, 	</a:t>
            </a:r>
            <a:r>
              <a:rPr lang="en-US" sz="2400" dirty="0" err="1" smtClean="0"/>
              <a:t>sevoflurane</a:t>
            </a:r>
            <a:r>
              <a:rPr lang="en-US" sz="2400" dirty="0" smtClean="0"/>
              <a:t> </a:t>
            </a:r>
            <a:r>
              <a:rPr lang="en-US" sz="2400" dirty="0" err="1" smtClean="0"/>
              <a:t>maintanence</a:t>
            </a:r>
            <a:r>
              <a:rPr lang="en-US" sz="2400" dirty="0" smtClean="0"/>
              <a:t> </a:t>
            </a:r>
            <a:br>
              <a:rPr lang="en-US" sz="2400" dirty="0" smtClean="0"/>
            </a:br>
            <a:r>
              <a:rPr lang="en-US" sz="2400" dirty="0" smtClean="0"/>
              <a:t>	</a:t>
            </a:r>
            <a:r>
              <a:rPr lang="en-US" sz="2400" dirty="0" smtClean="0"/>
              <a:t>B) </a:t>
            </a:r>
            <a:r>
              <a:rPr lang="en-US" sz="2400" dirty="0" err="1" smtClean="0"/>
              <a:t>hydromorphone</a:t>
            </a:r>
            <a:r>
              <a:rPr lang="en-US" sz="2400" dirty="0" smtClean="0"/>
              <a:t> and valium induction, 	</a:t>
            </a:r>
            <a:r>
              <a:rPr lang="en-US" sz="2400" dirty="0" err="1" smtClean="0"/>
              <a:t>sevoflurane</a:t>
            </a:r>
            <a:r>
              <a:rPr lang="en-US" sz="2400" dirty="0" smtClean="0"/>
              <a:t> 	</a:t>
            </a:r>
            <a:r>
              <a:rPr lang="en-US" sz="2400" dirty="0" err="1" smtClean="0"/>
              <a:t>maintanence</a:t>
            </a:r>
            <a:r>
              <a:rPr lang="en-US" sz="2400" dirty="0" smtClean="0"/>
              <a:t> </a:t>
            </a:r>
            <a:br>
              <a:rPr lang="en-US" sz="2400" dirty="0" smtClean="0"/>
            </a:br>
            <a:r>
              <a:rPr lang="en-US" sz="2400" dirty="0" smtClean="0"/>
              <a:t>	</a:t>
            </a:r>
            <a:r>
              <a:rPr lang="en-US" sz="2400" dirty="0" smtClean="0"/>
              <a:t>C) epidural, </a:t>
            </a:r>
            <a:r>
              <a:rPr lang="en-US" sz="2400" dirty="0" err="1" smtClean="0"/>
              <a:t>fentanyl</a:t>
            </a:r>
            <a:r>
              <a:rPr lang="en-US" sz="2400" dirty="0" smtClean="0"/>
              <a:t> and </a:t>
            </a:r>
            <a:r>
              <a:rPr lang="en-US" sz="2400" dirty="0" err="1" smtClean="0"/>
              <a:t>propofol</a:t>
            </a:r>
            <a:r>
              <a:rPr lang="en-US" sz="2400" dirty="0" smtClean="0"/>
              <a:t> induction, 	</a:t>
            </a:r>
            <a:r>
              <a:rPr lang="en-US" sz="2400" dirty="0" err="1" smtClean="0"/>
              <a:t>sevoflurane</a:t>
            </a:r>
            <a:r>
              <a:rPr lang="en-US" sz="2400" dirty="0" smtClean="0"/>
              <a:t> </a:t>
            </a:r>
            <a:r>
              <a:rPr lang="en-US" sz="2400" dirty="0" err="1" smtClean="0"/>
              <a:t>maintanence</a:t>
            </a:r>
            <a:r>
              <a:rPr lang="en-US" sz="2400" dirty="0" smtClean="0"/>
              <a:t/>
            </a:r>
            <a:br>
              <a:rPr lang="en-US" sz="2400" dirty="0" smtClean="0"/>
            </a:br>
            <a:r>
              <a:rPr lang="en-US" sz="2400" dirty="0" smtClean="0"/>
              <a:t>	</a:t>
            </a:r>
            <a:r>
              <a:rPr lang="en-US" sz="2400" dirty="0" smtClean="0"/>
              <a:t>D) Line block, </a:t>
            </a:r>
            <a:r>
              <a:rPr lang="en-US" sz="2400" dirty="0" err="1" smtClean="0"/>
              <a:t>etomidate</a:t>
            </a:r>
            <a:r>
              <a:rPr lang="en-US" sz="2400" dirty="0" smtClean="0"/>
              <a:t> induction, </a:t>
            </a:r>
            <a:r>
              <a:rPr lang="en-US" sz="2400" dirty="0" err="1" smtClean="0"/>
              <a:t>isoflurane</a:t>
            </a:r>
            <a:r>
              <a:rPr lang="en-US" sz="2400" dirty="0" smtClean="0"/>
              <a:t> 	</a:t>
            </a:r>
            <a:r>
              <a:rPr lang="en-US" sz="2400" dirty="0" err="1" smtClean="0"/>
              <a:t>maintanece</a:t>
            </a:r>
            <a:r>
              <a:rPr lang="en-US" sz="2400" dirty="0" smtClean="0"/>
              <a:t> </a:t>
            </a:r>
            <a:endParaRPr lang="en-US" sz="2400" dirty="0"/>
          </a:p>
        </p:txBody>
      </p:sp>
      <p:sp>
        <p:nvSpPr>
          <p:cNvPr id="3" name="Content Placeholder 2"/>
          <p:cNvSpPr>
            <a:spLocks noGrp="1"/>
          </p:cNvSpPr>
          <p:nvPr>
            <p:ph idx="1"/>
          </p:nvPr>
        </p:nvSpPr>
        <p:spPr>
          <a:xfrm>
            <a:off x="457200" y="4953000"/>
            <a:ext cx="8229600" cy="1621536"/>
          </a:xfrm>
        </p:spPr>
        <p:txBody>
          <a:bodyPr/>
          <a:lstStyle/>
          <a:p>
            <a:r>
              <a:rPr lang="en-US" dirty="0" smtClean="0"/>
              <a:t>C. Other recommendations would be the addition of an </a:t>
            </a:r>
            <a:r>
              <a:rPr lang="en-US" dirty="0" err="1" smtClean="0"/>
              <a:t>anticholinergic</a:t>
            </a:r>
            <a:r>
              <a:rPr lang="en-US" dirty="0" smtClean="0"/>
              <a:t> or muscle relaxant.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2) Why should the time spent in dorsal </a:t>
            </a:r>
            <a:r>
              <a:rPr lang="en-US" dirty="0" err="1" smtClean="0"/>
              <a:t>recumbancy</a:t>
            </a:r>
            <a:r>
              <a:rPr lang="en-US" dirty="0" smtClean="0"/>
              <a:t> be minimized in pregnant animals?</a:t>
            </a:r>
            <a:endParaRPr lang="en-US" dirty="0"/>
          </a:p>
        </p:txBody>
      </p:sp>
      <p:sp>
        <p:nvSpPr>
          <p:cNvPr id="3" name="Content Placeholder 2"/>
          <p:cNvSpPr>
            <a:spLocks noGrp="1"/>
          </p:cNvSpPr>
          <p:nvPr>
            <p:ph idx="1"/>
          </p:nvPr>
        </p:nvSpPr>
        <p:spPr>
          <a:xfrm>
            <a:off x="457200" y="2971800"/>
            <a:ext cx="8229600" cy="3602736"/>
          </a:xfrm>
        </p:spPr>
        <p:txBody>
          <a:bodyPr/>
          <a:lstStyle/>
          <a:p>
            <a:pPr marL="53975" indent="0">
              <a:buNone/>
            </a:pPr>
            <a:r>
              <a:rPr lang="en-US" dirty="0" smtClean="0"/>
              <a:t>The posterior vena cava and aorta can be compressed by enlarged uterus and contents= decreased venous return and cardiac output with resultant decreased uterine and renal blood flow.</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00200"/>
            <a:ext cx="8229600" cy="2286000"/>
          </a:xfrm>
        </p:spPr>
        <p:txBody>
          <a:bodyPr>
            <a:normAutofit fontScale="90000"/>
          </a:bodyPr>
          <a:lstStyle/>
          <a:p>
            <a:r>
              <a:rPr lang="en-US" dirty="0" smtClean="0"/>
              <a:t>3) Large repeat doses of </a:t>
            </a:r>
            <a:r>
              <a:rPr lang="en-US" dirty="0" err="1" smtClean="0"/>
              <a:t>oxytocin</a:t>
            </a:r>
            <a:r>
              <a:rPr lang="en-US" dirty="0" smtClean="0"/>
              <a:t> has what effect on the cardiovascular system?</a:t>
            </a:r>
            <a:br>
              <a:rPr lang="en-US" dirty="0" smtClean="0"/>
            </a:br>
            <a:r>
              <a:rPr lang="en-US" dirty="0" smtClean="0"/>
              <a:t>	</a:t>
            </a:r>
            <a:r>
              <a:rPr lang="en-US" dirty="0" smtClean="0"/>
              <a:t>A) tachycardia</a:t>
            </a:r>
            <a:br>
              <a:rPr lang="en-US" dirty="0" smtClean="0"/>
            </a:br>
            <a:r>
              <a:rPr lang="en-US" dirty="0" smtClean="0"/>
              <a:t>	</a:t>
            </a:r>
            <a:r>
              <a:rPr lang="en-US" dirty="0" smtClean="0"/>
              <a:t>B) </a:t>
            </a:r>
            <a:r>
              <a:rPr lang="en-US" dirty="0" err="1" smtClean="0"/>
              <a:t>vasodilation</a:t>
            </a:r>
            <a:r>
              <a:rPr lang="en-US" dirty="0" smtClean="0"/>
              <a:t/>
            </a:r>
            <a:br>
              <a:rPr lang="en-US" dirty="0" smtClean="0"/>
            </a:br>
            <a:r>
              <a:rPr lang="en-US" dirty="0" smtClean="0"/>
              <a:t>	</a:t>
            </a:r>
            <a:r>
              <a:rPr lang="en-US" dirty="0" smtClean="0"/>
              <a:t>C) vasoconstriction</a:t>
            </a:r>
            <a:br>
              <a:rPr lang="en-US" dirty="0" smtClean="0"/>
            </a:br>
            <a:r>
              <a:rPr lang="en-US" dirty="0" smtClean="0"/>
              <a:t>	</a:t>
            </a:r>
            <a:r>
              <a:rPr lang="en-US" dirty="0" smtClean="0"/>
              <a:t>D) bradycardia</a:t>
            </a:r>
            <a:br>
              <a:rPr lang="en-US" dirty="0" smtClean="0"/>
            </a:br>
            <a:endParaRPr lang="en-US" dirty="0"/>
          </a:p>
        </p:txBody>
      </p:sp>
      <p:sp>
        <p:nvSpPr>
          <p:cNvPr id="3" name="Content Placeholder 2"/>
          <p:cNvSpPr>
            <a:spLocks noGrp="1"/>
          </p:cNvSpPr>
          <p:nvPr>
            <p:ph idx="1"/>
          </p:nvPr>
        </p:nvSpPr>
        <p:spPr>
          <a:xfrm>
            <a:off x="457200" y="4724400"/>
            <a:ext cx="8229600" cy="1850136"/>
          </a:xfrm>
        </p:spPr>
        <p:txBody>
          <a:bodyPr/>
          <a:lstStyle/>
          <a:p>
            <a:pPr marL="53975" indent="0">
              <a:buNone/>
            </a:pPr>
            <a:r>
              <a:rPr lang="en-US" dirty="0" smtClean="0"/>
              <a:t>B. Peripheral </a:t>
            </a:r>
            <a:r>
              <a:rPr lang="en-US" dirty="0" err="1" smtClean="0"/>
              <a:t>vasodilation</a:t>
            </a:r>
            <a:r>
              <a:rPr lang="en-US" dirty="0" smtClean="0"/>
              <a:t> which can lead to hypotension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2133600"/>
          </a:xfrm>
        </p:spPr>
        <p:txBody>
          <a:bodyPr>
            <a:normAutofit fontScale="90000"/>
          </a:bodyPr>
          <a:lstStyle/>
          <a:p>
            <a:r>
              <a:rPr lang="en-US" sz="3100" dirty="0" smtClean="0"/>
              <a:t>4) During pregnancy, progesterone can have all of the following effects on the respiratory system EXCEPT?</a:t>
            </a:r>
            <a:br>
              <a:rPr lang="en-US" sz="3100" dirty="0" smtClean="0"/>
            </a:br>
            <a:r>
              <a:rPr lang="en-US" sz="3100" dirty="0" smtClean="0"/>
              <a:t>	</a:t>
            </a:r>
            <a:r>
              <a:rPr lang="en-US" sz="3100" dirty="0" smtClean="0"/>
              <a:t>A) decreased pulmonary resistance</a:t>
            </a:r>
            <a:br>
              <a:rPr lang="en-US" sz="3100" dirty="0" smtClean="0"/>
            </a:br>
            <a:r>
              <a:rPr lang="en-US" sz="3100" dirty="0" smtClean="0"/>
              <a:t>	</a:t>
            </a:r>
            <a:r>
              <a:rPr lang="en-US" sz="3100" dirty="0" smtClean="0"/>
              <a:t>B) increased </a:t>
            </a:r>
            <a:r>
              <a:rPr lang="en-US" sz="3100" dirty="0" err="1" smtClean="0"/>
              <a:t>ventilatory</a:t>
            </a:r>
            <a:r>
              <a:rPr lang="en-US" sz="3100" dirty="0" smtClean="0"/>
              <a:t> minute volume</a:t>
            </a:r>
            <a:br>
              <a:rPr lang="en-US" sz="3100" dirty="0" smtClean="0"/>
            </a:br>
            <a:r>
              <a:rPr lang="en-US" sz="3100" dirty="0" smtClean="0"/>
              <a:t>	</a:t>
            </a:r>
            <a:r>
              <a:rPr lang="en-US" sz="3100" dirty="0" smtClean="0"/>
              <a:t>C) increased functional residual capacity</a:t>
            </a:r>
            <a:br>
              <a:rPr lang="en-US" sz="3100" dirty="0" smtClean="0"/>
            </a:br>
            <a:r>
              <a:rPr lang="en-US" sz="3100" dirty="0" smtClean="0"/>
              <a:t>	</a:t>
            </a:r>
            <a:r>
              <a:rPr lang="en-US" sz="3100" dirty="0" smtClean="0"/>
              <a:t>D) increased sensitivity to PaCO2</a:t>
            </a:r>
            <a:r>
              <a:rPr lang="en-US" dirty="0" smtClean="0"/>
              <a:t/>
            </a:r>
            <a:br>
              <a:rPr lang="en-US" dirty="0" smtClean="0"/>
            </a:br>
            <a:endParaRPr lang="en-US" dirty="0"/>
          </a:p>
        </p:txBody>
      </p:sp>
      <p:sp>
        <p:nvSpPr>
          <p:cNvPr id="3" name="Content Placeholder 2"/>
          <p:cNvSpPr>
            <a:spLocks noGrp="1"/>
          </p:cNvSpPr>
          <p:nvPr>
            <p:ph idx="1"/>
          </p:nvPr>
        </p:nvSpPr>
        <p:spPr>
          <a:xfrm>
            <a:off x="457200" y="4038600"/>
            <a:ext cx="8229600" cy="2535936"/>
          </a:xfrm>
        </p:spPr>
        <p:txBody>
          <a:bodyPr/>
          <a:lstStyle/>
          <a:p>
            <a:r>
              <a:rPr lang="en-US" dirty="0" smtClean="0"/>
              <a:t>C. during pregnancy there is decreased FRC, but this is largely due to anterior displacement of the diaphragm and abdominal organs.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Spirometry</a:t>
            </a:r>
            <a:r>
              <a:rPr lang="en-US" dirty="0" smtClean="0"/>
              <a:t>:</a:t>
            </a:r>
            <a:endParaRPr lang="en-US" dirty="0"/>
          </a:p>
        </p:txBody>
      </p:sp>
      <p:pic>
        <p:nvPicPr>
          <p:cNvPr id="2050" name="Picture 2" descr="http://www.lampshademedia.com/queens/module1/1-5-1.gif"/>
          <p:cNvPicPr>
            <a:picLocks noChangeAspect="1" noChangeArrowheads="1"/>
          </p:cNvPicPr>
          <p:nvPr/>
        </p:nvPicPr>
        <p:blipFill>
          <a:blip r:embed="rId2" cstate="print"/>
          <a:srcRect/>
          <a:stretch>
            <a:fillRect/>
          </a:stretch>
        </p:blipFill>
        <p:spPr bwMode="auto">
          <a:xfrm>
            <a:off x="1752600" y="2362200"/>
            <a:ext cx="5257800" cy="4067641"/>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2133600"/>
          </a:xfrm>
        </p:spPr>
        <p:txBody>
          <a:bodyPr>
            <a:normAutofit/>
          </a:bodyPr>
          <a:lstStyle/>
          <a:p>
            <a:r>
              <a:rPr lang="en-US" sz="3100" dirty="0" smtClean="0"/>
              <a:t>5</a:t>
            </a:r>
            <a:r>
              <a:rPr lang="en-US" sz="3100" dirty="0" smtClean="0"/>
              <a:t>) True or False. Induction with gas anesthetics is more rapid and MAC values reduced in pregnant v. non-pregnant patients</a:t>
            </a:r>
            <a:r>
              <a:rPr lang="en-US" dirty="0" smtClean="0"/>
              <a:t/>
            </a:r>
            <a:br>
              <a:rPr lang="en-US" dirty="0" smtClean="0"/>
            </a:br>
            <a:endParaRPr lang="en-US" dirty="0"/>
          </a:p>
        </p:txBody>
      </p:sp>
      <p:sp>
        <p:nvSpPr>
          <p:cNvPr id="3" name="Content Placeholder 2"/>
          <p:cNvSpPr>
            <a:spLocks noGrp="1"/>
          </p:cNvSpPr>
          <p:nvPr>
            <p:ph idx="1"/>
          </p:nvPr>
        </p:nvSpPr>
        <p:spPr>
          <a:xfrm>
            <a:off x="381000" y="3505200"/>
            <a:ext cx="8229600" cy="2535936"/>
          </a:xfrm>
        </p:spPr>
        <p:txBody>
          <a:bodyPr/>
          <a:lstStyle/>
          <a:p>
            <a:r>
              <a:rPr lang="en-US" dirty="0" smtClean="0"/>
              <a:t>True. Induction accelerated by increased alveolar ventilation and decreased FRC.  Can require a little as ¼-1/5 the time required for </a:t>
            </a:r>
            <a:r>
              <a:rPr lang="en-US" dirty="0" err="1" smtClean="0"/>
              <a:t>nonprego</a:t>
            </a:r>
            <a:r>
              <a:rPr lang="en-US" dirty="0" smtClean="0"/>
              <a:t> patients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3352800"/>
          </a:xfrm>
        </p:spPr>
        <p:txBody>
          <a:bodyPr>
            <a:noAutofit/>
          </a:bodyPr>
          <a:lstStyle/>
          <a:p>
            <a:r>
              <a:rPr lang="en-US" sz="3200" dirty="0" smtClean="0"/>
              <a:t>6) Pregnant patients undergoing anesthesia are at greater risk for aspiration pneumonia for which reason(s):</a:t>
            </a:r>
            <a:br>
              <a:rPr lang="en-US" sz="3200" dirty="0" smtClean="0"/>
            </a:br>
            <a:r>
              <a:rPr lang="en-US" sz="3200" dirty="0" smtClean="0"/>
              <a:t>	</a:t>
            </a:r>
            <a:r>
              <a:rPr lang="en-US" sz="3200" dirty="0" smtClean="0"/>
              <a:t>A) decrease LES tone</a:t>
            </a:r>
            <a:br>
              <a:rPr lang="en-US" sz="3200" dirty="0" smtClean="0"/>
            </a:br>
            <a:r>
              <a:rPr lang="en-US" sz="3200" dirty="0" smtClean="0"/>
              <a:t>	</a:t>
            </a:r>
            <a:r>
              <a:rPr lang="en-US" sz="3200" dirty="0" smtClean="0"/>
              <a:t>B) decreased </a:t>
            </a:r>
            <a:r>
              <a:rPr lang="en-US" sz="3200" dirty="0" err="1" smtClean="0"/>
              <a:t>mucociliary</a:t>
            </a:r>
            <a:r>
              <a:rPr lang="en-US" sz="3200" dirty="0" smtClean="0"/>
              <a:t> clearance</a:t>
            </a:r>
            <a:br>
              <a:rPr lang="en-US" sz="3200" dirty="0" smtClean="0"/>
            </a:br>
            <a:r>
              <a:rPr lang="en-US" sz="3200" dirty="0" smtClean="0"/>
              <a:t>	</a:t>
            </a:r>
            <a:r>
              <a:rPr lang="en-US" sz="3200" dirty="0" smtClean="0"/>
              <a:t>C) delayed gastric emptying</a:t>
            </a:r>
            <a:br>
              <a:rPr lang="en-US" sz="3200" dirty="0" smtClean="0"/>
            </a:br>
            <a:r>
              <a:rPr lang="en-US" sz="3200" dirty="0" smtClean="0"/>
              <a:t>	D) A and C</a:t>
            </a:r>
            <a:br>
              <a:rPr lang="en-US" sz="3200" dirty="0" smtClean="0"/>
            </a:br>
            <a:r>
              <a:rPr lang="en-US" sz="3200" dirty="0" smtClean="0"/>
              <a:t>	</a:t>
            </a:r>
            <a:r>
              <a:rPr lang="en-US" sz="3200" dirty="0" smtClean="0"/>
              <a:t>E) All of the above</a:t>
            </a:r>
            <a:endParaRPr lang="en-US" sz="3200" dirty="0"/>
          </a:p>
        </p:txBody>
      </p:sp>
      <p:sp>
        <p:nvSpPr>
          <p:cNvPr id="3" name="Content Placeholder 2"/>
          <p:cNvSpPr>
            <a:spLocks noGrp="1"/>
          </p:cNvSpPr>
          <p:nvPr>
            <p:ph idx="1"/>
          </p:nvPr>
        </p:nvSpPr>
        <p:spPr>
          <a:xfrm>
            <a:off x="457200" y="4953000"/>
            <a:ext cx="8229600" cy="1621536"/>
          </a:xfrm>
        </p:spPr>
        <p:txBody>
          <a:bodyPr/>
          <a:lstStyle/>
          <a:p>
            <a:r>
              <a:rPr lang="en-US" dirty="0" smtClean="0"/>
              <a:t>D. progesterone decreases gastric emptying, pain of labor can make this worse.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2895600"/>
          </a:xfrm>
        </p:spPr>
        <p:txBody>
          <a:bodyPr>
            <a:noAutofit/>
          </a:bodyPr>
          <a:lstStyle/>
          <a:p>
            <a:r>
              <a:rPr lang="en-US" sz="2800" dirty="0" smtClean="0"/>
              <a:t>7) All of the following are benefits of Atropine in pregnant patients EXCEPT:</a:t>
            </a:r>
            <a:br>
              <a:rPr lang="en-US" sz="2800" dirty="0" smtClean="0"/>
            </a:br>
            <a:r>
              <a:rPr lang="en-US" sz="2800" dirty="0" smtClean="0"/>
              <a:t>	</a:t>
            </a:r>
            <a:r>
              <a:rPr lang="en-US" sz="2800" dirty="0" smtClean="0"/>
              <a:t>A) no fetal effects, doesn’t cross placental 	barrier</a:t>
            </a:r>
            <a:br>
              <a:rPr lang="en-US" sz="2800" dirty="0" smtClean="0"/>
            </a:br>
            <a:r>
              <a:rPr lang="en-US" sz="2800" dirty="0" smtClean="0"/>
              <a:t>	</a:t>
            </a:r>
            <a:r>
              <a:rPr lang="en-US" sz="2800" dirty="0" smtClean="0"/>
              <a:t>B) decreased salivation</a:t>
            </a:r>
            <a:br>
              <a:rPr lang="en-US" sz="2800" dirty="0" smtClean="0"/>
            </a:br>
            <a:r>
              <a:rPr lang="en-US" sz="2800" dirty="0" smtClean="0"/>
              <a:t>	</a:t>
            </a:r>
            <a:r>
              <a:rPr lang="en-US" sz="2800" dirty="0" smtClean="0"/>
              <a:t>C) </a:t>
            </a:r>
            <a:r>
              <a:rPr lang="en-US" sz="2800" dirty="0" err="1" smtClean="0"/>
              <a:t>antinausea</a:t>
            </a:r>
            <a:r>
              <a:rPr lang="en-US" sz="2800" dirty="0" smtClean="0"/>
              <a:t/>
            </a:r>
            <a:br>
              <a:rPr lang="en-US" sz="2800" dirty="0" smtClean="0"/>
            </a:br>
            <a:r>
              <a:rPr lang="en-US" sz="2800" dirty="0" smtClean="0"/>
              <a:t>	</a:t>
            </a:r>
            <a:r>
              <a:rPr lang="en-US" sz="2800" dirty="0" smtClean="0"/>
              <a:t>D) maintain </a:t>
            </a:r>
            <a:r>
              <a:rPr lang="en-US" sz="2800" dirty="0" err="1" smtClean="0"/>
              <a:t>vagal</a:t>
            </a:r>
            <a:r>
              <a:rPr lang="en-US" sz="2800" dirty="0" smtClean="0"/>
              <a:t> tone with uterus 	traction</a:t>
            </a:r>
            <a:endParaRPr lang="en-US" sz="2800" dirty="0"/>
          </a:p>
        </p:txBody>
      </p:sp>
      <p:sp>
        <p:nvSpPr>
          <p:cNvPr id="3" name="Content Placeholder 2"/>
          <p:cNvSpPr>
            <a:spLocks noGrp="1"/>
          </p:cNvSpPr>
          <p:nvPr>
            <p:ph idx="1"/>
          </p:nvPr>
        </p:nvSpPr>
        <p:spPr>
          <a:xfrm>
            <a:off x="457200" y="4343400"/>
            <a:ext cx="8229600" cy="2231136"/>
          </a:xfrm>
        </p:spPr>
        <p:txBody>
          <a:bodyPr/>
          <a:lstStyle/>
          <a:p>
            <a:r>
              <a:rPr lang="en-US" dirty="0" smtClean="0"/>
              <a:t>A. </a:t>
            </a:r>
            <a:r>
              <a:rPr lang="en-US" dirty="0" err="1" smtClean="0"/>
              <a:t>G</a:t>
            </a:r>
            <a:r>
              <a:rPr lang="en-US" dirty="0" err="1" smtClean="0"/>
              <a:t>lycopyrrolate</a:t>
            </a:r>
            <a:r>
              <a:rPr lang="en-US" dirty="0" smtClean="0"/>
              <a:t> does not cross but atropine does. </a:t>
            </a:r>
            <a:r>
              <a:rPr lang="en-US" dirty="0" smtClean="0"/>
              <a:t> </a:t>
            </a:r>
            <a:r>
              <a:rPr lang="en-US" dirty="0" err="1" smtClean="0"/>
              <a:t>Antinausea</a:t>
            </a:r>
            <a:r>
              <a:rPr lang="en-US" dirty="0" smtClean="0"/>
              <a:t> effects controversial, but shown in humans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3276600"/>
          </a:xfrm>
        </p:spPr>
        <p:txBody>
          <a:bodyPr>
            <a:normAutofit/>
          </a:bodyPr>
          <a:lstStyle/>
          <a:p>
            <a:r>
              <a:rPr lang="en-US" sz="2800" dirty="0" smtClean="0"/>
              <a:t>8) The longest time documented for the fetus to clear </a:t>
            </a:r>
            <a:r>
              <a:rPr lang="en-US" sz="2800" dirty="0" err="1" smtClean="0"/>
              <a:t>opioids</a:t>
            </a:r>
            <a:r>
              <a:rPr lang="en-US" sz="2800" dirty="0" smtClean="0"/>
              <a:t> is?</a:t>
            </a:r>
            <a:br>
              <a:rPr lang="en-US" sz="2800" dirty="0" smtClean="0"/>
            </a:br>
            <a:r>
              <a:rPr lang="en-US" sz="2800" dirty="0" smtClean="0"/>
              <a:t>	</a:t>
            </a:r>
            <a:r>
              <a:rPr lang="en-US" sz="2800" dirty="0" smtClean="0"/>
              <a:t>A) 1 day</a:t>
            </a:r>
            <a:br>
              <a:rPr lang="en-US" sz="2800" dirty="0" smtClean="0"/>
            </a:br>
            <a:r>
              <a:rPr lang="en-US" sz="2800" dirty="0" smtClean="0"/>
              <a:t>	</a:t>
            </a:r>
            <a:r>
              <a:rPr lang="en-US" sz="2800" dirty="0" smtClean="0"/>
              <a:t>B) 2 days</a:t>
            </a:r>
            <a:br>
              <a:rPr lang="en-US" sz="2800" dirty="0" smtClean="0"/>
            </a:br>
            <a:r>
              <a:rPr lang="en-US" sz="2800" dirty="0" smtClean="0"/>
              <a:t>	</a:t>
            </a:r>
            <a:r>
              <a:rPr lang="en-US" sz="2800" dirty="0" smtClean="0"/>
              <a:t>c) 4 days</a:t>
            </a:r>
            <a:br>
              <a:rPr lang="en-US" sz="2800" dirty="0" smtClean="0"/>
            </a:br>
            <a:r>
              <a:rPr lang="en-US" sz="2800" dirty="0" smtClean="0"/>
              <a:t>	</a:t>
            </a:r>
            <a:r>
              <a:rPr lang="en-US" sz="2800" dirty="0" smtClean="0"/>
              <a:t>d) 6 days</a:t>
            </a:r>
            <a:endParaRPr lang="en-US" sz="2800" dirty="0"/>
          </a:p>
        </p:txBody>
      </p:sp>
      <p:sp>
        <p:nvSpPr>
          <p:cNvPr id="3" name="Content Placeholder 2"/>
          <p:cNvSpPr>
            <a:spLocks noGrp="1"/>
          </p:cNvSpPr>
          <p:nvPr>
            <p:ph idx="1"/>
          </p:nvPr>
        </p:nvSpPr>
        <p:spPr>
          <a:xfrm>
            <a:off x="457200" y="4343400"/>
            <a:ext cx="8229600" cy="2231136"/>
          </a:xfrm>
        </p:spPr>
        <p:txBody>
          <a:bodyPr/>
          <a:lstStyle/>
          <a:p>
            <a:r>
              <a:rPr lang="en-US" dirty="0" smtClean="0"/>
              <a:t>D. elimination is typically between 2-6 days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746</TotalTime>
  <Words>518</Words>
  <Application>Microsoft Office PowerPoint</Application>
  <PresentationFormat>On-screen Show (4:3)</PresentationFormat>
  <Paragraphs>43</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Urban</vt:lpstr>
      <vt:lpstr>1) Fill in the physiologic alterations induced by pregnancy.</vt:lpstr>
      <vt:lpstr>2) Why should the time spent in dorsal recumbancy be minimized in pregnant animals?</vt:lpstr>
      <vt:lpstr>3) Large repeat doses of oxytocin has what effect on the cardiovascular system?  A) tachycardia  B) vasodilation  C) vasoconstriction  D) bradycardia </vt:lpstr>
      <vt:lpstr>4) During pregnancy, progesterone can have all of the following effects on the respiratory system EXCEPT?  A) decreased pulmonary resistance  B) increased ventilatory minute volume  C) increased functional residual capacity  D) increased sensitivity to PaCO2 </vt:lpstr>
      <vt:lpstr>Spirometry:</vt:lpstr>
      <vt:lpstr>5) True or False. Induction with gas anesthetics is more rapid and MAC values reduced in pregnant v. non-pregnant patients </vt:lpstr>
      <vt:lpstr>6) Pregnant patients undergoing anesthesia are at greater risk for aspiration pneumonia for which reason(s):  A) decrease LES tone  B) decreased mucociliary clearance  C) delayed gastric emptying  D) A and C  E) All of the above</vt:lpstr>
      <vt:lpstr>7) All of the following are benefits of Atropine in pregnant patients EXCEPT:  A) no fetal effects, doesn’t cross placental  barrier  B) decreased salivation  C) antinausea  D) maintain vagal tone with uterus  traction</vt:lpstr>
      <vt:lpstr>8) The longest time documented for the fetus to clear opioids is?  A) 1 day  B) 2 days  c) 4 days  d) 6 days</vt:lpstr>
      <vt:lpstr>9) True or False.  The degree of neonatal depression is not related to the depth of anesthesia induced in the mother.</vt:lpstr>
      <vt:lpstr>10) Which drug has the lowest effect on the fetus (ie does not diffuse well across the placenta)?  A) Morphine  B) Succinylcholine  C) Propofol  D) Ketamine</vt:lpstr>
      <vt:lpstr>11) The fetal oxygen saturation curve is shifted compared to that of the mother.  Which of the following graphs shows the relation of the fetal curve to mom. </vt:lpstr>
      <vt:lpstr>Slide 13</vt:lpstr>
      <vt:lpstr>12) Which of the following anesthetic protocols would be the best choice for a canine dystocia?  A) epidural, ketamine and dexmed induction,  sevoflurane maintanence   B) hydromorphone and valium induction,  sevoflurane  maintanence   C) epidural, fentanyl and propofol induction,  sevoflurane maintanence  D) Line block, etomidate induction, isoflurane  maintanece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Fill in the physiologic alterations induced by pregnancy.</dc:title>
  <dc:creator>Kelly Blackstock</dc:creator>
  <cp:lastModifiedBy>Kelly Blackstock</cp:lastModifiedBy>
  <cp:revision>7</cp:revision>
  <dcterms:created xsi:type="dcterms:W3CDTF">2010-11-09T01:18:46Z</dcterms:created>
  <dcterms:modified xsi:type="dcterms:W3CDTF">2010-11-09T13:45:08Z</dcterms:modified>
</cp:coreProperties>
</file>