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Default Extension="bin" ContentType="application/vnd.openxmlformats-officedocument.presentationml.printerSettings"/>
  <Default Extension="rels" ContentType="application/vnd.openxmlformats-package.relationships+xml"/>
  <Override PartName="/ppt/slides/slide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9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interSettings" Target="printerSettings/printerSettings1.bin"/><Relationship Id="rId4" Type="http://schemas.openxmlformats.org/officeDocument/2006/relationships/slide" Target="slides/slide3.xml"/><Relationship Id="rId10" Type="http://schemas.openxmlformats.org/officeDocument/2006/relationships/viewProps" Target="viewProps.xml"/><Relationship Id="rId5" Type="http://schemas.openxmlformats.org/officeDocument/2006/relationships/slide" Target="slides/slide4.xml"/><Relationship Id="rId7" Type="http://schemas.openxmlformats.org/officeDocument/2006/relationships/slide" Target="slides/slide6.xml"/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9" Type="http://schemas.openxmlformats.org/officeDocument/2006/relationships/presProps" Target="presProps.xml"/><Relationship Id="rId3" Type="http://schemas.openxmlformats.org/officeDocument/2006/relationships/slide" Target="slides/slide2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3A8A7-F7FD-9648-8644-2821CA8C29D8}" type="datetimeFigureOut">
              <a:rPr lang="en-US" smtClean="0"/>
              <a:t>1/23/11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B013-7BDD-B542-89B4-A8609F2AE3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3A8A7-F7FD-9648-8644-2821CA8C29D8}" type="datetimeFigureOut">
              <a:rPr lang="en-US" smtClean="0"/>
              <a:t>1/23/11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B013-7BDD-B542-89B4-A8609F2AE3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3A8A7-F7FD-9648-8644-2821CA8C29D8}" type="datetimeFigureOut">
              <a:rPr lang="en-US" smtClean="0"/>
              <a:t>1/23/11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B013-7BDD-B542-89B4-A8609F2AE3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3A8A7-F7FD-9648-8644-2821CA8C29D8}" type="datetimeFigureOut">
              <a:rPr lang="en-US" smtClean="0"/>
              <a:t>1/23/11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B013-7BDD-B542-89B4-A8609F2AE3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3A8A7-F7FD-9648-8644-2821CA8C29D8}" type="datetimeFigureOut">
              <a:rPr lang="en-US" smtClean="0"/>
              <a:t>1/23/11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B013-7BDD-B542-89B4-A8609F2AE3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3A8A7-F7FD-9648-8644-2821CA8C29D8}" type="datetimeFigureOut">
              <a:rPr lang="en-US" smtClean="0"/>
              <a:t>1/23/11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B013-7BDD-B542-89B4-A8609F2AE3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3A8A7-F7FD-9648-8644-2821CA8C29D8}" type="datetimeFigureOut">
              <a:rPr lang="en-US" smtClean="0"/>
              <a:t>1/23/11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B013-7BDD-B542-89B4-A8609F2AE3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3A8A7-F7FD-9648-8644-2821CA8C29D8}" type="datetimeFigureOut">
              <a:rPr lang="en-US" smtClean="0"/>
              <a:t>1/23/11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B013-7BDD-B542-89B4-A8609F2AE3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3A8A7-F7FD-9648-8644-2821CA8C29D8}" type="datetimeFigureOut">
              <a:rPr lang="en-US" smtClean="0"/>
              <a:t>1/23/11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B013-7BDD-B542-89B4-A8609F2AE3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3A8A7-F7FD-9648-8644-2821CA8C29D8}" type="datetimeFigureOut">
              <a:rPr lang="en-US" smtClean="0"/>
              <a:t>1/23/11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B013-7BDD-B542-89B4-A8609F2AE3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3A8A7-F7FD-9648-8644-2821CA8C29D8}" type="datetimeFigureOut">
              <a:rPr lang="en-US" smtClean="0"/>
              <a:t>1/23/11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B013-7BDD-B542-89B4-A8609F2AE3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3A8A7-F7FD-9648-8644-2821CA8C29D8}" type="datetimeFigureOut">
              <a:rPr lang="en-US" smtClean="0"/>
              <a:t>1/23/11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7B013-7BDD-B542-89B4-A8609F2AE3A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Babesiosis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Board review</a:t>
            </a:r>
          </a:p>
          <a:p>
            <a:r>
              <a:rPr lang="en-US" dirty="0" smtClean="0"/>
              <a:t>January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Which of the following is the most common type of </a:t>
            </a:r>
            <a:r>
              <a:rPr lang="en-US" dirty="0" err="1" smtClean="0"/>
              <a:t>babesia</a:t>
            </a:r>
            <a:r>
              <a:rPr lang="en-US" dirty="0" smtClean="0"/>
              <a:t> in the states?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B. </a:t>
            </a:r>
            <a:r>
              <a:rPr lang="en-US" dirty="0" err="1" smtClean="0"/>
              <a:t>canis</a:t>
            </a:r>
            <a:r>
              <a:rPr lang="en-US" dirty="0" smtClean="0"/>
              <a:t> </a:t>
            </a:r>
            <a:r>
              <a:rPr lang="en-US" dirty="0" err="1" smtClean="0"/>
              <a:t>canis</a:t>
            </a:r>
            <a:endParaRPr lang="en-US" dirty="0" smtClean="0"/>
          </a:p>
          <a:p>
            <a:r>
              <a:rPr lang="en-US" dirty="0" smtClean="0"/>
              <a:t>B. </a:t>
            </a:r>
            <a:r>
              <a:rPr lang="en-US" dirty="0" err="1" smtClean="0"/>
              <a:t>canis</a:t>
            </a:r>
            <a:r>
              <a:rPr lang="en-US" dirty="0" smtClean="0"/>
              <a:t> </a:t>
            </a:r>
            <a:r>
              <a:rPr lang="en-US" dirty="0" err="1" smtClean="0"/>
              <a:t>rossi</a:t>
            </a:r>
            <a:endParaRPr lang="en-US" dirty="0" smtClean="0"/>
          </a:p>
          <a:p>
            <a:r>
              <a:rPr lang="en-US" dirty="0" smtClean="0"/>
              <a:t>B. </a:t>
            </a:r>
            <a:r>
              <a:rPr lang="en-US" dirty="0" err="1" smtClean="0"/>
              <a:t>microti</a:t>
            </a:r>
            <a:r>
              <a:rPr lang="en-US" dirty="0" smtClean="0"/>
              <a:t>-like</a:t>
            </a:r>
          </a:p>
          <a:p>
            <a:r>
              <a:rPr lang="en-US" dirty="0" smtClean="0"/>
              <a:t>B. </a:t>
            </a:r>
            <a:r>
              <a:rPr lang="en-US" dirty="0" err="1" smtClean="0"/>
              <a:t>Gibsoni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which of the following is considered the most pathogenic subspecies?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B. </a:t>
            </a:r>
            <a:r>
              <a:rPr lang="en-US" dirty="0" err="1" smtClean="0"/>
              <a:t>canis</a:t>
            </a:r>
            <a:r>
              <a:rPr lang="en-US" dirty="0" smtClean="0"/>
              <a:t> </a:t>
            </a:r>
            <a:r>
              <a:rPr lang="en-US" dirty="0" err="1" smtClean="0"/>
              <a:t>canis</a:t>
            </a:r>
            <a:endParaRPr lang="en-US" dirty="0" smtClean="0"/>
          </a:p>
          <a:p>
            <a:r>
              <a:rPr lang="en-US" dirty="0" smtClean="0"/>
              <a:t>B </a:t>
            </a:r>
            <a:r>
              <a:rPr lang="en-US" dirty="0" err="1" smtClean="0"/>
              <a:t>canis</a:t>
            </a:r>
            <a:r>
              <a:rPr lang="en-US" dirty="0" smtClean="0"/>
              <a:t> </a:t>
            </a:r>
            <a:r>
              <a:rPr lang="en-US" dirty="0" err="1" smtClean="0"/>
              <a:t>rossi</a:t>
            </a:r>
            <a:endParaRPr lang="en-US" dirty="0" smtClean="0"/>
          </a:p>
          <a:p>
            <a:r>
              <a:rPr lang="en-US" dirty="0" smtClean="0"/>
              <a:t>B. </a:t>
            </a:r>
            <a:r>
              <a:rPr lang="en-US" dirty="0" err="1" smtClean="0"/>
              <a:t>gibsoni</a:t>
            </a:r>
            <a:endParaRPr lang="en-US" dirty="0" smtClean="0"/>
          </a:p>
          <a:p>
            <a:r>
              <a:rPr lang="en-US" dirty="0" smtClean="0"/>
              <a:t>B. </a:t>
            </a:r>
            <a:r>
              <a:rPr lang="en-US" dirty="0" err="1" smtClean="0"/>
              <a:t>microti</a:t>
            </a:r>
            <a:r>
              <a:rPr lang="en-US" dirty="0" smtClean="0"/>
              <a:t> like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513710"/>
            <a:ext cx="8229600" cy="5127087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A 5 year old male castrated hunting </a:t>
            </a:r>
            <a:r>
              <a:rPr lang="en-US" sz="3200" dirty="0" err="1" smtClean="0"/>
              <a:t>labrador</a:t>
            </a:r>
            <a:r>
              <a:rPr lang="en-US" sz="3200" dirty="0" smtClean="0"/>
              <a:t> is presented to the ER service for anorexia, lethargy and </a:t>
            </a:r>
            <a:r>
              <a:rPr lang="en-US" sz="3200" dirty="0" err="1" smtClean="0"/>
              <a:t>pigmenturia</a:t>
            </a:r>
            <a:r>
              <a:rPr lang="en-US" sz="3200" dirty="0" smtClean="0"/>
              <a:t>. PE reveals mild </a:t>
            </a:r>
            <a:r>
              <a:rPr lang="en-US" sz="3200" dirty="0" err="1" smtClean="0"/>
              <a:t>icterus</a:t>
            </a:r>
            <a:r>
              <a:rPr lang="en-US" sz="3200" dirty="0" smtClean="0"/>
              <a:t> and severe anemia with hypotension and weak pulses. A blood smear shows presence of large </a:t>
            </a:r>
            <a:r>
              <a:rPr lang="en-US" sz="3200" dirty="0" err="1" smtClean="0"/>
              <a:t>intraerythrocyte</a:t>
            </a:r>
            <a:r>
              <a:rPr lang="en-US" sz="3200" dirty="0" smtClean="0"/>
              <a:t> </a:t>
            </a:r>
            <a:r>
              <a:rPr lang="en-US" sz="3200" dirty="0" err="1" smtClean="0"/>
              <a:t>piroplasm</a:t>
            </a:r>
            <a:r>
              <a:rPr lang="en-US" sz="3200" dirty="0" smtClean="0"/>
              <a:t>. Is this a complicated or uncomplicated </a:t>
            </a:r>
            <a:r>
              <a:rPr lang="en-US" sz="3200" dirty="0" err="1" smtClean="0"/>
              <a:t>babesiosis</a:t>
            </a:r>
            <a:r>
              <a:rPr lang="en-US" sz="3200" dirty="0" smtClean="0"/>
              <a:t>?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30159"/>
            <a:ext cx="8229600" cy="1396004"/>
          </a:xfrm>
        </p:spPr>
        <p:txBody>
          <a:bodyPr/>
          <a:lstStyle/>
          <a:p>
            <a:r>
              <a:rPr lang="en-US" dirty="0" smtClean="0"/>
              <a:t>Uncomplicated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Which of the following not a prognostic indicator of mortality in dogs </a:t>
            </a:r>
            <a:r>
              <a:rPr lang="en-US" dirty="0" err="1" smtClean="0"/>
              <a:t>w</a:t>
            </a:r>
            <a:r>
              <a:rPr lang="en-US" dirty="0" smtClean="0"/>
              <a:t> </a:t>
            </a:r>
            <a:r>
              <a:rPr lang="en-US" dirty="0" err="1" smtClean="0"/>
              <a:t>babesia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7102"/>
            <a:ext cx="8229600" cy="4199061"/>
          </a:xfrm>
        </p:spPr>
        <p:txBody>
          <a:bodyPr/>
          <a:lstStyle/>
          <a:p>
            <a:r>
              <a:rPr lang="en-US" dirty="0" err="1" smtClean="0"/>
              <a:t>Hematocrit</a:t>
            </a:r>
            <a:r>
              <a:rPr lang="en-US" dirty="0" smtClean="0"/>
              <a:t> on presentation</a:t>
            </a:r>
          </a:p>
          <a:p>
            <a:r>
              <a:rPr lang="en-US" dirty="0" smtClean="0"/>
              <a:t>Hypoglycemia on presentation</a:t>
            </a:r>
          </a:p>
          <a:p>
            <a:r>
              <a:rPr lang="en-US" dirty="0" err="1" smtClean="0"/>
              <a:t>Hyperlactemia</a:t>
            </a:r>
            <a:endParaRPr lang="en-US" dirty="0" smtClean="0"/>
          </a:p>
          <a:p>
            <a:r>
              <a:rPr lang="en-US" dirty="0"/>
              <a:t>E</a:t>
            </a:r>
            <a:r>
              <a:rPr lang="en-US" dirty="0" smtClean="0"/>
              <a:t>levated </a:t>
            </a:r>
            <a:r>
              <a:rPr lang="en-US" dirty="0" err="1" smtClean="0"/>
              <a:t>cTnI</a:t>
            </a:r>
            <a:endParaRPr lang="en-US" dirty="0" smtClean="0"/>
          </a:p>
          <a:p>
            <a:r>
              <a:rPr lang="en-US" dirty="0" err="1"/>
              <a:t>A</a:t>
            </a:r>
            <a:r>
              <a:rPr lang="en-US" dirty="0" err="1" smtClean="0"/>
              <a:t>zotemia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True or false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blood smear obtained from the periphery is more likely diagnostic than a blood smear from a large bore vessel to detect </a:t>
            </a:r>
            <a:r>
              <a:rPr lang="en-US" dirty="0" err="1" smtClean="0"/>
              <a:t>babesia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r>
              <a:rPr lang="en-US" dirty="0" smtClean="0"/>
              <a:t>True. Due to capillary </a:t>
            </a:r>
            <a:r>
              <a:rPr lang="en-US" smtClean="0"/>
              <a:t>sludging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171</Words>
  <Application>Microsoft Macintosh PowerPoint</Application>
  <PresentationFormat>On-screen Show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Babesiosis</vt:lpstr>
      <vt:lpstr>Which of the following is the most common type of babesia in the states? </vt:lpstr>
      <vt:lpstr>which of the following is considered the most pathogenic subspecies? </vt:lpstr>
      <vt:lpstr>A 5 year old male castrated hunting labrador is presented to the ER service for anorexia, lethargy and pigmenturia. PE reveals mild icterus and severe anemia with hypotension and weak pulses. A blood smear shows presence of large intraerythrocyte piroplasm. Is this a complicated or uncomplicated babesiosis? </vt:lpstr>
      <vt:lpstr>Which of the following not a prognostic indicator of mortality in dogs w babesia</vt:lpstr>
      <vt:lpstr>True or false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Babesiosis</dc:title>
  <dc:creator>Julie Menard</dc:creator>
  <cp:lastModifiedBy>Julie Menard</cp:lastModifiedBy>
  <cp:revision>1</cp:revision>
  <dcterms:created xsi:type="dcterms:W3CDTF">2011-01-24T01:54:34Z</dcterms:created>
  <dcterms:modified xsi:type="dcterms:W3CDTF">2011-01-24T02:05:10Z</dcterms:modified>
</cp:coreProperties>
</file>