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6"/>
  </p:notesMasterIdLst>
  <p:sldIdLst>
    <p:sldId id="256" r:id="rId2"/>
    <p:sldId id="264" r:id="rId3"/>
    <p:sldId id="265" r:id="rId4"/>
    <p:sldId id="258" r:id="rId5"/>
    <p:sldId id="275" r:id="rId6"/>
    <p:sldId id="295" r:id="rId7"/>
    <p:sldId id="259" r:id="rId8"/>
    <p:sldId id="267" r:id="rId9"/>
    <p:sldId id="268" r:id="rId10"/>
    <p:sldId id="260" r:id="rId11"/>
    <p:sldId id="266" r:id="rId12"/>
    <p:sldId id="277" r:id="rId13"/>
    <p:sldId id="280" r:id="rId14"/>
    <p:sldId id="278" r:id="rId15"/>
    <p:sldId id="279" r:id="rId16"/>
    <p:sldId id="281" r:id="rId17"/>
    <p:sldId id="282" r:id="rId18"/>
    <p:sldId id="261" r:id="rId19"/>
    <p:sldId id="272" r:id="rId20"/>
    <p:sldId id="283" r:id="rId21"/>
    <p:sldId id="271" r:id="rId22"/>
    <p:sldId id="274" r:id="rId23"/>
    <p:sldId id="284" r:id="rId24"/>
    <p:sldId id="273" r:id="rId25"/>
    <p:sldId id="291" r:id="rId26"/>
    <p:sldId id="285" r:id="rId27"/>
    <p:sldId id="286" r:id="rId28"/>
    <p:sldId id="287" r:id="rId29"/>
    <p:sldId id="288" r:id="rId30"/>
    <p:sldId id="296" r:id="rId31"/>
    <p:sldId id="289" r:id="rId32"/>
    <p:sldId id="290" r:id="rId33"/>
    <p:sldId id="292" r:id="rId34"/>
    <p:sldId id="293" r:id="rId35"/>
    <p:sldId id="294" r:id="rId36"/>
    <p:sldId id="304" r:id="rId37"/>
    <p:sldId id="297" r:id="rId38"/>
    <p:sldId id="299" r:id="rId39"/>
    <p:sldId id="302" r:id="rId40"/>
    <p:sldId id="300" r:id="rId41"/>
    <p:sldId id="301" r:id="rId42"/>
    <p:sldId id="303" r:id="rId43"/>
    <p:sldId id="270" r:id="rId44"/>
    <p:sldId id="26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67" autoAdjust="0"/>
  </p:normalViewPr>
  <p:slideViewPr>
    <p:cSldViewPr showGuides="1">
      <p:cViewPr varScale="1">
        <p:scale>
          <a:sx n="85" d="100"/>
          <a:sy n="85" d="100"/>
        </p:scale>
        <p:origin x="-17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1EE17-69D7-4621-92F7-5C0DF88A0ECD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63309-2A7B-421A-8537-66D5E5E5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17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During</a:t>
            </a:r>
            <a:r>
              <a:rPr lang="en-US" baseline="0" dirty="0" smtClean="0"/>
              <a:t> stress high levels of endogenous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will not effectively inhibit ACTH secretion (overpowered by stimulus of stress) , however exogenous sources will suppress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Due to limitation of physical exam</a:t>
            </a:r>
            <a:r>
              <a:rPr lang="en-US" baseline="0" dirty="0" smtClean="0"/>
              <a:t> findings as well as biochemical evidence, threshold for investigation should be low, especially with patients with septic shock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Proposed:</a:t>
            </a:r>
          </a:p>
          <a:p>
            <a:r>
              <a:rPr lang="en-US" baseline="0" dirty="0" smtClean="0"/>
              <a:t>Baseline ranges from 10</a:t>
            </a:r>
            <a:r>
              <a:rPr lang="el-GR" baseline="0" dirty="0" smtClean="0"/>
              <a:t>μ</a:t>
            </a:r>
            <a:r>
              <a:rPr lang="en-US" baseline="0" dirty="0" smtClean="0"/>
              <a:t>L/dL-34</a:t>
            </a:r>
            <a:r>
              <a:rPr lang="el-GR" baseline="0" dirty="0" smtClean="0"/>
              <a:t>μ</a:t>
            </a:r>
            <a:r>
              <a:rPr lang="en-US" baseline="0" dirty="0" smtClean="0"/>
              <a:t>L/</a:t>
            </a:r>
            <a:r>
              <a:rPr lang="en-US" baseline="0" dirty="0" err="1" smtClean="0"/>
              <a:t>dL</a:t>
            </a:r>
            <a:endParaRPr lang="en-US" baseline="0" dirty="0" smtClean="0"/>
          </a:p>
          <a:p>
            <a:r>
              <a:rPr lang="el-GR" baseline="0" dirty="0" smtClean="0"/>
              <a:t>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&lt;9</a:t>
            </a:r>
            <a:r>
              <a:rPr lang="el-GR" baseline="0" dirty="0" smtClean="0"/>
              <a:t>μ</a:t>
            </a:r>
            <a:r>
              <a:rPr lang="en-US" baseline="0" dirty="0" smtClean="0"/>
              <a:t>L/</a:t>
            </a:r>
            <a:r>
              <a:rPr lang="en-US" baseline="0" dirty="0" err="1" smtClean="0"/>
              <a:t>dL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the current time, there are no clinically useful tests to assess the cellular actions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cortisol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the accurate clinical diagnosis of CIRCI therefore remains somewhat elusive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the accurate clinical diagnosis of CIRCI therefore remains somewhat elusive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Cant predict how</a:t>
            </a:r>
            <a:r>
              <a:rPr lang="en-US" baseline="0" dirty="0" smtClean="0"/>
              <a:t> much </a:t>
            </a:r>
            <a:r>
              <a:rPr lang="en-US" baseline="0" dirty="0" err="1" smtClean="0"/>
              <a:t>steriod</a:t>
            </a:r>
            <a:r>
              <a:rPr lang="en-US" baseline="0" dirty="0" smtClean="0"/>
              <a:t> particular disease needs, </a:t>
            </a:r>
            <a:r>
              <a:rPr lang="en-US" dirty="0" smtClean="0"/>
              <a:t>This makes it difficult to define</a:t>
            </a:r>
            <a:r>
              <a:rPr lang="en-US" baseline="0" dirty="0" smtClean="0"/>
              <a:t> normal ranges</a:t>
            </a:r>
          </a:p>
          <a:p>
            <a:r>
              <a:rPr lang="en-US" baseline="0" dirty="0" smtClean="0"/>
              <a:t>Changes in binding make estimate of free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difficult</a:t>
            </a:r>
          </a:p>
          <a:p>
            <a:r>
              <a:rPr lang="en-US" baseline="0" dirty="0" smtClean="0"/>
              <a:t>Resistance factors will vary based on patients condition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power</a:t>
            </a:r>
            <a:r>
              <a:rPr lang="en-US" baseline="0" dirty="0" smtClean="0"/>
              <a:t> of study, were supposed to have 800</a:t>
            </a:r>
          </a:p>
          <a:p>
            <a:r>
              <a:rPr lang="en-US" baseline="0" dirty="0" smtClean="0"/>
              <a:t>Low death rate, perhaps less sick than those in </a:t>
            </a:r>
            <a:r>
              <a:rPr lang="en-US" baseline="0" dirty="0" err="1" smtClean="0"/>
              <a:t>Annane</a:t>
            </a:r>
            <a:r>
              <a:rPr lang="en-US" baseline="0" dirty="0" smtClean="0"/>
              <a:t> study</a:t>
            </a:r>
          </a:p>
          <a:p>
            <a:r>
              <a:rPr lang="en-US" baseline="0" dirty="0" smtClean="0"/>
              <a:t>May have had selection bias (sickest patients, Dr may have resisted refusal of treatment)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r>
              <a:rPr lang="en-US" dirty="0" smtClean="0"/>
              <a:t>5yr DSH,</a:t>
            </a:r>
            <a:r>
              <a:rPr lang="en-US" baseline="0" dirty="0" smtClean="0"/>
              <a:t> </a:t>
            </a:r>
            <a:r>
              <a:rPr lang="en-US" dirty="0" smtClean="0"/>
              <a:t>HBC, day 3 hernia with entrapped</a:t>
            </a:r>
            <a:r>
              <a:rPr lang="en-US" baseline="0" dirty="0" smtClean="0"/>
              <a:t> bowel and bladder, normal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with poor stimulation, hypotension responded to </a:t>
            </a:r>
            <a:r>
              <a:rPr lang="en-US" baseline="0" dirty="0" err="1" smtClean="0"/>
              <a:t>dexamethasone</a:t>
            </a:r>
            <a:r>
              <a:rPr lang="en-US" baseline="0" dirty="0" smtClean="0"/>
              <a:t>, repeat stimulation was normal</a:t>
            </a:r>
          </a:p>
          <a:p>
            <a:pPr marL="228600" indent="-228600">
              <a:buAutoNum type="arabicParenR"/>
            </a:pPr>
            <a:r>
              <a:rPr lang="en-US" dirty="0" smtClean="0"/>
              <a:t>15mos old Stan</a:t>
            </a:r>
            <a:r>
              <a:rPr lang="en-US" baseline="0" dirty="0" smtClean="0"/>
              <a:t> Poodle, aspiration pneumonia, needed ventilation, became septic, low baseline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, no response to stimulation, hypotension resolved with administration of hydrocortisone, no repeat sample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(AVCSC)</a:t>
            </a:r>
            <a:r>
              <a:rPr lang="en-US" baseline="0" dirty="0" smtClean="0"/>
              <a:t> </a:t>
            </a:r>
            <a:r>
              <a:rPr lang="en-US" dirty="0" smtClean="0"/>
              <a:t>Annual veterinary cancer society</a:t>
            </a:r>
            <a:r>
              <a:rPr lang="en-US" baseline="0" dirty="0" smtClean="0"/>
              <a:t> conference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Only 3/20 were septic</a:t>
            </a:r>
          </a:p>
          <a:p>
            <a:r>
              <a:rPr lang="en-US" dirty="0" smtClean="0"/>
              <a:t>None of the baseline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levels were low</a:t>
            </a:r>
          </a:p>
          <a:p>
            <a:r>
              <a:rPr lang="en-US" baseline="0" dirty="0" smtClean="0"/>
              <a:t>None of the +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levels were low</a:t>
            </a:r>
          </a:p>
          <a:p>
            <a:r>
              <a:rPr lang="en-US" baseline="0" dirty="0" smtClean="0"/>
              <a:t>If + </a:t>
            </a:r>
            <a:r>
              <a:rPr lang="en-US" baseline="0" dirty="0" err="1" smtClean="0"/>
              <a:t>cortisol</a:t>
            </a:r>
            <a:r>
              <a:rPr lang="en-US" baseline="0" dirty="0" smtClean="0"/>
              <a:t> was on lower end of normal, predictive that it would increase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Cholesterol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desmolase</a:t>
            </a:r>
            <a:r>
              <a:rPr lang="en-US" baseline="0" dirty="0" smtClean="0"/>
              <a:t> is stimulated by ACTH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Morbidity factors included duration of hospitalization,</a:t>
            </a:r>
            <a:r>
              <a:rPr lang="en-US" baseline="0" dirty="0" smtClean="0"/>
              <a:t> hypoxemia, cardiac </a:t>
            </a:r>
            <a:r>
              <a:rPr lang="en-US" baseline="0" dirty="0" err="1" smtClean="0"/>
              <a:t>arrthymias</a:t>
            </a:r>
            <a:r>
              <a:rPr lang="en-US" baseline="0" dirty="0" smtClean="0"/>
              <a:t>, hypotension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contributing to the maintenance of vascular tone, cardiac contractility, and blood pressure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r>
              <a:rPr lang="en-US" dirty="0" smtClean="0"/>
              <a:t>Impaired</a:t>
            </a:r>
            <a:r>
              <a:rPr lang="en-US" baseline="0" dirty="0" smtClean="0"/>
              <a:t> synthesis and increased metabolism are largely due to drugs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Thresholds have been found to</a:t>
            </a:r>
            <a:r>
              <a:rPr lang="en-US" baseline="0" dirty="0" smtClean="0"/>
              <a:t> be more useful with minimal responses below which RAI is likely and maximal threshold responds above which RAI in unlikely.  Many proposed but so far none are entirely </a:t>
            </a:r>
            <a:r>
              <a:rPr lang="en-US" baseline="0" dirty="0" err="1" smtClean="0"/>
              <a:t>statisfactory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Tumor necrosis factor- impairs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corticotropin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-releasing hormone stimulated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corticotropin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release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cortisol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synthesis (50–53).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LPS shown to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downregulate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Toll-like Receptor 4 and ACTH Receptor expression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Neutrophil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corticostatins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viruses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263309-2A7B-421A-8537-66D5E5E5607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1B9DBA3-6287-45C6-B36F-4B5C213D8ABE}" type="datetimeFigureOut">
              <a:rPr lang="en-US" smtClean="0"/>
              <a:pPr/>
              <a:t>10/4/11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2A2988C-83E6-40F1-9CF7-23C8BC0E9D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6986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Relative Adrenal Insufficiency or</a:t>
            </a:r>
            <a:br>
              <a:rPr lang="en-US" dirty="0" smtClean="0"/>
            </a:br>
            <a:r>
              <a:rPr lang="en-US" dirty="0" smtClean="0"/>
              <a:t>Critical Illness Related Corticosteroid Insufficiency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8077200" cy="149961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Kelly </a:t>
            </a:r>
            <a:r>
              <a:rPr lang="en-US" sz="2400" dirty="0" err="1" smtClean="0"/>
              <a:t>Blackstock</a:t>
            </a:r>
            <a:endParaRPr lang="en-US" sz="2400" dirty="0" smtClean="0"/>
          </a:p>
          <a:p>
            <a:r>
              <a:rPr lang="en-US" sz="2400" dirty="0" smtClean="0"/>
              <a:t>Board Review</a:t>
            </a:r>
          </a:p>
          <a:p>
            <a:r>
              <a:rPr lang="en-US" sz="2400" dirty="0" smtClean="0"/>
              <a:t>March 29, 2011</a:t>
            </a:r>
          </a:p>
          <a:p>
            <a:r>
              <a:rPr lang="en-US" sz="2400" dirty="0" smtClean="0"/>
              <a:t>Cornell University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Protective Role in Critical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Actions on beta adrenergic receptor synthesis and cell density</a:t>
            </a:r>
          </a:p>
          <a:p>
            <a:r>
              <a:rPr lang="en-US" dirty="0" smtClean="0"/>
              <a:t>Prevention of beta adrenergic desensitization/uncoupling</a:t>
            </a:r>
          </a:p>
          <a:p>
            <a:r>
              <a:rPr lang="en-US" dirty="0" smtClean="0"/>
              <a:t>Inhibition of NO </a:t>
            </a:r>
            <a:r>
              <a:rPr lang="en-US" dirty="0" err="1" smtClean="0"/>
              <a:t>synthase</a:t>
            </a:r>
            <a:endParaRPr lang="en-US" dirty="0" smtClean="0"/>
          </a:p>
          <a:p>
            <a:r>
              <a:rPr lang="en-US" dirty="0" smtClean="0"/>
              <a:t>Maintains reactivity to </a:t>
            </a:r>
            <a:r>
              <a:rPr lang="en-US" dirty="0" err="1" smtClean="0"/>
              <a:t>angiotensin</a:t>
            </a:r>
            <a:r>
              <a:rPr lang="en-US" dirty="0" smtClean="0"/>
              <a:t> II, epinephrine, and </a:t>
            </a:r>
            <a:r>
              <a:rPr lang="en-US" dirty="0" err="1" smtClean="0"/>
              <a:t>norepinephrine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Impairment  Stress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/>
          <a:lstStyle/>
          <a:p>
            <a:r>
              <a:rPr lang="en-US" dirty="0" smtClean="0"/>
              <a:t>Acute disease that directly affect HPA</a:t>
            </a:r>
          </a:p>
          <a:p>
            <a:r>
              <a:rPr lang="en-US" dirty="0" smtClean="0"/>
              <a:t>Primary adrenal insufficiency</a:t>
            </a:r>
          </a:p>
          <a:p>
            <a:r>
              <a:rPr lang="en-US" dirty="0" smtClean="0"/>
              <a:t>Impaired synthesis </a:t>
            </a:r>
          </a:p>
          <a:p>
            <a:r>
              <a:rPr lang="en-US" dirty="0" smtClean="0"/>
              <a:t>Increased metabolism</a:t>
            </a:r>
          </a:p>
          <a:p>
            <a:r>
              <a:rPr lang="en-US" dirty="0" smtClean="0"/>
              <a:t>Direct inhibition of HPA</a:t>
            </a:r>
          </a:p>
          <a:p>
            <a:r>
              <a:rPr lang="en-US" dirty="0" smtClean="0"/>
              <a:t>Tissue resistance </a:t>
            </a:r>
          </a:p>
          <a:p>
            <a:r>
              <a:rPr lang="en-US" dirty="0" smtClean="0"/>
              <a:t>Relative insufficiency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276600"/>
            <a:ext cx="2414587" cy="321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81600" y="36576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Drugs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rot="10800000">
            <a:off x="4572000" y="3810001"/>
            <a:ext cx="609600" cy="7843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rot="10800000" flipV="1">
            <a:off x="4953000" y="3888432"/>
            <a:ext cx="228600" cy="2263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Acute Disease affect HPA 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981200"/>
            <a:ext cx="4495800" cy="4419600"/>
          </a:xfrm>
        </p:spPr>
        <p:txBody>
          <a:bodyPr/>
          <a:lstStyle/>
          <a:p>
            <a:r>
              <a:rPr lang="en-US" dirty="0" smtClean="0"/>
              <a:t>Head Injury</a:t>
            </a:r>
          </a:p>
          <a:p>
            <a:r>
              <a:rPr lang="en-US" dirty="0" smtClean="0"/>
              <a:t>CNS depressants</a:t>
            </a:r>
          </a:p>
          <a:p>
            <a:r>
              <a:rPr lang="en-US" dirty="0" smtClean="0"/>
              <a:t>Infarction </a:t>
            </a:r>
          </a:p>
          <a:p>
            <a:r>
              <a:rPr lang="en-US" dirty="0" smtClean="0"/>
              <a:t>Hemorrhage</a:t>
            </a:r>
          </a:p>
          <a:p>
            <a:r>
              <a:rPr lang="en-US" dirty="0" smtClean="0"/>
              <a:t>Hypothermia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1" y="4050254"/>
            <a:ext cx="2895600" cy="235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Primary Adrenal Insufficiency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Autoimmune</a:t>
            </a:r>
          </a:p>
          <a:p>
            <a:r>
              <a:rPr lang="en-US" dirty="0" smtClean="0"/>
              <a:t>HIV</a:t>
            </a:r>
          </a:p>
          <a:p>
            <a:r>
              <a:rPr lang="en-US" dirty="0" smtClean="0"/>
              <a:t>Metastatic disease</a:t>
            </a:r>
          </a:p>
          <a:p>
            <a:r>
              <a:rPr lang="en-US" dirty="0" smtClean="0"/>
              <a:t>Systemic fungal infections</a:t>
            </a:r>
          </a:p>
          <a:p>
            <a:r>
              <a:rPr lang="en-US" dirty="0" smtClean="0"/>
              <a:t>Tuberculosis</a:t>
            </a:r>
          </a:p>
          <a:p>
            <a:r>
              <a:rPr lang="en-US" dirty="0" smtClean="0"/>
              <a:t>Trauma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DRUGS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dirty="0" smtClean="0"/>
              <a:t>Impaired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/>
            <a:r>
              <a:rPr lang="en-US" sz="2800" dirty="0" err="1" smtClean="0"/>
              <a:t>Etomidate</a:t>
            </a:r>
            <a:endParaRPr lang="en-US" sz="2800" dirty="0" smtClean="0"/>
          </a:p>
          <a:p>
            <a:pPr lvl="1"/>
            <a:r>
              <a:rPr lang="en-US" sz="2800" dirty="0" err="1" smtClean="0"/>
              <a:t>Ketoconazole</a:t>
            </a:r>
            <a:endParaRPr lang="en-US" sz="2800" dirty="0" smtClean="0"/>
          </a:p>
          <a:p>
            <a:pPr lvl="1"/>
            <a:r>
              <a:rPr lang="en-US" sz="2800" dirty="0" err="1" smtClean="0"/>
              <a:t>Metyrapone</a:t>
            </a:r>
            <a:endParaRPr lang="en-US" sz="2800" dirty="0" smtClean="0"/>
          </a:p>
          <a:p>
            <a:pPr lvl="1"/>
            <a:r>
              <a:rPr lang="en-US" sz="2800" dirty="0" err="1" smtClean="0"/>
              <a:t>Mitotane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dirty="0" smtClean="0"/>
              <a:t>INCREASED METABOLISM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800" dirty="0" err="1" smtClean="0"/>
              <a:t>Rifampin</a:t>
            </a:r>
            <a:endParaRPr lang="en-US" sz="2800" dirty="0" smtClean="0"/>
          </a:p>
          <a:p>
            <a:r>
              <a:rPr lang="en-US" sz="2800" dirty="0" err="1" smtClean="0"/>
              <a:t>Phenytoin</a:t>
            </a:r>
            <a:endParaRPr lang="en-US" sz="28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4343400"/>
            <a:ext cx="1080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Direct Inhibition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352800" y="2057400"/>
            <a:ext cx="5334000" cy="2514600"/>
          </a:xfrm>
        </p:spPr>
        <p:txBody>
          <a:bodyPr/>
          <a:lstStyle/>
          <a:p>
            <a:r>
              <a:rPr lang="en-US" dirty="0" smtClean="0"/>
              <a:t>Exogenous steroid administration</a:t>
            </a:r>
          </a:p>
          <a:p>
            <a:r>
              <a:rPr lang="en-US" dirty="0" smtClean="0"/>
              <a:t>High level cytokines</a:t>
            </a:r>
          </a:p>
          <a:p>
            <a:r>
              <a:rPr lang="en-US" dirty="0" smtClean="0"/>
              <a:t>HIV</a:t>
            </a:r>
            <a:endParaRPr lang="en-US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514600"/>
            <a:ext cx="2214562" cy="2645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362200"/>
            <a:ext cx="50583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Tissue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09800"/>
            <a:ext cx="3276600" cy="418795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Sepsis</a:t>
            </a:r>
          </a:p>
          <a:p>
            <a:r>
              <a:rPr lang="en-US" sz="3200" dirty="0" smtClean="0"/>
              <a:t>SIRS</a:t>
            </a:r>
          </a:p>
          <a:p>
            <a:r>
              <a:rPr lang="en-US" sz="3200" dirty="0" smtClean="0"/>
              <a:t>ARDS</a:t>
            </a:r>
          </a:p>
          <a:p>
            <a:r>
              <a:rPr lang="en-US" sz="3200" dirty="0" smtClean="0"/>
              <a:t>Trauma</a:t>
            </a:r>
          </a:p>
          <a:p>
            <a:r>
              <a:rPr lang="en-US" sz="3200" dirty="0" smtClean="0"/>
              <a:t>Burns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133600"/>
            <a:ext cx="4343400" cy="426415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Pancreatitis</a:t>
            </a:r>
          </a:p>
          <a:p>
            <a:r>
              <a:rPr lang="en-US" sz="3200" dirty="0" smtClean="0"/>
              <a:t>Liver Failure</a:t>
            </a:r>
          </a:p>
          <a:p>
            <a:r>
              <a:rPr lang="en-US" sz="3200" dirty="0" smtClean="0"/>
              <a:t>Postoperative cardiac surgery</a:t>
            </a:r>
          </a:p>
          <a:p>
            <a:r>
              <a:rPr lang="en-US" sz="3200" dirty="0" smtClean="0"/>
              <a:t>HELLP syndrome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Rose by Any Other Name…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75191"/>
            <a:ext cx="7010400" cy="4625609"/>
          </a:xfrm>
        </p:spPr>
        <p:txBody>
          <a:bodyPr/>
          <a:lstStyle/>
          <a:p>
            <a:r>
              <a:rPr lang="en-US" dirty="0" smtClean="0"/>
              <a:t>When first investigated was coined Relative Adrenal Insufficiency</a:t>
            </a:r>
          </a:p>
          <a:p>
            <a:r>
              <a:rPr lang="en-US" dirty="0" smtClean="0"/>
              <a:t>“Koala-stress” syndrome</a:t>
            </a:r>
          </a:p>
          <a:p>
            <a:r>
              <a:rPr lang="en-US" dirty="0" smtClean="0"/>
              <a:t>New recommendation is “Critical Illness Related Corticosteroid Insufficiency” (CIRCI)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962400"/>
            <a:ext cx="2659430" cy="243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CIRCI Inclusion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Patients without structural defects in HPA axis</a:t>
            </a:r>
          </a:p>
          <a:p>
            <a:r>
              <a:rPr lang="en-US" dirty="0" smtClean="0"/>
              <a:t>Transient in nature</a:t>
            </a:r>
          </a:p>
          <a:p>
            <a:r>
              <a:rPr lang="en-US" dirty="0" smtClean="0"/>
              <a:t>Acute severe critical illness</a:t>
            </a:r>
          </a:p>
          <a:p>
            <a:r>
              <a:rPr lang="en-US" dirty="0" smtClean="0"/>
              <a:t>Inadequate cellular corticosteroid activity for the severity of the patients illness</a:t>
            </a:r>
          </a:p>
          <a:p>
            <a:r>
              <a:rPr lang="en-US" dirty="0" smtClean="0"/>
              <a:t>Diagnostic testing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CIRCI happen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delivery of cholesterol to adrenal cells</a:t>
            </a:r>
          </a:p>
          <a:p>
            <a:r>
              <a:rPr lang="en-US" dirty="0" smtClean="0"/>
              <a:t>Inhibition by cytokines (TNF</a:t>
            </a:r>
            <a:r>
              <a:rPr lang="el-GR" dirty="0" smtClean="0"/>
              <a:t>α</a:t>
            </a:r>
            <a:r>
              <a:rPr lang="en-US" dirty="0" smtClean="0"/>
              <a:t>, IL-6, IL-1)</a:t>
            </a:r>
          </a:p>
          <a:p>
            <a:r>
              <a:rPr lang="en-US" dirty="0" smtClean="0"/>
              <a:t>Chronic stimulation eliminates “reserve”</a:t>
            </a:r>
          </a:p>
          <a:p>
            <a:r>
              <a:rPr lang="en-US" dirty="0" err="1" smtClean="0"/>
              <a:t>iNOS</a:t>
            </a:r>
            <a:r>
              <a:rPr lang="en-US" dirty="0" smtClean="0"/>
              <a:t> induced neuronal apoptosis in hypothalamus</a:t>
            </a:r>
          </a:p>
          <a:p>
            <a:r>
              <a:rPr lang="en-US" dirty="0" smtClean="0"/>
              <a:t>Direct influence of LPS</a:t>
            </a:r>
          </a:p>
          <a:p>
            <a:r>
              <a:rPr lang="en-US" dirty="0" smtClean="0"/>
              <a:t>Tissue resistance to ACTH and </a:t>
            </a:r>
            <a:r>
              <a:rPr lang="en-US" dirty="0" err="1" smtClean="0"/>
              <a:t>cortisol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181600" y="6096000"/>
            <a:ext cx="3352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CCM 2011, 39(3); 597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dirty="0" smtClean="0"/>
              <a:t>Normal anatomy and physiology</a:t>
            </a:r>
          </a:p>
          <a:p>
            <a:r>
              <a:rPr lang="en-US" dirty="0" smtClean="0"/>
              <a:t>Physiologic function of steroids</a:t>
            </a:r>
          </a:p>
          <a:p>
            <a:r>
              <a:rPr lang="en-US" dirty="0" smtClean="0"/>
              <a:t>Changes in to HPA axis during stress</a:t>
            </a:r>
          </a:p>
          <a:p>
            <a:r>
              <a:rPr lang="en-US" dirty="0" smtClean="0"/>
              <a:t>Relative adrenal insufficiency</a:t>
            </a:r>
          </a:p>
          <a:p>
            <a:r>
              <a:rPr lang="en-US" dirty="0" smtClean="0"/>
              <a:t>Role in human medicine</a:t>
            </a:r>
          </a:p>
          <a:p>
            <a:r>
              <a:rPr lang="en-US" dirty="0" smtClean="0"/>
              <a:t>Role in veterinary medicine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Varies greatly within the literature with percentages ranging from 0%-77%</a:t>
            </a:r>
          </a:p>
          <a:p>
            <a:r>
              <a:rPr lang="en-US" dirty="0" smtClean="0"/>
              <a:t>Specifically within critically ill patients, 10%-20%</a:t>
            </a:r>
          </a:p>
          <a:p>
            <a:r>
              <a:rPr lang="en-US" dirty="0" smtClean="0"/>
              <a:t>Specifically within septic shock patients, roughly 60%</a:t>
            </a:r>
          </a:p>
          <a:p>
            <a:r>
              <a:rPr lang="en-US" dirty="0" smtClean="0"/>
              <a:t>Highest within septic shock, ARDS, liver disease  (possibly pancreatitis)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75191"/>
            <a:ext cx="8077200" cy="4701809"/>
          </a:xfrm>
        </p:spPr>
        <p:txBody>
          <a:bodyPr>
            <a:normAutofit/>
          </a:bodyPr>
          <a:lstStyle/>
          <a:p>
            <a:r>
              <a:rPr lang="en-US" dirty="0" smtClean="0"/>
              <a:t>Clinical manifestations are from exaggerated pro-inflammatory immune response</a:t>
            </a:r>
          </a:p>
          <a:p>
            <a:r>
              <a:rPr lang="en-US" dirty="0" smtClean="0"/>
              <a:t>Hypotension, refractory to both IVF and </a:t>
            </a:r>
            <a:r>
              <a:rPr lang="en-US" dirty="0" err="1" smtClean="0"/>
              <a:t>vasopressors</a:t>
            </a:r>
            <a:endParaRPr lang="en-US" dirty="0" smtClean="0"/>
          </a:p>
          <a:p>
            <a:r>
              <a:rPr lang="en-US" dirty="0" smtClean="0"/>
              <a:t>Possible </a:t>
            </a:r>
            <a:r>
              <a:rPr lang="en-US" dirty="0" err="1" smtClean="0"/>
              <a:t>eosinophilia</a:t>
            </a:r>
            <a:r>
              <a:rPr lang="en-US" dirty="0" smtClean="0"/>
              <a:t>, hypoglycemia</a:t>
            </a:r>
          </a:p>
          <a:p>
            <a:r>
              <a:rPr lang="en-US" dirty="0" err="1" smtClean="0"/>
              <a:t>Hyponatremia</a:t>
            </a:r>
            <a:r>
              <a:rPr lang="en-US" dirty="0" smtClean="0"/>
              <a:t>, </a:t>
            </a:r>
            <a:r>
              <a:rPr lang="en-US" dirty="0" err="1" smtClean="0"/>
              <a:t>hyperkalemia</a:t>
            </a:r>
            <a:r>
              <a:rPr lang="en-US" dirty="0" smtClean="0"/>
              <a:t> are RARE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200400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Still controversial</a:t>
            </a:r>
          </a:p>
          <a:p>
            <a:r>
              <a:rPr lang="en-US" dirty="0" smtClean="0"/>
              <a:t>Options:</a:t>
            </a:r>
          </a:p>
          <a:p>
            <a:pPr lvl="1"/>
            <a:r>
              <a:rPr lang="en-US" dirty="0" smtClean="0"/>
              <a:t>Insulin-tolerance test</a:t>
            </a:r>
          </a:p>
          <a:p>
            <a:pPr lvl="1"/>
            <a:r>
              <a:rPr lang="en-US" dirty="0" smtClean="0"/>
              <a:t>Baseline </a:t>
            </a:r>
            <a:r>
              <a:rPr lang="en-US" dirty="0" err="1" smtClean="0"/>
              <a:t>cortisol</a:t>
            </a:r>
            <a:endParaRPr lang="en-US" dirty="0" smtClean="0"/>
          </a:p>
          <a:p>
            <a:pPr lvl="1"/>
            <a:r>
              <a:rPr lang="en-US" dirty="0" smtClean="0"/>
              <a:t>Free </a:t>
            </a:r>
            <a:r>
              <a:rPr lang="en-US" dirty="0" err="1" smtClean="0"/>
              <a:t>cortisol</a:t>
            </a:r>
            <a:endParaRPr lang="en-US" dirty="0" smtClean="0"/>
          </a:p>
          <a:p>
            <a:pPr lvl="1"/>
            <a:r>
              <a:rPr lang="en-US" dirty="0" smtClean="0"/>
              <a:t>ACTH levels</a:t>
            </a:r>
          </a:p>
          <a:p>
            <a:pPr lvl="1"/>
            <a:r>
              <a:rPr lang="en-US" dirty="0" smtClean="0"/>
              <a:t>ACTH stimulation (High dose v. Low dose)</a:t>
            </a:r>
          </a:p>
          <a:p>
            <a:pPr lvl="1"/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44" name="Picture 4" descr="http://www.primalperformance.com.au/wp-content/uploads/2011/03/Bloodwo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752600"/>
            <a:ext cx="3429000" cy="2489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clinically useful tests to assess the cellular actions of </a:t>
            </a:r>
            <a:r>
              <a:rPr lang="en-US" dirty="0" err="1" smtClean="0"/>
              <a:t>cortisol</a:t>
            </a:r>
            <a:endParaRPr lang="en-US" dirty="0" smtClean="0"/>
          </a:p>
          <a:p>
            <a:r>
              <a:rPr lang="en-US" dirty="0" smtClean="0"/>
              <a:t>Thresholds most reliable, not entirely satisfactory</a:t>
            </a:r>
          </a:p>
          <a:p>
            <a:r>
              <a:rPr lang="en-US" dirty="0" smtClean="0"/>
              <a:t>Current recommendation</a:t>
            </a:r>
          </a:p>
          <a:p>
            <a:pPr lvl="1"/>
            <a:r>
              <a:rPr lang="en-US" dirty="0" smtClean="0"/>
              <a:t>random (stress) </a:t>
            </a:r>
            <a:r>
              <a:rPr lang="en-US" dirty="0" err="1" smtClean="0"/>
              <a:t>cortisol</a:t>
            </a:r>
            <a:r>
              <a:rPr lang="en-US" dirty="0" smtClean="0"/>
              <a:t> of less than </a:t>
            </a:r>
            <a:r>
              <a:rPr lang="en-US" b="1" dirty="0" smtClean="0"/>
              <a:t>10 </a:t>
            </a:r>
            <a:r>
              <a:rPr lang="en-US" b="1" dirty="0" err="1" smtClean="0"/>
              <a:t>μg</a:t>
            </a:r>
            <a:r>
              <a:rPr lang="en-US" b="1" dirty="0" smtClean="0"/>
              <a:t>/dl</a:t>
            </a:r>
          </a:p>
          <a:p>
            <a:pPr lvl="1"/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r>
              <a:rPr lang="en-US" dirty="0" smtClean="0"/>
              <a:t> of less than </a:t>
            </a:r>
            <a:r>
              <a:rPr lang="en-US" b="1" dirty="0" smtClean="0"/>
              <a:t>9 </a:t>
            </a:r>
            <a:r>
              <a:rPr lang="en-US" b="1" dirty="0" err="1" smtClean="0"/>
              <a:t>μg</a:t>
            </a:r>
            <a:r>
              <a:rPr lang="en-US" b="1" dirty="0" smtClean="0"/>
              <a:t>/dl </a:t>
            </a:r>
            <a:r>
              <a:rPr lang="en-US" dirty="0" smtClean="0"/>
              <a:t>after a 250 </a:t>
            </a:r>
            <a:r>
              <a:rPr lang="en-US" dirty="0" err="1" smtClean="0"/>
              <a:t>μg</a:t>
            </a:r>
            <a:r>
              <a:rPr lang="en-US" dirty="0" smtClean="0"/>
              <a:t> ACTH stimulation test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CIRCI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Baseline [</a:t>
            </a:r>
            <a:r>
              <a:rPr lang="en-US" dirty="0" err="1" smtClean="0"/>
              <a:t>cortisol</a:t>
            </a:r>
            <a:r>
              <a:rPr lang="en-US" dirty="0" smtClean="0"/>
              <a:t>] changes with disease severity</a:t>
            </a:r>
          </a:p>
          <a:p>
            <a:r>
              <a:rPr lang="en-US" dirty="0" smtClean="0"/>
              <a:t>High and low [</a:t>
            </a:r>
            <a:r>
              <a:rPr lang="en-US" dirty="0" err="1" smtClean="0"/>
              <a:t>cortisol</a:t>
            </a:r>
            <a:r>
              <a:rPr lang="en-US" dirty="0" smtClean="0"/>
              <a:t>] have been associated with poor prognosis</a:t>
            </a:r>
          </a:p>
          <a:p>
            <a:r>
              <a:rPr lang="en-US" dirty="0" smtClean="0"/>
              <a:t>Binding to CSB globulin/free levels</a:t>
            </a:r>
          </a:p>
          <a:p>
            <a:r>
              <a:rPr lang="en-US" dirty="0" smtClean="0"/>
              <a:t>No measure for tissue specific resistance</a:t>
            </a:r>
          </a:p>
          <a:p>
            <a:r>
              <a:rPr lang="en-US" dirty="0" smtClean="0"/>
              <a:t>Testing on critical patients difficult</a:t>
            </a:r>
          </a:p>
          <a:p>
            <a:r>
              <a:rPr lang="en-US" dirty="0" smtClean="0"/>
              <a:t>Which test, when, dose of ACTH stimulation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Human studies:</a:t>
            </a:r>
          </a:p>
          <a:p>
            <a:pPr lvl="1"/>
            <a:r>
              <a:rPr lang="en-US" dirty="0" smtClean="0"/>
              <a:t>Hydrocortisone treatment (200-300mg/d)</a:t>
            </a:r>
          </a:p>
          <a:p>
            <a:pPr lvl="1"/>
            <a:r>
              <a:rPr lang="en-US" dirty="0" smtClean="0"/>
              <a:t>More rapid shock reversal</a:t>
            </a:r>
          </a:p>
          <a:p>
            <a:pPr lvl="1"/>
            <a:r>
              <a:rPr lang="en-US" dirty="0" smtClean="0"/>
              <a:t>Improved outcome in septic shock and early ARDS</a:t>
            </a:r>
          </a:p>
          <a:p>
            <a:pPr lvl="1"/>
            <a:r>
              <a:rPr lang="en-US" dirty="0" smtClean="0"/>
              <a:t>Effects often independent of adrenal testing</a:t>
            </a:r>
          </a:p>
          <a:p>
            <a:r>
              <a:rPr lang="en-US" dirty="0" smtClean="0"/>
              <a:t>Hydrocortisone is steroid of choice</a:t>
            </a:r>
          </a:p>
          <a:p>
            <a:r>
              <a:rPr lang="en-US" dirty="0" smtClean="0"/>
              <a:t>Moderate dose treatment associated with better outcomes and less adverse effects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CIRCI in Human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1"/>
            <a:ext cx="8686800" cy="4876800"/>
          </a:xfrm>
        </p:spPr>
        <p:txBody>
          <a:bodyPr/>
          <a:lstStyle/>
          <a:p>
            <a:pPr lvl="1"/>
            <a:r>
              <a:rPr lang="en-US" dirty="0" smtClean="0"/>
              <a:t>Hundreds of articles now exist evaluating incidence, how to measure, when to measure, treatment, dose, disease </a:t>
            </a:r>
            <a:r>
              <a:rPr lang="en-US" dirty="0" err="1" smtClean="0"/>
              <a:t>occurance</a:t>
            </a:r>
            <a:r>
              <a:rPr lang="en-US" dirty="0" smtClean="0"/>
              <a:t>, etc</a:t>
            </a:r>
          </a:p>
          <a:p>
            <a:pPr lvl="1"/>
            <a:r>
              <a:rPr lang="en-US" dirty="0" smtClean="0"/>
              <a:t>Only 2 large randomized, prospective controlled studies for sepsis</a:t>
            </a:r>
          </a:p>
          <a:p>
            <a:pPr lvl="1"/>
            <a:r>
              <a:rPr lang="en-US" dirty="0" smtClean="0"/>
              <a:t>Four recent meta-analyses </a:t>
            </a:r>
          </a:p>
          <a:p>
            <a:pPr lvl="1"/>
            <a:r>
              <a:rPr lang="en-US" dirty="0" smtClean="0"/>
              <a:t>Current recommendations from</a:t>
            </a:r>
          </a:p>
          <a:p>
            <a:pPr lvl="1">
              <a:buNone/>
            </a:pPr>
            <a:r>
              <a:rPr lang="en-US" dirty="0" smtClean="0"/>
              <a:t> the American College of Critical </a:t>
            </a:r>
          </a:p>
          <a:p>
            <a:pPr lvl="1">
              <a:buNone/>
            </a:pPr>
            <a:r>
              <a:rPr lang="en-US" dirty="0" smtClean="0"/>
              <a:t>Care Medicine</a:t>
            </a:r>
          </a:p>
          <a:p>
            <a:pPr lvl="1"/>
            <a:endParaRPr lang="en-US" dirty="0"/>
          </a:p>
        </p:txBody>
      </p:sp>
      <p:pic>
        <p:nvPicPr>
          <p:cNvPr id="2050" name="Picture 2" descr="http://www.cartoonstock.com/newscartoons/cartoonists/mbc/lowres/mbcn288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810000"/>
            <a:ext cx="28194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/>
              <a:t>Annane</a:t>
            </a:r>
            <a:r>
              <a:rPr lang="en-US" sz="4000" dirty="0" smtClean="0"/>
              <a:t> et al. </a:t>
            </a:r>
            <a:r>
              <a:rPr lang="en-US" sz="4000" i="1" dirty="0" smtClean="0"/>
              <a:t>JAMA</a:t>
            </a:r>
            <a:r>
              <a:rPr lang="en-US" sz="4000" dirty="0" smtClean="0"/>
              <a:t> 2002, 288(7);862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Placebo-controlled, randomized, double-blind, parallel-group trial performed in 19 intensive care units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 smtClean="0"/>
              <a:t>300 patients with septic shock, treatment included </a:t>
            </a:r>
            <a:r>
              <a:rPr lang="en-US" b="1" dirty="0" err="1" smtClean="0"/>
              <a:t>fludrocortisone</a:t>
            </a:r>
            <a:endParaRPr lang="en-US" b="1" dirty="0" smtClean="0"/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 smtClean="0"/>
              <a:t>76% found to be non-responders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 smtClean="0"/>
              <a:t>RAI patients receiving low dose steroids had decreased 28d mortality compared to placebo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 smtClean="0"/>
              <a:t>Increased </a:t>
            </a:r>
            <a:r>
              <a:rPr lang="en-US" dirty="0" err="1" smtClean="0"/>
              <a:t>vasopressor</a:t>
            </a:r>
            <a:r>
              <a:rPr lang="en-US" dirty="0" smtClean="0"/>
              <a:t> use in placebo group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en-US" dirty="0" smtClean="0"/>
              <a:t>Similar adverse effects in both groups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CORTICUS study</a:t>
            </a:r>
            <a:br>
              <a:rPr lang="en-US" dirty="0" smtClean="0"/>
            </a:br>
            <a:r>
              <a:rPr lang="en-US" dirty="0" smtClean="0"/>
              <a:t>Sprung et al. </a:t>
            </a:r>
            <a:r>
              <a:rPr lang="en-US" i="1" dirty="0" smtClean="0"/>
              <a:t>NEJM</a:t>
            </a:r>
            <a:r>
              <a:rPr lang="en-US" dirty="0" smtClean="0"/>
              <a:t> 2008, 358; 111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multicenter, randomized, double-blind, placebo-controlled study, 52 ICUs </a:t>
            </a:r>
          </a:p>
          <a:p>
            <a:r>
              <a:rPr lang="en-US" dirty="0" smtClean="0"/>
              <a:t>500 patients with septic shock</a:t>
            </a:r>
          </a:p>
          <a:p>
            <a:r>
              <a:rPr lang="en-US" dirty="0" smtClean="0"/>
              <a:t>46% were found to be non-responders</a:t>
            </a:r>
          </a:p>
          <a:p>
            <a:r>
              <a:rPr lang="en-US" dirty="0" smtClean="0"/>
              <a:t>No difference in mortality with treatment</a:t>
            </a:r>
          </a:p>
          <a:p>
            <a:r>
              <a:rPr lang="en-US" dirty="0" smtClean="0"/>
              <a:t>Shock reversal was quicker in treatment group</a:t>
            </a:r>
          </a:p>
          <a:p>
            <a:r>
              <a:rPr lang="en-US" dirty="0" smtClean="0"/>
              <a:t>More episodes of super-infection, new sepsis and septic shock with treatment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Meta-Analysis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4800599"/>
          </a:xfrm>
        </p:spPr>
        <p:txBody>
          <a:bodyPr>
            <a:normAutofit/>
          </a:bodyPr>
          <a:lstStyle/>
          <a:p>
            <a:r>
              <a:rPr lang="en-US" u="sng" dirty="0" err="1" smtClean="0"/>
              <a:t>Annane</a:t>
            </a:r>
            <a:r>
              <a:rPr lang="en-US" u="sng" dirty="0" smtClean="0"/>
              <a:t> et al. and </a:t>
            </a:r>
            <a:r>
              <a:rPr lang="en-US" u="sng" dirty="0" err="1" smtClean="0"/>
              <a:t>Monneci</a:t>
            </a:r>
            <a:r>
              <a:rPr lang="en-US" u="sng" dirty="0" smtClean="0"/>
              <a:t> et al.</a:t>
            </a:r>
          </a:p>
          <a:p>
            <a:pPr lvl="1"/>
            <a:r>
              <a:rPr lang="en-US" dirty="0" smtClean="0"/>
              <a:t>Includes sepsis and septic shock, high and low dose steroid therapy</a:t>
            </a:r>
          </a:p>
          <a:p>
            <a:pPr lvl="1"/>
            <a:r>
              <a:rPr lang="en-US" dirty="0" smtClean="0"/>
              <a:t>Low dose is better than high dose</a:t>
            </a:r>
          </a:p>
          <a:p>
            <a:pPr lvl="1"/>
            <a:r>
              <a:rPr lang="en-US" dirty="0" smtClean="0"/>
              <a:t>No difference in mortality with treatment</a:t>
            </a:r>
          </a:p>
          <a:p>
            <a:pPr lvl="1"/>
            <a:r>
              <a:rPr lang="en-US" dirty="0" smtClean="0"/>
              <a:t>Quicker resolution of shock</a:t>
            </a:r>
          </a:p>
          <a:p>
            <a:pPr lvl="1"/>
            <a:r>
              <a:rPr lang="en-US" dirty="0" smtClean="0"/>
              <a:t>If stratified by disease severity, less severe=harm, more severe=benefit</a:t>
            </a:r>
          </a:p>
        </p:txBody>
      </p:sp>
      <p:pic>
        <p:nvPicPr>
          <p:cNvPr id="58374" name="Picture 6" descr="http://images.clipartof.com/thumbnails/218661-Stressed-Dog-Freaking-O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105400"/>
            <a:ext cx="1600200" cy="1568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Normal Anatomy and 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sz="3500" dirty="0" smtClean="0"/>
          </a:p>
          <a:p>
            <a:r>
              <a:rPr lang="en-US" sz="3500" dirty="0" smtClean="0"/>
              <a:t>Adrenal Cortex</a:t>
            </a:r>
          </a:p>
          <a:p>
            <a:pPr lvl="1"/>
            <a:r>
              <a:rPr lang="en-US" sz="2600" dirty="0" err="1" smtClean="0"/>
              <a:t>Zona</a:t>
            </a:r>
            <a:r>
              <a:rPr lang="en-US" sz="2600" dirty="0" smtClean="0"/>
              <a:t> </a:t>
            </a:r>
            <a:r>
              <a:rPr lang="en-US" sz="2600" dirty="0" err="1" smtClean="0"/>
              <a:t>glomerulosa</a:t>
            </a:r>
            <a:r>
              <a:rPr lang="en-US" sz="2600" dirty="0" smtClean="0"/>
              <a:t>- </a:t>
            </a:r>
            <a:r>
              <a:rPr lang="en-US" sz="2600" dirty="0" err="1" smtClean="0"/>
              <a:t>mineralocorticoids</a:t>
            </a:r>
            <a:endParaRPr lang="en-US" sz="2600" dirty="0" smtClean="0"/>
          </a:p>
          <a:p>
            <a:pPr lvl="1"/>
            <a:r>
              <a:rPr lang="en-US" sz="2600" dirty="0" err="1" smtClean="0"/>
              <a:t>Zona</a:t>
            </a:r>
            <a:r>
              <a:rPr lang="en-US" sz="2600" dirty="0" smtClean="0"/>
              <a:t> </a:t>
            </a:r>
            <a:r>
              <a:rPr lang="en-US" sz="2600" dirty="0" err="1" smtClean="0"/>
              <a:t>fasiculata</a:t>
            </a:r>
            <a:r>
              <a:rPr lang="en-US" sz="2600" dirty="0" smtClean="0"/>
              <a:t>- </a:t>
            </a:r>
            <a:r>
              <a:rPr lang="en-US" sz="2600" dirty="0" err="1" smtClean="0"/>
              <a:t>glucocorticoids</a:t>
            </a:r>
            <a:endParaRPr lang="en-US" sz="2600" dirty="0" smtClean="0"/>
          </a:p>
          <a:p>
            <a:pPr lvl="1"/>
            <a:r>
              <a:rPr lang="en-US" sz="2600" dirty="0" err="1" smtClean="0"/>
              <a:t>Zona</a:t>
            </a:r>
            <a:r>
              <a:rPr lang="en-US" sz="2600" dirty="0" smtClean="0"/>
              <a:t> </a:t>
            </a:r>
            <a:r>
              <a:rPr lang="en-US" sz="2600" dirty="0" err="1" smtClean="0"/>
              <a:t>reticularis</a:t>
            </a:r>
            <a:r>
              <a:rPr lang="en-US" sz="2600" dirty="0" smtClean="0"/>
              <a:t>- androgens</a:t>
            </a:r>
          </a:p>
          <a:p>
            <a:pPr lvl="1">
              <a:buNone/>
            </a:pPr>
            <a:endParaRPr lang="en-US" sz="3500" dirty="0" smtClean="0"/>
          </a:p>
          <a:p>
            <a:r>
              <a:rPr lang="en-US" sz="3500" dirty="0" smtClean="0"/>
              <a:t>Adrenal Medulla</a:t>
            </a:r>
          </a:p>
          <a:p>
            <a:pPr lvl="1"/>
            <a:r>
              <a:rPr lang="en-US" sz="2600" dirty="0" err="1" smtClean="0"/>
              <a:t>Catecholamines</a:t>
            </a:r>
            <a:endParaRPr lang="en-US" sz="2600" dirty="0" smtClean="0"/>
          </a:p>
          <a:p>
            <a:pPr lvl="2"/>
            <a:r>
              <a:rPr lang="en-US" sz="2600" dirty="0" smtClean="0"/>
              <a:t>Cats primarily epinephrine</a:t>
            </a:r>
          </a:p>
          <a:p>
            <a:pPr lvl="2"/>
            <a:r>
              <a:rPr lang="en-US" sz="2600" dirty="0" smtClean="0"/>
              <a:t>Dogs primarily </a:t>
            </a:r>
            <a:r>
              <a:rPr lang="en-US" sz="2600" dirty="0" err="1" smtClean="0"/>
              <a:t>norepinephrine</a:t>
            </a:r>
            <a:endParaRPr lang="en-US" sz="2400" dirty="0" smtClean="0"/>
          </a:p>
          <a:p>
            <a:pPr lvl="1">
              <a:buNone/>
            </a:pPr>
            <a:endParaRPr lang="en-US" sz="3500" dirty="0" smtClean="0"/>
          </a:p>
          <a:p>
            <a:r>
              <a:rPr lang="en-US" sz="3500" dirty="0" smtClean="0"/>
              <a:t>Typical hormonal feedback mechanism</a:t>
            </a:r>
            <a:endParaRPr lang="en-US" sz="3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19400"/>
            <a:ext cx="3200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Meta-Analysis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r>
              <a:rPr lang="en-US" u="sng" dirty="0" err="1" smtClean="0"/>
              <a:t>Marik</a:t>
            </a:r>
            <a:r>
              <a:rPr lang="en-US" u="sng" dirty="0" smtClean="0"/>
              <a:t> et al. and </a:t>
            </a:r>
            <a:r>
              <a:rPr lang="en-US" u="sng" dirty="0" err="1" smtClean="0"/>
              <a:t>Sligl</a:t>
            </a:r>
            <a:r>
              <a:rPr lang="en-US" u="sng" dirty="0" smtClean="0"/>
              <a:t> et al.</a:t>
            </a:r>
          </a:p>
          <a:p>
            <a:pPr lvl="1"/>
            <a:r>
              <a:rPr lang="en-US" dirty="0" smtClean="0"/>
              <a:t>Only included studies involving septic shock and low dose steroid therapy</a:t>
            </a:r>
          </a:p>
          <a:p>
            <a:pPr lvl="1"/>
            <a:r>
              <a:rPr lang="en-US" dirty="0" smtClean="0"/>
              <a:t>No benefit in mortality</a:t>
            </a:r>
          </a:p>
          <a:p>
            <a:pPr lvl="1"/>
            <a:r>
              <a:rPr lang="en-US" dirty="0" smtClean="0"/>
              <a:t>Quicker reversal of septic shock</a:t>
            </a:r>
          </a:p>
          <a:p>
            <a:pPr lvl="1"/>
            <a:r>
              <a:rPr lang="en-US" dirty="0" smtClean="0"/>
              <a:t>No adverse effects or super-infection</a:t>
            </a:r>
            <a:endParaRPr lang="en-US" dirty="0"/>
          </a:p>
        </p:txBody>
      </p:sp>
      <p:pic>
        <p:nvPicPr>
          <p:cNvPr id="66562" name="Picture 2" descr="http://floridaferrets.webs.com/sevvie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419600"/>
            <a:ext cx="2286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Consensus Statements</a:t>
            </a:r>
            <a:br>
              <a:rPr lang="en-US" dirty="0" smtClean="0"/>
            </a:br>
            <a:r>
              <a:rPr lang="en-US" dirty="0" err="1" smtClean="0"/>
              <a:t>Marik</a:t>
            </a:r>
            <a:r>
              <a:rPr lang="en-US" dirty="0" smtClean="0"/>
              <a:t> et al. </a:t>
            </a:r>
            <a:r>
              <a:rPr lang="en-US" i="1" dirty="0" smtClean="0"/>
              <a:t>CCM </a:t>
            </a:r>
            <a:r>
              <a:rPr lang="en-US" dirty="0" smtClean="0"/>
              <a:t>2008, 36(6); 1937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222" indent="-514350">
              <a:buClrTx/>
              <a:buFont typeface="+mj-lt"/>
              <a:buAutoNum type="arabicPeriod"/>
            </a:pPr>
            <a:r>
              <a:rPr lang="en-US" dirty="0" smtClean="0"/>
              <a:t>Should be referred to as </a:t>
            </a:r>
            <a:r>
              <a:rPr lang="en-US" b="1" dirty="0" smtClean="0"/>
              <a:t>CIRCI</a:t>
            </a:r>
          </a:p>
          <a:p>
            <a:pPr marL="633222" indent="-514350">
              <a:buClrTx/>
              <a:buFont typeface="+mj-lt"/>
              <a:buAutoNum type="arabicPeriod"/>
            </a:pPr>
            <a:r>
              <a:rPr lang="en-US" dirty="0" smtClean="0"/>
              <a:t>Avoid terms relative and absolute in context of critical illness</a:t>
            </a:r>
          </a:p>
          <a:p>
            <a:pPr marL="633222" indent="-514350">
              <a:buClrTx/>
              <a:buFont typeface="+mj-lt"/>
              <a:buAutoNum type="arabicPeriod"/>
            </a:pPr>
            <a:r>
              <a:rPr lang="en-US" dirty="0" smtClean="0"/>
              <a:t>Best diagnosed by a </a:t>
            </a:r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r>
              <a:rPr lang="en-US" dirty="0" smtClean="0"/>
              <a:t> (after 250 </a:t>
            </a:r>
            <a:r>
              <a:rPr lang="el-GR" dirty="0" smtClean="0"/>
              <a:t>μ</a:t>
            </a:r>
            <a:r>
              <a:rPr lang="en-US" dirty="0" smtClean="0"/>
              <a:t>g </a:t>
            </a:r>
            <a:r>
              <a:rPr lang="en-US" dirty="0" err="1" smtClean="0"/>
              <a:t>cosyntropin</a:t>
            </a:r>
            <a:r>
              <a:rPr lang="en-US" dirty="0" smtClean="0"/>
              <a:t>) of </a:t>
            </a:r>
            <a:r>
              <a:rPr lang="en-US" b="1" dirty="0" smtClean="0"/>
              <a:t>&lt;9</a:t>
            </a:r>
            <a:r>
              <a:rPr lang="el-GR" b="1" dirty="0" smtClean="0"/>
              <a:t> μ</a:t>
            </a:r>
            <a:r>
              <a:rPr lang="en-US" b="1" dirty="0" smtClean="0"/>
              <a:t>g/</a:t>
            </a:r>
            <a:r>
              <a:rPr lang="en-US" b="1" dirty="0" err="1" smtClean="0"/>
              <a:t>dL</a:t>
            </a:r>
            <a:r>
              <a:rPr lang="en-US" b="1" dirty="0" smtClean="0"/>
              <a:t> </a:t>
            </a:r>
            <a:r>
              <a:rPr lang="en-US" dirty="0" smtClean="0"/>
              <a:t>or a random total </a:t>
            </a:r>
            <a:r>
              <a:rPr lang="en-US" dirty="0" err="1" smtClean="0"/>
              <a:t>cortisol</a:t>
            </a:r>
            <a:r>
              <a:rPr lang="en-US" dirty="0" smtClean="0"/>
              <a:t> of </a:t>
            </a:r>
            <a:r>
              <a:rPr lang="en-US" b="1" dirty="0" smtClean="0"/>
              <a:t>&lt;10</a:t>
            </a:r>
            <a:r>
              <a:rPr lang="el-GR" b="1" dirty="0" smtClean="0"/>
              <a:t> μ</a:t>
            </a:r>
            <a:r>
              <a:rPr lang="en-US" b="1" dirty="0" smtClean="0"/>
              <a:t>g/</a:t>
            </a:r>
            <a:r>
              <a:rPr lang="en-US" b="1" dirty="0" err="1" smtClean="0"/>
              <a:t>dL</a:t>
            </a:r>
            <a:r>
              <a:rPr lang="en-US" b="1" dirty="0" smtClean="0"/>
              <a:t> </a:t>
            </a:r>
          </a:p>
          <a:p>
            <a:pPr marL="633222" indent="-514350">
              <a:buClrTx/>
              <a:buFont typeface="+mj-lt"/>
              <a:buAutoNum type="arabicPeriod"/>
            </a:pPr>
            <a:r>
              <a:rPr lang="en-US" dirty="0" smtClean="0"/>
              <a:t>Free </a:t>
            </a:r>
            <a:r>
              <a:rPr lang="en-US" dirty="0" err="1" smtClean="0"/>
              <a:t>cortisol</a:t>
            </a:r>
            <a:r>
              <a:rPr lang="en-US" dirty="0" smtClean="0"/>
              <a:t> measures should not be used, as it is not readily available</a:t>
            </a:r>
          </a:p>
          <a:p>
            <a:pPr marL="633222" indent="-514350">
              <a:buClrTx/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Consensus Statements</a:t>
            </a:r>
            <a:br>
              <a:rPr lang="en-US" dirty="0" smtClean="0"/>
            </a:br>
            <a:r>
              <a:rPr lang="en-US" dirty="0" err="1" smtClean="0"/>
              <a:t>Marik</a:t>
            </a:r>
            <a:r>
              <a:rPr lang="en-US" dirty="0" smtClean="0"/>
              <a:t> et al. </a:t>
            </a:r>
            <a:r>
              <a:rPr lang="en-US" i="1" dirty="0" smtClean="0"/>
              <a:t>CCM </a:t>
            </a:r>
            <a:r>
              <a:rPr lang="en-US" dirty="0" smtClean="0"/>
              <a:t>2008, 36(6); 1937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828800"/>
            <a:ext cx="6400800" cy="4572000"/>
          </a:xfrm>
        </p:spPr>
        <p:txBody>
          <a:bodyPr>
            <a:normAutofit lnSpcReduction="10000"/>
          </a:bodyPr>
          <a:lstStyle/>
          <a:p>
            <a:pPr marL="633222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en-US" dirty="0" smtClean="0"/>
              <a:t>ACTH stimulation </a:t>
            </a:r>
            <a:r>
              <a:rPr lang="en-US" b="1" dirty="0" smtClean="0"/>
              <a:t>should not </a:t>
            </a:r>
            <a:r>
              <a:rPr lang="en-US" dirty="0" smtClean="0"/>
              <a:t>be used to identify patients with septic shock or ARDS who should receive GC</a:t>
            </a:r>
          </a:p>
          <a:p>
            <a:pPr marL="633222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en-US" b="1" dirty="0" smtClean="0"/>
              <a:t>Hydrocortisone</a:t>
            </a:r>
            <a:r>
              <a:rPr lang="en-US" dirty="0" smtClean="0"/>
              <a:t> best choice for sepsis</a:t>
            </a:r>
          </a:p>
          <a:p>
            <a:pPr marL="633222" indent="-514350">
              <a:buClr>
                <a:schemeClr val="tx1"/>
              </a:buClr>
              <a:buFont typeface="+mj-lt"/>
              <a:buAutoNum type="arabicPeriod" startAt="5"/>
            </a:pPr>
            <a:r>
              <a:rPr lang="en-US" dirty="0" smtClean="0"/>
              <a:t>Moderate dose GC should be considered in early severe ARDS and before day 14 in </a:t>
            </a:r>
            <a:r>
              <a:rPr lang="en-US" dirty="0" err="1" smtClean="0"/>
              <a:t>unresolving</a:t>
            </a:r>
            <a:r>
              <a:rPr lang="en-US" dirty="0" smtClean="0"/>
              <a:t> ARDS</a:t>
            </a:r>
          </a:p>
          <a:p>
            <a:pPr marL="633222" indent="-514350">
              <a:buClr>
                <a:schemeClr val="tx1"/>
              </a:buClr>
              <a:buFont typeface="+mj-lt"/>
              <a:buAutoNum type="arabicPeriod" startAt="5"/>
            </a:pPr>
            <a:endParaRPr lang="en-US" dirty="0"/>
          </a:p>
        </p:txBody>
      </p:sp>
      <p:pic>
        <p:nvPicPr>
          <p:cNvPr id="4" name="Picture 2" descr="http://www.wolfescape.com/Humour/NonMedThumbs/Stress-ZebraStrip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438400"/>
            <a:ext cx="1904999" cy="2852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Consensus Statements</a:t>
            </a:r>
            <a:br>
              <a:rPr lang="en-US" dirty="0" smtClean="0"/>
            </a:br>
            <a:r>
              <a:rPr lang="en-US" dirty="0" err="1" smtClean="0"/>
              <a:t>Marik</a:t>
            </a:r>
            <a:r>
              <a:rPr lang="en-US" dirty="0" smtClean="0"/>
              <a:t> et al. </a:t>
            </a:r>
            <a:r>
              <a:rPr lang="en-US" i="1" dirty="0" smtClean="0"/>
              <a:t>CCM </a:t>
            </a:r>
            <a:r>
              <a:rPr lang="en-US" dirty="0" smtClean="0"/>
              <a:t>2008, 36(6); 1937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222" indent="-514350">
              <a:buClrTx/>
              <a:buFont typeface="+mj-lt"/>
              <a:buAutoNum type="arabicPeriod" startAt="8"/>
            </a:pPr>
            <a:r>
              <a:rPr lang="en-US" dirty="0" smtClean="0"/>
              <a:t>Dose of Hydrocortisone: 200mg/d in four divided doses or as a bolus on 100mg, followed by CRI of 10mg/hr.  ARDS: 1mg/kg/d </a:t>
            </a:r>
            <a:r>
              <a:rPr lang="en-US" dirty="0" err="1" smtClean="0"/>
              <a:t>methypred</a:t>
            </a:r>
            <a:r>
              <a:rPr lang="en-US" dirty="0" smtClean="0"/>
              <a:t> as CRI</a:t>
            </a:r>
          </a:p>
          <a:p>
            <a:pPr marL="633222" indent="-514350">
              <a:buClrTx/>
              <a:buFont typeface="+mj-lt"/>
              <a:buAutoNum type="arabicPeriod" startAt="8"/>
            </a:pPr>
            <a:r>
              <a:rPr lang="en-US" dirty="0" smtClean="0"/>
              <a:t>Duration </a:t>
            </a:r>
            <a:r>
              <a:rPr lang="en-US" b="1" u="sng" dirty="0" smtClean="0"/>
              <a:t>&gt;</a:t>
            </a:r>
            <a:r>
              <a:rPr lang="en-US" b="1" dirty="0" smtClean="0"/>
              <a:t> 7d </a:t>
            </a:r>
            <a:r>
              <a:rPr lang="en-US" dirty="0" smtClean="0"/>
              <a:t>with sepsis, </a:t>
            </a:r>
            <a:r>
              <a:rPr lang="en-US" b="1" u="sng" dirty="0" smtClean="0"/>
              <a:t>&gt;</a:t>
            </a:r>
            <a:r>
              <a:rPr lang="en-US" b="1" dirty="0" smtClean="0"/>
              <a:t>14d </a:t>
            </a:r>
            <a:r>
              <a:rPr lang="en-US" dirty="0" smtClean="0"/>
              <a:t>with ARDS</a:t>
            </a:r>
          </a:p>
          <a:p>
            <a:pPr marL="633222" indent="-514350">
              <a:buClrTx/>
              <a:buFont typeface="+mj-lt"/>
              <a:buAutoNum type="arabicPeriod" startAt="8"/>
            </a:pPr>
            <a:r>
              <a:rPr lang="en-US" dirty="0" smtClean="0"/>
              <a:t>Treatment should be tapered</a:t>
            </a:r>
          </a:p>
          <a:p>
            <a:pPr marL="633222" indent="-514350">
              <a:buClrTx/>
              <a:buFont typeface="+mj-lt"/>
              <a:buAutoNum type="arabicPeriod" startAt="8"/>
            </a:pPr>
            <a:r>
              <a:rPr lang="en-US" dirty="0" err="1" smtClean="0"/>
              <a:t>Fludrocortisone</a:t>
            </a:r>
            <a:r>
              <a:rPr lang="en-US" dirty="0" smtClean="0"/>
              <a:t> is optional</a:t>
            </a:r>
          </a:p>
          <a:p>
            <a:pPr marL="633222" indent="-514350">
              <a:buClrTx/>
              <a:buFont typeface="+mj-lt"/>
              <a:buAutoNum type="arabicPeriod" startAt="8"/>
            </a:pPr>
            <a:r>
              <a:rPr lang="en-US" dirty="0" err="1" smtClean="0"/>
              <a:t>Dexamethasone</a:t>
            </a:r>
            <a:r>
              <a:rPr lang="en-US" dirty="0" smtClean="0"/>
              <a:t> not recommended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Does CIRCI happen in Small Animals?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r>
              <a:rPr lang="en-US" dirty="0" smtClean="0"/>
              <a:t>Case Reports</a:t>
            </a:r>
          </a:p>
          <a:p>
            <a:pPr lvl="1"/>
            <a:r>
              <a:rPr lang="en-US" sz="3200" dirty="0" smtClean="0"/>
              <a:t>“Suspected relative adrenal insufficiency in a critically ill cat.” </a:t>
            </a:r>
            <a:r>
              <a:rPr lang="en-US" sz="3200" dirty="0" err="1" smtClean="0"/>
              <a:t>Durkan</a:t>
            </a:r>
            <a:r>
              <a:rPr lang="en-US" sz="3200" dirty="0" smtClean="0"/>
              <a:t> et al, </a:t>
            </a:r>
            <a:r>
              <a:rPr lang="en-US" sz="3200" i="1" dirty="0" smtClean="0"/>
              <a:t>JVECC </a:t>
            </a:r>
            <a:r>
              <a:rPr lang="en-US" sz="3200" dirty="0" smtClean="0"/>
              <a:t>2007, 17(2); 197-201 </a:t>
            </a:r>
          </a:p>
          <a:p>
            <a:pPr lvl="1"/>
            <a:r>
              <a:rPr lang="en-US" sz="3200" dirty="0" smtClean="0"/>
              <a:t>“Critical illness-related corticosteroid insufficiency in a dog with septic shock.” Peyton et al, </a:t>
            </a:r>
            <a:r>
              <a:rPr lang="en-US" sz="3200" i="1" dirty="0" smtClean="0"/>
              <a:t>JVECC </a:t>
            </a:r>
            <a:r>
              <a:rPr lang="en-US" sz="3200" dirty="0" smtClean="0"/>
              <a:t>2009, 19(3); 262-268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in Small Animal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Incidence 0%-48%</a:t>
            </a:r>
          </a:p>
          <a:p>
            <a:r>
              <a:rPr lang="en-US" dirty="0" smtClean="0"/>
              <a:t>All published studies involve dogs</a:t>
            </a:r>
          </a:p>
          <a:p>
            <a:r>
              <a:rPr lang="en-US" dirty="0" smtClean="0"/>
              <a:t>Abstracts with cats presented at IVECCS and AVCSC</a:t>
            </a:r>
          </a:p>
          <a:p>
            <a:r>
              <a:rPr lang="en-US" dirty="0" smtClean="0"/>
              <a:t>Disease processes include </a:t>
            </a:r>
            <a:r>
              <a:rPr lang="en-US" dirty="0" err="1" smtClean="0"/>
              <a:t>neoplasia</a:t>
            </a:r>
            <a:r>
              <a:rPr lang="en-US" dirty="0" smtClean="0"/>
              <a:t>, critical illness and sepsis</a:t>
            </a:r>
          </a:p>
          <a:p>
            <a:r>
              <a:rPr lang="en-US" dirty="0" smtClean="0"/>
              <a:t>None evaluated treatment with </a:t>
            </a:r>
          </a:p>
          <a:p>
            <a:pPr>
              <a:buNone/>
            </a:pPr>
            <a:r>
              <a:rPr lang="en-US" dirty="0" smtClean="0"/>
              <a:t>     steroids</a:t>
            </a:r>
            <a:endParaRPr lang="en-US" dirty="0"/>
          </a:p>
        </p:txBody>
      </p:sp>
      <p:pic>
        <p:nvPicPr>
          <p:cNvPr id="4098" name="Picture 2" descr="http://photos1.fotosearch.com/bthumb/IDX/IDX006/390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648200"/>
            <a:ext cx="1219200" cy="1818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Prittie</a:t>
            </a:r>
            <a:r>
              <a:rPr lang="en-US" sz="3600" dirty="0" smtClean="0"/>
              <a:t> et al. </a:t>
            </a:r>
            <a:r>
              <a:rPr lang="en-US" sz="3600" i="1" dirty="0" smtClean="0"/>
              <a:t>JAVMA </a:t>
            </a:r>
            <a:r>
              <a:rPr lang="en-US" sz="3600" dirty="0" smtClean="0"/>
              <a:t>2002, 220(5);615-619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1775191"/>
            <a:ext cx="5791200" cy="462560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20 dogs, critically ill (40% acute, 60% chronic)</a:t>
            </a:r>
          </a:p>
          <a:p>
            <a:r>
              <a:rPr lang="en-US" dirty="0" smtClean="0"/>
              <a:t>ACTH + every day of hospitalization</a:t>
            </a:r>
          </a:p>
          <a:p>
            <a:r>
              <a:rPr lang="en-US" dirty="0" smtClean="0"/>
              <a:t>35% overall mortality, 0% incidence of CIRCI</a:t>
            </a:r>
          </a:p>
          <a:p>
            <a:r>
              <a:rPr lang="en-US" dirty="0" smtClean="0"/>
              <a:t>No difference in baseline </a:t>
            </a:r>
            <a:r>
              <a:rPr lang="en-US" dirty="0" err="1" smtClean="0"/>
              <a:t>cortisol</a:t>
            </a:r>
            <a:r>
              <a:rPr lang="en-US" dirty="0" smtClean="0"/>
              <a:t> and survival</a:t>
            </a:r>
          </a:p>
          <a:p>
            <a:r>
              <a:rPr lang="en-US" dirty="0" smtClean="0"/>
              <a:t>No difference in + </a:t>
            </a:r>
            <a:r>
              <a:rPr lang="en-US" dirty="0" err="1" smtClean="0"/>
              <a:t>cortisol</a:t>
            </a:r>
            <a:r>
              <a:rPr lang="en-US" dirty="0" smtClean="0"/>
              <a:t> and survival</a:t>
            </a:r>
          </a:p>
          <a:p>
            <a:r>
              <a:rPr lang="en-US" dirty="0" smtClean="0"/>
              <a:t>No difference in ACTH levels and survival</a:t>
            </a:r>
            <a:endParaRPr lang="en-US" dirty="0"/>
          </a:p>
        </p:txBody>
      </p:sp>
      <p:pic>
        <p:nvPicPr>
          <p:cNvPr id="73730" name="Picture 2" descr="http://sfappeal.com/news/images/sick-d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09800"/>
            <a:ext cx="2362199" cy="304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Goy-</a:t>
            </a:r>
            <a:r>
              <a:rPr lang="en-US" dirty="0" err="1" smtClean="0"/>
              <a:t>Thollot</a:t>
            </a:r>
            <a:r>
              <a:rPr lang="en-US" dirty="0" smtClean="0"/>
              <a:t> et al. </a:t>
            </a:r>
            <a:r>
              <a:rPr lang="en-US" i="1" dirty="0" smtClean="0"/>
              <a:t>Revue </a:t>
            </a:r>
            <a:r>
              <a:rPr lang="en-US" i="1" dirty="0" err="1" smtClean="0"/>
              <a:t>Méd</a:t>
            </a:r>
            <a:r>
              <a:rPr lang="en-US" i="1" dirty="0" smtClean="0"/>
              <a:t> </a:t>
            </a:r>
            <a:r>
              <a:rPr lang="en-US" i="1" dirty="0" err="1" smtClean="0"/>
              <a:t>Vét</a:t>
            </a:r>
            <a:r>
              <a:rPr lang="en-US" dirty="0" smtClean="0"/>
              <a:t> 2006, 157(4);213-218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34 dogs, thought to die without txt, but with treatment would likely live &gt;24hrs</a:t>
            </a:r>
          </a:p>
          <a:p>
            <a:r>
              <a:rPr lang="en-US" dirty="0" smtClean="0"/>
              <a:t>ACTH +, ACTH levels, </a:t>
            </a:r>
            <a:r>
              <a:rPr lang="en-US" dirty="0" err="1" smtClean="0"/>
              <a:t>aldosterone</a:t>
            </a:r>
            <a:r>
              <a:rPr lang="en-US" dirty="0" smtClean="0"/>
              <a:t> levels</a:t>
            </a:r>
          </a:p>
          <a:p>
            <a:r>
              <a:rPr lang="en-US" dirty="0" smtClean="0"/>
              <a:t>26% overall mortality</a:t>
            </a:r>
          </a:p>
          <a:p>
            <a:r>
              <a:rPr lang="en-US" dirty="0" smtClean="0"/>
              <a:t>Non-survivors &gt; [</a:t>
            </a:r>
            <a:r>
              <a:rPr lang="en-US" dirty="0" err="1" smtClean="0"/>
              <a:t>cortisol</a:t>
            </a:r>
            <a:r>
              <a:rPr lang="en-US" dirty="0" smtClean="0"/>
              <a:t>] than survivors (NS)</a:t>
            </a:r>
          </a:p>
          <a:p>
            <a:r>
              <a:rPr lang="en-US" dirty="0" smtClean="0"/>
              <a:t>Non-survivors when compared to both controls and survivors had greater</a:t>
            </a:r>
          </a:p>
          <a:p>
            <a:pPr lvl="1"/>
            <a:r>
              <a:rPr lang="en-US" dirty="0" smtClean="0"/>
              <a:t>Stimulated </a:t>
            </a:r>
            <a:r>
              <a:rPr lang="en-US" dirty="0" err="1" smtClean="0"/>
              <a:t>cortisol</a:t>
            </a:r>
            <a:r>
              <a:rPr lang="en-US" dirty="0" smtClean="0"/>
              <a:t> levels</a:t>
            </a:r>
          </a:p>
          <a:p>
            <a:pPr lvl="1"/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endParaRPr lang="en-US" dirty="0" smtClean="0"/>
          </a:p>
          <a:p>
            <a:pPr lvl="1"/>
            <a:r>
              <a:rPr lang="en-US" dirty="0" smtClean="0"/>
              <a:t>Baseline </a:t>
            </a:r>
            <a:r>
              <a:rPr lang="en-US" dirty="0" err="1" smtClean="0"/>
              <a:t>aldosterone</a:t>
            </a:r>
            <a:r>
              <a:rPr lang="en-US" dirty="0" smtClean="0"/>
              <a:t> levels</a:t>
            </a:r>
          </a:p>
          <a:p>
            <a:pPr lvl="1"/>
            <a:r>
              <a:rPr lang="en-US" dirty="0" smtClean="0"/>
              <a:t>Stimulated </a:t>
            </a:r>
            <a:r>
              <a:rPr lang="en-US" dirty="0" err="1" smtClean="0"/>
              <a:t>aldosterone</a:t>
            </a:r>
            <a:r>
              <a:rPr lang="en-US" dirty="0" smtClean="0"/>
              <a:t> levels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Burkitt</a:t>
            </a:r>
            <a:r>
              <a:rPr lang="en-US" dirty="0" smtClean="0"/>
              <a:t> et al. </a:t>
            </a:r>
            <a:r>
              <a:rPr lang="en-US" i="1" dirty="0" smtClean="0"/>
              <a:t>JVIM </a:t>
            </a:r>
            <a:r>
              <a:rPr lang="en-US" dirty="0" smtClean="0"/>
              <a:t>2007, 21; 226-231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33 dogs, known or suspected sepsis or SIRS</a:t>
            </a:r>
          </a:p>
          <a:p>
            <a:r>
              <a:rPr lang="en-US" dirty="0" smtClean="0"/>
              <a:t>ACTH + and baseline ACTH  on admission</a:t>
            </a:r>
          </a:p>
          <a:p>
            <a:r>
              <a:rPr lang="en-US" dirty="0" smtClean="0"/>
              <a:t>42% overall mortality, </a:t>
            </a:r>
            <a:r>
              <a:rPr lang="en-US" b="1" dirty="0" smtClean="0"/>
              <a:t>48%</a:t>
            </a:r>
            <a:r>
              <a:rPr lang="en-US" dirty="0" smtClean="0"/>
              <a:t> incidence CIRCI</a:t>
            </a:r>
          </a:p>
          <a:p>
            <a:r>
              <a:rPr lang="en-US" dirty="0" smtClean="0"/>
              <a:t>As </a:t>
            </a:r>
            <a:r>
              <a:rPr lang="el-GR" dirty="0" smtClean="0"/>
              <a:t>Δ</a:t>
            </a:r>
            <a:r>
              <a:rPr lang="en-US" b="1" dirty="0" smtClean="0"/>
              <a:t> </a:t>
            </a:r>
            <a:r>
              <a:rPr lang="en-US" b="1" dirty="0" err="1" smtClean="0"/>
              <a:t>cortisol</a:t>
            </a:r>
            <a:r>
              <a:rPr lang="en-US" b="1" smtClean="0"/>
              <a:t> </a:t>
            </a:r>
            <a:r>
              <a:rPr lang="en-US" smtClean="0"/>
              <a:t>decreased</a:t>
            </a:r>
            <a:r>
              <a:rPr lang="en-US" dirty="0" smtClean="0"/>
              <a:t>, so did risk of hypotension</a:t>
            </a:r>
          </a:p>
          <a:p>
            <a:r>
              <a:rPr lang="en-US" dirty="0" smtClean="0"/>
              <a:t>Threshold of </a:t>
            </a:r>
            <a:r>
              <a:rPr lang="en-US" b="1" dirty="0" smtClean="0"/>
              <a:t>&lt;3 </a:t>
            </a:r>
            <a:r>
              <a:rPr lang="el-GR" b="1" dirty="0" smtClean="0"/>
              <a:t>μ</a:t>
            </a:r>
            <a:r>
              <a:rPr lang="en-US" b="1" dirty="0" smtClean="0"/>
              <a:t>g/</a:t>
            </a:r>
            <a:r>
              <a:rPr lang="en-US" b="1" dirty="0" err="1" smtClean="0"/>
              <a:t>dL</a:t>
            </a:r>
            <a:r>
              <a:rPr lang="en-US" b="1" dirty="0" smtClean="0"/>
              <a:t>  </a:t>
            </a:r>
            <a:r>
              <a:rPr lang="en-US" dirty="0" smtClean="0"/>
              <a:t>for </a:t>
            </a:r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r>
              <a:rPr lang="en-US" dirty="0" smtClean="0"/>
              <a:t> most accurate at predicting hypotension, survival to discharge and 28d survival </a:t>
            </a:r>
            <a:r>
              <a:rPr lang="en-US" i="1" dirty="0" smtClean="0"/>
              <a:t>(only significant one hypotension)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Burkitt</a:t>
            </a:r>
            <a:r>
              <a:rPr lang="en-US" dirty="0" smtClean="0"/>
              <a:t> et al. </a:t>
            </a:r>
            <a:r>
              <a:rPr lang="en-US" i="1" dirty="0" smtClean="0"/>
              <a:t>JVIM </a:t>
            </a:r>
            <a:r>
              <a:rPr lang="en-US" dirty="0" smtClean="0"/>
              <a:t>2007, 21; 226-231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3939809"/>
          </a:xfrm>
        </p:spPr>
        <p:txBody>
          <a:bodyPr/>
          <a:lstStyle/>
          <a:p>
            <a:r>
              <a:rPr lang="en-US" dirty="0" smtClean="0"/>
              <a:t>Threshold &lt;3 </a:t>
            </a:r>
            <a:r>
              <a:rPr lang="el-GR" dirty="0" smtClean="0"/>
              <a:t>μ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r>
              <a:rPr lang="en-US" dirty="0" smtClean="0"/>
              <a:t> associated with survival but not significant</a:t>
            </a:r>
          </a:p>
          <a:p>
            <a:pPr lvl="1"/>
            <a:r>
              <a:rPr lang="en-US" i="1" dirty="0" smtClean="0"/>
              <a:t>If less than, 4.1x more likely to die</a:t>
            </a:r>
          </a:p>
          <a:p>
            <a:r>
              <a:rPr lang="el-GR" dirty="0" smtClean="0"/>
              <a:t>Δ</a:t>
            </a:r>
            <a:r>
              <a:rPr lang="en-US" dirty="0" smtClean="0"/>
              <a:t> </a:t>
            </a:r>
            <a:r>
              <a:rPr lang="en-US" dirty="0" err="1" smtClean="0"/>
              <a:t>cortisol</a:t>
            </a:r>
            <a:r>
              <a:rPr lang="en-US" dirty="0" smtClean="0"/>
              <a:t> was significantly less in non-survivors when compared to controls</a:t>
            </a:r>
          </a:p>
          <a:p>
            <a:r>
              <a:rPr lang="en-US" dirty="0" smtClean="0"/>
              <a:t>Sensitivity 64%, Specificity 75%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563562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Hypothalmic</a:t>
            </a:r>
            <a:r>
              <a:rPr lang="en-US" dirty="0" smtClean="0"/>
              <a:t>-Pituitary Axis (HPA)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3886200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2514600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150" name="Picture 6" descr="http://www.prn.org/images/uploads/85_brown_todd_fig1-6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066800"/>
            <a:ext cx="8226249" cy="55626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6629400" y="2971800"/>
            <a:ext cx="2133600" cy="335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1866900"/>
            <a:ext cx="25146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7200" y="1600200"/>
            <a:ext cx="16002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Angiotensin</a:t>
            </a:r>
            <a:r>
              <a:rPr lang="en-US" dirty="0" smtClean="0"/>
              <a:t> II</a:t>
            </a:r>
          </a:p>
          <a:p>
            <a:r>
              <a:rPr lang="en-US" dirty="0" smtClean="0"/>
              <a:t>ADH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133600" y="2209800"/>
            <a:ext cx="9144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9800" y="1905000"/>
            <a:ext cx="2286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/>
              <a:t>+</a:t>
            </a:r>
            <a:endParaRPr lang="en-US" sz="1900" dirty="0"/>
          </a:p>
        </p:txBody>
      </p:sp>
      <p:sp>
        <p:nvSpPr>
          <p:cNvPr id="24" name="Oval 23"/>
          <p:cNvSpPr/>
          <p:nvPr/>
        </p:nvSpPr>
        <p:spPr>
          <a:xfrm>
            <a:off x="2209800" y="1981200"/>
            <a:ext cx="304800" cy="228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33400" y="2362200"/>
            <a:ext cx="11430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Oxytocin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828800" y="2667000"/>
            <a:ext cx="9906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057400" y="2286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-</a:t>
            </a:r>
            <a:endParaRPr lang="en-US" sz="2400" b="1" dirty="0"/>
          </a:p>
        </p:txBody>
      </p:sp>
      <p:sp>
        <p:nvSpPr>
          <p:cNvPr id="30" name="Oval 29"/>
          <p:cNvSpPr/>
          <p:nvPr/>
        </p:nvSpPr>
        <p:spPr>
          <a:xfrm>
            <a:off x="2133600" y="2438400"/>
            <a:ext cx="228600" cy="228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895600" y="36576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+</a:t>
            </a:r>
            <a:endParaRPr lang="en-US" sz="2400" dirty="0"/>
          </a:p>
        </p:txBody>
      </p:sp>
      <p:cxnSp>
        <p:nvCxnSpPr>
          <p:cNvPr id="36" name="Straight Connector 35"/>
          <p:cNvCxnSpPr/>
          <p:nvPr/>
        </p:nvCxnSpPr>
        <p:spPr>
          <a:xfrm rot="5400000" flipH="1" flipV="1">
            <a:off x="3352800" y="3733800"/>
            <a:ext cx="17526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>
            <a:off x="3733800" y="2819400"/>
            <a:ext cx="5334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2000" y="3962400"/>
            <a:ext cx="990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ADH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1905000" y="3962400"/>
            <a:ext cx="9144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2057400" y="3810000"/>
            <a:ext cx="304800" cy="228600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2057400" y="3733800"/>
            <a:ext cx="38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 smtClean="0"/>
              <a:t>+</a:t>
            </a:r>
            <a:endParaRPr lang="en-US" sz="1900" dirty="0"/>
          </a:p>
        </p:txBody>
      </p:sp>
      <p:sp>
        <p:nvSpPr>
          <p:cNvPr id="29" name="TextBox 28"/>
          <p:cNvSpPr txBox="1"/>
          <p:nvPr/>
        </p:nvSpPr>
        <p:spPr>
          <a:xfrm>
            <a:off x="6400800" y="1600200"/>
            <a:ext cx="1600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Tissue injury Cytokines</a:t>
            </a:r>
          </a:p>
          <a:p>
            <a:r>
              <a:rPr lang="en-US" sz="1700" dirty="0" smtClean="0"/>
              <a:t>Hypotension </a:t>
            </a:r>
            <a:br>
              <a:rPr lang="en-US" sz="1700" dirty="0" smtClean="0"/>
            </a:br>
            <a:r>
              <a:rPr lang="en-US" sz="1700" dirty="0" smtClean="0"/>
              <a:t>Hypoxemia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Martin et al. </a:t>
            </a:r>
            <a:r>
              <a:rPr lang="en-US" sz="3800" i="1" dirty="0" smtClean="0"/>
              <a:t>JAVMA </a:t>
            </a:r>
            <a:r>
              <a:rPr lang="en-US" sz="3800" dirty="0" smtClean="0"/>
              <a:t>2008, 233(1); 87-95</a:t>
            </a:r>
            <a:endParaRPr lang="en-US" sz="3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720609"/>
          </a:xfrm>
        </p:spPr>
        <p:txBody>
          <a:bodyPr>
            <a:normAutofit/>
          </a:bodyPr>
          <a:lstStyle/>
          <a:p>
            <a:r>
              <a:rPr lang="en-US" dirty="0" smtClean="0"/>
              <a:t>31 critically ill dogs, acute disease &lt;48hrs</a:t>
            </a:r>
          </a:p>
          <a:p>
            <a:r>
              <a:rPr lang="en-US" dirty="0" smtClean="0"/>
              <a:t>ACTH + and baseline ACTH within 24 hrs</a:t>
            </a:r>
          </a:p>
          <a:p>
            <a:r>
              <a:rPr lang="en-US" dirty="0" smtClean="0"/>
              <a:t>32% overall mortality, 42% were septic</a:t>
            </a:r>
          </a:p>
          <a:p>
            <a:r>
              <a:rPr lang="en-US" dirty="0" smtClean="0"/>
              <a:t>55% had at least one marker for CIRCI</a:t>
            </a:r>
          </a:p>
          <a:p>
            <a:r>
              <a:rPr lang="en-US" dirty="0" smtClean="0"/>
              <a:t>None had a low baseline </a:t>
            </a:r>
            <a:r>
              <a:rPr lang="en-US" dirty="0" err="1" smtClean="0"/>
              <a:t>cortisol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4572000"/>
          <a:ext cx="8229600" cy="1505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639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Low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ACTH stimulation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Low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baseline ACTH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3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Septic Patients, n=13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3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Trauma Patients, n=10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3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GDV</a:t>
                      </a:r>
                      <a:r>
                        <a:rPr lang="en-US" baseline="0" dirty="0" smtClean="0"/>
                        <a:t> Patients, n=8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Martin et al. </a:t>
            </a:r>
            <a:r>
              <a:rPr lang="en-US" sz="3800" i="1" dirty="0" smtClean="0"/>
              <a:t>JAVMA </a:t>
            </a:r>
            <a:r>
              <a:rPr lang="en-US" sz="3800" dirty="0" smtClean="0"/>
              <a:t>2008, 233(1); 87-95</a:t>
            </a:r>
            <a:endParaRPr lang="en-US" sz="3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3863609"/>
          </a:xfrm>
        </p:spPr>
        <p:txBody>
          <a:bodyPr>
            <a:normAutofit/>
          </a:bodyPr>
          <a:lstStyle/>
          <a:p>
            <a:r>
              <a:rPr lang="en-US" dirty="0" smtClean="0"/>
              <a:t>Presence of CIRCI not predictive of any morbidity factor or mortality</a:t>
            </a:r>
          </a:p>
          <a:p>
            <a:r>
              <a:rPr lang="en-US" dirty="0" smtClean="0"/>
              <a:t>However, with threshold of </a:t>
            </a:r>
            <a:r>
              <a:rPr lang="en-US" u="sng" dirty="0" smtClean="0"/>
              <a:t>&lt;</a:t>
            </a:r>
            <a:r>
              <a:rPr lang="en-US" dirty="0" smtClean="0"/>
              <a:t> 83 </a:t>
            </a:r>
            <a:r>
              <a:rPr lang="en-US" dirty="0" err="1" smtClean="0"/>
              <a:t>nmol</a:t>
            </a:r>
            <a:r>
              <a:rPr lang="en-US" dirty="0" smtClean="0"/>
              <a:t>/L, dogs were 5.7x more likely to have received </a:t>
            </a:r>
            <a:r>
              <a:rPr lang="en-US" dirty="0" err="1" smtClean="0"/>
              <a:t>pressors</a:t>
            </a:r>
            <a:r>
              <a:rPr lang="en-US" dirty="0" smtClean="0"/>
              <a:t> (2.28 </a:t>
            </a:r>
            <a:r>
              <a:rPr lang="el-GR" dirty="0" smtClean="0"/>
              <a:t>μ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This threshold did not show significant difference in terms of outcome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CIRCI likely exists is a subset of patients with severe sepsis, that are non-responsive to either IVF or </a:t>
            </a:r>
            <a:r>
              <a:rPr lang="en-US" dirty="0" err="1" smtClean="0"/>
              <a:t>vasopressors</a:t>
            </a:r>
            <a:endParaRPr lang="en-US" dirty="0" smtClean="0"/>
          </a:p>
          <a:p>
            <a:r>
              <a:rPr lang="en-US" dirty="0" smtClean="0"/>
              <a:t>Diagnosis is challenging, and may not be warranted.  </a:t>
            </a:r>
          </a:p>
          <a:p>
            <a:pPr lvl="1"/>
            <a:r>
              <a:rPr lang="en-US" dirty="0" smtClean="0"/>
              <a:t>Best markers so far are [</a:t>
            </a:r>
            <a:r>
              <a:rPr lang="en-US" dirty="0" err="1" smtClean="0"/>
              <a:t>cortisol</a:t>
            </a:r>
            <a:r>
              <a:rPr lang="en-US" dirty="0" smtClean="0"/>
              <a:t>] </a:t>
            </a:r>
            <a:r>
              <a:rPr lang="en-US" u="sng" dirty="0" smtClean="0"/>
              <a:t>&lt;</a:t>
            </a:r>
            <a:r>
              <a:rPr lang="en-US" dirty="0" smtClean="0"/>
              <a:t>10 </a:t>
            </a:r>
            <a:r>
              <a:rPr lang="el-GR" dirty="0" smtClean="0"/>
              <a:t>μ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r>
              <a:rPr lang="en-US" dirty="0" smtClean="0"/>
              <a:t>  or </a:t>
            </a:r>
            <a:r>
              <a:rPr lang="el-GR" dirty="0" smtClean="0"/>
              <a:t>Δ </a:t>
            </a:r>
            <a:r>
              <a:rPr lang="en-US" dirty="0" err="1" smtClean="0"/>
              <a:t>cortisol</a:t>
            </a:r>
            <a:r>
              <a:rPr lang="en-US" dirty="0" smtClean="0"/>
              <a:t> of </a:t>
            </a:r>
            <a:r>
              <a:rPr lang="en-US" u="sng" dirty="0" smtClean="0"/>
              <a:t>&lt;</a:t>
            </a:r>
            <a:r>
              <a:rPr lang="en-US" dirty="0" smtClean="0"/>
              <a:t> 9 </a:t>
            </a:r>
            <a:r>
              <a:rPr lang="el-GR" dirty="0" smtClean="0"/>
              <a:t>μ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</a:p>
          <a:p>
            <a:r>
              <a:rPr lang="en-US" dirty="0" smtClean="0"/>
              <a:t>Treatment of choice is hydrocortisone</a:t>
            </a:r>
          </a:p>
          <a:p>
            <a:r>
              <a:rPr lang="en-US" dirty="0" smtClean="0"/>
              <a:t>Possibly exists in small animal, more research is needed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074" name="Picture 2" descr="http://1.bp.blogspot.com/_qANUfphI7X0/TDIKErZyvrI/AAAAAAAAACc/oy4Sq7s05jk/s1600/str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971800"/>
            <a:ext cx="4048125" cy="36004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001000" cy="2239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List 4 ways that drugs can alter the availability of steroids and give one drug example for each category.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2667000"/>
            <a:ext cx="7924800" cy="3459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Increased metabolism by the liver: </a:t>
            </a:r>
            <a:r>
              <a:rPr lang="en-US" dirty="0" err="1" smtClean="0"/>
              <a:t>rifampin</a:t>
            </a:r>
            <a:r>
              <a:rPr lang="en-US" dirty="0" smtClean="0"/>
              <a:t> and </a:t>
            </a:r>
            <a:r>
              <a:rPr lang="en-US" dirty="0" err="1" smtClean="0"/>
              <a:t>phenytoin</a:t>
            </a:r>
            <a:endParaRPr lang="en-US" dirty="0" smtClean="0"/>
          </a:p>
          <a:p>
            <a:r>
              <a:rPr lang="en-US" dirty="0" smtClean="0"/>
              <a:t>Increase of binding to proteins: synthetic estrogens</a:t>
            </a:r>
          </a:p>
          <a:p>
            <a:r>
              <a:rPr lang="en-US" dirty="0" smtClean="0"/>
              <a:t>Direct suppression of HPA axis: iatrogenic steroids</a:t>
            </a:r>
          </a:p>
          <a:p>
            <a:r>
              <a:rPr lang="en-US" dirty="0" smtClean="0"/>
              <a:t>Decreased synthesis: </a:t>
            </a:r>
            <a:r>
              <a:rPr lang="en-US" dirty="0" err="1" smtClean="0"/>
              <a:t>etomidate</a:t>
            </a:r>
            <a:r>
              <a:rPr lang="en-US" dirty="0" smtClean="0"/>
              <a:t> and </a:t>
            </a:r>
            <a:r>
              <a:rPr lang="en-US" dirty="0" err="1" smtClean="0"/>
              <a:t>ketoconazole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Steroid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Precursor is </a:t>
            </a:r>
            <a:r>
              <a:rPr lang="en-US" b="1" dirty="0" smtClean="0"/>
              <a:t>cholesterol</a:t>
            </a:r>
          </a:p>
          <a:p>
            <a:r>
              <a:rPr lang="en-US" dirty="0" smtClean="0"/>
              <a:t>Conversion requires </a:t>
            </a:r>
            <a:r>
              <a:rPr lang="en-US" dirty="0" err="1" smtClean="0"/>
              <a:t>cytochrome</a:t>
            </a:r>
            <a:r>
              <a:rPr lang="en-US" dirty="0" smtClean="0"/>
              <a:t> P-450</a:t>
            </a:r>
          </a:p>
          <a:p>
            <a:r>
              <a:rPr lang="en-US" b="1" dirty="0" smtClean="0"/>
              <a:t>Cholesterol </a:t>
            </a:r>
            <a:r>
              <a:rPr lang="en-US" b="1" dirty="0" err="1" smtClean="0"/>
              <a:t>desmolase</a:t>
            </a:r>
            <a:r>
              <a:rPr lang="en-US" b="1" dirty="0" smtClean="0"/>
              <a:t> </a:t>
            </a:r>
            <a:r>
              <a:rPr lang="en-US" dirty="0" smtClean="0"/>
              <a:t>is the rate limiting enzyme in the pathway</a:t>
            </a:r>
          </a:p>
          <a:p>
            <a:r>
              <a:rPr lang="en-US" dirty="0" smtClean="0"/>
              <a:t>Majority of </a:t>
            </a:r>
            <a:r>
              <a:rPr lang="en-US" dirty="0" err="1" smtClean="0"/>
              <a:t>cortisol</a:t>
            </a:r>
            <a:r>
              <a:rPr lang="en-US" dirty="0" smtClean="0"/>
              <a:t> is bound to corticosteroid binding globulin (CBG)</a:t>
            </a:r>
          </a:p>
          <a:p>
            <a:r>
              <a:rPr lang="en-US" dirty="0" smtClean="0"/>
              <a:t>Unbound or free </a:t>
            </a:r>
            <a:r>
              <a:rPr lang="en-US" dirty="0" err="1" smtClean="0"/>
              <a:t>cortisol</a:t>
            </a:r>
            <a:r>
              <a:rPr lang="en-US" dirty="0" smtClean="0"/>
              <a:t> is the active component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endotext.org/pediatrics/pediatrics9/figures9/figur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295400"/>
            <a:ext cx="6915839" cy="4191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533400"/>
            <a:ext cx="114300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ACTH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676400" y="1066800"/>
            <a:ext cx="76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us 9"/>
          <p:cNvSpPr/>
          <p:nvPr/>
        </p:nvSpPr>
        <p:spPr>
          <a:xfrm>
            <a:off x="1828800" y="1066800"/>
            <a:ext cx="228600" cy="228600"/>
          </a:xfrm>
          <a:prstGeom prst="mathPlu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Importance of Steroids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COH, protein and lipid metabolism</a:t>
            </a:r>
          </a:p>
          <a:p>
            <a:r>
              <a:rPr lang="en-US" dirty="0" smtClean="0"/>
              <a:t>Immune function/Anti-inflammatory</a:t>
            </a:r>
          </a:p>
          <a:p>
            <a:r>
              <a:rPr lang="en-US" dirty="0" smtClean="0"/>
              <a:t>Enhanced synthesis and action of </a:t>
            </a:r>
            <a:r>
              <a:rPr lang="en-US" dirty="0" err="1" smtClean="0"/>
              <a:t>catecholamines</a:t>
            </a:r>
            <a:endParaRPr lang="en-US" dirty="0" smtClean="0"/>
          </a:p>
          <a:p>
            <a:r>
              <a:rPr lang="en-US" dirty="0" smtClean="0"/>
              <a:t>Cardiac contractility</a:t>
            </a:r>
          </a:p>
          <a:p>
            <a:r>
              <a:rPr lang="en-US" dirty="0" smtClean="0"/>
              <a:t>Wound healing</a:t>
            </a:r>
          </a:p>
          <a:p>
            <a:r>
              <a:rPr lang="en-US" dirty="0" smtClean="0"/>
              <a:t>Maintains vascular tone</a:t>
            </a:r>
          </a:p>
          <a:p>
            <a:r>
              <a:rPr lang="en-US" dirty="0" smtClean="0"/>
              <a:t>Endothelial integrity </a:t>
            </a:r>
          </a:p>
          <a:p>
            <a:r>
              <a:rPr lang="en-US" dirty="0" smtClean="0"/>
              <a:t>Normal vascular permeability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Normal response with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752600"/>
            <a:ext cx="54864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Level of </a:t>
            </a:r>
            <a:r>
              <a:rPr lang="en-US" dirty="0" err="1" smtClean="0"/>
              <a:t>cortisol</a:t>
            </a:r>
            <a:r>
              <a:rPr lang="en-US" dirty="0" smtClean="0"/>
              <a:t> increases with illness, up to factor of 6</a:t>
            </a:r>
          </a:p>
          <a:p>
            <a:r>
              <a:rPr lang="en-US" dirty="0" smtClean="0"/>
              <a:t>Response is adaptive, time-limited </a:t>
            </a:r>
          </a:p>
          <a:p>
            <a:r>
              <a:rPr lang="en-US" dirty="0" smtClean="0"/>
              <a:t>Shown to improve survival</a:t>
            </a:r>
          </a:p>
          <a:p>
            <a:r>
              <a:rPr lang="en-US" dirty="0" smtClean="0"/>
              <a:t>Roughly proportional to degree of illness</a:t>
            </a:r>
          </a:p>
          <a:p>
            <a:r>
              <a:rPr lang="en-US" dirty="0" smtClean="0"/>
              <a:t>Level of increase correlates with GCS and APACHE score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514600"/>
            <a:ext cx="2362200" cy="275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Physiologic Changes to Axis during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Diurnal variation lost</a:t>
            </a:r>
          </a:p>
          <a:p>
            <a:r>
              <a:rPr lang="en-US" dirty="0" smtClean="0"/>
              <a:t>Increased production CRH and ACTH</a:t>
            </a:r>
          </a:p>
          <a:p>
            <a:r>
              <a:rPr lang="en-US" dirty="0" smtClean="0"/>
              <a:t>Decrease in negative feedback of </a:t>
            </a:r>
            <a:r>
              <a:rPr lang="en-US" dirty="0" err="1" smtClean="0"/>
              <a:t>cortisol</a:t>
            </a:r>
            <a:endParaRPr lang="en-US" dirty="0" smtClean="0"/>
          </a:p>
          <a:p>
            <a:r>
              <a:rPr lang="en-US" dirty="0" smtClean="0"/>
              <a:t>Low levels of cytokines</a:t>
            </a:r>
          </a:p>
          <a:p>
            <a:pPr lvl="1"/>
            <a:r>
              <a:rPr lang="en-US" dirty="0" smtClean="0"/>
              <a:t>stimulate of CRH release</a:t>
            </a:r>
          </a:p>
          <a:p>
            <a:pPr lvl="1"/>
            <a:r>
              <a:rPr lang="en-US" dirty="0" smtClean="0"/>
              <a:t>Enhance tissue sensitivity to </a:t>
            </a:r>
            <a:r>
              <a:rPr lang="en-US" dirty="0" err="1" smtClean="0"/>
              <a:t>cortisol</a:t>
            </a:r>
            <a:endParaRPr lang="en-US" dirty="0" smtClean="0"/>
          </a:p>
          <a:p>
            <a:r>
              <a:rPr lang="en-US" dirty="0" smtClean="0"/>
              <a:t>Decrease in levels of corticosteroid binding globulin, increasing free </a:t>
            </a:r>
            <a:r>
              <a:rPr lang="en-US" dirty="0" err="1" smtClean="0"/>
              <a:t>cortisol</a:t>
            </a:r>
            <a:r>
              <a:rPr lang="en-US" dirty="0" smtClean="0"/>
              <a:t> levels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1069</TotalTime>
  <Words>2268</Words>
  <Application>Microsoft Macintosh PowerPoint</Application>
  <PresentationFormat>On-screen Show (4:3)</PresentationFormat>
  <Paragraphs>346</Paragraphs>
  <Slides>44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Module</vt:lpstr>
      <vt:lpstr>Relative Adrenal Insufficiency or Critical Illness Related Corticosteroid Insufficiency</vt:lpstr>
      <vt:lpstr>Overview</vt:lpstr>
      <vt:lpstr>Normal Anatomy and Physiology</vt:lpstr>
      <vt:lpstr>Hypothalmic-Pituitary Axis (HPA)</vt:lpstr>
      <vt:lpstr>Steroid Basics</vt:lpstr>
      <vt:lpstr>PowerPoint Presentation</vt:lpstr>
      <vt:lpstr>Importance of Steroids</vt:lpstr>
      <vt:lpstr>Normal response with illness</vt:lpstr>
      <vt:lpstr>Physiologic Changes to Axis during Illness</vt:lpstr>
      <vt:lpstr>Protective Role in Critical Illness</vt:lpstr>
      <vt:lpstr>Impairment  Stress Response</vt:lpstr>
      <vt:lpstr>Acute Disease affect HPA Axis</vt:lpstr>
      <vt:lpstr> Primary Adrenal Insufficiency</vt:lpstr>
      <vt:lpstr>DRUGS</vt:lpstr>
      <vt:lpstr>Direct Inhibition</vt:lpstr>
      <vt:lpstr>Tissue Resistance</vt:lpstr>
      <vt:lpstr>A Rose by Any Other Name…</vt:lpstr>
      <vt:lpstr>CIRCI Inclusion Criteria</vt:lpstr>
      <vt:lpstr>Why does CIRCI happen</vt:lpstr>
      <vt:lpstr>Incidence</vt:lpstr>
      <vt:lpstr>Clinical Signs</vt:lpstr>
      <vt:lpstr>Diagnostics?</vt:lpstr>
      <vt:lpstr>Diagnostics?</vt:lpstr>
      <vt:lpstr>Why is CIRCI challenging?</vt:lpstr>
      <vt:lpstr>Treatment</vt:lpstr>
      <vt:lpstr>CIRCI in Human Literature</vt:lpstr>
      <vt:lpstr>Annane et al. JAMA 2002, 288(7);862 </vt:lpstr>
      <vt:lpstr>CORTICUS study Sprung et al. NEJM 2008, 358; 111 </vt:lpstr>
      <vt:lpstr>Meta-Analysis</vt:lpstr>
      <vt:lpstr>Meta-Analysis</vt:lpstr>
      <vt:lpstr>Consensus Statements Marik et al. CCM 2008, 36(6); 1937</vt:lpstr>
      <vt:lpstr>Consensus Statements Marik et al. CCM 2008, 36(6); 1937</vt:lpstr>
      <vt:lpstr>Consensus Statements Marik et al. CCM 2008, 36(6); 1937</vt:lpstr>
      <vt:lpstr>Does CIRCI happen in Small Animals?</vt:lpstr>
      <vt:lpstr>Research in Small Animal</vt:lpstr>
      <vt:lpstr>Prittie et al. JAVMA 2002, 220(5);615-619</vt:lpstr>
      <vt:lpstr>Goy-Thollot et al. Revue Méd Vét 2006, 157(4);213-218</vt:lpstr>
      <vt:lpstr>Burkitt et al. JVIM 2007, 21; 226-231</vt:lpstr>
      <vt:lpstr>Burkitt et al. JVIM 2007, 21; 226-231</vt:lpstr>
      <vt:lpstr>Martin et al. JAVMA 2008, 233(1); 87-95</vt:lpstr>
      <vt:lpstr>Martin et al. JAVMA 2008, 233(1); 87-95</vt:lpstr>
      <vt:lpstr>Conclusions</vt:lpstr>
      <vt:lpstr>QUESTIONS?</vt:lpstr>
      <vt:lpstr>List 4 ways that drugs can alter the availability of steroids and give one drug example for each category.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Kelly Blackstock</dc:creator>
  <cp:lastModifiedBy>Kelly Blackstock</cp:lastModifiedBy>
  <cp:revision>115</cp:revision>
  <dcterms:created xsi:type="dcterms:W3CDTF">2011-02-23T22:19:39Z</dcterms:created>
  <dcterms:modified xsi:type="dcterms:W3CDTF">2011-10-04T16:05:44Z</dcterms:modified>
</cp:coreProperties>
</file>