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263" r:id="rId3"/>
    <p:sldId id="258" r:id="rId4"/>
    <p:sldId id="259" r:id="rId5"/>
    <p:sldId id="260" r:id="rId6"/>
    <p:sldId id="261" r:id="rId7"/>
    <p:sldId id="262" r:id="rId8"/>
    <p:sldId id="264" r:id="rId9"/>
    <p:sldId id="266" r:id="rId10"/>
    <p:sldId id="268" r:id="rId11"/>
    <p:sldId id="267" r:id="rId12"/>
    <p:sldId id="265" r:id="rId13"/>
    <p:sldId id="269" r:id="rId14"/>
    <p:sldId id="270" r:id="rId15"/>
    <p:sldId id="271" r:id="rId16"/>
    <p:sldId id="272" r:id="rId17"/>
    <p:sldId id="275" r:id="rId18"/>
    <p:sldId id="273" r:id="rId19"/>
    <p:sldId id="274" r:id="rId20"/>
    <p:sldId id="276" r:id="rId21"/>
    <p:sldId id="277" r:id="rId22"/>
    <p:sldId id="278" r:id="rId23"/>
    <p:sldId id="279" r:id="rId24"/>
    <p:sldId id="280" r:id="rId25"/>
    <p:sldId id="281" r:id="rId26"/>
    <p:sldId id="282" r:id="rId27"/>
    <p:sldId id="285" r:id="rId28"/>
    <p:sldId id="283" r:id="rId29"/>
    <p:sldId id="287" r:id="rId30"/>
    <p:sldId id="286" r:id="rId31"/>
    <p:sldId id="288" r:id="rId32"/>
    <p:sldId id="289" r:id="rId33"/>
    <p:sldId id="290" r:id="rId34"/>
    <p:sldId id="292" r:id="rId35"/>
    <p:sldId id="294" r:id="rId36"/>
    <p:sldId id="295" r:id="rId37"/>
    <p:sldId id="296" r:id="rId38"/>
    <p:sldId id="297" r:id="rId39"/>
    <p:sldId id="303" r:id="rId40"/>
    <p:sldId id="308" r:id="rId41"/>
    <p:sldId id="298" r:id="rId42"/>
    <p:sldId id="301" r:id="rId43"/>
    <p:sldId id="302" r:id="rId44"/>
    <p:sldId id="304" r:id="rId45"/>
    <p:sldId id="306" r:id="rId46"/>
    <p:sldId id="307" r:id="rId47"/>
    <p:sldId id="299" r:id="rId48"/>
    <p:sldId id="305" r:id="rId49"/>
    <p:sldId id="309" r:id="rId50"/>
    <p:sldId id="310" r:id="rId51"/>
    <p:sldId id="311" r:id="rId52"/>
    <p:sldId id="312" r:id="rId53"/>
    <p:sldId id="317" r:id="rId54"/>
    <p:sldId id="318" r:id="rId55"/>
    <p:sldId id="320" r:id="rId56"/>
    <p:sldId id="321" r:id="rId57"/>
    <p:sldId id="322" r:id="rId58"/>
    <p:sldId id="324" r:id="rId59"/>
    <p:sldId id="323" r:id="rId60"/>
    <p:sldId id="326" r:id="rId61"/>
    <p:sldId id="325"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500" autoAdjust="0"/>
  </p:normalViewPr>
  <p:slideViewPr>
    <p:cSldViewPr>
      <p:cViewPr varScale="1">
        <p:scale>
          <a:sx n="55" d="100"/>
          <a:sy n="55" d="100"/>
        </p:scale>
        <p:origin x="-149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6B39D2-472F-4A2C-A1A5-59595D8AAB81}" type="datetimeFigureOut">
              <a:rPr lang="en-US" smtClean="0"/>
              <a:pPr/>
              <a:t>2/3/2011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AD007A-BDCD-47B2-B45C-3535A79AA87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TBARS stands</a:t>
            </a:r>
            <a:r>
              <a:rPr lang="en-US" baseline="0" dirty="0" smtClean="0"/>
              <a:t> for </a:t>
            </a:r>
            <a:r>
              <a:rPr lang="en-US" baseline="0" dirty="0" err="1" smtClean="0"/>
              <a:t>thiobarbituric</a:t>
            </a:r>
            <a:r>
              <a:rPr lang="en-US" baseline="0" dirty="0" smtClean="0"/>
              <a:t> acid reactive substances </a:t>
            </a:r>
          </a:p>
          <a:p>
            <a:endParaRPr lang="en-US" baseline="0" dirty="0" smtClean="0"/>
          </a:p>
          <a:p>
            <a:r>
              <a:rPr lang="en-US" baseline="0" dirty="0" smtClean="0"/>
              <a:t>HPLC is high-performance liquid chromatography which is gas chromatography with further identification by mass spectrometry</a:t>
            </a:r>
          </a:p>
          <a:p>
            <a:endParaRPr lang="en-US" baseline="0" dirty="0" smtClean="0"/>
          </a:p>
          <a:p>
            <a:r>
              <a:rPr lang="en-US" baseline="0" dirty="0" smtClean="0"/>
              <a:t>ELISA test has recently been developed, which may make the testing more readily available</a:t>
            </a:r>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13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a:t>
            </a:r>
            <a:r>
              <a:rPr lang="en-US" baseline="0" dirty="0" smtClean="0"/>
              <a:t> you get </a:t>
            </a:r>
            <a:r>
              <a:rPr lang="en-US" baseline="0" dirty="0" err="1" smtClean="0"/>
              <a:t>artifactual</a:t>
            </a:r>
            <a:r>
              <a:rPr lang="en-US" baseline="0" dirty="0" smtClean="0"/>
              <a:t> increases in lipid </a:t>
            </a:r>
            <a:r>
              <a:rPr lang="en-US" baseline="0" dirty="0" err="1" smtClean="0"/>
              <a:t>peroxidation</a:t>
            </a:r>
            <a:r>
              <a:rPr lang="en-US" baseline="0" dirty="0" smtClean="0"/>
              <a:t> outside the body in many testing methods.  Tests must be conducted quickly to minimize spontaneous oxidation </a:t>
            </a:r>
          </a:p>
          <a:p>
            <a:r>
              <a:rPr lang="en-US" dirty="0" smtClean="0"/>
              <a:t>-Especially when</a:t>
            </a:r>
            <a:r>
              <a:rPr lang="en-US" baseline="0" dirty="0" smtClean="0"/>
              <a:t> using samples of plasma or serum as there is some degree of platelet activation</a:t>
            </a:r>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 are 3 precursors and 4 classes</a:t>
            </a:r>
            <a:r>
              <a:rPr lang="en-US" baseline="0" dirty="0" smtClean="0"/>
              <a:t> of these compounds.  Interestingly, at least 2 of these cause oxidative injury as well</a:t>
            </a:r>
            <a:endParaRPr lang="en-US" dirty="0" smtClean="0"/>
          </a:p>
          <a:p>
            <a:endParaRPr lang="en-US" dirty="0" smtClean="0"/>
          </a:p>
          <a:p>
            <a:r>
              <a:rPr lang="en-US" dirty="0" smtClean="0"/>
              <a:t>Free form is</a:t>
            </a:r>
            <a:r>
              <a:rPr lang="en-US" baseline="0" dirty="0" smtClean="0"/>
              <a:t> found in urine and plasma</a:t>
            </a:r>
          </a:p>
          <a:p>
            <a:r>
              <a:rPr lang="en-US" baseline="0" dirty="0" err="1" smtClean="0"/>
              <a:t>Esterified</a:t>
            </a:r>
            <a:r>
              <a:rPr lang="en-US" baseline="0" dirty="0" smtClean="0"/>
              <a:t> complex that is located in tissues and metabolites within urine</a:t>
            </a:r>
          </a:p>
          <a:p>
            <a:r>
              <a:rPr lang="en-US" b="1" baseline="0" dirty="0" smtClean="0"/>
              <a:t>Recent research suggests that urinary F2 as a non-invasive marker of lipid </a:t>
            </a:r>
            <a:r>
              <a:rPr lang="en-US" b="1" baseline="0" dirty="0" err="1" smtClean="0"/>
              <a:t>peroxidation</a:t>
            </a:r>
            <a:r>
              <a:rPr lang="en-US" b="1" baseline="0" dirty="0" smtClean="0"/>
              <a:t> may be one of the best markers of oxidative damage in vivo</a:t>
            </a:r>
          </a:p>
          <a:p>
            <a:endParaRPr lang="en-US" baseline="0" dirty="0" smtClean="0"/>
          </a:p>
          <a:p>
            <a:r>
              <a:rPr lang="en-US" baseline="0" dirty="0" smtClean="0"/>
              <a:t>Problems include 1) auto-oxidation of lipid containing samples, especially in process and storage</a:t>
            </a:r>
          </a:p>
          <a:p>
            <a:r>
              <a:rPr lang="en-US" baseline="0" dirty="0" smtClean="0"/>
              <a:t>2) Requires the use of mass spec, which is labor intensive and not readily available.</a:t>
            </a:r>
          </a:p>
          <a:p>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a:t>
            </a:r>
            <a:r>
              <a:rPr lang="en-US" baseline="0" dirty="0" smtClean="0"/>
              <a:t> have been studied in RA, MI and ARDS</a:t>
            </a:r>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17</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EPR is</a:t>
            </a:r>
            <a:r>
              <a:rPr lang="en-US" baseline="0" dirty="0" smtClean="0"/>
              <a:t> a form of spectroscopy, can be used as a direct measure of ROS.  The unpaired electron gives rise to a typical absorbance spectrum when placed in a magnetic field.  </a:t>
            </a:r>
          </a:p>
          <a:p>
            <a:endParaRPr lang="en-US" baseline="0" dirty="0" smtClean="0"/>
          </a:p>
          <a:p>
            <a:r>
              <a:rPr lang="en-US" baseline="0" dirty="0" smtClean="0"/>
              <a:t>Spin trapping is a technique that forces the radical to react with scavenger (spin trap) yielding a more stable  product that has a longer half life and a spectrum that can then be identified by spectroscopy.</a:t>
            </a:r>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19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Misc</a:t>
            </a:r>
            <a:r>
              <a:rPr lang="en-US" baseline="0" dirty="0" smtClean="0"/>
              <a:t> includes NHE inhibitors, protease inhibitors, adenosine, NO, </a:t>
            </a:r>
            <a:r>
              <a:rPr lang="en-US" baseline="0" dirty="0" err="1" smtClean="0"/>
              <a:t>aminosteroids</a:t>
            </a:r>
            <a:r>
              <a:rPr lang="en-US" baseline="0" dirty="0" smtClean="0"/>
              <a:t>, etc</a:t>
            </a:r>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21</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Timing</a:t>
            </a:r>
            <a:r>
              <a:rPr lang="en-US" baseline="0" dirty="0" smtClean="0"/>
              <a:t> can be 1) prior to the onset of ischemia, 2) after ischemia but before reperfusion or 3) after reperfusion</a:t>
            </a:r>
          </a:p>
          <a:p>
            <a:endParaRPr lang="en-US" dirty="0" smtClean="0"/>
          </a:p>
          <a:p>
            <a:r>
              <a:rPr lang="en-US" dirty="0" smtClean="0"/>
              <a:t>To date there is no established targeted treatment to safely and significantly</a:t>
            </a:r>
            <a:r>
              <a:rPr lang="en-US" baseline="0" dirty="0" smtClean="0"/>
              <a:t> decrease the effects of IR</a:t>
            </a:r>
          </a:p>
          <a:p>
            <a:endParaRPr lang="en-US" baseline="0" dirty="0" smtClean="0"/>
          </a:p>
          <a:p>
            <a:r>
              <a:rPr lang="en-US" baseline="0" dirty="0" smtClean="0"/>
              <a:t>IMPORTANT to note that, as we just discussed, there is no gold standard for assessment which makes if very difficult to </a:t>
            </a:r>
            <a:r>
              <a:rPr lang="en-US" baseline="0" dirty="0" err="1" smtClean="0"/>
              <a:t>assertain</a:t>
            </a:r>
            <a:r>
              <a:rPr lang="en-US" baseline="0" dirty="0" smtClean="0"/>
              <a:t> what role if any the treatments are having</a:t>
            </a:r>
          </a:p>
          <a:p>
            <a:endParaRPr lang="en-US" baseline="0" dirty="0" smtClean="0"/>
          </a:p>
          <a:p>
            <a:r>
              <a:rPr lang="en-US" baseline="0" dirty="0" smtClean="0"/>
              <a:t>In addition d/t the complexity of IR, single therapy involving only 1 target will not likely show any positive results</a:t>
            </a:r>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22</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Studies showed no attributable effect to </a:t>
            </a:r>
            <a:r>
              <a:rPr lang="en-US" dirty="0" err="1" smtClean="0"/>
              <a:t>neutrophil</a:t>
            </a:r>
            <a:r>
              <a:rPr lang="en-US" dirty="0" smtClean="0"/>
              <a:t> depletion</a:t>
            </a:r>
          </a:p>
          <a:p>
            <a:r>
              <a:rPr lang="en-US" dirty="0" smtClean="0"/>
              <a:t>Failed to influence</a:t>
            </a:r>
            <a:r>
              <a:rPr lang="en-US" baseline="0" dirty="0" smtClean="0"/>
              <a:t> infarct size in several </a:t>
            </a:r>
            <a:r>
              <a:rPr lang="en-US" baseline="0" dirty="0" err="1" smtClean="0"/>
              <a:t>spp</a:t>
            </a:r>
            <a:r>
              <a:rPr lang="en-US" baseline="0" dirty="0" smtClean="0"/>
              <a:t> and models</a:t>
            </a:r>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24</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None/>
            </a:pPr>
            <a:r>
              <a:rPr lang="en-US" baseline="0" dirty="0" err="1" smtClean="0"/>
              <a:t>Cysteine</a:t>
            </a:r>
            <a:r>
              <a:rPr lang="en-US" baseline="0" dirty="0" smtClean="0"/>
              <a:t> Rate of synthesis </a:t>
            </a:r>
            <a:r>
              <a:rPr lang="en-US" baseline="0" dirty="0" err="1" smtClean="0"/>
              <a:t>dep</a:t>
            </a:r>
            <a:r>
              <a:rPr lang="en-US" baseline="0" dirty="0" smtClean="0"/>
              <a:t> upon intracellular stores.  Only place this isn’t true is liver, where both </a:t>
            </a:r>
            <a:r>
              <a:rPr lang="en-US" baseline="0" dirty="0" err="1" smtClean="0"/>
              <a:t>cysteine</a:t>
            </a:r>
            <a:r>
              <a:rPr lang="en-US" baseline="0" dirty="0" smtClean="0"/>
              <a:t> and </a:t>
            </a:r>
            <a:r>
              <a:rPr lang="en-US" baseline="0" dirty="0" err="1" smtClean="0"/>
              <a:t>methionine</a:t>
            </a:r>
            <a:r>
              <a:rPr lang="en-US" baseline="0" dirty="0" smtClean="0"/>
              <a:t> are used.  Liver is where 90% of GSH is made</a:t>
            </a:r>
          </a:p>
          <a:p>
            <a:pPr marL="228600" indent="-228600">
              <a:buNone/>
            </a:pPr>
            <a:endParaRPr lang="en-US" baseline="0" dirty="0" smtClean="0"/>
          </a:p>
          <a:p>
            <a:pPr marL="228600" indent="-228600">
              <a:buNone/>
            </a:pPr>
            <a:r>
              <a:rPr lang="en-US" baseline="0" dirty="0" smtClean="0"/>
              <a:t>REMEMBER why GSH is important…GSH is a substrate for GSH </a:t>
            </a:r>
            <a:r>
              <a:rPr lang="en-US" baseline="0" dirty="0" err="1" smtClean="0"/>
              <a:t>peroxidase</a:t>
            </a:r>
            <a:r>
              <a:rPr lang="en-US" baseline="0" dirty="0" smtClean="0"/>
              <a:t> whose roles include chain-breaking</a:t>
            </a:r>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26</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err="1" smtClean="0"/>
              <a:t>Whats</a:t>
            </a:r>
            <a:r>
              <a:rPr lang="en-US" baseline="0" dirty="0" smtClean="0"/>
              <a:t> interesting about </a:t>
            </a:r>
            <a:r>
              <a:rPr lang="en-US" baseline="0" dirty="0" err="1" smtClean="0"/>
              <a:t>vit</a:t>
            </a:r>
            <a:r>
              <a:rPr lang="en-US" baseline="0" dirty="0" smtClean="0"/>
              <a:t> C is that is also has </a:t>
            </a:r>
            <a:r>
              <a:rPr lang="en-US" baseline="0" dirty="0" err="1" smtClean="0"/>
              <a:t>prooxidant</a:t>
            </a:r>
            <a:r>
              <a:rPr lang="en-US" baseline="0" dirty="0" smtClean="0"/>
              <a:t> properties: can reduce ferric to ferrous iron</a:t>
            </a:r>
          </a:p>
          <a:p>
            <a:endParaRPr lang="en-US" baseline="0" dirty="0" smtClean="0"/>
          </a:p>
          <a:p>
            <a:r>
              <a:rPr lang="en-US" dirty="0" smtClean="0"/>
              <a:t>In combination these three antioxidants work together to break the “chain-reaction” of ROS mediated</a:t>
            </a:r>
            <a:r>
              <a:rPr lang="en-US" baseline="0" dirty="0" smtClean="0"/>
              <a:t> destruction</a:t>
            </a:r>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30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AF59C92-78A6-4B4E-8308-97910D0A7067}" type="slidenum">
              <a:rPr lang="en-US" smtClean="0"/>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Manitol</a:t>
            </a:r>
            <a:r>
              <a:rPr lang="en-US" baseline="0" dirty="0" smtClean="0"/>
              <a:t> is thought to have ability to scavenge free radicals.  It was mentioned in several review articles but I did not find sp studies.  </a:t>
            </a:r>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32</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33</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AF59C92-78A6-4B4E-8308-97910D0A7067}" type="slidenum">
              <a:rPr lang="en-US" smtClean="0"/>
              <a:pPr/>
              <a:t>34</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Lou </a:t>
            </a:r>
            <a:r>
              <a:rPr lang="en-US" dirty="0" err="1" smtClean="0"/>
              <a:t>Gehring’s</a:t>
            </a:r>
            <a:r>
              <a:rPr lang="en-US" dirty="0" smtClean="0"/>
              <a:t> disease is actually a familial defect</a:t>
            </a:r>
            <a:r>
              <a:rPr lang="en-US" baseline="0" dirty="0" smtClean="0"/>
              <a:t> in SOD gene, get build up of superoxide in the brain!</a:t>
            </a:r>
          </a:p>
          <a:p>
            <a:endParaRPr lang="en-US" baseline="0" dirty="0" smtClean="0"/>
          </a:p>
          <a:p>
            <a:r>
              <a:rPr lang="en-US" baseline="0" dirty="0" smtClean="0"/>
              <a:t>If not intracellular than not truly getting oxygen radicals</a:t>
            </a:r>
          </a:p>
          <a:p>
            <a:r>
              <a:rPr lang="en-US" baseline="0" dirty="0" smtClean="0"/>
              <a:t>Conjugation with macromolecules may allow for increased half-life and possible intracellular migration</a:t>
            </a:r>
          </a:p>
          <a:p>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35</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Many</a:t>
            </a:r>
            <a:r>
              <a:rPr lang="en-US" baseline="0" dirty="0" smtClean="0"/>
              <a:t> other biological processes need iron</a:t>
            </a:r>
          </a:p>
          <a:p>
            <a:endParaRPr lang="en-US" baseline="0" dirty="0" smtClean="0"/>
          </a:p>
          <a:p>
            <a:r>
              <a:rPr lang="en-US" baseline="0" dirty="0" smtClean="0"/>
              <a:t>Possibly new </a:t>
            </a:r>
            <a:r>
              <a:rPr lang="en-US" baseline="0" dirty="0" err="1" smtClean="0"/>
              <a:t>chelators</a:t>
            </a:r>
            <a:r>
              <a:rPr lang="en-US" baseline="0" dirty="0" smtClean="0"/>
              <a:t> on the horizon</a:t>
            </a:r>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36</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described in 1986</a:t>
            </a:r>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39</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Tissues subjected to preconditioning show both ischemic and reperfusion tolerance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Initial evidence has shown that ischemia of select skeletal muscle was found to be protective for ischemic events of the heart, lung and gut</a:t>
            </a:r>
          </a:p>
          <a:p>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40</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GI protective: ROS inhibition contributed</a:t>
            </a:r>
            <a:r>
              <a:rPr lang="en-US" baseline="0" dirty="0" smtClean="0"/>
              <a:t> to increased intestinal mucosal permeability.  </a:t>
            </a:r>
          </a:p>
          <a:p>
            <a:r>
              <a:rPr lang="en-US" baseline="0" dirty="0" smtClean="0"/>
              <a:t>Few studies: </a:t>
            </a:r>
          </a:p>
          <a:p>
            <a:r>
              <a:rPr lang="en-US" baseline="0" dirty="0" smtClean="0"/>
              <a:t>GOOD= NO to cats, improved endothelial function, improved </a:t>
            </a:r>
            <a:r>
              <a:rPr lang="en-US" baseline="0" dirty="0" err="1" smtClean="0"/>
              <a:t>hemodynamics</a:t>
            </a:r>
            <a:r>
              <a:rPr lang="en-US" baseline="0" dirty="0" smtClean="0"/>
              <a:t> and liver function in pigs and cats.  BAD=Blockade of </a:t>
            </a:r>
            <a:r>
              <a:rPr lang="en-US" baseline="0" dirty="0" err="1" smtClean="0"/>
              <a:t>iNOS</a:t>
            </a:r>
            <a:r>
              <a:rPr lang="en-US" baseline="0" dirty="0" smtClean="0"/>
              <a:t> markedly reduced liver injury in several studies.</a:t>
            </a:r>
            <a:endParaRPr lang="en-US" dirty="0"/>
          </a:p>
        </p:txBody>
      </p:sp>
      <p:sp>
        <p:nvSpPr>
          <p:cNvPr id="4" name="Slide Number Placeholder 3"/>
          <p:cNvSpPr>
            <a:spLocks noGrp="1"/>
          </p:cNvSpPr>
          <p:nvPr>
            <p:ph type="sldNum" sz="quarter" idx="10"/>
          </p:nvPr>
        </p:nvSpPr>
        <p:spPr/>
        <p:txBody>
          <a:bodyPr/>
          <a:lstStyle/>
          <a:p>
            <a:fld id="{1AF59C92-78A6-4B4E-8308-97910D0A7067}" type="slidenum">
              <a:rPr lang="en-US" smtClean="0"/>
              <a:pPr/>
              <a:t>42</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Treatment with adenosine</a:t>
            </a:r>
            <a:r>
              <a:rPr lang="en-US" baseline="0" dirty="0" smtClean="0"/>
              <a:t> can cause hypotension and AV block if given IV</a:t>
            </a:r>
          </a:p>
          <a:p>
            <a:r>
              <a:rPr lang="en-US" baseline="0" dirty="0" smtClean="0"/>
              <a:t>Two large clinical trials AMISTAD I AND II, showed no difference in infarct size or clinical outcome</a:t>
            </a:r>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43</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2</a:t>
            </a:r>
            <a:r>
              <a:rPr lang="en-US" baseline="0" dirty="0" smtClean="0"/>
              <a:t> large clinical trials that showed reduced death rates following cardiac surgery however subsequent study suggested neurologic side effects.  This has been proven with later studies and the medication is now off market</a:t>
            </a:r>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44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AF59C92-78A6-4B4E-8308-97910D0A7067}" type="slidenum">
              <a:rPr lang="en-US" smtClean="0"/>
              <a:pPr/>
              <a:t>4</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Side effects</a:t>
            </a:r>
            <a:r>
              <a:rPr lang="en-US" baseline="0" dirty="0" smtClean="0"/>
              <a:t> include renal impairment, MI, stroke and anaphylaxis</a:t>
            </a:r>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45</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47</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48</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52</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59</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61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baseline="0" dirty="0" smtClean="0"/>
              <a:t>Important cytokines are TNF alpha, IL1, IL6, IL8 and MCP-1</a:t>
            </a:r>
            <a:endParaRPr lang="en-US" b="1" dirty="0"/>
          </a:p>
        </p:txBody>
      </p:sp>
      <p:sp>
        <p:nvSpPr>
          <p:cNvPr id="4" name="Slide Number Placeholder 3"/>
          <p:cNvSpPr>
            <a:spLocks noGrp="1"/>
          </p:cNvSpPr>
          <p:nvPr>
            <p:ph type="sldNum" sz="quarter" idx="10"/>
          </p:nvPr>
        </p:nvSpPr>
        <p:spPr/>
        <p:txBody>
          <a:bodyPr/>
          <a:lstStyle/>
          <a:p>
            <a:fld id="{1AF59C92-78A6-4B4E-8308-97910D0A7067}"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tethering/rolling, firm adhesion, transmigration and </a:t>
            </a:r>
            <a:r>
              <a:rPr lang="en-US" baseline="0" dirty="0" err="1" smtClean="0"/>
              <a:t>chemotaxis</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AF59C92-78A6-4B4E-8308-97910D0A7067}"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 One of the most sensitive indicators of EC dysfunction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Within the endothelium, ischemia promotes expression of certain </a:t>
            </a:r>
            <a:r>
              <a:rPr lang="en-US" sz="1200" kern="1200" baseline="0" dirty="0" err="1" smtClean="0">
                <a:solidFill>
                  <a:schemeClr val="tx1"/>
                </a:solidFill>
                <a:latin typeface="+mn-lt"/>
                <a:ea typeface="+mn-ea"/>
                <a:cs typeface="+mn-cs"/>
              </a:rPr>
              <a:t>proinflammatory</a:t>
            </a:r>
            <a:r>
              <a:rPr lang="en-US" sz="1200" kern="1200" baseline="0" dirty="0" smtClean="0">
                <a:solidFill>
                  <a:schemeClr val="tx1"/>
                </a:solidFill>
                <a:latin typeface="+mn-lt"/>
                <a:ea typeface="+mn-ea"/>
                <a:cs typeface="+mn-cs"/>
              </a:rPr>
              <a:t> gene products (</a:t>
            </a:r>
            <a:r>
              <a:rPr lang="en-US" sz="1200" i="1" kern="1200" baseline="0" dirty="0" smtClean="0">
                <a:solidFill>
                  <a:schemeClr val="tx1"/>
                </a:solidFill>
                <a:latin typeface="+mn-lt"/>
                <a:ea typeface="+mn-ea"/>
                <a:cs typeface="+mn-cs"/>
              </a:rPr>
              <a:t>e.g., leukocyte adhesion molecules, cytokines) and  </a:t>
            </a:r>
            <a:r>
              <a:rPr lang="en-US" sz="1200" kern="1200" baseline="0" dirty="0" smtClean="0">
                <a:solidFill>
                  <a:schemeClr val="tx1"/>
                </a:solidFill>
                <a:latin typeface="+mn-lt"/>
                <a:ea typeface="+mn-ea"/>
                <a:cs typeface="+mn-cs"/>
              </a:rPr>
              <a:t>bioactive agents (</a:t>
            </a:r>
            <a:r>
              <a:rPr lang="en-US" sz="1200" i="1" kern="1200" baseline="0" dirty="0" smtClean="0">
                <a:solidFill>
                  <a:schemeClr val="tx1"/>
                </a:solidFill>
                <a:latin typeface="+mn-lt"/>
                <a:ea typeface="+mn-ea"/>
                <a:cs typeface="+mn-cs"/>
              </a:rPr>
              <a:t>e.g., </a:t>
            </a:r>
            <a:r>
              <a:rPr lang="en-US" sz="1200" i="1" kern="1200" baseline="0" dirty="0" err="1" smtClean="0">
                <a:solidFill>
                  <a:schemeClr val="tx1"/>
                </a:solidFill>
                <a:latin typeface="+mn-lt"/>
                <a:ea typeface="+mn-ea"/>
                <a:cs typeface="+mn-cs"/>
              </a:rPr>
              <a:t>endothelin</a:t>
            </a:r>
            <a:r>
              <a:rPr lang="en-US" sz="1200" i="1" kern="1200" baseline="0" dirty="0" smtClean="0">
                <a:solidFill>
                  <a:schemeClr val="tx1"/>
                </a:solidFill>
                <a:latin typeface="+mn-lt"/>
                <a:ea typeface="+mn-ea"/>
                <a:cs typeface="+mn-cs"/>
              </a:rPr>
              <a:t>, </a:t>
            </a:r>
            <a:r>
              <a:rPr lang="en-US" sz="1200" i="1" kern="1200" baseline="0" dirty="0" err="1" smtClean="0">
                <a:solidFill>
                  <a:schemeClr val="tx1"/>
                </a:solidFill>
                <a:latin typeface="+mn-lt"/>
                <a:ea typeface="+mn-ea"/>
                <a:cs typeface="+mn-cs"/>
              </a:rPr>
              <a:t>thromboxane</a:t>
            </a:r>
            <a:r>
              <a:rPr lang="en-US" sz="1200" i="1" kern="1200" baseline="0" dirty="0" smtClean="0">
                <a:solidFill>
                  <a:schemeClr val="tx1"/>
                </a:solidFill>
                <a:latin typeface="+mn-lt"/>
                <a:ea typeface="+mn-ea"/>
                <a:cs typeface="+mn-cs"/>
              </a:rPr>
              <a:t> A2), </a:t>
            </a:r>
            <a:r>
              <a:rPr lang="en-US" sz="1200" kern="1200" baseline="0" dirty="0" smtClean="0">
                <a:solidFill>
                  <a:schemeClr val="tx1"/>
                </a:solidFill>
                <a:latin typeface="+mn-lt"/>
                <a:ea typeface="+mn-ea"/>
                <a:cs typeface="+mn-cs"/>
              </a:rPr>
              <a:t>while repressing other “protective” gene products (</a:t>
            </a:r>
            <a:r>
              <a:rPr lang="en-US" sz="1200" i="1" kern="1200" baseline="0" dirty="0" smtClean="0">
                <a:solidFill>
                  <a:schemeClr val="tx1"/>
                </a:solidFill>
                <a:latin typeface="+mn-lt"/>
                <a:ea typeface="+mn-ea"/>
                <a:cs typeface="+mn-cs"/>
              </a:rPr>
              <a:t>e.g., </a:t>
            </a:r>
            <a:r>
              <a:rPr lang="en-US" sz="1200" kern="1200" baseline="0" dirty="0" smtClean="0">
                <a:solidFill>
                  <a:schemeClr val="tx1"/>
                </a:solidFill>
                <a:latin typeface="+mn-lt"/>
                <a:ea typeface="+mn-ea"/>
                <a:cs typeface="+mn-cs"/>
              </a:rPr>
              <a:t>constitutive nitric oxide </a:t>
            </a:r>
            <a:r>
              <a:rPr lang="en-US" sz="1200" kern="1200" baseline="0" dirty="0" err="1" smtClean="0">
                <a:solidFill>
                  <a:schemeClr val="tx1"/>
                </a:solidFill>
                <a:latin typeface="+mn-lt"/>
                <a:ea typeface="+mn-ea"/>
                <a:cs typeface="+mn-cs"/>
              </a:rPr>
              <a:t>synthase</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thrombomodulin</a:t>
            </a:r>
            <a:r>
              <a:rPr lang="en-US" sz="1200" kern="1200" baseline="0" dirty="0" smtClean="0">
                <a:solidFill>
                  <a:schemeClr val="tx1"/>
                </a:solidFill>
                <a:latin typeface="+mn-lt"/>
                <a:ea typeface="+mn-ea"/>
                <a:cs typeface="+mn-cs"/>
              </a:rPr>
              <a:t>) and bioactive agents (</a:t>
            </a:r>
            <a:r>
              <a:rPr lang="en-US" sz="1200" i="1" kern="1200" baseline="0" dirty="0" smtClean="0">
                <a:solidFill>
                  <a:schemeClr val="tx1"/>
                </a:solidFill>
                <a:latin typeface="+mn-lt"/>
                <a:ea typeface="+mn-ea"/>
                <a:cs typeface="+mn-cs"/>
              </a:rPr>
              <a:t>e.g., </a:t>
            </a:r>
            <a:r>
              <a:rPr lang="en-US" sz="1200" i="1" kern="1200" baseline="0" dirty="0" err="1" smtClean="0">
                <a:solidFill>
                  <a:schemeClr val="tx1"/>
                </a:solidFill>
                <a:latin typeface="+mn-lt"/>
                <a:ea typeface="+mn-ea"/>
                <a:cs typeface="+mn-cs"/>
              </a:rPr>
              <a:t>prostacyclin</a:t>
            </a:r>
            <a:r>
              <a:rPr lang="en-US" sz="1200" i="1" kern="1200" baseline="0" dirty="0" smtClean="0">
                <a:solidFill>
                  <a:schemeClr val="tx1"/>
                </a:solidFill>
                <a:latin typeface="+mn-lt"/>
                <a:ea typeface="+mn-ea"/>
                <a:cs typeface="+mn-cs"/>
              </a:rPr>
              <a:t>, nitric oxide).</a:t>
            </a:r>
            <a:endParaRPr lang="en-US" dirty="0" smtClean="0"/>
          </a:p>
          <a:p>
            <a:endParaRPr lang="en-US" dirty="0"/>
          </a:p>
        </p:txBody>
      </p:sp>
      <p:sp>
        <p:nvSpPr>
          <p:cNvPr id="4" name="Slide Number Placeholder 3"/>
          <p:cNvSpPr>
            <a:spLocks noGrp="1"/>
          </p:cNvSpPr>
          <p:nvPr>
            <p:ph type="sldNum" sz="quarter" idx="10"/>
          </p:nvPr>
        </p:nvSpPr>
        <p:spPr/>
        <p:txBody>
          <a:bodyPr/>
          <a:lstStyle/>
          <a:p>
            <a:fld id="{1AF59C92-78A6-4B4E-8308-97910D0A7067}"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Testing for markers if IR injury is not standardized and is fraught with inaccuracies depending upon </a:t>
            </a:r>
          </a:p>
          <a:p>
            <a:r>
              <a:rPr lang="en-US" dirty="0" smtClean="0"/>
              <a:t>Test used, lab method, parts sampled (tissue, serum, urine, CSF), timing</a:t>
            </a:r>
            <a:r>
              <a:rPr lang="en-US" baseline="0" dirty="0" smtClean="0"/>
              <a:t> of test in relation to sample collection</a:t>
            </a:r>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D007A-BDCD-47B2-B45C-3535A79AA877}"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4A3479F-D454-4149-A489-114E2AEC9612}" type="datetimeFigureOut">
              <a:rPr lang="en-US" smtClean="0"/>
              <a:pPr/>
              <a:t>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A9E00-1EC2-4FF1-BB7E-C83CB9F12B3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A3479F-D454-4149-A489-114E2AEC9612}" type="datetimeFigureOut">
              <a:rPr lang="en-US" smtClean="0"/>
              <a:pPr/>
              <a:t>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A9E00-1EC2-4FF1-BB7E-C83CB9F12B3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A3479F-D454-4149-A489-114E2AEC9612}" type="datetimeFigureOut">
              <a:rPr lang="en-US" smtClean="0"/>
              <a:pPr/>
              <a:t>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A9E00-1EC2-4FF1-BB7E-C83CB9F12B3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A3479F-D454-4149-A489-114E2AEC9612}" type="datetimeFigureOut">
              <a:rPr lang="en-US" smtClean="0"/>
              <a:pPr/>
              <a:t>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A9E00-1EC2-4FF1-BB7E-C83CB9F12B3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A3479F-D454-4149-A489-114E2AEC9612}" type="datetimeFigureOut">
              <a:rPr lang="en-US" smtClean="0"/>
              <a:pPr/>
              <a:t>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A9E00-1EC2-4FF1-BB7E-C83CB9F12B3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4A3479F-D454-4149-A489-114E2AEC9612}" type="datetimeFigureOut">
              <a:rPr lang="en-US" smtClean="0"/>
              <a:pPr/>
              <a:t>2/3/2011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A9E00-1EC2-4FF1-BB7E-C83CB9F12B3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4A3479F-D454-4149-A489-114E2AEC9612}" type="datetimeFigureOut">
              <a:rPr lang="en-US" smtClean="0"/>
              <a:pPr/>
              <a:t>2/3/2011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5A9E00-1EC2-4FF1-BB7E-C83CB9F12B3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4A3479F-D454-4149-A489-114E2AEC9612}" type="datetimeFigureOut">
              <a:rPr lang="en-US" smtClean="0"/>
              <a:pPr/>
              <a:t>2/3/2011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5A9E00-1EC2-4FF1-BB7E-C83CB9F12B3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A3479F-D454-4149-A489-114E2AEC9612}" type="datetimeFigureOut">
              <a:rPr lang="en-US" smtClean="0"/>
              <a:pPr/>
              <a:t>2/3/2011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5A9E00-1EC2-4FF1-BB7E-C83CB9F12B3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A3479F-D454-4149-A489-114E2AEC9612}" type="datetimeFigureOut">
              <a:rPr lang="en-US" smtClean="0"/>
              <a:pPr/>
              <a:t>2/3/2011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A9E00-1EC2-4FF1-BB7E-C83CB9F12B3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A3479F-D454-4149-A489-114E2AEC9612}" type="datetimeFigureOut">
              <a:rPr lang="en-US" smtClean="0"/>
              <a:pPr/>
              <a:t>2/3/2011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A9E00-1EC2-4FF1-BB7E-C83CB9F12B3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93000"/>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A3479F-D454-4149-A489-114E2AEC9612}" type="datetimeFigureOut">
              <a:rPr lang="en-US" smtClean="0"/>
              <a:pPr/>
              <a:t>2/3/2011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5A9E00-1EC2-4FF1-BB7E-C83CB9F12B3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93000"/>
          </a:blip>
          <a:srcRec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0"/>
            <a:ext cx="7772400" cy="1924050"/>
          </a:xfrm>
          <a:ln>
            <a:solidFill>
              <a:schemeClr val="tx1"/>
            </a:solidFill>
            <a:prstDash val="sysDot"/>
          </a:ln>
        </p:spPr>
        <p:txBody>
          <a:bodyPr>
            <a:normAutofit/>
          </a:bodyPr>
          <a:lstStyle/>
          <a:p>
            <a:r>
              <a:rPr lang="en-US" sz="5400" dirty="0" smtClean="0"/>
              <a:t>Ischemia Reperfusion</a:t>
            </a:r>
            <a:br>
              <a:rPr lang="en-US" sz="5400" dirty="0" smtClean="0"/>
            </a:br>
            <a:r>
              <a:rPr lang="en-US" dirty="0" smtClean="0"/>
              <a:t>Part 2</a:t>
            </a:r>
            <a:endParaRPr lang="en-US" dirty="0"/>
          </a:p>
        </p:txBody>
      </p:sp>
      <p:sp>
        <p:nvSpPr>
          <p:cNvPr id="3" name="Subtitle 2"/>
          <p:cNvSpPr>
            <a:spLocks noGrp="1"/>
          </p:cNvSpPr>
          <p:nvPr>
            <p:ph type="subTitle" idx="1"/>
          </p:nvPr>
        </p:nvSpPr>
        <p:spPr>
          <a:xfrm>
            <a:off x="1295400" y="3962400"/>
            <a:ext cx="6400800" cy="1371600"/>
          </a:xfrm>
          <a:ln>
            <a:noFill/>
          </a:ln>
        </p:spPr>
        <p:txBody>
          <a:bodyPr>
            <a:normAutofit fontScale="92500" lnSpcReduction="20000"/>
          </a:bodyPr>
          <a:lstStyle/>
          <a:p>
            <a:r>
              <a:rPr lang="en-US" dirty="0" smtClean="0">
                <a:solidFill>
                  <a:srgbClr val="FF0000"/>
                </a:solidFill>
              </a:rPr>
              <a:t>Kelly </a:t>
            </a:r>
            <a:r>
              <a:rPr lang="en-US" dirty="0" err="1" smtClean="0">
                <a:solidFill>
                  <a:srgbClr val="FF0000"/>
                </a:solidFill>
              </a:rPr>
              <a:t>Blackstock</a:t>
            </a:r>
            <a:endParaRPr lang="en-US" dirty="0" smtClean="0">
              <a:solidFill>
                <a:srgbClr val="FF0000"/>
              </a:solidFill>
            </a:endParaRPr>
          </a:p>
          <a:p>
            <a:r>
              <a:rPr lang="en-US" dirty="0" smtClean="0">
                <a:solidFill>
                  <a:srgbClr val="FF0000"/>
                </a:solidFill>
              </a:rPr>
              <a:t>Resident Board Review</a:t>
            </a:r>
          </a:p>
          <a:p>
            <a:r>
              <a:rPr lang="en-US" dirty="0" smtClean="0">
                <a:solidFill>
                  <a:srgbClr val="FF0000"/>
                </a:solidFill>
              </a:rPr>
              <a:t>August 18, 2010</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12700">
            <a:solidFill>
              <a:schemeClr val="tx1"/>
            </a:solidFill>
          </a:ln>
        </p:spPr>
        <p:txBody>
          <a:bodyPr/>
          <a:lstStyle/>
          <a:p>
            <a:r>
              <a:rPr lang="en-US" dirty="0" smtClean="0"/>
              <a:t>1.  Histology</a:t>
            </a:r>
            <a:endParaRPr lang="en-US" dirty="0"/>
          </a:p>
        </p:txBody>
      </p:sp>
      <p:sp>
        <p:nvSpPr>
          <p:cNvPr id="3" name="Content Placeholder 2"/>
          <p:cNvSpPr>
            <a:spLocks noGrp="1"/>
          </p:cNvSpPr>
          <p:nvPr>
            <p:ph idx="1"/>
          </p:nvPr>
        </p:nvSpPr>
        <p:spPr>
          <a:xfrm>
            <a:off x="457200" y="1752600"/>
            <a:ext cx="8229600" cy="4373563"/>
          </a:xfrm>
        </p:spPr>
        <p:txBody>
          <a:bodyPr/>
          <a:lstStyle/>
          <a:p>
            <a:r>
              <a:rPr lang="en-US" dirty="0" smtClean="0"/>
              <a:t>Used to assess for changes that reflect oxidative damage</a:t>
            </a:r>
          </a:p>
          <a:p>
            <a:r>
              <a:rPr lang="en-US" dirty="0" smtClean="0"/>
              <a:t>Typically evaluated for evidence of treatment effect</a:t>
            </a:r>
          </a:p>
          <a:p>
            <a:r>
              <a:rPr lang="en-US" dirty="0" smtClean="0"/>
              <a:t>Rarely practical in clinical setting</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12700">
            <a:solidFill>
              <a:schemeClr val="tx1"/>
            </a:solidFill>
          </a:ln>
        </p:spPr>
        <p:txBody>
          <a:bodyPr/>
          <a:lstStyle/>
          <a:p>
            <a:r>
              <a:rPr lang="en-US" dirty="0" smtClean="0"/>
              <a:t>2.  </a:t>
            </a:r>
            <a:r>
              <a:rPr lang="en-US" dirty="0" err="1" smtClean="0"/>
              <a:t>Biproducts</a:t>
            </a:r>
            <a:r>
              <a:rPr lang="en-US" dirty="0" smtClean="0"/>
              <a:t> of IR</a:t>
            </a:r>
            <a:endParaRPr lang="en-US" dirty="0"/>
          </a:p>
        </p:txBody>
      </p:sp>
      <p:sp>
        <p:nvSpPr>
          <p:cNvPr id="5" name="Content Placeholder 4"/>
          <p:cNvSpPr>
            <a:spLocks noGrp="1"/>
          </p:cNvSpPr>
          <p:nvPr>
            <p:ph sz="half" idx="2"/>
          </p:nvPr>
        </p:nvSpPr>
        <p:spPr/>
        <p:txBody>
          <a:bodyPr/>
          <a:lstStyle/>
          <a:p>
            <a:r>
              <a:rPr lang="en-US" dirty="0" err="1" smtClean="0"/>
              <a:t>Malondialdehyde</a:t>
            </a:r>
            <a:r>
              <a:rPr lang="en-US" dirty="0" smtClean="0"/>
              <a:t> (MDA)</a:t>
            </a:r>
          </a:p>
          <a:p>
            <a:endParaRPr lang="en-US" dirty="0" smtClean="0"/>
          </a:p>
          <a:p>
            <a:r>
              <a:rPr lang="en-US" dirty="0" err="1" smtClean="0"/>
              <a:t>Isoprostanes</a:t>
            </a:r>
            <a:endParaRPr lang="en-US" dirty="0" smtClean="0"/>
          </a:p>
          <a:p>
            <a:endParaRPr lang="en-US" dirty="0" smtClean="0"/>
          </a:p>
          <a:p>
            <a:r>
              <a:rPr lang="en-US" dirty="0" smtClean="0"/>
              <a:t>Ferrous oxidation of </a:t>
            </a:r>
            <a:r>
              <a:rPr lang="en-US" dirty="0" err="1" smtClean="0"/>
              <a:t>xylenol</a:t>
            </a:r>
            <a:r>
              <a:rPr lang="en-US" dirty="0" smtClean="0"/>
              <a:t> (FOX)</a:t>
            </a:r>
          </a:p>
          <a:p>
            <a:endParaRPr lang="en-US" dirty="0" smtClean="0"/>
          </a:p>
          <a:p>
            <a:r>
              <a:rPr lang="en-US" dirty="0" smtClean="0"/>
              <a:t>Expired gases</a:t>
            </a:r>
            <a:endParaRPr lang="en-US" dirty="0"/>
          </a:p>
        </p:txBody>
      </p:sp>
      <p:pic>
        <p:nvPicPr>
          <p:cNvPr id="43010" name="Picture 2" descr="http://www.lisisoft.com/imglisi/5/Screensavers/40222waterfall.jpg"/>
          <p:cNvPicPr>
            <a:picLocks noChangeAspect="1" noChangeArrowheads="1"/>
          </p:cNvPicPr>
          <p:nvPr/>
        </p:nvPicPr>
        <p:blipFill>
          <a:blip r:embed="rId3" cstate="print"/>
          <a:srcRect/>
          <a:stretch>
            <a:fillRect/>
          </a:stretch>
        </p:blipFill>
        <p:spPr bwMode="auto">
          <a:xfrm>
            <a:off x="381000" y="1905000"/>
            <a:ext cx="3962400" cy="3971925"/>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6" name="Text Placeholder 5"/>
          <p:cNvSpPr>
            <a:spLocks noGrp="1"/>
          </p:cNvSpPr>
          <p:nvPr>
            <p:ph type="body" sz="half" idx="2"/>
          </p:nvPr>
        </p:nvSpPr>
        <p:spPr>
          <a:xfrm>
            <a:off x="3657600" y="6096000"/>
            <a:ext cx="4876800" cy="533400"/>
          </a:xfrm>
        </p:spPr>
        <p:txBody>
          <a:bodyPr/>
          <a:lstStyle/>
          <a:p>
            <a:r>
              <a:rPr lang="en-US" dirty="0" smtClean="0"/>
              <a:t>Taken from </a:t>
            </a:r>
            <a:r>
              <a:rPr lang="en-US" dirty="0" err="1" smtClean="0"/>
              <a:t>McMicheal</a:t>
            </a:r>
            <a:r>
              <a:rPr lang="en-US" dirty="0" smtClean="0"/>
              <a:t>, JVECC 2004, 14(4); 242-52 </a:t>
            </a:r>
          </a:p>
          <a:p>
            <a:endParaRPr lang="en-US" dirty="0"/>
          </a:p>
        </p:txBody>
      </p:sp>
      <p:sp>
        <p:nvSpPr>
          <p:cNvPr id="1026" name="AutoShape 2" descr="http://onlinelibrary.wiley.com.proxy.library.cornell.edu/store/10.1111/j.1476-4431.2004.04005.x/asset/image_n/VEC_4005_f1.gif?v=1&amp;t=gczj1mjm&amp;s=2542c178225dabc4c01ab87728e4a705e40a7b1f"/>
          <p:cNvSpPr>
            <a:spLocks noChangeAspect="1" noChangeArrowheads="1"/>
          </p:cNvSpPr>
          <p:nvPr/>
        </p:nvSpPr>
        <p:spPr bwMode="auto">
          <a:xfrm>
            <a:off x="155575" y="-1965325"/>
            <a:ext cx="6858000" cy="40957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http://onlinelibrary.wiley.com.proxy.library.cornell.edu/store/10.1111/j.1476-4431.2004.04005.x/asset/image_n/VEC_4005_f1.gif?v=1&amp;t=gczj1mjm&amp;s=2542c178225dabc4c01ab87728e4a705e40a7b1f"/>
          <p:cNvSpPr>
            <a:spLocks noChangeAspect="1" noChangeArrowheads="1"/>
          </p:cNvSpPr>
          <p:nvPr/>
        </p:nvSpPr>
        <p:spPr bwMode="auto">
          <a:xfrm>
            <a:off x="155575" y="-1965325"/>
            <a:ext cx="6858000" cy="40957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 name="Picture Placeholder 10" descr="ir pathway.gif"/>
          <p:cNvPicPr>
            <a:picLocks noGrp="1" noChangeAspect="1"/>
          </p:cNvPicPr>
          <p:nvPr>
            <p:ph type="pic" idx="1"/>
          </p:nvPr>
        </p:nvPicPr>
        <p:blipFill>
          <a:blip r:embed="rId2" cstate="print"/>
          <a:stretch>
            <a:fillRect/>
          </a:stretch>
        </p:blipFill>
        <p:spPr bwMode="auto">
          <a:xfrm>
            <a:off x="990600" y="1219200"/>
            <a:ext cx="7162800" cy="4800600"/>
          </a:xfrm>
          <a:prstGeom prst="rect">
            <a:avLst/>
          </a:prstGeom>
          <a:noFill/>
        </p:spPr>
      </p:pic>
      <p:sp>
        <p:nvSpPr>
          <p:cNvPr id="13" name="TextBox 12"/>
          <p:cNvSpPr txBox="1"/>
          <p:nvPr/>
        </p:nvSpPr>
        <p:spPr>
          <a:xfrm>
            <a:off x="1524000" y="381000"/>
            <a:ext cx="6553200" cy="646331"/>
          </a:xfrm>
          <a:prstGeom prst="rect">
            <a:avLst/>
          </a:prstGeom>
          <a:noFill/>
          <a:ln w="6350">
            <a:noFill/>
          </a:ln>
        </p:spPr>
        <p:txBody>
          <a:bodyPr wrap="square" rtlCol="0">
            <a:spAutoFit/>
          </a:bodyPr>
          <a:lstStyle/>
          <a:p>
            <a:pPr algn="ctr"/>
            <a:r>
              <a:rPr lang="en-US" sz="3600" b="1" dirty="0" smtClean="0"/>
              <a:t>Lipid </a:t>
            </a:r>
            <a:r>
              <a:rPr lang="en-US" sz="3600" b="1" dirty="0" err="1" smtClean="0"/>
              <a:t>Peroxidation</a:t>
            </a:r>
            <a:endParaRPr lang="en-US" sz="36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u="sng" dirty="0" err="1" smtClean="0"/>
              <a:t>Malondialdehyde</a:t>
            </a:r>
            <a:endParaRPr lang="en-US" u="sng" dirty="0"/>
          </a:p>
        </p:txBody>
      </p:sp>
      <p:sp>
        <p:nvSpPr>
          <p:cNvPr id="6" name="Content Placeholder 5"/>
          <p:cNvSpPr>
            <a:spLocks noGrp="1"/>
          </p:cNvSpPr>
          <p:nvPr>
            <p:ph idx="1"/>
          </p:nvPr>
        </p:nvSpPr>
        <p:spPr/>
        <p:txBody>
          <a:bodyPr/>
          <a:lstStyle/>
          <a:p>
            <a:r>
              <a:rPr lang="en-US" dirty="0" smtClean="0"/>
              <a:t>Most common test is </a:t>
            </a:r>
            <a:r>
              <a:rPr lang="en-US" b="1" dirty="0" smtClean="0"/>
              <a:t>TBARS</a:t>
            </a:r>
          </a:p>
          <a:p>
            <a:pPr lvl="1"/>
            <a:r>
              <a:rPr lang="en-US" dirty="0" smtClean="0"/>
              <a:t>First used to test for rancidity of fats</a:t>
            </a:r>
          </a:p>
          <a:p>
            <a:pPr lvl="1"/>
            <a:r>
              <a:rPr lang="en-US" dirty="0" smtClean="0"/>
              <a:t>Most frequently used test for lipid </a:t>
            </a:r>
            <a:r>
              <a:rPr lang="en-US" dirty="0" err="1" smtClean="0"/>
              <a:t>peroxidation</a:t>
            </a:r>
            <a:endParaRPr lang="en-US" dirty="0" smtClean="0"/>
          </a:p>
          <a:p>
            <a:pPr lvl="1"/>
            <a:r>
              <a:rPr lang="en-US" dirty="0" smtClean="0"/>
              <a:t>Several problems</a:t>
            </a:r>
          </a:p>
          <a:p>
            <a:pPr lvl="1"/>
            <a:r>
              <a:rPr lang="en-US" dirty="0" smtClean="0"/>
              <a:t>Specificity improved </a:t>
            </a:r>
            <a:r>
              <a:rPr lang="en-US" i="1" dirty="0" smtClean="0"/>
              <a:t>in vivo </a:t>
            </a:r>
            <a:r>
              <a:rPr lang="en-US" dirty="0" smtClean="0"/>
              <a:t>with </a:t>
            </a:r>
            <a:r>
              <a:rPr lang="en-US" b="1" dirty="0" smtClean="0"/>
              <a:t>HPLC</a:t>
            </a:r>
          </a:p>
          <a:p>
            <a:endParaRPr lang="en-US" b="1" dirty="0" smtClean="0"/>
          </a:p>
          <a:p>
            <a:r>
              <a:rPr lang="en-US" dirty="0" smtClean="0"/>
              <a:t>ELISA test </a:t>
            </a:r>
          </a:p>
          <a:p>
            <a:pPr lvl="1">
              <a:buNone/>
            </a:pPr>
            <a:endParaRPr lang="en-US" dirty="0" smtClean="0"/>
          </a:p>
          <a:p>
            <a:endParaRPr lang="en-US" dirty="0" smtClean="0"/>
          </a:p>
          <a:p>
            <a:pPr lvl="1">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Problems with TBARS testing</a:t>
            </a:r>
            <a:endParaRPr lang="en-US" dirty="0"/>
          </a:p>
        </p:txBody>
      </p:sp>
      <p:sp>
        <p:nvSpPr>
          <p:cNvPr id="3" name="Content Placeholder 2"/>
          <p:cNvSpPr>
            <a:spLocks noGrp="1"/>
          </p:cNvSpPr>
          <p:nvPr>
            <p:ph idx="1"/>
          </p:nvPr>
        </p:nvSpPr>
        <p:spPr/>
        <p:txBody>
          <a:bodyPr/>
          <a:lstStyle/>
          <a:p>
            <a:r>
              <a:rPr lang="en-US" dirty="0" smtClean="0"/>
              <a:t>Close to 98% of MDA formed is reacted after collection in incubation period</a:t>
            </a:r>
          </a:p>
          <a:p>
            <a:r>
              <a:rPr lang="en-US" dirty="0" smtClean="0"/>
              <a:t>MDA can also come from </a:t>
            </a:r>
            <a:r>
              <a:rPr lang="en-US" dirty="0" err="1" smtClean="0"/>
              <a:t>thromboxane</a:t>
            </a:r>
            <a:r>
              <a:rPr lang="en-US" dirty="0" smtClean="0"/>
              <a:t> synthesis</a:t>
            </a:r>
          </a:p>
          <a:p>
            <a:r>
              <a:rPr lang="en-US" dirty="0" smtClean="0"/>
              <a:t>Inconsistent sensitivity and specificity </a:t>
            </a:r>
            <a:r>
              <a:rPr lang="en-US" i="1" dirty="0" smtClean="0"/>
              <a:t>in vivo</a:t>
            </a:r>
          </a:p>
          <a:p>
            <a:r>
              <a:rPr lang="en-US" dirty="0" smtClean="0"/>
              <a:t>Cumbersome test</a:t>
            </a:r>
          </a:p>
          <a:p>
            <a:endParaRPr lang="en-US" dirty="0"/>
          </a:p>
        </p:txBody>
      </p:sp>
      <p:pic>
        <p:nvPicPr>
          <p:cNvPr id="38914" name="Picture 2" descr="http://t3.gstatic.com/images?q=tbn:ANd9GcSLLAGGgGuh0d3aA9MFYIqItpatbotDTJGKwpVDBICCDJwnPYw&amp;t=1&amp;usg=__RNBh5A3RWuYeRp-Jg3bvUKSrLtA="/>
          <p:cNvPicPr>
            <a:picLocks noChangeAspect="1" noChangeArrowheads="1"/>
          </p:cNvPicPr>
          <p:nvPr/>
        </p:nvPicPr>
        <p:blipFill>
          <a:blip r:embed="rId3" cstate="print"/>
          <a:srcRect/>
          <a:stretch>
            <a:fillRect/>
          </a:stretch>
        </p:blipFill>
        <p:spPr bwMode="auto">
          <a:xfrm>
            <a:off x="4953000" y="4648200"/>
            <a:ext cx="3429000" cy="17526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err="1" smtClean="0"/>
              <a:t>Isoprostanes</a:t>
            </a:r>
            <a:r>
              <a:rPr lang="en-US" u="sng" dirty="0" smtClean="0"/>
              <a:t> (aka </a:t>
            </a:r>
            <a:r>
              <a:rPr lang="en-US" u="sng" dirty="0" err="1" smtClean="0"/>
              <a:t>iso</a:t>
            </a:r>
            <a:r>
              <a:rPr lang="en-US" u="sng" dirty="0" smtClean="0"/>
              <a:t>-prostaglandins)</a:t>
            </a:r>
            <a:endParaRPr lang="en-US" u="sng" dirty="0"/>
          </a:p>
        </p:txBody>
      </p:sp>
      <p:sp>
        <p:nvSpPr>
          <p:cNvPr id="3" name="Content Placeholder 2"/>
          <p:cNvSpPr>
            <a:spLocks noGrp="1"/>
          </p:cNvSpPr>
          <p:nvPr>
            <p:ph idx="1"/>
          </p:nvPr>
        </p:nvSpPr>
        <p:spPr/>
        <p:txBody>
          <a:bodyPr anchor="ctr">
            <a:normAutofit fontScale="92500" lnSpcReduction="10000"/>
          </a:bodyPr>
          <a:lstStyle/>
          <a:p>
            <a:pPr>
              <a:lnSpc>
                <a:spcPct val="150000"/>
              </a:lnSpc>
            </a:pPr>
            <a:r>
              <a:rPr lang="en-US" dirty="0" smtClean="0"/>
              <a:t>Formed by oxidation of </a:t>
            </a:r>
            <a:r>
              <a:rPr lang="en-US" dirty="0" err="1" smtClean="0"/>
              <a:t>arachadonic</a:t>
            </a:r>
            <a:r>
              <a:rPr lang="en-US" dirty="0" smtClean="0"/>
              <a:t> acid</a:t>
            </a:r>
          </a:p>
          <a:p>
            <a:pPr>
              <a:lnSpc>
                <a:spcPct val="150000"/>
              </a:lnSpc>
            </a:pPr>
            <a:r>
              <a:rPr lang="en-US" dirty="0" smtClean="0"/>
              <a:t>Independent of COX enzymes</a:t>
            </a:r>
          </a:p>
          <a:p>
            <a:pPr>
              <a:lnSpc>
                <a:spcPct val="150000"/>
              </a:lnSpc>
            </a:pPr>
            <a:r>
              <a:rPr lang="en-US" dirty="0" smtClean="0"/>
              <a:t>Very stable</a:t>
            </a:r>
          </a:p>
          <a:p>
            <a:pPr>
              <a:lnSpc>
                <a:spcPct val="150000"/>
              </a:lnSpc>
            </a:pPr>
            <a:r>
              <a:rPr lang="en-US" dirty="0" smtClean="0"/>
              <a:t>αF</a:t>
            </a:r>
            <a:r>
              <a:rPr lang="en-US" baseline="-25000" dirty="0" smtClean="0"/>
              <a:t>2</a:t>
            </a:r>
            <a:r>
              <a:rPr lang="en-US" dirty="0" smtClean="0"/>
              <a:t> </a:t>
            </a:r>
            <a:r>
              <a:rPr lang="en-US" dirty="0" err="1" smtClean="0"/>
              <a:t>isoprostane</a:t>
            </a:r>
            <a:r>
              <a:rPr lang="en-US" dirty="0" smtClean="0"/>
              <a:t> is most frequent studied</a:t>
            </a:r>
          </a:p>
          <a:p>
            <a:pPr>
              <a:lnSpc>
                <a:spcPct val="150000"/>
              </a:lnSpc>
            </a:pPr>
            <a:r>
              <a:rPr lang="en-US" dirty="0" smtClean="0"/>
              <a:t>Present in all biologic fluids and tissues</a:t>
            </a:r>
          </a:p>
          <a:p>
            <a:pPr>
              <a:lnSpc>
                <a:spcPct val="150000"/>
              </a:lnSpc>
            </a:pPr>
            <a:r>
              <a:rPr lang="en-US" dirty="0" smtClean="0"/>
              <a:t>Problems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Ferrous oxidation of </a:t>
            </a:r>
            <a:r>
              <a:rPr lang="en-US" u="sng" dirty="0" err="1" smtClean="0"/>
              <a:t>xylenol</a:t>
            </a:r>
            <a:endParaRPr lang="en-US" u="sng" dirty="0"/>
          </a:p>
        </p:txBody>
      </p:sp>
      <p:sp>
        <p:nvSpPr>
          <p:cNvPr id="3" name="Content Placeholder 2"/>
          <p:cNvSpPr>
            <a:spLocks noGrp="1"/>
          </p:cNvSpPr>
          <p:nvPr>
            <p:ph idx="1"/>
          </p:nvPr>
        </p:nvSpPr>
        <p:spPr/>
        <p:txBody>
          <a:bodyPr/>
          <a:lstStyle/>
          <a:p>
            <a:r>
              <a:rPr lang="en-US" dirty="0" err="1" smtClean="0"/>
              <a:t>Xylenol</a:t>
            </a:r>
            <a:r>
              <a:rPr lang="en-US" dirty="0" smtClean="0"/>
              <a:t> is a FERRIC sensitive dye</a:t>
            </a:r>
          </a:p>
          <a:p>
            <a:endParaRPr lang="en-US" dirty="0" smtClean="0"/>
          </a:p>
          <a:p>
            <a:r>
              <a:rPr lang="en-US" dirty="0" smtClean="0"/>
              <a:t>Basis of test is conversion of FERROUS TO FERRIC iron</a:t>
            </a:r>
          </a:p>
          <a:p>
            <a:pPr>
              <a:buNone/>
            </a:pPr>
            <a:r>
              <a:rPr lang="en-US" b="1" dirty="0" smtClean="0"/>
              <a:t>*</a:t>
            </a:r>
            <a:r>
              <a:rPr lang="en-US" dirty="0" smtClean="0"/>
              <a:t>Remember: </a:t>
            </a:r>
            <a:r>
              <a:rPr lang="en-US" b="1" dirty="0" smtClean="0">
                <a:effectLst>
                  <a:outerShdw blurRad="38100" dist="38100" dir="2700000" algn="tl">
                    <a:srgbClr val="000000">
                      <a:alpha val="43137"/>
                    </a:srgbClr>
                  </a:outerShdw>
                </a:effectLst>
              </a:rPr>
              <a:t>Fe</a:t>
            </a:r>
            <a:r>
              <a:rPr lang="en-US" b="1" baseline="30000" dirty="0" smtClean="0">
                <a:effectLst>
                  <a:outerShdw blurRad="38100" dist="38100" dir="2700000" algn="tl">
                    <a:srgbClr val="000000">
                      <a:alpha val="43137"/>
                    </a:srgbClr>
                  </a:outerShdw>
                </a:effectLst>
              </a:rPr>
              <a:t>2+ </a:t>
            </a:r>
            <a:r>
              <a:rPr lang="en-US" b="1" dirty="0" smtClean="0">
                <a:effectLst>
                  <a:outerShdw blurRad="38100" dist="38100" dir="2700000" algn="tl">
                    <a:srgbClr val="000000">
                      <a:alpha val="43137"/>
                    </a:srgbClr>
                  </a:outerShdw>
                </a:effectLst>
              </a:rPr>
              <a:t> + H</a:t>
            </a:r>
            <a:r>
              <a:rPr lang="en-US" b="1" baseline="-25000" dirty="0" smtClean="0">
                <a:effectLst>
                  <a:outerShdw blurRad="38100" dist="38100" dir="2700000" algn="tl">
                    <a:srgbClr val="000000">
                      <a:alpha val="43137"/>
                    </a:srgbClr>
                  </a:outerShdw>
                </a:effectLst>
              </a:rPr>
              <a:t>2</a:t>
            </a:r>
            <a:r>
              <a:rPr lang="en-US" b="1" dirty="0" smtClean="0">
                <a:effectLst>
                  <a:outerShdw blurRad="38100" dist="38100" dir="2700000" algn="tl">
                    <a:srgbClr val="000000">
                      <a:alpha val="43137"/>
                    </a:srgbClr>
                  </a:outerShdw>
                </a:effectLst>
              </a:rPr>
              <a:t>O</a:t>
            </a:r>
            <a:r>
              <a:rPr lang="en-US" b="1" baseline="-25000" dirty="0" smtClean="0">
                <a:effectLst>
                  <a:outerShdw blurRad="38100" dist="38100" dir="2700000" algn="tl">
                    <a:srgbClr val="000000">
                      <a:alpha val="43137"/>
                    </a:srgbClr>
                  </a:outerShdw>
                </a:effectLst>
              </a:rPr>
              <a:t>2 </a:t>
            </a:r>
            <a:r>
              <a:rPr lang="en-US" b="1" dirty="0" smtClean="0">
                <a:effectLst>
                  <a:outerShdw blurRad="38100" dist="38100" dir="2700000" algn="tl">
                    <a:srgbClr val="000000">
                      <a:alpha val="43137"/>
                    </a:srgbClr>
                  </a:outerShdw>
                </a:effectLst>
              </a:rPr>
              <a:t>→ OH</a:t>
            </a:r>
            <a:r>
              <a:rPr lang="en-US" b="1" baseline="30000" dirty="0" smtClean="0">
                <a:effectLst>
                  <a:outerShdw blurRad="38100" dist="38100" dir="2700000" algn="tl">
                    <a:srgbClr val="000000">
                      <a:alpha val="43137"/>
                    </a:srgbClr>
                  </a:outerShdw>
                </a:effectLst>
              </a:rPr>
              <a:t>•</a:t>
            </a:r>
            <a:r>
              <a:rPr lang="en-US" b="1" dirty="0" smtClean="0">
                <a:effectLst>
                  <a:outerShdw blurRad="38100" dist="38100" dir="2700000" algn="tl">
                    <a:srgbClr val="000000">
                      <a:alpha val="43137"/>
                    </a:srgbClr>
                  </a:outerShdw>
                </a:effectLst>
              </a:rPr>
              <a:t> + OH</a:t>
            </a:r>
            <a:r>
              <a:rPr lang="en-US" b="1" baseline="30000" dirty="0" smtClean="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Fe</a:t>
            </a:r>
            <a:r>
              <a:rPr lang="en-US" b="1" baseline="30000" dirty="0" smtClean="0">
                <a:effectLst>
                  <a:outerShdw blurRad="38100" dist="38100" dir="2700000" algn="tl">
                    <a:srgbClr val="000000">
                      <a:alpha val="43137"/>
                    </a:srgbClr>
                  </a:outerShdw>
                </a:effectLst>
              </a:rPr>
              <a:t>3+</a:t>
            </a:r>
          </a:p>
          <a:p>
            <a:pPr>
              <a:buNone/>
            </a:pPr>
            <a:endParaRPr lang="en-US" b="1" baseline="30000" dirty="0" smtClean="0">
              <a:effectLst>
                <a:outerShdw blurRad="38100" dist="38100" dir="2700000" algn="tl">
                  <a:srgbClr val="000000">
                    <a:alpha val="43137"/>
                  </a:srgbClr>
                </a:outerShdw>
              </a:effectLst>
            </a:endParaRPr>
          </a:p>
          <a:p>
            <a:r>
              <a:rPr lang="en-US" dirty="0" smtClean="0"/>
              <a:t>Problem: numerous pathways can lead to this</a:t>
            </a:r>
          </a:p>
          <a:p>
            <a:pPr>
              <a:buNone/>
            </a:pPr>
            <a:endParaRPr lang="en-US"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u="sng" dirty="0" smtClean="0"/>
              <a:t>Exhaled gases</a:t>
            </a:r>
            <a:endParaRPr lang="en-US" u="sng" dirty="0"/>
          </a:p>
        </p:txBody>
      </p:sp>
      <p:sp>
        <p:nvSpPr>
          <p:cNvPr id="3" name="Content Placeholder 2"/>
          <p:cNvSpPr>
            <a:spLocks noGrp="1"/>
          </p:cNvSpPr>
          <p:nvPr>
            <p:ph idx="1"/>
          </p:nvPr>
        </p:nvSpPr>
        <p:spPr>
          <a:xfrm>
            <a:off x="457200" y="1371600"/>
            <a:ext cx="7848600" cy="4754563"/>
          </a:xfrm>
        </p:spPr>
        <p:txBody>
          <a:bodyPr/>
          <a:lstStyle/>
          <a:p>
            <a:r>
              <a:rPr lang="en-US" dirty="0" smtClean="0"/>
              <a:t>Oxidation of </a:t>
            </a:r>
            <a:r>
              <a:rPr lang="el-GR" dirty="0" smtClean="0"/>
              <a:t>ω</a:t>
            </a:r>
            <a:r>
              <a:rPr lang="en-US" dirty="0" smtClean="0"/>
              <a:t>-3  PUFAs = ethane gas</a:t>
            </a:r>
          </a:p>
          <a:p>
            <a:r>
              <a:rPr lang="en-US" dirty="0" smtClean="0"/>
              <a:t>Oxidation of </a:t>
            </a:r>
            <a:r>
              <a:rPr lang="el-GR" dirty="0" smtClean="0"/>
              <a:t>ω</a:t>
            </a:r>
            <a:r>
              <a:rPr lang="en-US" dirty="0" smtClean="0"/>
              <a:t>-6 PUFA = pentane gas</a:t>
            </a:r>
          </a:p>
          <a:p>
            <a:r>
              <a:rPr lang="en-US" dirty="0" smtClean="0"/>
              <a:t>Can be measured in expired gases</a:t>
            </a:r>
          </a:p>
          <a:p>
            <a:r>
              <a:rPr lang="en-US" dirty="0" smtClean="0"/>
              <a:t>Limitations involve contamination:</a:t>
            </a:r>
          </a:p>
          <a:p>
            <a:pPr lvl="1"/>
            <a:r>
              <a:rPr lang="en-US" dirty="0" smtClean="0"/>
              <a:t>Air pollution</a:t>
            </a:r>
          </a:p>
          <a:p>
            <a:pPr lvl="1"/>
            <a:r>
              <a:rPr lang="en-US" dirty="0" smtClean="0"/>
              <a:t>Isoprene gas</a:t>
            </a:r>
          </a:p>
          <a:p>
            <a:pPr lvl="1"/>
            <a:r>
              <a:rPr lang="en-US" dirty="0" smtClean="0"/>
              <a:t>Gases by bacteria</a:t>
            </a:r>
          </a:p>
        </p:txBody>
      </p:sp>
      <p:pic>
        <p:nvPicPr>
          <p:cNvPr id="33794" name="Picture 2" descr="http://www.alaska-in-pictures.com/data/media/13/cruise-ship-scenic_5402.jpg"/>
          <p:cNvPicPr>
            <a:picLocks noChangeAspect="1" noChangeArrowheads="1"/>
          </p:cNvPicPr>
          <p:nvPr/>
        </p:nvPicPr>
        <p:blipFill>
          <a:blip r:embed="rId3" cstate="print"/>
          <a:srcRect/>
          <a:stretch>
            <a:fillRect/>
          </a:stretch>
        </p:blipFill>
        <p:spPr bwMode="auto">
          <a:xfrm>
            <a:off x="4419600" y="3733800"/>
            <a:ext cx="4457700" cy="2857501"/>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6" name="Text Placeholder 5"/>
          <p:cNvSpPr>
            <a:spLocks noGrp="1"/>
          </p:cNvSpPr>
          <p:nvPr>
            <p:ph type="body" sz="half" idx="2"/>
          </p:nvPr>
        </p:nvSpPr>
        <p:spPr>
          <a:xfrm>
            <a:off x="3657600" y="6096000"/>
            <a:ext cx="4876800" cy="533400"/>
          </a:xfrm>
        </p:spPr>
        <p:txBody>
          <a:bodyPr/>
          <a:lstStyle/>
          <a:p>
            <a:r>
              <a:rPr lang="en-US" dirty="0" smtClean="0"/>
              <a:t>Taken from </a:t>
            </a:r>
            <a:r>
              <a:rPr lang="en-US" dirty="0" err="1" smtClean="0"/>
              <a:t>McMicheal</a:t>
            </a:r>
            <a:r>
              <a:rPr lang="en-US" dirty="0" smtClean="0"/>
              <a:t>, JVECC 2004, 14(4); 242-52 </a:t>
            </a:r>
          </a:p>
          <a:p>
            <a:endParaRPr lang="en-US" dirty="0"/>
          </a:p>
        </p:txBody>
      </p:sp>
      <p:sp>
        <p:nvSpPr>
          <p:cNvPr id="1026" name="AutoShape 2" descr="http://onlinelibrary.wiley.com.proxy.library.cornell.edu/store/10.1111/j.1476-4431.2004.04005.x/asset/image_n/VEC_4005_f1.gif?v=1&amp;t=gczj1mjm&amp;s=2542c178225dabc4c01ab87728e4a705e40a7b1f"/>
          <p:cNvSpPr>
            <a:spLocks noChangeAspect="1" noChangeArrowheads="1"/>
          </p:cNvSpPr>
          <p:nvPr/>
        </p:nvSpPr>
        <p:spPr bwMode="auto">
          <a:xfrm>
            <a:off x="155575" y="-1965325"/>
            <a:ext cx="6858000" cy="40957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http://onlinelibrary.wiley.com.proxy.library.cornell.edu/store/10.1111/j.1476-4431.2004.04005.x/asset/image_n/VEC_4005_f1.gif?v=1&amp;t=gczj1mjm&amp;s=2542c178225dabc4c01ab87728e4a705e40a7b1f"/>
          <p:cNvSpPr>
            <a:spLocks noChangeAspect="1" noChangeArrowheads="1"/>
          </p:cNvSpPr>
          <p:nvPr/>
        </p:nvSpPr>
        <p:spPr bwMode="auto">
          <a:xfrm>
            <a:off x="155575" y="-1965325"/>
            <a:ext cx="6858000" cy="40957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 name="Picture Placeholder 10" descr="ir pathway.gif"/>
          <p:cNvPicPr>
            <a:picLocks noGrp="1" noChangeAspect="1"/>
          </p:cNvPicPr>
          <p:nvPr>
            <p:ph type="pic" idx="1"/>
          </p:nvPr>
        </p:nvPicPr>
        <p:blipFill>
          <a:blip r:embed="rId2" cstate="print"/>
          <a:stretch>
            <a:fillRect/>
          </a:stretch>
        </p:blipFill>
        <p:spPr bwMode="auto">
          <a:xfrm>
            <a:off x="990600" y="1219200"/>
            <a:ext cx="7162800" cy="4800600"/>
          </a:xfrm>
          <a:prstGeom prst="rect">
            <a:avLst/>
          </a:prstGeom>
          <a:noFill/>
        </p:spPr>
      </p:pic>
      <p:sp>
        <p:nvSpPr>
          <p:cNvPr id="13" name="TextBox 12"/>
          <p:cNvSpPr txBox="1"/>
          <p:nvPr/>
        </p:nvSpPr>
        <p:spPr>
          <a:xfrm>
            <a:off x="1524000" y="228600"/>
            <a:ext cx="6553200" cy="646331"/>
          </a:xfrm>
          <a:prstGeom prst="rect">
            <a:avLst/>
          </a:prstGeom>
          <a:noFill/>
          <a:ln w="6350">
            <a:noFill/>
          </a:ln>
        </p:spPr>
        <p:txBody>
          <a:bodyPr wrap="square" rtlCol="0">
            <a:spAutoFit/>
          </a:bodyPr>
          <a:lstStyle/>
          <a:p>
            <a:pPr algn="ctr"/>
            <a:r>
              <a:rPr lang="en-US" sz="3600" b="1" dirty="0" smtClean="0"/>
              <a:t>Lipid </a:t>
            </a:r>
            <a:r>
              <a:rPr lang="en-US" sz="3600" b="1" dirty="0" err="1" smtClean="0"/>
              <a:t>Peroxidation</a:t>
            </a:r>
            <a:endParaRPr lang="en-US" sz="3600"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ln w="12700">
            <a:solidFill>
              <a:schemeClr val="tx1"/>
            </a:solidFill>
          </a:ln>
        </p:spPr>
        <p:txBody>
          <a:bodyPr/>
          <a:lstStyle/>
          <a:p>
            <a:r>
              <a:rPr lang="en-US" dirty="0" smtClean="0"/>
              <a:t>3.  Measurement of ROS</a:t>
            </a:r>
            <a:endParaRPr lang="en-US" dirty="0"/>
          </a:p>
        </p:txBody>
      </p:sp>
      <p:sp>
        <p:nvSpPr>
          <p:cNvPr id="6" name="Content Placeholder 5"/>
          <p:cNvSpPr>
            <a:spLocks noGrp="1"/>
          </p:cNvSpPr>
          <p:nvPr>
            <p:ph idx="1"/>
          </p:nvPr>
        </p:nvSpPr>
        <p:spPr/>
        <p:txBody>
          <a:bodyPr/>
          <a:lstStyle/>
          <a:p>
            <a:r>
              <a:rPr lang="en-US" dirty="0" smtClean="0"/>
              <a:t>Very difficult to measure, short half-life</a:t>
            </a:r>
          </a:p>
          <a:p>
            <a:pPr>
              <a:buNone/>
            </a:pPr>
            <a:endParaRPr lang="en-US" dirty="0" smtClean="0"/>
          </a:p>
          <a:p>
            <a:r>
              <a:rPr lang="en-US" dirty="0" smtClean="0"/>
              <a:t>Electron Paramagnetic Resonance (EPR)</a:t>
            </a:r>
          </a:p>
          <a:p>
            <a:endParaRPr lang="en-US" dirty="0" smtClean="0"/>
          </a:p>
          <a:p>
            <a:r>
              <a:rPr lang="en-US" b="1" dirty="0" smtClean="0"/>
              <a:t>“Spin Trapping”</a:t>
            </a:r>
            <a:endParaRPr lang="en-US" b="1" dirty="0"/>
          </a:p>
        </p:txBody>
      </p:sp>
      <p:pic>
        <p:nvPicPr>
          <p:cNvPr id="30722" name="Picture 2" descr="http://t1.gstatic.com/images?q=tbn:ANd9GcRP5g5UO19lLRJ3cJ6QW1s8f12eoIFXKQb2Q5DPaiCOsHS5tDU&amp;t=1&amp;usg=__s4_l6OUJdrQKy7mUtg3C3CkUoz0="/>
          <p:cNvPicPr>
            <a:picLocks noChangeAspect="1" noChangeArrowheads="1"/>
          </p:cNvPicPr>
          <p:nvPr/>
        </p:nvPicPr>
        <p:blipFill>
          <a:blip r:embed="rId3" cstate="print"/>
          <a:srcRect/>
          <a:stretch>
            <a:fillRect/>
          </a:stretch>
        </p:blipFill>
        <p:spPr bwMode="auto">
          <a:xfrm>
            <a:off x="5181600" y="4038600"/>
            <a:ext cx="3124200" cy="2340136"/>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a:xfrm>
            <a:off x="457200" y="1676400"/>
            <a:ext cx="8229600" cy="4449763"/>
          </a:xfrm>
        </p:spPr>
        <p:txBody>
          <a:bodyPr/>
          <a:lstStyle/>
          <a:p>
            <a:r>
              <a:rPr lang="en-US" dirty="0" smtClean="0"/>
              <a:t>Review from last week</a:t>
            </a:r>
          </a:p>
          <a:p>
            <a:r>
              <a:rPr lang="en-US" dirty="0" smtClean="0"/>
              <a:t>Assessment of IR injury/diagnostics</a:t>
            </a:r>
          </a:p>
          <a:p>
            <a:r>
              <a:rPr lang="en-US" dirty="0" smtClean="0"/>
              <a:t>Treatment modalities</a:t>
            </a:r>
          </a:p>
          <a:p>
            <a:endParaRPr lang="en-US" dirty="0" smtClean="0"/>
          </a:p>
          <a:p>
            <a:r>
              <a:rPr lang="en-US" dirty="0" smtClean="0"/>
              <a:t>Yes, pay attention there is a quiz at the end of this!</a:t>
            </a:r>
            <a:endParaRPr lang="en-US" dirty="0"/>
          </a:p>
        </p:txBody>
      </p:sp>
      <p:sp>
        <p:nvSpPr>
          <p:cNvPr id="4" name="Oval 3"/>
          <p:cNvSpPr/>
          <p:nvPr/>
        </p:nvSpPr>
        <p:spPr>
          <a:xfrm>
            <a:off x="2514600" y="381000"/>
            <a:ext cx="4191000" cy="990600"/>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t>OUTLINE</a:t>
            </a:r>
            <a:endParaRPr lang="en-US" sz="4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12700">
            <a:solidFill>
              <a:schemeClr val="tx1"/>
            </a:solidFill>
          </a:ln>
        </p:spPr>
        <p:txBody>
          <a:bodyPr/>
          <a:lstStyle/>
          <a:p>
            <a:r>
              <a:rPr lang="en-US" dirty="0" smtClean="0"/>
              <a:t>4.  Measurement of Antioxidants</a:t>
            </a:r>
            <a:endParaRPr lang="en-US" dirty="0"/>
          </a:p>
        </p:txBody>
      </p:sp>
      <p:sp>
        <p:nvSpPr>
          <p:cNvPr id="3" name="Content Placeholder 2"/>
          <p:cNvSpPr>
            <a:spLocks noGrp="1"/>
          </p:cNvSpPr>
          <p:nvPr>
            <p:ph idx="1"/>
          </p:nvPr>
        </p:nvSpPr>
        <p:spPr/>
        <p:txBody>
          <a:bodyPr>
            <a:normAutofit fontScale="92500" lnSpcReduction="10000"/>
          </a:bodyPr>
          <a:lstStyle/>
          <a:p>
            <a:r>
              <a:rPr lang="en-US" u="sng" dirty="0" smtClean="0"/>
              <a:t>Glutathione </a:t>
            </a:r>
            <a:r>
              <a:rPr lang="en-US" u="sng" dirty="0" err="1" smtClean="0"/>
              <a:t>Peroxidase</a:t>
            </a:r>
            <a:r>
              <a:rPr lang="en-US" dirty="0" smtClean="0"/>
              <a:t>:</a:t>
            </a:r>
          </a:p>
          <a:p>
            <a:pPr lvl="1"/>
            <a:r>
              <a:rPr lang="en-US" dirty="0" smtClean="0"/>
              <a:t>Glutathione as a substrate has 2 forms, reduced (GSH) and oxidized (GSSH)</a:t>
            </a:r>
          </a:p>
          <a:p>
            <a:pPr lvl="1"/>
            <a:r>
              <a:rPr lang="en-US" dirty="0" smtClean="0"/>
              <a:t>Can compare the ratio of GSH to GSSH</a:t>
            </a:r>
          </a:p>
          <a:p>
            <a:pPr lvl="1"/>
            <a:r>
              <a:rPr lang="en-US" dirty="0" smtClean="0"/>
              <a:t>Susceptible to </a:t>
            </a:r>
            <a:r>
              <a:rPr lang="en-US" i="1" dirty="0" smtClean="0"/>
              <a:t>ex vivo </a:t>
            </a:r>
            <a:r>
              <a:rPr lang="en-US" dirty="0" smtClean="0"/>
              <a:t>spontaneous oxidation</a:t>
            </a:r>
          </a:p>
          <a:p>
            <a:pPr lvl="1"/>
            <a:r>
              <a:rPr lang="en-US" i="1" dirty="0" smtClean="0"/>
              <a:t>(Multiple liver studies done by Dr. Center)</a:t>
            </a:r>
          </a:p>
          <a:p>
            <a:endParaRPr lang="en-US" u="sng" dirty="0" smtClean="0"/>
          </a:p>
          <a:p>
            <a:r>
              <a:rPr lang="el-GR" u="sng" dirty="0" smtClean="0"/>
              <a:t>α</a:t>
            </a:r>
            <a:r>
              <a:rPr lang="en-US" u="sng" dirty="0" smtClean="0"/>
              <a:t>-</a:t>
            </a:r>
            <a:r>
              <a:rPr lang="en-US" u="sng" dirty="0" err="1" smtClean="0"/>
              <a:t>tocopherol</a:t>
            </a:r>
            <a:r>
              <a:rPr lang="en-US" dirty="0" smtClean="0"/>
              <a:t>:</a:t>
            </a:r>
          </a:p>
          <a:p>
            <a:pPr lvl="1"/>
            <a:r>
              <a:rPr lang="en-US" dirty="0" smtClean="0"/>
              <a:t>Evaluation of serum concentrations</a:t>
            </a:r>
          </a:p>
          <a:p>
            <a:pPr lvl="1"/>
            <a:r>
              <a:rPr lang="en-US" dirty="0" smtClean="0"/>
              <a:t>Documented to be decreased in sled dogs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1219200"/>
            <a:ext cx="8229600" cy="1143000"/>
          </a:xfrm>
        </p:spPr>
        <p:txBody>
          <a:bodyPr/>
          <a:lstStyle/>
          <a:p>
            <a:r>
              <a:rPr lang="en-US" b="1" dirty="0" smtClean="0"/>
              <a:t>Treatment of IR Injury</a:t>
            </a:r>
            <a:endParaRPr lang="en-US" b="1" dirty="0"/>
          </a:p>
        </p:txBody>
      </p:sp>
      <p:sp>
        <p:nvSpPr>
          <p:cNvPr id="3" name="Content Placeholder 2"/>
          <p:cNvSpPr>
            <a:spLocks noGrp="1"/>
          </p:cNvSpPr>
          <p:nvPr>
            <p:ph idx="1"/>
          </p:nvPr>
        </p:nvSpPr>
        <p:spPr>
          <a:xfrm>
            <a:off x="1524000" y="2438400"/>
            <a:ext cx="6400800" cy="3810000"/>
          </a:xfrm>
          <a:ln>
            <a:solidFill>
              <a:schemeClr val="tx1"/>
            </a:solidFill>
            <a:prstDash val="lgDashDotDot"/>
          </a:ln>
        </p:spPr>
        <p:txBody>
          <a:bodyPr>
            <a:normAutofit/>
          </a:bodyPr>
          <a:lstStyle/>
          <a:p>
            <a:pPr algn="ctr"/>
            <a:r>
              <a:rPr lang="en-US" dirty="0" smtClean="0"/>
              <a:t>Blocking </a:t>
            </a:r>
            <a:r>
              <a:rPr lang="en-US" dirty="0" err="1" smtClean="0"/>
              <a:t>neutrophils</a:t>
            </a:r>
            <a:endParaRPr lang="en-US" dirty="0" smtClean="0"/>
          </a:p>
          <a:p>
            <a:pPr algn="ctr"/>
            <a:r>
              <a:rPr lang="en-US" dirty="0" smtClean="0"/>
              <a:t>Block the formation of ROS</a:t>
            </a:r>
          </a:p>
          <a:p>
            <a:pPr algn="ctr"/>
            <a:r>
              <a:rPr lang="en-US" dirty="0" smtClean="0"/>
              <a:t>Scavenging ROS</a:t>
            </a:r>
          </a:p>
          <a:p>
            <a:pPr algn="ctr"/>
            <a:r>
              <a:rPr lang="en-US" dirty="0" smtClean="0"/>
              <a:t>Miscellaneous </a:t>
            </a:r>
          </a:p>
          <a:p>
            <a:pPr algn="ctr"/>
            <a:r>
              <a:rPr lang="en-US" dirty="0" smtClean="0"/>
              <a:t>Preconditioning</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868362"/>
          </a:xfrm>
        </p:spPr>
        <p:txBody>
          <a:bodyPr/>
          <a:lstStyle/>
          <a:p>
            <a:pPr algn="l"/>
            <a:r>
              <a:rPr lang="en-US" dirty="0" smtClean="0"/>
              <a:t>Treatment:</a:t>
            </a:r>
            <a:endParaRPr lang="en-US" dirty="0"/>
          </a:p>
        </p:txBody>
      </p:sp>
      <p:sp>
        <p:nvSpPr>
          <p:cNvPr id="4" name="Content Placeholder 3"/>
          <p:cNvSpPr>
            <a:spLocks noGrp="1"/>
          </p:cNvSpPr>
          <p:nvPr>
            <p:ph idx="1"/>
          </p:nvPr>
        </p:nvSpPr>
        <p:spPr>
          <a:xfrm>
            <a:off x="457200" y="1295400"/>
            <a:ext cx="8229600" cy="4830763"/>
          </a:xfrm>
        </p:spPr>
        <p:txBody>
          <a:bodyPr anchor="ctr">
            <a:normAutofit fontScale="85000" lnSpcReduction="20000"/>
          </a:bodyPr>
          <a:lstStyle/>
          <a:p>
            <a:r>
              <a:rPr lang="en-US" dirty="0" smtClean="0"/>
              <a:t>Greater than 13,000 research articles, over 1000 different intervention since 1971</a:t>
            </a:r>
          </a:p>
          <a:p>
            <a:pPr>
              <a:buNone/>
            </a:pPr>
            <a:endParaRPr lang="en-US" dirty="0" smtClean="0"/>
          </a:p>
          <a:p>
            <a:r>
              <a:rPr lang="en-US" dirty="0" smtClean="0"/>
              <a:t>Majority of research is not applicable or impractical in clinical setting</a:t>
            </a:r>
          </a:p>
          <a:p>
            <a:pPr>
              <a:buNone/>
            </a:pPr>
            <a:endParaRPr lang="en-US" dirty="0" smtClean="0"/>
          </a:p>
          <a:p>
            <a:r>
              <a:rPr lang="en-US" dirty="0" smtClean="0"/>
              <a:t>IR’s complex cascade allows for several treatment targets</a:t>
            </a:r>
          </a:p>
          <a:p>
            <a:endParaRPr lang="en-US" dirty="0" smtClean="0"/>
          </a:p>
          <a:p>
            <a:r>
              <a:rPr lang="en-US" dirty="0" smtClean="0"/>
              <a:t>Other variables: timing of intervention, combo </a:t>
            </a:r>
            <a:r>
              <a:rPr lang="en-US" dirty="0" err="1" smtClean="0"/>
              <a:t>tx</a:t>
            </a:r>
            <a:endParaRPr lang="en-US" dirty="0" smtClean="0"/>
          </a:p>
          <a:p>
            <a:pPr>
              <a:buNone/>
            </a:pPr>
            <a:endParaRPr lang="en-US" dirty="0" smtClean="0"/>
          </a:p>
          <a:p>
            <a:r>
              <a:rPr lang="en-US" dirty="0" smtClean="0"/>
              <a:t>No established treatment to date</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a:ln w="12700">
            <a:solidFill>
              <a:schemeClr val="tx1"/>
            </a:solidFill>
          </a:ln>
        </p:spPr>
        <p:txBody>
          <a:bodyPr/>
          <a:lstStyle/>
          <a:p>
            <a:r>
              <a:rPr lang="en-US" dirty="0" smtClean="0"/>
              <a:t>1.  Blocking </a:t>
            </a:r>
            <a:r>
              <a:rPr lang="en-US" dirty="0" err="1" smtClean="0"/>
              <a:t>Neutrophils</a:t>
            </a:r>
            <a:endParaRPr lang="en-US" dirty="0"/>
          </a:p>
        </p:txBody>
      </p:sp>
      <p:sp>
        <p:nvSpPr>
          <p:cNvPr id="3" name="Content Placeholder 2"/>
          <p:cNvSpPr>
            <a:spLocks noGrp="1"/>
          </p:cNvSpPr>
          <p:nvPr>
            <p:ph idx="1"/>
          </p:nvPr>
        </p:nvSpPr>
        <p:spPr>
          <a:xfrm>
            <a:off x="457200" y="1295400"/>
            <a:ext cx="8229600" cy="4830763"/>
          </a:xfrm>
        </p:spPr>
        <p:txBody>
          <a:bodyPr>
            <a:normAutofit lnSpcReduction="10000"/>
          </a:bodyPr>
          <a:lstStyle/>
          <a:p>
            <a:r>
              <a:rPr lang="en-US" dirty="0" err="1" smtClean="0"/>
              <a:t>Neutrophil</a:t>
            </a:r>
            <a:r>
              <a:rPr lang="en-US" dirty="0" smtClean="0"/>
              <a:t> generated ROS plays a large part in damage done</a:t>
            </a:r>
          </a:p>
          <a:p>
            <a:pPr>
              <a:buNone/>
            </a:pPr>
            <a:endParaRPr lang="en-US" dirty="0" smtClean="0"/>
          </a:p>
          <a:p>
            <a:r>
              <a:rPr lang="en-US" dirty="0" smtClean="0"/>
              <a:t>Strong pre-clinical data suggesting benefit</a:t>
            </a:r>
          </a:p>
          <a:p>
            <a:pPr>
              <a:buNone/>
            </a:pPr>
            <a:endParaRPr lang="en-US" dirty="0" smtClean="0"/>
          </a:p>
          <a:p>
            <a:r>
              <a:rPr lang="en-US" dirty="0" smtClean="0"/>
              <a:t>Targeted therapies:</a:t>
            </a:r>
          </a:p>
          <a:p>
            <a:pPr lvl="1"/>
            <a:r>
              <a:rPr lang="en-US" dirty="0" smtClean="0"/>
              <a:t>Anti ICAM-1 antibodies</a:t>
            </a:r>
          </a:p>
          <a:p>
            <a:pPr lvl="1"/>
            <a:r>
              <a:rPr lang="en-US" dirty="0" smtClean="0"/>
              <a:t>Anti </a:t>
            </a:r>
            <a:r>
              <a:rPr lang="en-US" dirty="0" err="1" smtClean="0"/>
              <a:t>integrin</a:t>
            </a:r>
            <a:r>
              <a:rPr lang="en-US" dirty="0" smtClean="0"/>
              <a:t> antibodies</a:t>
            </a:r>
          </a:p>
          <a:p>
            <a:pPr lvl="1"/>
            <a:r>
              <a:rPr lang="en-US" dirty="0" smtClean="0"/>
              <a:t>Inhibition of infiltration</a:t>
            </a:r>
            <a:endParaRPr lang="en-US" dirty="0"/>
          </a:p>
        </p:txBody>
      </p:sp>
      <p:pic>
        <p:nvPicPr>
          <p:cNvPr id="24578" name="Picture 2" descr="http://www.hakatours.com/images/scenic%20flight.jpg"/>
          <p:cNvPicPr>
            <a:picLocks noChangeAspect="1" noChangeArrowheads="1"/>
          </p:cNvPicPr>
          <p:nvPr/>
        </p:nvPicPr>
        <p:blipFill>
          <a:blip r:embed="rId2" cstate="print"/>
          <a:srcRect/>
          <a:stretch>
            <a:fillRect/>
          </a:stretch>
        </p:blipFill>
        <p:spPr bwMode="auto">
          <a:xfrm>
            <a:off x="5105400" y="3657600"/>
            <a:ext cx="3810000" cy="28575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Blocking </a:t>
            </a:r>
            <a:r>
              <a:rPr lang="en-US" dirty="0" err="1" smtClean="0"/>
              <a:t>Neutrophils</a:t>
            </a:r>
            <a:endParaRPr lang="en-US" dirty="0"/>
          </a:p>
        </p:txBody>
      </p:sp>
      <p:sp>
        <p:nvSpPr>
          <p:cNvPr id="3" name="Content Placeholder 2"/>
          <p:cNvSpPr>
            <a:spLocks noGrp="1"/>
          </p:cNvSpPr>
          <p:nvPr>
            <p:ph idx="1"/>
          </p:nvPr>
        </p:nvSpPr>
        <p:spPr>
          <a:xfrm>
            <a:off x="457200" y="1371600"/>
            <a:ext cx="8229600" cy="4754563"/>
          </a:xfrm>
        </p:spPr>
        <p:txBody>
          <a:bodyPr/>
          <a:lstStyle/>
          <a:p>
            <a:r>
              <a:rPr lang="en-US" dirty="0" smtClean="0"/>
              <a:t>Large clinical trials (human) disappointing</a:t>
            </a:r>
          </a:p>
          <a:p>
            <a:pPr lvl="1"/>
            <a:r>
              <a:rPr lang="en-US" dirty="0" smtClean="0"/>
              <a:t>FESTIVAL</a:t>
            </a:r>
          </a:p>
          <a:p>
            <a:pPr lvl="1"/>
            <a:r>
              <a:rPr lang="en-US" dirty="0" smtClean="0"/>
              <a:t>LIMIT-AMI</a:t>
            </a:r>
          </a:p>
          <a:p>
            <a:r>
              <a:rPr lang="en-US" dirty="0" smtClean="0"/>
              <a:t>Arguments against:</a:t>
            </a:r>
          </a:p>
          <a:p>
            <a:pPr lvl="1"/>
            <a:r>
              <a:rPr lang="en-US" dirty="0" smtClean="0"/>
              <a:t>Cell depletion did not decrease “no-flow” damage</a:t>
            </a:r>
          </a:p>
          <a:p>
            <a:pPr lvl="1"/>
            <a:r>
              <a:rPr lang="en-US" dirty="0" smtClean="0"/>
              <a:t>Failed to influence infarct size</a:t>
            </a:r>
          </a:p>
          <a:p>
            <a:pPr lvl="1"/>
            <a:r>
              <a:rPr lang="en-US" dirty="0" smtClean="0"/>
              <a:t>All forms of reperfusion seen in </a:t>
            </a:r>
            <a:r>
              <a:rPr lang="en-US" dirty="0" err="1" smtClean="0"/>
              <a:t>Neutrophil</a:t>
            </a:r>
            <a:r>
              <a:rPr lang="en-US" dirty="0" smtClean="0"/>
              <a:t>-free conditions.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12700">
            <a:solidFill>
              <a:schemeClr val="tx1"/>
            </a:solidFill>
          </a:ln>
        </p:spPr>
        <p:txBody>
          <a:bodyPr/>
          <a:lstStyle/>
          <a:p>
            <a:r>
              <a:rPr lang="en-US" dirty="0" smtClean="0"/>
              <a:t>2.  Block ROS Formation</a:t>
            </a:r>
            <a:endParaRPr lang="en-US" dirty="0"/>
          </a:p>
        </p:txBody>
      </p:sp>
      <p:sp>
        <p:nvSpPr>
          <p:cNvPr id="3" name="Content Placeholder 2"/>
          <p:cNvSpPr>
            <a:spLocks noGrp="1"/>
          </p:cNvSpPr>
          <p:nvPr>
            <p:ph idx="1"/>
          </p:nvPr>
        </p:nvSpPr>
        <p:spPr>
          <a:xfrm>
            <a:off x="3886200" y="1600200"/>
            <a:ext cx="4800600" cy="4525963"/>
          </a:xfrm>
        </p:spPr>
        <p:txBody>
          <a:bodyPr>
            <a:normAutofit lnSpcReduction="10000"/>
          </a:bodyPr>
          <a:lstStyle/>
          <a:p>
            <a:r>
              <a:rPr lang="en-US" dirty="0" smtClean="0"/>
              <a:t>N-</a:t>
            </a:r>
            <a:r>
              <a:rPr lang="en-US" dirty="0" err="1" smtClean="0"/>
              <a:t>acetylcysteine</a:t>
            </a:r>
            <a:endParaRPr lang="en-US" dirty="0" smtClean="0"/>
          </a:p>
          <a:p>
            <a:pPr>
              <a:buNone/>
            </a:pPr>
            <a:endParaRPr lang="en-US" dirty="0" smtClean="0"/>
          </a:p>
          <a:p>
            <a:r>
              <a:rPr lang="en-US" dirty="0" smtClean="0"/>
              <a:t>Vitamins E, C and </a:t>
            </a:r>
            <a:r>
              <a:rPr lang="en-US" dirty="0" err="1" smtClean="0"/>
              <a:t>Ubiquino</a:t>
            </a:r>
            <a:endParaRPr lang="en-US" dirty="0" smtClean="0"/>
          </a:p>
          <a:p>
            <a:pPr>
              <a:buNone/>
            </a:pPr>
            <a:endParaRPr lang="en-US" dirty="0" smtClean="0"/>
          </a:p>
          <a:p>
            <a:r>
              <a:rPr lang="en-US" dirty="0" smtClean="0"/>
              <a:t>Ca++ channel blockers</a:t>
            </a:r>
          </a:p>
          <a:p>
            <a:pPr>
              <a:buNone/>
            </a:pPr>
            <a:endParaRPr lang="en-US" dirty="0" smtClean="0"/>
          </a:p>
          <a:p>
            <a:r>
              <a:rPr lang="en-US" dirty="0" smtClean="0"/>
              <a:t>XO inhibitors</a:t>
            </a:r>
            <a:endParaRPr lang="en-US" dirty="0"/>
          </a:p>
        </p:txBody>
      </p:sp>
      <p:pic>
        <p:nvPicPr>
          <p:cNvPr id="21506" name="Picture 2" descr="http://www.bermudatourism.com/Press/images/Scenic_8b.jpg"/>
          <p:cNvPicPr>
            <a:picLocks noChangeAspect="1" noChangeArrowheads="1"/>
          </p:cNvPicPr>
          <p:nvPr/>
        </p:nvPicPr>
        <p:blipFill>
          <a:blip r:embed="rId2" cstate="print"/>
          <a:srcRect/>
          <a:stretch>
            <a:fillRect/>
          </a:stretch>
        </p:blipFill>
        <p:spPr bwMode="auto">
          <a:xfrm>
            <a:off x="228600" y="1676400"/>
            <a:ext cx="3531773" cy="41910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8362"/>
          </a:xfrm>
        </p:spPr>
        <p:txBody>
          <a:bodyPr/>
          <a:lstStyle/>
          <a:p>
            <a:r>
              <a:rPr lang="en-US" u="sng" dirty="0" smtClean="0"/>
              <a:t>N-</a:t>
            </a:r>
            <a:r>
              <a:rPr lang="en-US" u="sng" dirty="0" err="1" smtClean="0"/>
              <a:t>acetylcysteine</a:t>
            </a:r>
            <a:endParaRPr lang="en-US" u="sng" dirty="0"/>
          </a:p>
        </p:txBody>
      </p:sp>
      <p:sp>
        <p:nvSpPr>
          <p:cNvPr id="3" name="Content Placeholder 2"/>
          <p:cNvSpPr>
            <a:spLocks noGrp="1"/>
          </p:cNvSpPr>
          <p:nvPr>
            <p:ph idx="1"/>
          </p:nvPr>
        </p:nvSpPr>
        <p:spPr>
          <a:xfrm>
            <a:off x="457200" y="838200"/>
            <a:ext cx="8229600" cy="5486400"/>
          </a:xfrm>
        </p:spPr>
        <p:txBody>
          <a:bodyPr>
            <a:noAutofit/>
          </a:bodyPr>
          <a:lstStyle/>
          <a:p>
            <a:pPr>
              <a:lnSpc>
                <a:spcPct val="150000"/>
              </a:lnSpc>
            </a:pPr>
            <a:r>
              <a:rPr lang="en-US" b="1" dirty="0" err="1" smtClean="0"/>
              <a:t>Cysteine</a:t>
            </a:r>
            <a:r>
              <a:rPr lang="en-US" b="1" dirty="0" smtClean="0"/>
              <a:t> </a:t>
            </a:r>
            <a:r>
              <a:rPr lang="en-US" dirty="0" smtClean="0"/>
              <a:t>is rate limiting </a:t>
            </a:r>
            <a:r>
              <a:rPr lang="en-US" dirty="0" err="1" smtClean="0"/>
              <a:t>aa</a:t>
            </a:r>
            <a:r>
              <a:rPr lang="en-US" dirty="0" smtClean="0"/>
              <a:t> in GSH production</a:t>
            </a:r>
          </a:p>
          <a:p>
            <a:pPr>
              <a:lnSpc>
                <a:spcPct val="150000"/>
              </a:lnSpc>
            </a:pPr>
            <a:r>
              <a:rPr lang="en-US" dirty="0" smtClean="0"/>
              <a:t>Exogenous supplementation of GSH can’t penetrate cell membranes</a:t>
            </a:r>
          </a:p>
          <a:p>
            <a:pPr>
              <a:lnSpc>
                <a:spcPct val="150000"/>
              </a:lnSpc>
            </a:pPr>
            <a:r>
              <a:rPr lang="en-US" dirty="0" smtClean="0"/>
              <a:t>N-</a:t>
            </a:r>
            <a:r>
              <a:rPr lang="en-US" dirty="0" err="1" smtClean="0"/>
              <a:t>acetylcysteine</a:t>
            </a:r>
            <a:r>
              <a:rPr lang="en-US" dirty="0" smtClean="0"/>
              <a:t> does penetrate cells and can be used as a precursor for GSH</a:t>
            </a:r>
          </a:p>
          <a:p>
            <a:r>
              <a:rPr lang="en-US" dirty="0" smtClean="0"/>
              <a:t>Allows for continued production of GSH</a:t>
            </a:r>
          </a:p>
          <a:p>
            <a:endParaRPr lang="en-US" dirty="0" smtClean="0"/>
          </a:p>
          <a:p>
            <a:pPr>
              <a:buNone/>
            </a:pPr>
            <a:r>
              <a:rPr lang="en-US" dirty="0" smtClean="0"/>
              <a:t>*REMEMBER why GSH is important?</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solidFill>
                  <a:srgbClr val="0070C0"/>
                </a:solidFill>
              </a:rPr>
              <a:t>Glutathione</a:t>
            </a:r>
            <a:endParaRPr lang="en-US" sz="4800" b="1" dirty="0">
              <a:solidFill>
                <a:srgbClr val="0070C0"/>
              </a:solidFill>
            </a:endParaRPr>
          </a:p>
        </p:txBody>
      </p:sp>
      <p:sp>
        <p:nvSpPr>
          <p:cNvPr id="3" name="Content Placeholder 2"/>
          <p:cNvSpPr>
            <a:spLocks noGrp="1"/>
          </p:cNvSpPr>
          <p:nvPr>
            <p:ph idx="1"/>
          </p:nvPr>
        </p:nvSpPr>
        <p:spPr>
          <a:ln w="19050">
            <a:solidFill>
              <a:srgbClr val="0070C0"/>
            </a:solidFill>
          </a:ln>
        </p:spPr>
        <p:txBody>
          <a:bodyPr>
            <a:normAutofit/>
          </a:bodyPr>
          <a:lstStyle/>
          <a:p>
            <a:r>
              <a:rPr lang="en-US" sz="2800" dirty="0" smtClean="0"/>
              <a:t>Considered the first line of defense against ROS </a:t>
            </a:r>
          </a:p>
          <a:p>
            <a:endParaRPr lang="en-US" sz="2800" dirty="0" smtClean="0"/>
          </a:p>
          <a:p>
            <a:r>
              <a:rPr lang="en-US" sz="2800" dirty="0" smtClean="0"/>
              <a:t>Reduces hydrogen peroxide to water, acting as substrate for </a:t>
            </a:r>
            <a:r>
              <a:rPr lang="en-US" sz="2800" dirty="0" err="1" smtClean="0"/>
              <a:t>peroxidase</a:t>
            </a:r>
            <a:endParaRPr lang="en-US" sz="2800" dirty="0" smtClean="0"/>
          </a:p>
          <a:p>
            <a:endParaRPr lang="en-US" sz="2800" dirty="0" smtClean="0"/>
          </a:p>
          <a:p>
            <a:r>
              <a:rPr lang="en-US" sz="2800" dirty="0" smtClean="0"/>
              <a:t>Can act as a chain-breaking antioxidant</a:t>
            </a:r>
          </a:p>
          <a:p>
            <a:pPr>
              <a:buNone/>
            </a:pPr>
            <a:endParaRPr lang="en-US" sz="2800" dirty="0" smtClean="0"/>
          </a:p>
          <a:p>
            <a:r>
              <a:rPr lang="en-US" sz="2800" dirty="0" smtClean="0"/>
              <a:t> Metal </a:t>
            </a:r>
            <a:r>
              <a:rPr lang="en-US" sz="2800" dirty="0" err="1" smtClean="0"/>
              <a:t>chelator</a:t>
            </a:r>
            <a:r>
              <a:rPr lang="en-US" sz="2800" dirty="0" smtClean="0"/>
              <a:t> (preventing the formation of hydroxyl radical)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
            </a:r>
            <a:r>
              <a:rPr lang="en-US" dirty="0" err="1" smtClean="0"/>
              <a:t>acetylcysteine</a:t>
            </a:r>
            <a:r>
              <a:rPr lang="en-US" dirty="0" smtClean="0"/>
              <a:t> Studies</a:t>
            </a:r>
            <a:endParaRPr lang="en-US" dirty="0"/>
          </a:p>
        </p:txBody>
      </p:sp>
      <p:sp>
        <p:nvSpPr>
          <p:cNvPr id="3" name="Content Placeholder 2"/>
          <p:cNvSpPr>
            <a:spLocks noGrp="1"/>
          </p:cNvSpPr>
          <p:nvPr>
            <p:ph idx="1"/>
          </p:nvPr>
        </p:nvSpPr>
        <p:spPr/>
        <p:txBody>
          <a:bodyPr/>
          <a:lstStyle/>
          <a:p>
            <a:r>
              <a:rPr lang="en-US" dirty="0" smtClean="0"/>
              <a:t>Decrease myocardial edema</a:t>
            </a:r>
          </a:p>
          <a:p>
            <a:pPr>
              <a:buNone/>
            </a:pPr>
            <a:endParaRPr lang="en-US" dirty="0" smtClean="0"/>
          </a:p>
          <a:p>
            <a:r>
              <a:rPr lang="en-US" dirty="0" smtClean="0"/>
              <a:t>Scavenger of OH</a:t>
            </a:r>
            <a:r>
              <a:rPr lang="en-US" baseline="30000" dirty="0" smtClean="0"/>
              <a:t>•</a:t>
            </a:r>
            <a:r>
              <a:rPr lang="en-US" dirty="0" smtClean="0"/>
              <a:t> and </a:t>
            </a:r>
            <a:r>
              <a:rPr lang="en-US" dirty="0" err="1" smtClean="0"/>
              <a:t>hypochlorous</a:t>
            </a:r>
            <a:r>
              <a:rPr lang="en-US" dirty="0" smtClean="0"/>
              <a:t> acid</a:t>
            </a:r>
          </a:p>
          <a:p>
            <a:pPr>
              <a:buNone/>
            </a:pPr>
            <a:endParaRPr lang="en-US" dirty="0" smtClean="0"/>
          </a:p>
          <a:p>
            <a:r>
              <a:rPr lang="en-US" dirty="0" smtClean="0"/>
              <a:t>Possible inhibition of NF-</a:t>
            </a:r>
            <a:r>
              <a:rPr lang="el-GR" dirty="0" smtClean="0"/>
              <a:t>κ</a:t>
            </a:r>
            <a:r>
              <a:rPr lang="en-US" dirty="0" smtClean="0"/>
              <a:t>B</a:t>
            </a:r>
          </a:p>
          <a:p>
            <a:pPr>
              <a:buNone/>
            </a:pPr>
            <a:endParaRPr lang="en-US" dirty="0" smtClean="0"/>
          </a:p>
          <a:p>
            <a:r>
              <a:rPr lang="en-US" dirty="0" smtClean="0"/>
              <a:t>Has shown some benefit in Sepsis and ARDS</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Ca</a:t>
            </a:r>
            <a:r>
              <a:rPr lang="en-US" u="sng" baseline="30000" dirty="0" smtClean="0"/>
              <a:t>++</a:t>
            </a:r>
            <a:r>
              <a:rPr lang="en-US" u="sng" dirty="0" smtClean="0"/>
              <a:t> Channel Blockers</a:t>
            </a:r>
            <a:endParaRPr lang="en-US" u="sng" dirty="0"/>
          </a:p>
        </p:txBody>
      </p:sp>
      <p:sp>
        <p:nvSpPr>
          <p:cNvPr id="3" name="Content Placeholder 2"/>
          <p:cNvSpPr>
            <a:spLocks noGrp="1"/>
          </p:cNvSpPr>
          <p:nvPr>
            <p:ph idx="1"/>
          </p:nvPr>
        </p:nvSpPr>
        <p:spPr>
          <a:xfrm>
            <a:off x="457200" y="1371600"/>
            <a:ext cx="8229600" cy="4754563"/>
          </a:xfrm>
        </p:spPr>
        <p:txBody>
          <a:bodyPr/>
          <a:lstStyle/>
          <a:p>
            <a:r>
              <a:rPr lang="en-US" dirty="0" smtClean="0"/>
              <a:t>Mechanism of action</a:t>
            </a:r>
          </a:p>
          <a:p>
            <a:pPr>
              <a:buNone/>
            </a:pPr>
            <a:r>
              <a:rPr lang="en-US" dirty="0" smtClean="0"/>
              <a:t>		-may inhibit the conversion of XD to XO</a:t>
            </a:r>
          </a:p>
          <a:p>
            <a:pPr>
              <a:buNone/>
            </a:pPr>
            <a:r>
              <a:rPr lang="en-US" dirty="0" smtClean="0"/>
              <a:t>		-prevention of the </a:t>
            </a:r>
            <a:r>
              <a:rPr lang="en-US" dirty="0" err="1" smtClean="0"/>
              <a:t>cytotoxic</a:t>
            </a:r>
            <a:r>
              <a:rPr lang="en-US" dirty="0" smtClean="0"/>
              <a:t> affects of Ca++ </a:t>
            </a:r>
          </a:p>
          <a:p>
            <a:r>
              <a:rPr lang="en-US" dirty="0" smtClean="0"/>
              <a:t>Most studies only show benefit if given prior to the onset of ischemia</a:t>
            </a:r>
          </a:p>
          <a:p>
            <a:r>
              <a:rPr lang="en-US" dirty="0" smtClean="0"/>
              <a:t> May be beneficial in the “no-flow” phenomenon</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0</a:t>
            </a:r>
            <a:endParaRPr lang="en-US" dirty="0"/>
          </a:p>
        </p:txBody>
      </p:sp>
      <p:sp>
        <p:nvSpPr>
          <p:cNvPr id="5" name="Picture Placeholder 4"/>
          <p:cNvSpPr>
            <a:spLocks noGrp="1"/>
          </p:cNvSpPr>
          <p:nvPr>
            <p:ph type="pic" idx="1"/>
          </p:nvPr>
        </p:nvSpPr>
        <p:spPr/>
      </p:sp>
      <p:sp>
        <p:nvSpPr>
          <p:cNvPr id="6" name="Text Placeholder 5"/>
          <p:cNvSpPr>
            <a:spLocks noGrp="1"/>
          </p:cNvSpPr>
          <p:nvPr>
            <p:ph type="body" sz="half" idx="2"/>
          </p:nvPr>
        </p:nvSpPr>
        <p:spPr/>
        <p:txBody>
          <a:bodyPr/>
          <a:lstStyle/>
          <a:p>
            <a:endParaRPr lang="en-US"/>
          </a:p>
        </p:txBody>
      </p:sp>
      <p:pic>
        <p:nvPicPr>
          <p:cNvPr id="40962" name="Picture 2" descr="http://onlinelibrary.wiley.com/store/10.1111/j.1476-4431.2004.04004.x/asset/image_n/VEC_4004_f1.gif?v=1&amp;t=gcmhw74x&amp;s=f425a5c289aa6a9a8e793e6fa96de1af25d5e6e1"/>
          <p:cNvPicPr>
            <a:picLocks noChangeAspect="1" noChangeArrowheads="1"/>
          </p:cNvPicPr>
          <p:nvPr/>
        </p:nvPicPr>
        <p:blipFill>
          <a:blip r:embed="rId3" cstate="print"/>
          <a:srcRect/>
          <a:stretch>
            <a:fillRect/>
          </a:stretch>
        </p:blipFill>
        <p:spPr bwMode="auto">
          <a:xfrm>
            <a:off x="1295400" y="381000"/>
            <a:ext cx="6705600" cy="5791200"/>
          </a:xfrm>
          <a:prstGeom prst="rect">
            <a:avLst/>
          </a:prstGeom>
          <a:noFill/>
          <a:ln>
            <a:solidFill>
              <a:srgbClr val="FF0000"/>
            </a:solidFill>
          </a:ln>
        </p:spPr>
      </p:pic>
      <p:sp>
        <p:nvSpPr>
          <p:cNvPr id="7" name="TextBox 6"/>
          <p:cNvSpPr txBox="1"/>
          <p:nvPr/>
        </p:nvSpPr>
        <p:spPr>
          <a:xfrm>
            <a:off x="3276600" y="6211669"/>
            <a:ext cx="5715000" cy="369332"/>
          </a:xfrm>
          <a:prstGeom prst="rect">
            <a:avLst/>
          </a:prstGeom>
          <a:noFill/>
        </p:spPr>
        <p:txBody>
          <a:bodyPr wrap="square" rtlCol="0">
            <a:spAutoFit/>
          </a:bodyPr>
          <a:lstStyle/>
          <a:p>
            <a:r>
              <a:rPr lang="en-US" dirty="0" smtClean="0"/>
              <a:t>Taken from </a:t>
            </a:r>
            <a:r>
              <a:rPr lang="en-US" dirty="0" err="1" smtClean="0"/>
              <a:t>McMicheal</a:t>
            </a:r>
            <a:r>
              <a:rPr lang="en-US" dirty="0" smtClean="0"/>
              <a:t>, JVECC 2004, 14(4); 231-41 </a:t>
            </a:r>
          </a:p>
        </p:txBody>
      </p:sp>
      <p:sp>
        <p:nvSpPr>
          <p:cNvPr id="8" name="TextBox 7"/>
          <p:cNvSpPr txBox="1"/>
          <p:nvPr/>
        </p:nvSpPr>
        <p:spPr>
          <a:xfrm>
            <a:off x="6934200" y="3962400"/>
            <a:ext cx="838200" cy="369332"/>
          </a:xfrm>
          <a:prstGeom prst="rect">
            <a:avLst/>
          </a:prstGeom>
          <a:noFill/>
        </p:spPr>
        <p:txBody>
          <a:bodyPr wrap="square" rtlCol="0">
            <a:spAutoFit/>
          </a:bodyPr>
          <a:lstStyle/>
          <a:p>
            <a:r>
              <a:rPr lang="en-US" dirty="0" smtClean="0">
                <a:solidFill>
                  <a:srgbClr val="FF0000"/>
                </a:solidFill>
              </a:rPr>
              <a:t>SOD</a:t>
            </a:r>
            <a:endParaRPr lang="en-US" dirty="0">
              <a:solidFill>
                <a:srgbClr val="FF0000"/>
              </a:solidFill>
            </a:endParaRPr>
          </a:p>
        </p:txBody>
      </p:sp>
      <p:cxnSp>
        <p:nvCxnSpPr>
          <p:cNvPr id="10" name="Elbow Connector 9"/>
          <p:cNvCxnSpPr/>
          <p:nvPr/>
        </p:nvCxnSpPr>
        <p:spPr>
          <a:xfrm rot="10800000" flipV="1">
            <a:off x="4572000" y="4724400"/>
            <a:ext cx="914400" cy="6096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819400" y="5105400"/>
            <a:ext cx="1600200" cy="381000"/>
          </a:xfrm>
          <a:prstGeom prst="rect">
            <a:avLst/>
          </a:prstGeom>
          <a:noFill/>
          <a:ln>
            <a:solidFill>
              <a:schemeClr val="bg1"/>
            </a:solidFill>
          </a:ln>
        </p:spPr>
        <p:txBody>
          <a:bodyPr wrap="square" rtlCol="0">
            <a:spAutoFit/>
          </a:bodyPr>
          <a:lstStyle/>
          <a:p>
            <a:r>
              <a:rPr lang="en-US" dirty="0" smtClean="0">
                <a:solidFill>
                  <a:schemeClr val="tx2">
                    <a:lumMod val="50000"/>
                  </a:schemeClr>
                </a:solidFill>
              </a:rPr>
              <a:t>O2 and Water</a:t>
            </a:r>
            <a:endParaRPr lang="en-US" dirty="0">
              <a:solidFill>
                <a:schemeClr val="tx2">
                  <a:lumMod val="50000"/>
                </a:schemeClr>
              </a:solidFill>
            </a:endParaRPr>
          </a:p>
        </p:txBody>
      </p:sp>
      <p:sp>
        <p:nvSpPr>
          <p:cNvPr id="12" name="TextBox 11"/>
          <p:cNvSpPr txBox="1"/>
          <p:nvPr/>
        </p:nvSpPr>
        <p:spPr>
          <a:xfrm>
            <a:off x="4876800" y="4876800"/>
            <a:ext cx="1143000" cy="461665"/>
          </a:xfrm>
          <a:prstGeom prst="rect">
            <a:avLst/>
          </a:prstGeom>
          <a:noFill/>
        </p:spPr>
        <p:txBody>
          <a:bodyPr wrap="square" rtlCol="0">
            <a:spAutoFit/>
          </a:bodyPr>
          <a:lstStyle/>
          <a:p>
            <a:r>
              <a:rPr lang="en-US" sz="1200" dirty="0" smtClean="0">
                <a:solidFill>
                  <a:srgbClr val="FF0000"/>
                </a:solidFill>
              </a:rPr>
              <a:t>CATALASE</a:t>
            </a:r>
          </a:p>
          <a:p>
            <a:r>
              <a:rPr lang="en-US" sz="1200" dirty="0" smtClean="0">
                <a:solidFill>
                  <a:srgbClr val="FF0000"/>
                </a:solidFill>
              </a:rPr>
              <a:t>GSH</a:t>
            </a:r>
            <a:endParaRPr lang="en-US" sz="1200" dirty="0">
              <a:solidFill>
                <a:srgbClr val="FF0000"/>
              </a:solidFill>
            </a:endParaRPr>
          </a:p>
        </p:txBody>
      </p:sp>
      <p:cxnSp>
        <p:nvCxnSpPr>
          <p:cNvPr id="23" name="Elbow Connector 22"/>
          <p:cNvCxnSpPr/>
          <p:nvPr/>
        </p:nvCxnSpPr>
        <p:spPr>
          <a:xfrm rot="5400000" flipH="1" flipV="1">
            <a:off x="1981200" y="1676400"/>
            <a:ext cx="2209800" cy="114300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3657600" y="1066800"/>
            <a:ext cx="38862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657600" y="762000"/>
            <a:ext cx="838200" cy="369332"/>
          </a:xfrm>
          <a:prstGeom prst="rect">
            <a:avLst/>
          </a:prstGeom>
          <a:noFill/>
        </p:spPr>
        <p:txBody>
          <a:bodyPr wrap="square" rtlCol="0">
            <a:spAutoFit/>
          </a:bodyPr>
          <a:lstStyle/>
          <a:p>
            <a:r>
              <a:rPr lang="en-US" dirty="0" smtClean="0">
                <a:solidFill>
                  <a:srgbClr val="FF0000"/>
                </a:solidFill>
              </a:rPr>
              <a:t>NAD</a:t>
            </a:r>
            <a:endParaRPr lang="en-US" dirty="0">
              <a:solidFill>
                <a:srgbClr val="FF0000"/>
              </a:solidFill>
            </a:endParaRPr>
          </a:p>
        </p:txBody>
      </p:sp>
      <p:sp>
        <p:nvSpPr>
          <p:cNvPr id="27" name="TextBox 26"/>
          <p:cNvSpPr txBox="1"/>
          <p:nvPr/>
        </p:nvSpPr>
        <p:spPr>
          <a:xfrm>
            <a:off x="7467600" y="762000"/>
            <a:ext cx="1676400" cy="369332"/>
          </a:xfrm>
          <a:prstGeom prst="rect">
            <a:avLst/>
          </a:prstGeom>
          <a:noFill/>
          <a:ln>
            <a:solidFill>
              <a:schemeClr val="bg1"/>
            </a:solidFill>
          </a:ln>
        </p:spPr>
        <p:txBody>
          <a:bodyPr wrap="square" rtlCol="0">
            <a:spAutoFit/>
          </a:bodyPr>
          <a:lstStyle/>
          <a:p>
            <a:r>
              <a:rPr lang="en-US" dirty="0" smtClean="0">
                <a:solidFill>
                  <a:srgbClr val="FF0000"/>
                </a:solidFill>
              </a:rPr>
              <a:t>XYANTHINE</a:t>
            </a:r>
            <a:endParaRPr lang="en-US" dirty="0">
              <a:solidFill>
                <a:srgbClr val="FF0000"/>
              </a:solidFill>
            </a:endParaRPr>
          </a:p>
        </p:txBody>
      </p:sp>
      <p:sp>
        <p:nvSpPr>
          <p:cNvPr id="28" name="TextBox 27"/>
          <p:cNvSpPr txBox="1"/>
          <p:nvPr/>
        </p:nvSpPr>
        <p:spPr>
          <a:xfrm>
            <a:off x="6934200" y="4648200"/>
            <a:ext cx="838200" cy="369332"/>
          </a:xfrm>
          <a:prstGeom prst="rect">
            <a:avLst/>
          </a:prstGeom>
          <a:noFill/>
        </p:spPr>
        <p:txBody>
          <a:bodyPr wrap="square" rtlCol="0">
            <a:spAutoFit/>
          </a:bodyPr>
          <a:lstStyle/>
          <a:p>
            <a:r>
              <a:rPr lang="en-US" dirty="0" smtClean="0">
                <a:solidFill>
                  <a:srgbClr val="FF0000"/>
                </a:solidFill>
              </a:rPr>
              <a:t>Fe</a:t>
            </a:r>
            <a:r>
              <a:rPr lang="en-US" baseline="30000" dirty="0" smtClean="0">
                <a:solidFill>
                  <a:srgbClr val="FF0000"/>
                </a:solidFill>
              </a:rPr>
              <a:t>++</a:t>
            </a:r>
            <a:endParaRPr lang="en-US" dirty="0">
              <a:solidFill>
                <a:srgbClr val="FF0000"/>
              </a:solidFill>
            </a:endParaRPr>
          </a:p>
        </p:txBody>
      </p:sp>
      <p:sp>
        <p:nvSpPr>
          <p:cNvPr id="16" name="TextBox 15"/>
          <p:cNvSpPr txBox="1"/>
          <p:nvPr/>
        </p:nvSpPr>
        <p:spPr>
          <a:xfrm>
            <a:off x="7239000" y="4343400"/>
            <a:ext cx="685800" cy="369332"/>
          </a:xfrm>
          <a:prstGeom prst="rect">
            <a:avLst/>
          </a:prstGeom>
          <a:solidFill>
            <a:schemeClr val="bg1"/>
          </a:solidFill>
        </p:spPr>
        <p:txBody>
          <a:bodyPr wrap="square" rtlCol="0">
            <a:spAutoFit/>
          </a:bodyPr>
          <a:lstStyle/>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44562"/>
          </a:xfrm>
        </p:spPr>
        <p:txBody>
          <a:bodyPr/>
          <a:lstStyle/>
          <a:p>
            <a:r>
              <a:rPr lang="en-US" u="sng" dirty="0" smtClean="0"/>
              <a:t>Antioxidant Supplementation</a:t>
            </a:r>
            <a:endParaRPr lang="en-US" u="sng" dirty="0"/>
          </a:p>
        </p:txBody>
      </p:sp>
      <p:sp>
        <p:nvSpPr>
          <p:cNvPr id="5" name="TextBox 4"/>
          <p:cNvSpPr txBox="1"/>
          <p:nvPr/>
        </p:nvSpPr>
        <p:spPr>
          <a:xfrm>
            <a:off x="304800" y="914400"/>
            <a:ext cx="8229600" cy="1785104"/>
          </a:xfrm>
          <a:prstGeom prst="rect">
            <a:avLst/>
          </a:prstGeom>
          <a:noFill/>
          <a:ln w="12700">
            <a:solidFill>
              <a:schemeClr val="tx1"/>
            </a:solidFill>
          </a:ln>
          <a:scene3d>
            <a:camera prst="orthographicFront"/>
            <a:lightRig rig="threePt" dir="t"/>
          </a:scene3d>
          <a:sp3d>
            <a:bevelT/>
          </a:sp3d>
        </p:spPr>
        <p:txBody>
          <a:bodyPr wrap="square" rtlCol="0">
            <a:spAutoFit/>
          </a:bodyPr>
          <a:lstStyle/>
          <a:p>
            <a:r>
              <a:rPr lang="en-US" sz="2800" b="1" dirty="0" smtClean="0"/>
              <a:t>Vitamin E</a:t>
            </a:r>
          </a:p>
          <a:p>
            <a:r>
              <a:rPr lang="en-US" sz="2800" b="1" dirty="0" smtClean="0"/>
              <a:t>	</a:t>
            </a:r>
            <a:r>
              <a:rPr lang="en-US" sz="2600" b="1" dirty="0" smtClean="0"/>
              <a:t>-</a:t>
            </a:r>
            <a:r>
              <a:rPr lang="en-US" sz="2600" dirty="0" smtClean="0"/>
              <a:t>antagonize </a:t>
            </a:r>
            <a:r>
              <a:rPr lang="en-US" sz="2600" dirty="0" err="1" smtClean="0"/>
              <a:t>peroxidative</a:t>
            </a:r>
            <a:r>
              <a:rPr lang="en-US" sz="2600" dirty="0" smtClean="0"/>
              <a:t> injury and destruction 	of membrane lipids </a:t>
            </a:r>
          </a:p>
          <a:p>
            <a:r>
              <a:rPr lang="en-US" sz="2800" dirty="0" smtClean="0"/>
              <a:t>	</a:t>
            </a:r>
            <a:endParaRPr lang="en-US" sz="2800" dirty="0"/>
          </a:p>
        </p:txBody>
      </p:sp>
      <p:sp>
        <p:nvSpPr>
          <p:cNvPr id="6" name="TextBox 5"/>
          <p:cNvSpPr txBox="1"/>
          <p:nvPr/>
        </p:nvSpPr>
        <p:spPr>
          <a:xfrm>
            <a:off x="304800" y="2743200"/>
            <a:ext cx="8229600" cy="1323439"/>
          </a:xfrm>
          <a:prstGeom prst="rect">
            <a:avLst/>
          </a:prstGeom>
          <a:noFill/>
          <a:ln w="12700">
            <a:solidFill>
              <a:schemeClr val="tx1"/>
            </a:solidFill>
          </a:ln>
        </p:spPr>
        <p:txBody>
          <a:bodyPr wrap="square" rtlCol="0">
            <a:spAutoFit/>
          </a:bodyPr>
          <a:lstStyle/>
          <a:p>
            <a:r>
              <a:rPr lang="en-US" sz="2800" b="1" dirty="0" smtClean="0"/>
              <a:t>Vitamin C</a:t>
            </a:r>
          </a:p>
          <a:p>
            <a:r>
              <a:rPr lang="en-US" b="1" dirty="0" smtClean="0"/>
              <a:t>	</a:t>
            </a:r>
            <a:r>
              <a:rPr lang="en-US" sz="2600" dirty="0" smtClean="0"/>
              <a:t>-Allows for the regeneration of Vitamin E</a:t>
            </a:r>
          </a:p>
          <a:p>
            <a:r>
              <a:rPr lang="en-US" sz="2600" dirty="0" smtClean="0"/>
              <a:t>	-Superoxide scavenger at very high doses</a:t>
            </a:r>
            <a:endParaRPr lang="en-US" sz="2600" dirty="0"/>
          </a:p>
        </p:txBody>
      </p:sp>
      <p:sp>
        <p:nvSpPr>
          <p:cNvPr id="7" name="TextBox 6"/>
          <p:cNvSpPr txBox="1"/>
          <p:nvPr/>
        </p:nvSpPr>
        <p:spPr>
          <a:xfrm>
            <a:off x="304800" y="4191000"/>
            <a:ext cx="8229600" cy="2185214"/>
          </a:xfrm>
          <a:prstGeom prst="rect">
            <a:avLst/>
          </a:prstGeom>
          <a:noFill/>
          <a:ln w="12700">
            <a:solidFill>
              <a:schemeClr val="tx1"/>
            </a:solidFill>
          </a:ln>
        </p:spPr>
        <p:txBody>
          <a:bodyPr wrap="square" rtlCol="0">
            <a:spAutoFit/>
          </a:bodyPr>
          <a:lstStyle/>
          <a:p>
            <a:r>
              <a:rPr lang="en-US" sz="2800" b="1" dirty="0" err="1" smtClean="0"/>
              <a:t>Ubiquinol</a:t>
            </a:r>
            <a:r>
              <a:rPr lang="en-US" sz="2800" b="1" dirty="0" smtClean="0"/>
              <a:t> (Co enzyme Q-10)</a:t>
            </a:r>
          </a:p>
          <a:p>
            <a:r>
              <a:rPr lang="en-US" sz="2800" b="1" dirty="0" smtClean="0"/>
              <a:t>	- </a:t>
            </a:r>
            <a:r>
              <a:rPr lang="en-US" sz="2600" dirty="0" smtClean="0"/>
              <a:t>inhibits the initiation and propagation of lipid 	</a:t>
            </a:r>
            <a:r>
              <a:rPr lang="en-US" sz="2600" dirty="0" err="1" smtClean="0"/>
              <a:t>peroxidation</a:t>
            </a:r>
            <a:endParaRPr lang="en-US" sz="2600" dirty="0" smtClean="0"/>
          </a:p>
          <a:p>
            <a:r>
              <a:rPr lang="en-US" sz="2600" dirty="0" smtClean="0"/>
              <a:t>	- unknown mechanism of action</a:t>
            </a:r>
          </a:p>
          <a:p>
            <a:endParaRPr lang="en-US" sz="2800"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lstStyle/>
          <a:p>
            <a:r>
              <a:rPr lang="en-US" dirty="0" smtClean="0"/>
              <a:t>   </a:t>
            </a:r>
            <a:r>
              <a:rPr lang="en-US" u="sng" dirty="0" err="1" smtClean="0"/>
              <a:t>Allopurinol</a:t>
            </a:r>
            <a:endParaRPr lang="en-US" u="sng" dirty="0"/>
          </a:p>
        </p:txBody>
      </p:sp>
      <p:sp>
        <p:nvSpPr>
          <p:cNvPr id="3" name="Content Placeholder 2"/>
          <p:cNvSpPr>
            <a:spLocks noGrp="1"/>
          </p:cNvSpPr>
          <p:nvPr>
            <p:ph idx="1"/>
          </p:nvPr>
        </p:nvSpPr>
        <p:spPr>
          <a:xfrm>
            <a:off x="457200" y="2057399"/>
            <a:ext cx="8229600" cy="4114801"/>
          </a:xfrm>
        </p:spPr>
        <p:txBody>
          <a:bodyPr anchor="ctr"/>
          <a:lstStyle/>
          <a:p>
            <a:r>
              <a:rPr lang="en-US" dirty="0" smtClean="0"/>
              <a:t>A structural analog of XO </a:t>
            </a:r>
          </a:p>
          <a:p>
            <a:r>
              <a:rPr lang="en-US" dirty="0" smtClean="0"/>
              <a:t>Leads to competitive inhibition</a:t>
            </a:r>
          </a:p>
          <a:p>
            <a:r>
              <a:rPr lang="en-US" dirty="0" smtClean="0"/>
              <a:t>Shown some benefit in decreasing intestinal vascular permeability</a:t>
            </a:r>
          </a:p>
          <a:p>
            <a:r>
              <a:rPr lang="en-US" dirty="0" smtClean="0"/>
              <a:t>Clinical trials are lacking</a:t>
            </a:r>
            <a:endParaRPr lang="en-US" dirty="0"/>
          </a:p>
        </p:txBody>
      </p:sp>
      <p:pic>
        <p:nvPicPr>
          <p:cNvPr id="13314" name="Picture 2" descr="http://t3.gstatic.com/images?q=tbn:ANd9GcRwXrCjUc2DCjg3zrMUgYyzFD9vqVz5gDQvuOik-SZHQBnGRzA&amp;t=1&amp;usg=__GrJCuZeYoInNCgqAryEz15UoOXI="/>
          <p:cNvPicPr>
            <a:picLocks noChangeAspect="1" noChangeArrowheads="1"/>
          </p:cNvPicPr>
          <p:nvPr/>
        </p:nvPicPr>
        <p:blipFill>
          <a:blip r:embed="rId2" cstate="print"/>
          <a:srcRect/>
          <a:stretch>
            <a:fillRect/>
          </a:stretch>
        </p:blipFill>
        <p:spPr bwMode="auto">
          <a:xfrm>
            <a:off x="457200" y="228600"/>
            <a:ext cx="2819400" cy="213360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12700">
            <a:solidFill>
              <a:schemeClr val="tx1"/>
            </a:solidFill>
          </a:ln>
        </p:spPr>
        <p:txBody>
          <a:bodyPr/>
          <a:lstStyle/>
          <a:p>
            <a:r>
              <a:rPr lang="en-US" dirty="0" smtClean="0"/>
              <a:t>3.  Scavenging ROS</a:t>
            </a:r>
            <a:endParaRPr lang="en-US" dirty="0"/>
          </a:p>
        </p:txBody>
      </p:sp>
      <p:sp>
        <p:nvSpPr>
          <p:cNvPr id="3" name="Content Placeholder 2"/>
          <p:cNvSpPr>
            <a:spLocks noGrp="1"/>
          </p:cNvSpPr>
          <p:nvPr>
            <p:ph idx="1"/>
          </p:nvPr>
        </p:nvSpPr>
        <p:spPr/>
        <p:txBody>
          <a:bodyPr/>
          <a:lstStyle/>
          <a:p>
            <a:r>
              <a:rPr lang="en-US" sz="3600" dirty="0" smtClean="0"/>
              <a:t>SOD and </a:t>
            </a:r>
            <a:r>
              <a:rPr lang="en-US" sz="3600" dirty="0" err="1" smtClean="0"/>
              <a:t>Catalase</a:t>
            </a:r>
            <a:endParaRPr lang="en-US" sz="3600" dirty="0" smtClean="0"/>
          </a:p>
          <a:p>
            <a:pPr>
              <a:buNone/>
            </a:pPr>
            <a:endParaRPr lang="en-US" sz="3600" dirty="0" smtClean="0"/>
          </a:p>
          <a:p>
            <a:r>
              <a:rPr lang="en-US" sz="3600" dirty="0" smtClean="0"/>
              <a:t>Iron </a:t>
            </a:r>
            <a:r>
              <a:rPr lang="en-US" sz="3600" dirty="0" err="1" smtClean="0"/>
              <a:t>chelators</a:t>
            </a:r>
            <a:endParaRPr lang="en-US" sz="3600" dirty="0" smtClean="0"/>
          </a:p>
          <a:p>
            <a:pPr>
              <a:buNone/>
            </a:pPr>
            <a:endParaRPr lang="en-US" sz="3600" dirty="0" smtClean="0"/>
          </a:p>
          <a:p>
            <a:r>
              <a:rPr lang="en-US" sz="3600" dirty="0" smtClean="0"/>
              <a:t>DMSO</a:t>
            </a:r>
            <a:r>
              <a:rPr lang="en-US" dirty="0" smtClean="0"/>
              <a:t> </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SOD and </a:t>
            </a:r>
            <a:r>
              <a:rPr lang="en-US" u="sng" dirty="0" err="1" smtClean="0"/>
              <a:t>Catalase</a:t>
            </a:r>
            <a:endParaRPr lang="en-US" u="sng" dirty="0"/>
          </a:p>
        </p:txBody>
      </p:sp>
      <p:sp>
        <p:nvSpPr>
          <p:cNvPr id="3" name="Content Placeholder 2"/>
          <p:cNvSpPr>
            <a:spLocks noGrp="1"/>
          </p:cNvSpPr>
          <p:nvPr>
            <p:ph idx="1"/>
          </p:nvPr>
        </p:nvSpPr>
        <p:spPr/>
        <p:txBody>
          <a:bodyPr/>
          <a:lstStyle/>
          <a:p>
            <a:r>
              <a:rPr lang="en-US" dirty="0" smtClean="0"/>
              <a:t>SOD could be considered a pro-oxidant without </a:t>
            </a:r>
            <a:r>
              <a:rPr lang="en-US" dirty="0" err="1" smtClean="0"/>
              <a:t>catalase</a:t>
            </a:r>
            <a:endParaRPr lang="en-US" dirty="0"/>
          </a:p>
        </p:txBody>
      </p:sp>
      <p:pic>
        <p:nvPicPr>
          <p:cNvPr id="4" name="Picture 2" descr="http://t1.gstatic.com/images?q=tbn:ANd9GcQ1C-tvQfjkOF5WpNYT6PVzBmAEuf_nwRzHl0nTnCa7fetLq0Q&amp;t=1&amp;usg=__n96J5LHGKkItcA3k5avProSBD1Q="/>
          <p:cNvPicPr>
            <a:picLocks noChangeAspect="1" noChangeArrowheads="1"/>
          </p:cNvPicPr>
          <p:nvPr/>
        </p:nvPicPr>
        <p:blipFill>
          <a:blip r:embed="rId3" cstate="print"/>
          <a:srcRect/>
          <a:stretch>
            <a:fillRect/>
          </a:stretch>
        </p:blipFill>
        <p:spPr bwMode="auto">
          <a:xfrm>
            <a:off x="3962400" y="3048000"/>
            <a:ext cx="4765813" cy="342900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0</a:t>
            </a:r>
            <a:endParaRPr lang="en-US" dirty="0"/>
          </a:p>
        </p:txBody>
      </p:sp>
      <p:sp>
        <p:nvSpPr>
          <p:cNvPr id="5" name="Picture Placeholder 4"/>
          <p:cNvSpPr>
            <a:spLocks noGrp="1"/>
          </p:cNvSpPr>
          <p:nvPr>
            <p:ph type="pic" idx="1"/>
          </p:nvPr>
        </p:nvSpPr>
        <p:spPr/>
      </p:sp>
      <p:sp>
        <p:nvSpPr>
          <p:cNvPr id="6" name="Text Placeholder 5"/>
          <p:cNvSpPr>
            <a:spLocks noGrp="1"/>
          </p:cNvSpPr>
          <p:nvPr>
            <p:ph type="body" sz="half" idx="2"/>
          </p:nvPr>
        </p:nvSpPr>
        <p:spPr/>
        <p:txBody>
          <a:bodyPr/>
          <a:lstStyle/>
          <a:p>
            <a:endParaRPr lang="en-US"/>
          </a:p>
        </p:txBody>
      </p:sp>
      <p:pic>
        <p:nvPicPr>
          <p:cNvPr id="40962" name="Picture 2" descr="http://onlinelibrary.wiley.com/store/10.1111/j.1476-4431.2004.04004.x/asset/image_n/VEC_4004_f1.gif?v=1&amp;t=gcmhw74x&amp;s=f425a5c289aa6a9a8e793e6fa96de1af25d5e6e1"/>
          <p:cNvPicPr>
            <a:picLocks noChangeAspect="1" noChangeArrowheads="1"/>
          </p:cNvPicPr>
          <p:nvPr/>
        </p:nvPicPr>
        <p:blipFill>
          <a:blip r:embed="rId3" cstate="print"/>
          <a:srcRect/>
          <a:stretch>
            <a:fillRect/>
          </a:stretch>
        </p:blipFill>
        <p:spPr bwMode="auto">
          <a:xfrm>
            <a:off x="1295400" y="381000"/>
            <a:ext cx="6705600" cy="5791200"/>
          </a:xfrm>
          <a:prstGeom prst="rect">
            <a:avLst/>
          </a:prstGeom>
          <a:noFill/>
          <a:ln>
            <a:solidFill>
              <a:srgbClr val="FF0000"/>
            </a:solidFill>
          </a:ln>
        </p:spPr>
      </p:pic>
      <p:sp>
        <p:nvSpPr>
          <p:cNvPr id="7" name="TextBox 6"/>
          <p:cNvSpPr txBox="1"/>
          <p:nvPr/>
        </p:nvSpPr>
        <p:spPr>
          <a:xfrm>
            <a:off x="3733800" y="6488668"/>
            <a:ext cx="5715000" cy="369332"/>
          </a:xfrm>
          <a:prstGeom prst="rect">
            <a:avLst/>
          </a:prstGeom>
          <a:noFill/>
        </p:spPr>
        <p:txBody>
          <a:bodyPr wrap="square" rtlCol="0">
            <a:spAutoFit/>
          </a:bodyPr>
          <a:lstStyle/>
          <a:p>
            <a:r>
              <a:rPr lang="en-US" dirty="0" smtClean="0">
                <a:solidFill>
                  <a:schemeClr val="bg1"/>
                </a:solidFill>
              </a:rPr>
              <a:t>Taken from </a:t>
            </a:r>
            <a:r>
              <a:rPr lang="en-US" dirty="0" err="1" smtClean="0">
                <a:solidFill>
                  <a:schemeClr val="bg1"/>
                </a:solidFill>
              </a:rPr>
              <a:t>McMicheal</a:t>
            </a:r>
            <a:r>
              <a:rPr lang="en-US" dirty="0" smtClean="0">
                <a:solidFill>
                  <a:schemeClr val="bg1"/>
                </a:solidFill>
              </a:rPr>
              <a:t>, JVECC 2004, 14(4); 231-41 </a:t>
            </a:r>
            <a:endParaRPr lang="en-US" dirty="0">
              <a:solidFill>
                <a:schemeClr val="bg1"/>
              </a:solidFill>
            </a:endParaRPr>
          </a:p>
        </p:txBody>
      </p:sp>
      <p:sp>
        <p:nvSpPr>
          <p:cNvPr id="8" name="TextBox 7"/>
          <p:cNvSpPr txBox="1"/>
          <p:nvPr/>
        </p:nvSpPr>
        <p:spPr>
          <a:xfrm>
            <a:off x="6934200" y="3962400"/>
            <a:ext cx="838200" cy="369332"/>
          </a:xfrm>
          <a:prstGeom prst="rect">
            <a:avLst/>
          </a:prstGeom>
          <a:noFill/>
        </p:spPr>
        <p:txBody>
          <a:bodyPr wrap="square" rtlCol="0">
            <a:spAutoFit/>
          </a:bodyPr>
          <a:lstStyle/>
          <a:p>
            <a:r>
              <a:rPr lang="en-US" dirty="0" smtClean="0">
                <a:solidFill>
                  <a:srgbClr val="FF0000"/>
                </a:solidFill>
              </a:rPr>
              <a:t>SOD</a:t>
            </a:r>
            <a:endParaRPr lang="en-US" dirty="0">
              <a:solidFill>
                <a:srgbClr val="FF0000"/>
              </a:solidFill>
            </a:endParaRPr>
          </a:p>
        </p:txBody>
      </p:sp>
      <p:cxnSp>
        <p:nvCxnSpPr>
          <p:cNvPr id="10" name="Elbow Connector 9"/>
          <p:cNvCxnSpPr/>
          <p:nvPr/>
        </p:nvCxnSpPr>
        <p:spPr>
          <a:xfrm rot="10800000" flipV="1">
            <a:off x="4572000" y="4724400"/>
            <a:ext cx="914400" cy="6096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819400" y="5105400"/>
            <a:ext cx="1600200" cy="381000"/>
          </a:xfrm>
          <a:prstGeom prst="rect">
            <a:avLst/>
          </a:prstGeom>
          <a:noFill/>
          <a:ln>
            <a:solidFill>
              <a:schemeClr val="bg1"/>
            </a:solidFill>
          </a:ln>
        </p:spPr>
        <p:txBody>
          <a:bodyPr wrap="square" rtlCol="0">
            <a:spAutoFit/>
          </a:bodyPr>
          <a:lstStyle/>
          <a:p>
            <a:r>
              <a:rPr lang="en-US" dirty="0" smtClean="0">
                <a:solidFill>
                  <a:schemeClr val="tx2">
                    <a:lumMod val="50000"/>
                  </a:schemeClr>
                </a:solidFill>
              </a:rPr>
              <a:t>O2 and Water</a:t>
            </a:r>
            <a:endParaRPr lang="en-US" dirty="0">
              <a:solidFill>
                <a:schemeClr val="tx2">
                  <a:lumMod val="50000"/>
                </a:schemeClr>
              </a:solidFill>
            </a:endParaRPr>
          </a:p>
        </p:txBody>
      </p:sp>
      <p:sp>
        <p:nvSpPr>
          <p:cNvPr id="12" name="TextBox 11"/>
          <p:cNvSpPr txBox="1"/>
          <p:nvPr/>
        </p:nvSpPr>
        <p:spPr>
          <a:xfrm>
            <a:off x="4876800" y="4876800"/>
            <a:ext cx="1143000" cy="461665"/>
          </a:xfrm>
          <a:prstGeom prst="rect">
            <a:avLst/>
          </a:prstGeom>
          <a:noFill/>
        </p:spPr>
        <p:txBody>
          <a:bodyPr wrap="square" rtlCol="0">
            <a:spAutoFit/>
          </a:bodyPr>
          <a:lstStyle/>
          <a:p>
            <a:r>
              <a:rPr lang="en-US" sz="1200" dirty="0" smtClean="0">
                <a:solidFill>
                  <a:srgbClr val="FF0000"/>
                </a:solidFill>
              </a:rPr>
              <a:t>CATALASE</a:t>
            </a:r>
          </a:p>
          <a:p>
            <a:r>
              <a:rPr lang="en-US" sz="1200" dirty="0" smtClean="0">
                <a:solidFill>
                  <a:srgbClr val="FF0000"/>
                </a:solidFill>
              </a:rPr>
              <a:t>GSH</a:t>
            </a:r>
            <a:endParaRPr lang="en-US" sz="1200" dirty="0">
              <a:solidFill>
                <a:srgbClr val="FF0000"/>
              </a:solidFill>
            </a:endParaRPr>
          </a:p>
        </p:txBody>
      </p:sp>
      <p:cxnSp>
        <p:nvCxnSpPr>
          <p:cNvPr id="23" name="Elbow Connector 22"/>
          <p:cNvCxnSpPr/>
          <p:nvPr/>
        </p:nvCxnSpPr>
        <p:spPr>
          <a:xfrm rot="5400000" flipH="1" flipV="1">
            <a:off x="1981200" y="1676400"/>
            <a:ext cx="2209800" cy="114300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3657600" y="1066800"/>
            <a:ext cx="38862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657600" y="762000"/>
            <a:ext cx="838200" cy="369332"/>
          </a:xfrm>
          <a:prstGeom prst="rect">
            <a:avLst/>
          </a:prstGeom>
          <a:noFill/>
        </p:spPr>
        <p:txBody>
          <a:bodyPr wrap="square" rtlCol="0">
            <a:spAutoFit/>
          </a:bodyPr>
          <a:lstStyle/>
          <a:p>
            <a:r>
              <a:rPr lang="en-US" dirty="0" smtClean="0">
                <a:solidFill>
                  <a:srgbClr val="FF0000"/>
                </a:solidFill>
              </a:rPr>
              <a:t>NAD</a:t>
            </a:r>
            <a:endParaRPr lang="en-US" dirty="0">
              <a:solidFill>
                <a:srgbClr val="FF0000"/>
              </a:solidFill>
            </a:endParaRPr>
          </a:p>
        </p:txBody>
      </p:sp>
      <p:sp>
        <p:nvSpPr>
          <p:cNvPr id="27" name="TextBox 26"/>
          <p:cNvSpPr txBox="1"/>
          <p:nvPr/>
        </p:nvSpPr>
        <p:spPr>
          <a:xfrm>
            <a:off x="7467600" y="762000"/>
            <a:ext cx="1676400" cy="369332"/>
          </a:xfrm>
          <a:prstGeom prst="rect">
            <a:avLst/>
          </a:prstGeom>
          <a:noFill/>
          <a:ln>
            <a:solidFill>
              <a:schemeClr val="bg1"/>
            </a:solidFill>
          </a:ln>
        </p:spPr>
        <p:txBody>
          <a:bodyPr wrap="square" rtlCol="0">
            <a:spAutoFit/>
          </a:bodyPr>
          <a:lstStyle/>
          <a:p>
            <a:r>
              <a:rPr lang="en-US" dirty="0" smtClean="0">
                <a:solidFill>
                  <a:srgbClr val="FF0000"/>
                </a:solidFill>
              </a:rPr>
              <a:t>XYANTHINE</a:t>
            </a:r>
            <a:endParaRPr lang="en-US" dirty="0">
              <a:solidFill>
                <a:srgbClr val="FF0000"/>
              </a:solidFill>
            </a:endParaRPr>
          </a:p>
        </p:txBody>
      </p:sp>
      <p:sp>
        <p:nvSpPr>
          <p:cNvPr id="28" name="TextBox 27"/>
          <p:cNvSpPr txBox="1"/>
          <p:nvPr/>
        </p:nvSpPr>
        <p:spPr>
          <a:xfrm>
            <a:off x="6934200" y="4724400"/>
            <a:ext cx="838200" cy="369332"/>
          </a:xfrm>
          <a:prstGeom prst="rect">
            <a:avLst/>
          </a:prstGeom>
          <a:noFill/>
        </p:spPr>
        <p:txBody>
          <a:bodyPr wrap="square" rtlCol="0">
            <a:spAutoFit/>
          </a:bodyPr>
          <a:lstStyle/>
          <a:p>
            <a:r>
              <a:rPr lang="en-US" dirty="0" smtClean="0">
                <a:solidFill>
                  <a:srgbClr val="FF0000"/>
                </a:solidFill>
              </a:rPr>
              <a:t>Fe</a:t>
            </a:r>
            <a:r>
              <a:rPr lang="en-US" baseline="30000" dirty="0" smtClean="0">
                <a:solidFill>
                  <a:srgbClr val="FF0000"/>
                </a:solidFill>
              </a:rPr>
              <a:t>++</a:t>
            </a:r>
            <a:endParaRPr lang="en-US" dirty="0">
              <a:solidFill>
                <a:srgbClr val="FF0000"/>
              </a:solidFill>
            </a:endParaRPr>
          </a:p>
        </p:txBody>
      </p:sp>
      <p:sp>
        <p:nvSpPr>
          <p:cNvPr id="16" name="TextBox 15"/>
          <p:cNvSpPr txBox="1"/>
          <p:nvPr/>
        </p:nvSpPr>
        <p:spPr>
          <a:xfrm>
            <a:off x="7239000" y="4419600"/>
            <a:ext cx="685800" cy="369332"/>
          </a:xfrm>
          <a:prstGeom prst="rect">
            <a:avLst/>
          </a:prstGeom>
          <a:solidFill>
            <a:schemeClr val="bg1"/>
          </a:solidFill>
          <a:ln>
            <a:solidFill>
              <a:schemeClr val="bg1"/>
            </a:solidFill>
          </a:ln>
        </p:spPr>
        <p:txBody>
          <a:bodyPr wrap="square" rtlCol="0">
            <a:spAutoFit/>
          </a:bodyPr>
          <a:lstStyle/>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SOD and </a:t>
            </a:r>
            <a:r>
              <a:rPr lang="en-US" u="sng" dirty="0" err="1" smtClean="0"/>
              <a:t>Catalase</a:t>
            </a:r>
            <a:endParaRPr lang="en-US" u="sng" dirty="0"/>
          </a:p>
        </p:txBody>
      </p:sp>
      <p:sp>
        <p:nvSpPr>
          <p:cNvPr id="3" name="Content Placeholder 2"/>
          <p:cNvSpPr>
            <a:spLocks noGrp="1"/>
          </p:cNvSpPr>
          <p:nvPr>
            <p:ph idx="1"/>
          </p:nvPr>
        </p:nvSpPr>
        <p:spPr/>
        <p:txBody>
          <a:bodyPr>
            <a:normAutofit/>
          </a:bodyPr>
          <a:lstStyle/>
          <a:p>
            <a:r>
              <a:rPr lang="en-US" dirty="0" smtClean="0"/>
              <a:t>SOD could be considered a pro-oxidant without </a:t>
            </a:r>
            <a:r>
              <a:rPr lang="en-US" dirty="0" err="1" smtClean="0"/>
              <a:t>catalase</a:t>
            </a:r>
            <a:endParaRPr lang="en-US" dirty="0" smtClean="0"/>
          </a:p>
          <a:p>
            <a:r>
              <a:rPr lang="en-US" dirty="0" smtClean="0"/>
              <a:t>Together superoxide converted to O2 and H2O</a:t>
            </a:r>
          </a:p>
          <a:p>
            <a:r>
              <a:rPr lang="en-US" dirty="0" smtClean="0"/>
              <a:t>Large clinical trial (given with </a:t>
            </a:r>
            <a:r>
              <a:rPr lang="en-US" dirty="0" err="1" smtClean="0"/>
              <a:t>Vit</a:t>
            </a:r>
            <a:r>
              <a:rPr lang="en-US" dirty="0" smtClean="0"/>
              <a:t> E), no benefit</a:t>
            </a:r>
          </a:p>
          <a:p>
            <a:r>
              <a:rPr lang="en-US" dirty="0" smtClean="0"/>
              <a:t>Potential reasons for lack of benefit</a:t>
            </a:r>
          </a:p>
          <a:p>
            <a:pPr lvl="1"/>
            <a:r>
              <a:rPr lang="en-US" dirty="0" smtClean="0"/>
              <a:t>Short half-life, treatment requires CRI</a:t>
            </a:r>
          </a:p>
          <a:p>
            <a:pPr lvl="1"/>
            <a:r>
              <a:rPr lang="en-US" dirty="0" smtClean="0"/>
              <a:t>Supplementation does not go </a:t>
            </a:r>
            <a:r>
              <a:rPr lang="en-US" dirty="0" err="1" smtClean="0"/>
              <a:t>intracellularly</a:t>
            </a:r>
            <a:endParaRPr lang="en-US" dirty="0" smtClean="0"/>
          </a:p>
          <a:p>
            <a:r>
              <a:rPr lang="en-US" dirty="0" smtClean="0"/>
              <a:t>New investigation with conjugation</a:t>
            </a:r>
          </a:p>
          <a:p>
            <a:endParaRPr lang="en-US" dirty="0" smtClean="0"/>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Iron </a:t>
            </a:r>
            <a:r>
              <a:rPr lang="en-US" u="sng" dirty="0" err="1" smtClean="0"/>
              <a:t>Chelators</a:t>
            </a:r>
            <a:endParaRPr lang="en-US" u="sng" dirty="0"/>
          </a:p>
        </p:txBody>
      </p:sp>
      <p:sp>
        <p:nvSpPr>
          <p:cNvPr id="3" name="Content Placeholder 2"/>
          <p:cNvSpPr>
            <a:spLocks noGrp="1"/>
          </p:cNvSpPr>
          <p:nvPr>
            <p:ph idx="1"/>
          </p:nvPr>
        </p:nvSpPr>
        <p:spPr/>
        <p:txBody>
          <a:bodyPr/>
          <a:lstStyle/>
          <a:p>
            <a:r>
              <a:rPr lang="en-US" dirty="0" smtClean="0"/>
              <a:t>Block free iron</a:t>
            </a:r>
          </a:p>
          <a:p>
            <a:r>
              <a:rPr lang="en-US" dirty="0" smtClean="0"/>
              <a:t>Decrease the production OH</a:t>
            </a:r>
            <a:r>
              <a:rPr lang="en-US" baseline="30000" dirty="0" smtClean="0"/>
              <a:t>•</a:t>
            </a:r>
            <a:endParaRPr lang="en-US" dirty="0" smtClean="0"/>
          </a:p>
          <a:p>
            <a:pPr>
              <a:buNone/>
            </a:pPr>
            <a:r>
              <a:rPr lang="en-US" b="1" dirty="0" smtClean="0"/>
              <a:t>	*</a:t>
            </a:r>
            <a:r>
              <a:rPr lang="en-US" dirty="0" smtClean="0"/>
              <a:t>Remember: </a:t>
            </a:r>
            <a:r>
              <a:rPr lang="en-US" b="1" dirty="0" smtClean="0">
                <a:effectLst>
                  <a:outerShdw blurRad="38100" dist="38100" dir="2700000" algn="tl">
                    <a:srgbClr val="000000">
                      <a:alpha val="43137"/>
                    </a:srgbClr>
                  </a:outerShdw>
                </a:effectLst>
              </a:rPr>
              <a:t>Fe</a:t>
            </a:r>
            <a:r>
              <a:rPr lang="en-US" b="1" baseline="30000" dirty="0" smtClean="0">
                <a:effectLst>
                  <a:outerShdw blurRad="38100" dist="38100" dir="2700000" algn="tl">
                    <a:srgbClr val="000000">
                      <a:alpha val="43137"/>
                    </a:srgbClr>
                  </a:outerShdw>
                </a:effectLst>
              </a:rPr>
              <a:t>2+ </a:t>
            </a:r>
            <a:r>
              <a:rPr lang="en-US" b="1" dirty="0" smtClean="0">
                <a:effectLst>
                  <a:outerShdw blurRad="38100" dist="38100" dir="2700000" algn="tl">
                    <a:srgbClr val="000000">
                      <a:alpha val="43137"/>
                    </a:srgbClr>
                  </a:outerShdw>
                </a:effectLst>
              </a:rPr>
              <a:t> + H</a:t>
            </a:r>
            <a:r>
              <a:rPr lang="en-US" b="1" baseline="-25000" dirty="0" smtClean="0">
                <a:effectLst>
                  <a:outerShdw blurRad="38100" dist="38100" dir="2700000" algn="tl">
                    <a:srgbClr val="000000">
                      <a:alpha val="43137"/>
                    </a:srgbClr>
                  </a:outerShdw>
                </a:effectLst>
              </a:rPr>
              <a:t>2</a:t>
            </a:r>
            <a:r>
              <a:rPr lang="en-US" b="1" dirty="0" smtClean="0">
                <a:effectLst>
                  <a:outerShdw blurRad="38100" dist="38100" dir="2700000" algn="tl">
                    <a:srgbClr val="000000">
                      <a:alpha val="43137"/>
                    </a:srgbClr>
                  </a:outerShdw>
                </a:effectLst>
              </a:rPr>
              <a:t>O</a:t>
            </a:r>
            <a:r>
              <a:rPr lang="en-US" b="1" baseline="-25000" dirty="0" smtClean="0">
                <a:effectLst>
                  <a:outerShdw blurRad="38100" dist="38100" dir="2700000" algn="tl">
                    <a:srgbClr val="000000">
                      <a:alpha val="43137"/>
                    </a:srgbClr>
                  </a:outerShdw>
                </a:effectLst>
              </a:rPr>
              <a:t>2 </a:t>
            </a:r>
            <a:r>
              <a:rPr lang="en-US" b="1" dirty="0" smtClean="0">
                <a:effectLst>
                  <a:outerShdw blurRad="38100" dist="38100" dir="2700000" algn="tl">
                    <a:srgbClr val="000000">
                      <a:alpha val="43137"/>
                    </a:srgbClr>
                  </a:outerShdw>
                </a:effectLst>
              </a:rPr>
              <a:t>→ OH</a:t>
            </a:r>
            <a:r>
              <a:rPr lang="en-US" b="1" baseline="30000" dirty="0" smtClean="0">
                <a:effectLst>
                  <a:outerShdw blurRad="38100" dist="38100" dir="2700000" algn="tl">
                    <a:srgbClr val="000000">
                      <a:alpha val="43137"/>
                    </a:srgbClr>
                  </a:outerShdw>
                </a:effectLst>
              </a:rPr>
              <a:t>•</a:t>
            </a:r>
            <a:r>
              <a:rPr lang="en-US" b="1" dirty="0" smtClean="0">
                <a:effectLst>
                  <a:outerShdw blurRad="38100" dist="38100" dir="2700000" algn="tl">
                    <a:srgbClr val="000000">
                      <a:alpha val="43137"/>
                    </a:srgbClr>
                  </a:outerShdw>
                </a:effectLst>
              </a:rPr>
              <a:t> + OH</a:t>
            </a:r>
            <a:r>
              <a:rPr lang="en-US" b="1" baseline="30000" dirty="0" smtClean="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Fe</a:t>
            </a:r>
            <a:r>
              <a:rPr lang="en-US" b="1" baseline="30000" dirty="0" smtClean="0">
                <a:effectLst>
                  <a:outerShdw blurRad="38100" dist="38100" dir="2700000" algn="tl">
                    <a:srgbClr val="000000">
                      <a:alpha val="43137"/>
                    </a:srgbClr>
                  </a:outerShdw>
                </a:effectLst>
              </a:rPr>
              <a:t>3+</a:t>
            </a:r>
          </a:p>
          <a:p>
            <a:r>
              <a:rPr lang="en-US" dirty="0" err="1" smtClean="0"/>
              <a:t>Deferoxamine</a:t>
            </a:r>
            <a:r>
              <a:rPr lang="en-US" dirty="0" smtClean="0"/>
              <a:t> most studied </a:t>
            </a:r>
            <a:r>
              <a:rPr lang="en-US" dirty="0" err="1" smtClean="0"/>
              <a:t>chelator</a:t>
            </a:r>
            <a:endParaRPr lang="en-US" dirty="0" smtClean="0"/>
          </a:p>
          <a:p>
            <a:r>
              <a:rPr lang="en-US" dirty="0" smtClean="0"/>
              <a:t>Problems:</a:t>
            </a:r>
          </a:p>
          <a:p>
            <a:pPr lvl="1"/>
            <a:r>
              <a:rPr lang="en-US" dirty="0" smtClean="0"/>
              <a:t>Short half-life</a:t>
            </a:r>
          </a:p>
          <a:p>
            <a:pPr lvl="1"/>
            <a:r>
              <a:rPr lang="en-US" dirty="0" smtClean="0"/>
              <a:t>Toxic side effects</a:t>
            </a:r>
          </a:p>
          <a:p>
            <a:pPr>
              <a:buNone/>
            </a:pP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DMSO</a:t>
            </a:r>
            <a:endParaRPr lang="en-US" u="sng" dirty="0"/>
          </a:p>
        </p:txBody>
      </p:sp>
      <p:sp>
        <p:nvSpPr>
          <p:cNvPr id="3" name="Content Placeholder 2"/>
          <p:cNvSpPr>
            <a:spLocks noGrp="1"/>
          </p:cNvSpPr>
          <p:nvPr>
            <p:ph idx="1"/>
          </p:nvPr>
        </p:nvSpPr>
        <p:spPr/>
        <p:txBody>
          <a:bodyPr/>
          <a:lstStyle/>
          <a:p>
            <a:r>
              <a:rPr lang="en-US" dirty="0" smtClean="0"/>
              <a:t>Scavenges OH</a:t>
            </a:r>
            <a:r>
              <a:rPr lang="en-US" baseline="30000" dirty="0" smtClean="0"/>
              <a:t> •</a:t>
            </a:r>
            <a:r>
              <a:rPr lang="en-US" dirty="0" smtClean="0"/>
              <a:t> and metabolite traps ROS</a:t>
            </a:r>
          </a:p>
          <a:p>
            <a:r>
              <a:rPr lang="en-US" dirty="0" smtClean="0"/>
              <a:t>Inhibits platelet aggregation</a:t>
            </a:r>
          </a:p>
          <a:p>
            <a:r>
              <a:rPr lang="en-US" dirty="0" smtClean="0"/>
              <a:t>Increased </a:t>
            </a:r>
            <a:r>
              <a:rPr lang="en-US" dirty="0" err="1" smtClean="0"/>
              <a:t>vasodilation</a:t>
            </a:r>
            <a:endParaRPr lang="en-US" dirty="0" smtClean="0"/>
          </a:p>
          <a:p>
            <a:r>
              <a:rPr lang="en-US" dirty="0" smtClean="0"/>
              <a:t>Inhibits leukocyte migration</a:t>
            </a:r>
          </a:p>
          <a:p>
            <a:r>
              <a:rPr lang="en-US" dirty="0" smtClean="0"/>
              <a:t>Interferes with </a:t>
            </a:r>
            <a:r>
              <a:rPr lang="en-US" dirty="0" err="1" smtClean="0"/>
              <a:t>Arachadonic</a:t>
            </a:r>
            <a:r>
              <a:rPr lang="en-US" dirty="0" smtClean="0"/>
              <a:t> acid metabolism</a:t>
            </a:r>
          </a:p>
          <a:p>
            <a:endParaRPr lang="en-US" dirty="0" smtClean="0"/>
          </a:p>
          <a:p>
            <a:r>
              <a:rPr lang="en-US" dirty="0" smtClean="0"/>
              <a:t>Believed levels to do all this are toxic to cells</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12700">
            <a:solidFill>
              <a:schemeClr val="tx1"/>
            </a:solidFill>
          </a:ln>
        </p:spPr>
        <p:txBody>
          <a:bodyPr/>
          <a:lstStyle/>
          <a:p>
            <a:r>
              <a:rPr lang="en-US" dirty="0" smtClean="0"/>
              <a:t>4.  Miscellaneous</a:t>
            </a:r>
            <a:endParaRPr lang="en-US" dirty="0"/>
          </a:p>
        </p:txBody>
      </p:sp>
      <p:sp>
        <p:nvSpPr>
          <p:cNvPr id="3" name="Content Placeholder 2"/>
          <p:cNvSpPr>
            <a:spLocks noGrp="1"/>
          </p:cNvSpPr>
          <p:nvPr>
            <p:ph idx="1"/>
          </p:nvPr>
        </p:nvSpPr>
        <p:spPr>
          <a:xfrm>
            <a:off x="457200" y="1600200"/>
            <a:ext cx="4419600" cy="4525963"/>
          </a:xfrm>
        </p:spPr>
        <p:txBody>
          <a:bodyPr/>
          <a:lstStyle/>
          <a:p>
            <a:r>
              <a:rPr lang="en-US" dirty="0" smtClean="0"/>
              <a:t>Preconditioning</a:t>
            </a:r>
          </a:p>
          <a:p>
            <a:r>
              <a:rPr lang="en-US" dirty="0" err="1" smtClean="0"/>
              <a:t>Aminosteroids</a:t>
            </a:r>
            <a:endParaRPr lang="en-US" dirty="0" smtClean="0"/>
          </a:p>
          <a:p>
            <a:r>
              <a:rPr lang="en-US" dirty="0" smtClean="0"/>
              <a:t>NO</a:t>
            </a:r>
          </a:p>
          <a:p>
            <a:r>
              <a:rPr lang="en-US" dirty="0" smtClean="0"/>
              <a:t>Adenosine</a:t>
            </a:r>
          </a:p>
          <a:p>
            <a:r>
              <a:rPr lang="en-US" dirty="0" smtClean="0"/>
              <a:t>NHE inhibitors</a:t>
            </a:r>
          </a:p>
          <a:p>
            <a:r>
              <a:rPr lang="en-US" dirty="0" smtClean="0"/>
              <a:t>Protease inhibitors</a:t>
            </a:r>
            <a:endParaRPr lang="en-US" dirty="0"/>
          </a:p>
        </p:txBody>
      </p:sp>
      <p:pic>
        <p:nvPicPr>
          <p:cNvPr id="1028" name="Picture 4" descr="http://img.brothersoft.com/screenshots/softimage/g/grand_canyon_scenic_reflections-10-1.jpeg"/>
          <p:cNvPicPr>
            <a:picLocks noChangeAspect="1" noChangeArrowheads="1"/>
          </p:cNvPicPr>
          <p:nvPr/>
        </p:nvPicPr>
        <p:blipFill>
          <a:blip r:embed="rId2" cstate="print"/>
          <a:srcRect/>
          <a:stretch>
            <a:fillRect/>
          </a:stretch>
        </p:blipFill>
        <p:spPr bwMode="auto">
          <a:xfrm>
            <a:off x="4419600" y="2590800"/>
            <a:ext cx="4533900" cy="3952875"/>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lstStyle/>
          <a:p>
            <a:r>
              <a:rPr lang="en-US" u="sng" dirty="0" smtClean="0"/>
              <a:t>Preconditioning</a:t>
            </a:r>
            <a:endParaRPr lang="en-US" u="sng" dirty="0"/>
          </a:p>
        </p:txBody>
      </p:sp>
      <p:sp>
        <p:nvSpPr>
          <p:cNvPr id="3" name="Content Placeholder 2"/>
          <p:cNvSpPr>
            <a:spLocks noGrp="1"/>
          </p:cNvSpPr>
          <p:nvPr>
            <p:ph idx="1"/>
          </p:nvPr>
        </p:nvSpPr>
        <p:spPr>
          <a:xfrm>
            <a:off x="457200" y="1219200"/>
            <a:ext cx="8229600" cy="4906963"/>
          </a:xfrm>
        </p:spPr>
        <p:txBody>
          <a:bodyPr/>
          <a:lstStyle/>
          <a:p>
            <a:r>
              <a:rPr lang="en-US" dirty="0" smtClean="0"/>
              <a:t>“Ischemic Preconditioning”: brief </a:t>
            </a:r>
            <a:r>
              <a:rPr lang="en-US" dirty="0" err="1" smtClean="0"/>
              <a:t>sublethal</a:t>
            </a:r>
            <a:r>
              <a:rPr lang="en-US" dirty="0" smtClean="0"/>
              <a:t> exposure to ischemia prior to a prolonged ischemic event</a:t>
            </a:r>
          </a:p>
          <a:p>
            <a:pPr>
              <a:buNone/>
            </a:pPr>
            <a:endParaRPr lang="en-US" dirty="0" smtClean="0"/>
          </a:p>
          <a:p>
            <a:r>
              <a:rPr lang="en-US" dirty="0" smtClean="0"/>
              <a:t>Exact mechanism not entirely understood</a:t>
            </a:r>
          </a:p>
          <a:p>
            <a:pPr lvl="1"/>
            <a:r>
              <a:rPr lang="en-US" dirty="0" smtClean="0"/>
              <a:t>Not the endogenous enhancement of antioxidant defenses</a:t>
            </a:r>
          </a:p>
          <a:p>
            <a:pPr lvl="1"/>
            <a:r>
              <a:rPr lang="en-US" dirty="0" smtClean="0"/>
              <a:t>May involve initial ROS stimulating antioxidant defenses</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543800" cy="1066800"/>
          </a:xfrm>
        </p:spPr>
        <p:txBody>
          <a:bodyPr>
            <a:normAutofit/>
          </a:bodyPr>
          <a:lstStyle/>
          <a:p>
            <a:r>
              <a:rPr lang="en-US" dirty="0" smtClean="0"/>
              <a:t>ROS Formation</a:t>
            </a:r>
            <a:endParaRPr lang="en-US" dirty="0"/>
          </a:p>
        </p:txBody>
      </p:sp>
      <p:sp>
        <p:nvSpPr>
          <p:cNvPr id="3" name="Content Placeholder 2"/>
          <p:cNvSpPr>
            <a:spLocks noGrp="1"/>
          </p:cNvSpPr>
          <p:nvPr>
            <p:ph idx="1"/>
          </p:nvPr>
        </p:nvSpPr>
        <p:spPr>
          <a:xfrm>
            <a:off x="381000" y="1066800"/>
            <a:ext cx="8229600" cy="5791200"/>
          </a:xfrm>
        </p:spPr>
        <p:txBody>
          <a:bodyPr>
            <a:normAutofit fontScale="85000" lnSpcReduction="10000"/>
          </a:bodyPr>
          <a:lstStyle/>
          <a:p>
            <a:pPr marL="651510" indent="-514350">
              <a:lnSpc>
                <a:spcPct val="150000"/>
              </a:lnSpc>
              <a:buFont typeface="+mj-lt"/>
              <a:buAutoNum type="arabicPeriod"/>
            </a:pPr>
            <a:r>
              <a:rPr lang="en-US" b="1" dirty="0" smtClean="0">
                <a:effectLst>
                  <a:outerShdw blurRad="38100" dist="38100" dir="2700000" algn="tl">
                    <a:srgbClr val="000000">
                      <a:alpha val="43137"/>
                    </a:srgbClr>
                  </a:outerShdw>
                </a:effectLst>
              </a:rPr>
              <a:t>Hypoxanthine</a:t>
            </a:r>
            <a:r>
              <a:rPr lang="en-US" dirty="0" smtClean="0"/>
              <a:t>  accumulation</a:t>
            </a:r>
          </a:p>
          <a:p>
            <a:pPr marL="651510" indent="-514350">
              <a:lnSpc>
                <a:spcPct val="150000"/>
              </a:lnSpc>
              <a:buFont typeface="+mj-lt"/>
              <a:buAutoNum type="arabicPeriod"/>
            </a:pPr>
            <a:r>
              <a:rPr lang="en-US" dirty="0" smtClean="0"/>
              <a:t>Increased intracellular </a:t>
            </a:r>
            <a:r>
              <a:rPr lang="en-US" b="1" dirty="0" smtClean="0">
                <a:effectLst>
                  <a:outerShdw blurRad="38100" dist="38100" dir="2700000" algn="tl">
                    <a:srgbClr val="000000">
                      <a:alpha val="43137"/>
                    </a:srgbClr>
                  </a:outerShdw>
                </a:effectLst>
              </a:rPr>
              <a:t>Ca</a:t>
            </a:r>
            <a:r>
              <a:rPr lang="en-US" b="1" baseline="30000" dirty="0" smtClean="0">
                <a:effectLst>
                  <a:outerShdw blurRad="38100" dist="38100" dir="2700000" algn="tl">
                    <a:srgbClr val="000000">
                      <a:alpha val="43137"/>
                    </a:srgbClr>
                  </a:outerShdw>
                </a:effectLst>
              </a:rPr>
              <a:t>2+</a:t>
            </a:r>
            <a:endParaRPr lang="en-US" dirty="0" smtClean="0"/>
          </a:p>
          <a:p>
            <a:pPr marL="651510" indent="-514350">
              <a:lnSpc>
                <a:spcPct val="150000"/>
              </a:lnSpc>
              <a:buFont typeface="+mj-lt"/>
              <a:buAutoNum type="arabicPeriod"/>
            </a:pPr>
            <a:r>
              <a:rPr lang="en-US" dirty="0" err="1" smtClean="0"/>
              <a:t>Xanthine</a:t>
            </a:r>
            <a:r>
              <a:rPr lang="en-US" dirty="0" smtClean="0"/>
              <a:t> </a:t>
            </a:r>
            <a:r>
              <a:rPr lang="en-US" dirty="0" err="1" smtClean="0"/>
              <a:t>dehydrogenase</a:t>
            </a:r>
            <a:r>
              <a:rPr lang="en-US" dirty="0" smtClean="0"/>
              <a:t> (XD) undergoes conformational change to </a:t>
            </a:r>
            <a:r>
              <a:rPr lang="en-US" dirty="0" err="1" smtClean="0"/>
              <a:t>xanthine</a:t>
            </a:r>
            <a:r>
              <a:rPr lang="en-US" dirty="0" smtClean="0"/>
              <a:t> </a:t>
            </a:r>
            <a:r>
              <a:rPr lang="en-US" dirty="0" err="1" smtClean="0"/>
              <a:t>oxidase</a:t>
            </a:r>
            <a:r>
              <a:rPr lang="en-US" dirty="0" smtClean="0"/>
              <a:t> (</a:t>
            </a:r>
            <a:r>
              <a:rPr lang="en-US" b="1" dirty="0" smtClean="0">
                <a:effectLst>
                  <a:outerShdw blurRad="38100" dist="38100" dir="2700000" algn="tl">
                    <a:srgbClr val="000000">
                      <a:alpha val="43137"/>
                    </a:srgbClr>
                  </a:outerShdw>
                </a:effectLst>
              </a:rPr>
              <a:t>XO</a:t>
            </a:r>
            <a:r>
              <a:rPr lang="en-US" dirty="0" smtClean="0"/>
              <a:t>)</a:t>
            </a:r>
          </a:p>
          <a:p>
            <a:pPr marL="651510" indent="-514350">
              <a:lnSpc>
                <a:spcPct val="150000"/>
              </a:lnSpc>
              <a:buFont typeface="+mj-lt"/>
              <a:buAutoNum type="arabicPeriod"/>
            </a:pPr>
            <a:r>
              <a:rPr lang="en-US" u="sng" dirty="0" smtClean="0"/>
              <a:t>Return of perfusion</a:t>
            </a:r>
            <a:r>
              <a:rPr lang="en-US" dirty="0" smtClean="0"/>
              <a:t>: O2 now available, excessive production of </a:t>
            </a:r>
            <a:r>
              <a:rPr lang="en-US" b="1" dirty="0" smtClean="0">
                <a:effectLst>
                  <a:outerShdw blurRad="38100" dist="38100" dir="2700000" algn="tl">
                    <a:srgbClr val="000000">
                      <a:alpha val="43137"/>
                    </a:srgbClr>
                  </a:outerShdw>
                </a:effectLst>
              </a:rPr>
              <a:t>O</a:t>
            </a:r>
            <a:r>
              <a:rPr lang="en-US" b="1" baseline="-25000" dirty="0" smtClean="0">
                <a:effectLst>
                  <a:outerShdw blurRad="38100" dist="38100" dir="2700000" algn="tl">
                    <a:srgbClr val="000000">
                      <a:alpha val="43137"/>
                    </a:srgbClr>
                  </a:outerShdw>
                </a:effectLst>
              </a:rPr>
              <a:t>2</a:t>
            </a:r>
            <a:r>
              <a:rPr lang="en-US" b="1" baseline="30000" dirty="0" smtClean="0">
                <a:effectLst>
                  <a:outerShdw blurRad="38100" dist="38100" dir="2700000" algn="tl">
                    <a:srgbClr val="000000">
                      <a:alpha val="43137"/>
                    </a:srgbClr>
                  </a:outerShdw>
                </a:effectLst>
              </a:rPr>
              <a:t>•</a:t>
            </a:r>
          </a:p>
          <a:p>
            <a:pPr marL="651510" indent="-514350">
              <a:lnSpc>
                <a:spcPct val="150000"/>
              </a:lnSpc>
              <a:buFont typeface="+mj-lt"/>
              <a:buAutoNum type="arabicPeriod"/>
            </a:pPr>
            <a:r>
              <a:rPr lang="en-US" b="1" dirty="0" smtClean="0">
                <a:effectLst>
                  <a:outerShdw blurRad="38100" dist="38100" dir="2700000" algn="tl">
                    <a:srgbClr val="000000">
                      <a:alpha val="43137"/>
                    </a:srgbClr>
                  </a:outerShdw>
                </a:effectLst>
              </a:rPr>
              <a:t>O</a:t>
            </a:r>
            <a:r>
              <a:rPr lang="en-US" b="1" baseline="-25000" dirty="0" smtClean="0">
                <a:effectLst>
                  <a:outerShdw blurRad="38100" dist="38100" dir="2700000" algn="tl">
                    <a:srgbClr val="000000">
                      <a:alpha val="43137"/>
                    </a:srgbClr>
                  </a:outerShdw>
                </a:effectLst>
              </a:rPr>
              <a:t>2</a:t>
            </a:r>
            <a:r>
              <a:rPr lang="en-US" b="1" baseline="30000" dirty="0" smtClean="0">
                <a:effectLst>
                  <a:outerShdw blurRad="38100" dist="38100" dir="2700000" algn="tl">
                    <a:srgbClr val="000000">
                      <a:alpha val="43137"/>
                    </a:srgbClr>
                  </a:outerShdw>
                </a:effectLst>
              </a:rPr>
              <a:t>-•</a:t>
            </a:r>
            <a:r>
              <a:rPr lang="en-US" b="1" dirty="0" smtClean="0">
                <a:effectLst>
                  <a:outerShdw blurRad="38100" dist="38100" dir="2700000" algn="tl">
                    <a:srgbClr val="000000">
                      <a:alpha val="43137"/>
                    </a:srgbClr>
                  </a:outerShdw>
                </a:effectLst>
              </a:rPr>
              <a:t> </a:t>
            </a:r>
            <a:r>
              <a:rPr lang="en-US" dirty="0" smtClean="0"/>
              <a:t>and </a:t>
            </a:r>
            <a:r>
              <a:rPr lang="en-US" b="1" dirty="0" smtClean="0">
                <a:effectLst>
                  <a:outerShdw blurRad="38100" dist="38100" dir="2700000" algn="tl">
                    <a:srgbClr val="000000">
                      <a:alpha val="43137"/>
                    </a:srgbClr>
                  </a:outerShdw>
                </a:effectLst>
              </a:rPr>
              <a:t>H</a:t>
            </a:r>
            <a:r>
              <a:rPr lang="en-US" b="1" baseline="-25000" dirty="0" smtClean="0">
                <a:effectLst>
                  <a:outerShdw blurRad="38100" dist="38100" dir="2700000" algn="tl">
                    <a:srgbClr val="000000">
                      <a:alpha val="43137"/>
                    </a:srgbClr>
                  </a:outerShdw>
                </a:effectLst>
              </a:rPr>
              <a:t>2</a:t>
            </a:r>
            <a:r>
              <a:rPr lang="en-US" b="1" dirty="0" smtClean="0">
                <a:effectLst>
                  <a:outerShdw blurRad="38100" dist="38100" dir="2700000" algn="tl">
                    <a:srgbClr val="000000">
                      <a:alpha val="43137"/>
                    </a:srgbClr>
                  </a:outerShdw>
                </a:effectLst>
              </a:rPr>
              <a:t>O</a:t>
            </a:r>
            <a:r>
              <a:rPr lang="en-US" b="1" baseline="-25000" dirty="0" smtClean="0">
                <a:effectLst>
                  <a:outerShdw blurRad="38100" dist="38100" dir="2700000" algn="tl">
                    <a:srgbClr val="000000">
                      <a:alpha val="43137"/>
                    </a:srgbClr>
                  </a:outerShdw>
                </a:effectLst>
              </a:rPr>
              <a:t>2</a:t>
            </a:r>
            <a:r>
              <a:rPr lang="en-US" dirty="0" smtClean="0"/>
              <a:t> in the presence of iron combine to form </a:t>
            </a:r>
            <a:r>
              <a:rPr lang="en-US" b="1" dirty="0" smtClean="0">
                <a:effectLst>
                  <a:outerShdw blurRad="38100" dist="38100" dir="2700000" algn="tl">
                    <a:srgbClr val="000000">
                      <a:alpha val="43137"/>
                    </a:srgbClr>
                  </a:outerShdw>
                </a:effectLst>
              </a:rPr>
              <a:t>Hydroxyl Radical</a:t>
            </a:r>
            <a:endParaRPr lang="en-US" b="1" baseline="-25000" dirty="0" smtClean="0">
              <a:effectLst>
                <a:outerShdw blurRad="38100" dist="38100" dir="2700000" algn="tl">
                  <a:srgbClr val="000000">
                    <a:alpha val="43137"/>
                  </a:srgbClr>
                </a:outerShdw>
              </a:effectLst>
            </a:endParaRPr>
          </a:p>
          <a:p>
            <a:pPr marL="651510" indent="-514350">
              <a:buFont typeface="+mj-lt"/>
              <a:buAutoNum type="arabicPeriod"/>
            </a:pPr>
            <a:endParaRPr lang="en-US"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15962"/>
          </a:xfrm>
        </p:spPr>
        <p:txBody>
          <a:bodyPr>
            <a:normAutofit fontScale="90000"/>
          </a:bodyPr>
          <a:lstStyle/>
          <a:p>
            <a:r>
              <a:rPr lang="en-US" dirty="0" smtClean="0"/>
              <a:t>Preconditioning</a:t>
            </a:r>
            <a:endParaRPr lang="en-US" dirty="0"/>
          </a:p>
        </p:txBody>
      </p:sp>
      <p:sp>
        <p:nvSpPr>
          <p:cNvPr id="3" name="Content Placeholder 2"/>
          <p:cNvSpPr>
            <a:spLocks noGrp="1"/>
          </p:cNvSpPr>
          <p:nvPr>
            <p:ph idx="1"/>
          </p:nvPr>
        </p:nvSpPr>
        <p:spPr>
          <a:xfrm>
            <a:off x="457200" y="381000"/>
            <a:ext cx="8229600" cy="5745163"/>
          </a:xfrm>
        </p:spPr>
        <p:txBody>
          <a:bodyPr>
            <a:normAutofit fontScale="85000" lnSpcReduction="20000"/>
          </a:bodyPr>
          <a:lstStyle/>
          <a:p>
            <a:endParaRPr lang="en-US" dirty="0" smtClean="0"/>
          </a:p>
          <a:p>
            <a:r>
              <a:rPr lang="en-US" dirty="0" smtClean="0"/>
              <a:t>“Ischemic tolerance”</a:t>
            </a:r>
          </a:p>
          <a:p>
            <a:pPr lvl="1"/>
            <a:r>
              <a:rPr lang="en-US" dirty="0" smtClean="0"/>
              <a:t>Decrease energy demands of the cell</a:t>
            </a:r>
          </a:p>
          <a:p>
            <a:pPr lvl="1"/>
            <a:r>
              <a:rPr lang="en-US" dirty="0" smtClean="0"/>
              <a:t>Altered energy metabolism</a:t>
            </a:r>
          </a:p>
          <a:p>
            <a:pPr lvl="1"/>
            <a:r>
              <a:rPr lang="en-US" dirty="0" smtClean="0"/>
              <a:t>Better electrolyte homeostasis</a:t>
            </a:r>
          </a:p>
          <a:p>
            <a:pPr lvl="1">
              <a:buNone/>
            </a:pPr>
            <a:endParaRPr lang="en-US" dirty="0" smtClean="0"/>
          </a:p>
          <a:p>
            <a:r>
              <a:rPr lang="en-US" dirty="0" smtClean="0"/>
              <a:t>“Reperfusion tolerance”</a:t>
            </a:r>
          </a:p>
          <a:p>
            <a:pPr lvl="1"/>
            <a:r>
              <a:rPr lang="en-US" dirty="0" smtClean="0"/>
              <a:t>Decreased ROS from </a:t>
            </a:r>
            <a:r>
              <a:rPr lang="en-US" dirty="0" err="1" smtClean="0"/>
              <a:t>neutrophils</a:t>
            </a:r>
            <a:endParaRPr lang="en-US" dirty="0" smtClean="0"/>
          </a:p>
          <a:p>
            <a:pPr lvl="1"/>
            <a:r>
              <a:rPr lang="en-US" dirty="0" smtClean="0"/>
              <a:t>Decreased apoptosis</a:t>
            </a:r>
          </a:p>
          <a:p>
            <a:pPr lvl="1"/>
            <a:r>
              <a:rPr lang="en-US" dirty="0" smtClean="0"/>
              <a:t>Increased </a:t>
            </a:r>
            <a:r>
              <a:rPr lang="en-US" dirty="0" err="1" smtClean="0"/>
              <a:t>microvascular</a:t>
            </a:r>
            <a:r>
              <a:rPr lang="en-US" dirty="0" smtClean="0"/>
              <a:t> perfusion</a:t>
            </a:r>
          </a:p>
          <a:p>
            <a:pPr lvl="1"/>
            <a:r>
              <a:rPr lang="en-US" dirty="0" smtClean="0"/>
              <a:t>Decreased systemic IR injury</a:t>
            </a:r>
          </a:p>
          <a:p>
            <a:pPr lvl="1"/>
            <a:endParaRPr lang="en-US" dirty="0" smtClean="0"/>
          </a:p>
          <a:p>
            <a:r>
              <a:rPr lang="en-US" dirty="0" smtClean="0"/>
              <a:t>Ischemia of select skeletal muscle was found to be protective for ischemic events of the heart, lung and gut</a:t>
            </a:r>
          </a:p>
          <a:p>
            <a:endParaRPr lang="en-US" dirty="0" smtClean="0"/>
          </a:p>
        </p:txBody>
      </p:sp>
      <p:pic>
        <p:nvPicPr>
          <p:cNvPr id="88066" name="Picture 2" descr="http://www.tejamovies.com/wp-content/uploads/2009/09/Outer-Space-1.gif"/>
          <p:cNvPicPr>
            <a:picLocks noChangeAspect="1" noChangeArrowheads="1"/>
          </p:cNvPicPr>
          <p:nvPr/>
        </p:nvPicPr>
        <p:blipFill>
          <a:blip r:embed="rId3" cstate="print"/>
          <a:srcRect/>
          <a:stretch>
            <a:fillRect/>
          </a:stretch>
        </p:blipFill>
        <p:spPr bwMode="auto">
          <a:xfrm>
            <a:off x="6324600" y="838200"/>
            <a:ext cx="2438400" cy="3733800"/>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err="1" smtClean="0"/>
              <a:t>Aminosteroids</a:t>
            </a:r>
            <a:endParaRPr lang="en-US" u="sng" dirty="0"/>
          </a:p>
        </p:txBody>
      </p:sp>
      <p:sp>
        <p:nvSpPr>
          <p:cNvPr id="3" name="Content Placeholder 2"/>
          <p:cNvSpPr>
            <a:spLocks noGrp="1"/>
          </p:cNvSpPr>
          <p:nvPr>
            <p:ph idx="1"/>
          </p:nvPr>
        </p:nvSpPr>
        <p:spPr/>
        <p:txBody>
          <a:bodyPr/>
          <a:lstStyle/>
          <a:p>
            <a:r>
              <a:rPr lang="en-US" dirty="0" smtClean="0"/>
              <a:t>Also known as </a:t>
            </a:r>
            <a:r>
              <a:rPr lang="en-US" dirty="0" err="1" smtClean="0"/>
              <a:t>Lazaroids</a:t>
            </a:r>
            <a:endParaRPr lang="en-US" dirty="0" smtClean="0"/>
          </a:p>
          <a:p>
            <a:r>
              <a:rPr lang="en-US" dirty="0" smtClean="0"/>
              <a:t>Modified to have high antioxidant properties with low steroid activity</a:t>
            </a:r>
          </a:p>
          <a:p>
            <a:r>
              <a:rPr lang="en-US" dirty="0" smtClean="0"/>
              <a:t>Inhibit all O2 and lipid radicals</a:t>
            </a:r>
          </a:p>
          <a:p>
            <a:r>
              <a:rPr lang="en-US" dirty="0" smtClean="0"/>
              <a:t>Membrane stabilizing</a:t>
            </a:r>
          </a:p>
          <a:p>
            <a:r>
              <a:rPr lang="en-US" dirty="0" smtClean="0"/>
              <a:t>Some bind and </a:t>
            </a:r>
            <a:r>
              <a:rPr lang="en-US" dirty="0" err="1" smtClean="0"/>
              <a:t>inact</a:t>
            </a:r>
            <a:r>
              <a:rPr lang="en-US" dirty="0" smtClean="0"/>
              <a:t> iron</a:t>
            </a:r>
          </a:p>
          <a:p>
            <a:r>
              <a:rPr lang="en-US" dirty="0" smtClean="0"/>
              <a:t>Not currently on the market</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lstStyle/>
          <a:p>
            <a:r>
              <a:rPr lang="en-US" u="sng" dirty="0" smtClean="0"/>
              <a:t>Nitric Oxide</a:t>
            </a:r>
            <a:endParaRPr lang="en-US" u="sng" dirty="0"/>
          </a:p>
        </p:txBody>
      </p:sp>
      <p:sp>
        <p:nvSpPr>
          <p:cNvPr id="4" name="Text Placeholder 3"/>
          <p:cNvSpPr>
            <a:spLocks noGrp="1"/>
          </p:cNvSpPr>
          <p:nvPr>
            <p:ph type="body" idx="1"/>
          </p:nvPr>
        </p:nvSpPr>
        <p:spPr>
          <a:xfrm>
            <a:off x="381000" y="1295400"/>
            <a:ext cx="4040188" cy="685799"/>
          </a:xfrm>
        </p:spPr>
        <p:txBody>
          <a:bodyPr>
            <a:normAutofit/>
          </a:bodyPr>
          <a:lstStyle/>
          <a:p>
            <a:pPr algn="ctr"/>
            <a:r>
              <a:rPr lang="en-US" sz="3200" b="1" u="sng" dirty="0" smtClean="0">
                <a:solidFill>
                  <a:srgbClr val="FF0000"/>
                </a:solidFill>
                <a:effectLst>
                  <a:outerShdw blurRad="38100" dist="38100" dir="2700000" algn="tl">
                    <a:srgbClr val="000000">
                      <a:alpha val="43137"/>
                    </a:srgbClr>
                  </a:outerShdw>
                </a:effectLst>
              </a:rPr>
              <a:t>Bad</a:t>
            </a:r>
            <a:endParaRPr lang="en-US" sz="3200" u="sng" dirty="0"/>
          </a:p>
        </p:txBody>
      </p:sp>
      <p:sp>
        <p:nvSpPr>
          <p:cNvPr id="6" name="Text Placeholder 5"/>
          <p:cNvSpPr>
            <a:spLocks noGrp="1"/>
          </p:cNvSpPr>
          <p:nvPr>
            <p:ph type="body" sz="half" idx="3"/>
          </p:nvPr>
        </p:nvSpPr>
        <p:spPr>
          <a:xfrm>
            <a:off x="4648200" y="1828800"/>
            <a:ext cx="4041775" cy="750887"/>
          </a:xfrm>
        </p:spPr>
        <p:txBody>
          <a:bodyPr>
            <a:normAutofit/>
          </a:bodyPr>
          <a:lstStyle/>
          <a:p>
            <a:pPr algn="ctr"/>
            <a:r>
              <a:rPr lang="en-US" sz="3200" b="1" u="sng" dirty="0" smtClean="0">
                <a:solidFill>
                  <a:schemeClr val="bg1"/>
                </a:solidFill>
                <a:effectLst>
                  <a:outerShdw blurRad="38100" dist="38100" dir="2700000" algn="tl">
                    <a:srgbClr val="000000">
                      <a:alpha val="43137"/>
                    </a:srgbClr>
                  </a:outerShdw>
                </a:effectLst>
              </a:rPr>
              <a:t>Good</a:t>
            </a:r>
            <a:endParaRPr lang="en-US" sz="3200" u="sng" dirty="0" smtClean="0">
              <a:solidFill>
                <a:schemeClr val="bg1"/>
              </a:solidFill>
              <a:effectLst>
                <a:outerShdw blurRad="38100" dist="38100" dir="2700000" algn="tl">
                  <a:srgbClr val="000000">
                    <a:alpha val="43137"/>
                  </a:srgbClr>
                </a:outerShdw>
              </a:effectLst>
            </a:endParaRPr>
          </a:p>
          <a:p>
            <a:pPr algn="ctr"/>
            <a:endParaRPr lang="en-US" sz="3200" b="1" u="sng" dirty="0">
              <a:solidFill>
                <a:srgbClr val="FF0000"/>
              </a:solidFill>
              <a:effectLst>
                <a:outerShdw blurRad="38100" dist="38100" dir="2700000" algn="tl">
                  <a:srgbClr val="000000">
                    <a:alpha val="43137"/>
                  </a:srgbClr>
                </a:outerShdw>
              </a:effectLst>
            </a:endParaRPr>
          </a:p>
        </p:txBody>
      </p:sp>
      <p:sp>
        <p:nvSpPr>
          <p:cNvPr id="5" name="Content Placeholder 4"/>
          <p:cNvSpPr>
            <a:spLocks noGrp="1"/>
          </p:cNvSpPr>
          <p:nvPr>
            <p:ph sz="quarter" idx="2"/>
          </p:nvPr>
        </p:nvSpPr>
        <p:spPr>
          <a:ln>
            <a:solidFill>
              <a:srgbClr val="FF0000"/>
            </a:solidFill>
          </a:ln>
        </p:spPr>
        <p:txBody>
          <a:bodyPr/>
          <a:lstStyle/>
          <a:p>
            <a:pPr>
              <a:buFont typeface="Arial" pitchFamily="34" charset="0"/>
              <a:buChar char="•"/>
            </a:pPr>
            <a:r>
              <a:rPr lang="en-US" dirty="0" smtClean="0"/>
              <a:t>Large amounts cause severe non-responsive </a:t>
            </a:r>
            <a:r>
              <a:rPr lang="en-US" dirty="0" err="1" smtClean="0"/>
              <a:t>vasodilation</a:t>
            </a:r>
            <a:endParaRPr lang="en-US" dirty="0" smtClean="0"/>
          </a:p>
          <a:p>
            <a:pPr>
              <a:buFont typeface="Arial" pitchFamily="34" charset="0"/>
              <a:buChar char="•"/>
            </a:pPr>
            <a:r>
              <a:rPr lang="en-US" dirty="0" smtClean="0"/>
              <a:t>superoxide radical to form </a:t>
            </a:r>
            <a:r>
              <a:rPr lang="en-US" dirty="0" err="1" smtClean="0"/>
              <a:t>peroxynitrite</a:t>
            </a:r>
            <a:r>
              <a:rPr lang="en-US" dirty="0" smtClean="0"/>
              <a:t> (ONOO</a:t>
            </a:r>
            <a:r>
              <a:rPr lang="en-US" baseline="30000" dirty="0" smtClean="0"/>
              <a:t>-</a:t>
            </a:r>
            <a:r>
              <a:rPr lang="en-US" dirty="0" smtClean="0"/>
              <a:t>)</a:t>
            </a:r>
          </a:p>
          <a:p>
            <a:endParaRPr lang="en-US" dirty="0"/>
          </a:p>
        </p:txBody>
      </p:sp>
      <p:sp>
        <p:nvSpPr>
          <p:cNvPr id="7" name="Content Placeholder 6"/>
          <p:cNvSpPr>
            <a:spLocks noGrp="1"/>
          </p:cNvSpPr>
          <p:nvPr>
            <p:ph sz="quarter" idx="4"/>
          </p:nvPr>
        </p:nvSpPr>
        <p:spPr>
          <a:ln>
            <a:solidFill>
              <a:schemeClr val="bg1"/>
            </a:solidFill>
          </a:ln>
        </p:spPr>
        <p:txBody>
          <a:bodyPr>
            <a:normAutofit/>
          </a:bodyPr>
          <a:lstStyle/>
          <a:p>
            <a:pPr>
              <a:buFont typeface="Arial" pitchFamily="34" charset="0"/>
              <a:buChar char="•"/>
            </a:pPr>
            <a:r>
              <a:rPr lang="en-US" dirty="0" err="1" smtClean="0"/>
              <a:t>vasodilation</a:t>
            </a:r>
            <a:r>
              <a:rPr lang="en-US" dirty="0" smtClean="0"/>
              <a:t> via </a:t>
            </a:r>
            <a:r>
              <a:rPr lang="en-US" dirty="0" err="1" smtClean="0"/>
              <a:t>cGMP</a:t>
            </a:r>
            <a:r>
              <a:rPr lang="en-US" dirty="0" smtClean="0"/>
              <a:t>, </a:t>
            </a:r>
          </a:p>
          <a:p>
            <a:pPr>
              <a:buFont typeface="Arial" pitchFamily="34" charset="0"/>
              <a:buChar char="•"/>
            </a:pPr>
            <a:r>
              <a:rPr lang="en-US" dirty="0" smtClean="0"/>
              <a:t>↓platelet aggregation</a:t>
            </a:r>
          </a:p>
          <a:p>
            <a:pPr>
              <a:buFont typeface="Arial" pitchFamily="34" charset="0"/>
              <a:buChar char="•"/>
            </a:pPr>
            <a:r>
              <a:rPr lang="en-US" dirty="0" smtClean="0"/>
              <a:t>↓leukocyte adhesion</a:t>
            </a:r>
          </a:p>
          <a:p>
            <a:pPr>
              <a:buFont typeface="Arial" pitchFamily="34" charset="0"/>
              <a:buChar char="•"/>
            </a:pPr>
            <a:r>
              <a:rPr lang="en-US" dirty="0" smtClean="0"/>
              <a:t>↓ cytokines</a:t>
            </a:r>
          </a:p>
          <a:p>
            <a:pPr>
              <a:buFont typeface="Arial" pitchFamily="34" charset="0"/>
              <a:buChar char="•"/>
            </a:pPr>
            <a:r>
              <a:rPr lang="en-US" dirty="0" smtClean="0"/>
              <a:t>neutralizes ROS</a:t>
            </a:r>
          </a:p>
          <a:p>
            <a:pPr>
              <a:buFont typeface="Arial" pitchFamily="34" charset="0"/>
              <a:buChar char="•"/>
            </a:pPr>
            <a:r>
              <a:rPr lang="en-US" dirty="0" smtClean="0"/>
              <a:t>anti-microbial and anti-apoptotic effects</a:t>
            </a:r>
          </a:p>
          <a:p>
            <a:pPr>
              <a:buFont typeface="Arial" pitchFamily="34" charset="0"/>
              <a:buChar char="•"/>
            </a:pPr>
            <a:r>
              <a:rPr lang="en-US" dirty="0" smtClean="0"/>
              <a:t>block </a:t>
            </a:r>
            <a:r>
              <a:rPr lang="en-US" dirty="0" err="1" smtClean="0"/>
              <a:t>endothelin’s</a:t>
            </a:r>
            <a:r>
              <a:rPr lang="en-US" dirty="0" smtClean="0"/>
              <a:t> effect</a:t>
            </a:r>
          </a:p>
          <a:p>
            <a:pPr>
              <a:buFont typeface="Arial" pitchFamily="34" charset="0"/>
              <a:buChar char="•"/>
            </a:pPr>
            <a:r>
              <a:rPr lang="en-US" dirty="0" smtClean="0"/>
              <a:t>GI protective</a:t>
            </a:r>
            <a:endParaRPr lang="en-US" dirty="0"/>
          </a:p>
        </p:txBody>
      </p:sp>
      <p:pic>
        <p:nvPicPr>
          <p:cNvPr id="2050" name="Picture 2" descr="http://t0.gstatic.com/images?q=tbn:ANd9GcTXAB-AZQr_1J2Z7xRUVtZ0ekDUDvS8I0adnC9irhsdX0VEDNI&amp;t=1&amp;usg=__gul-YYhn1V__W-ZqRNx8uwOVOCM="/>
          <p:cNvPicPr>
            <a:picLocks noChangeAspect="1" noChangeArrowheads="1"/>
          </p:cNvPicPr>
          <p:nvPr/>
        </p:nvPicPr>
        <p:blipFill>
          <a:blip r:embed="rId3" cstate="print"/>
          <a:srcRect/>
          <a:stretch>
            <a:fillRect/>
          </a:stretch>
        </p:blipFill>
        <p:spPr bwMode="auto">
          <a:xfrm>
            <a:off x="7543800" y="914400"/>
            <a:ext cx="1219200" cy="1143000"/>
          </a:xfrm>
          <a:prstGeom prst="rect">
            <a:avLst/>
          </a:prstGeom>
          <a:noFill/>
        </p:spPr>
      </p:pic>
      <p:pic>
        <p:nvPicPr>
          <p:cNvPr id="2052" name="Picture 4" descr="http://t3.gstatic.com/images?q=tbn:ANd9GcQNKcftu9gLWI4x_mkx-TYmplaA6dIg5blFi_YRpSugmoQpBY8&amp;t=1&amp;usg=__1Li1xPH978_OkD8GcN51Ur-zpu8="/>
          <p:cNvPicPr>
            <a:picLocks noChangeAspect="1" noChangeArrowheads="1"/>
          </p:cNvPicPr>
          <p:nvPr/>
        </p:nvPicPr>
        <p:blipFill>
          <a:blip r:embed="rId4" cstate="print"/>
          <a:srcRect/>
          <a:stretch>
            <a:fillRect/>
          </a:stretch>
        </p:blipFill>
        <p:spPr bwMode="auto">
          <a:xfrm>
            <a:off x="609600" y="4800600"/>
            <a:ext cx="1219200" cy="1219200"/>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u="sng" dirty="0" smtClean="0"/>
              <a:t>Adenosine</a:t>
            </a:r>
            <a:endParaRPr lang="en-US" u="sng" dirty="0"/>
          </a:p>
        </p:txBody>
      </p:sp>
      <p:sp>
        <p:nvSpPr>
          <p:cNvPr id="8" name="Content Placeholder 7"/>
          <p:cNvSpPr>
            <a:spLocks noGrp="1"/>
          </p:cNvSpPr>
          <p:nvPr>
            <p:ph idx="1"/>
          </p:nvPr>
        </p:nvSpPr>
        <p:spPr/>
        <p:txBody>
          <a:bodyPr>
            <a:normAutofit/>
          </a:bodyPr>
          <a:lstStyle/>
          <a:p>
            <a:r>
              <a:rPr lang="en-US" dirty="0" smtClean="0"/>
              <a:t>ATP breakdown product</a:t>
            </a:r>
          </a:p>
          <a:p>
            <a:r>
              <a:rPr lang="en-US" dirty="0" smtClean="0"/>
              <a:t>Also released by </a:t>
            </a:r>
            <a:r>
              <a:rPr lang="en-US" dirty="0" err="1" smtClean="0"/>
              <a:t>neutrophils</a:t>
            </a:r>
            <a:r>
              <a:rPr lang="en-US" dirty="0" smtClean="0"/>
              <a:t>, endothelial cells and </a:t>
            </a:r>
            <a:r>
              <a:rPr lang="en-US" dirty="0" err="1" smtClean="0"/>
              <a:t>monocytes</a:t>
            </a:r>
            <a:endParaRPr lang="en-US" dirty="0" smtClean="0"/>
          </a:p>
          <a:p>
            <a:r>
              <a:rPr lang="en-US" dirty="0" smtClean="0"/>
              <a:t>Possible preconditioning effect</a:t>
            </a:r>
          </a:p>
          <a:p>
            <a:pPr lvl="1"/>
            <a:r>
              <a:rPr lang="en-US" dirty="0" smtClean="0"/>
              <a:t>May inhibit conversion of XD to XO</a:t>
            </a:r>
          </a:p>
          <a:p>
            <a:pPr lvl="1"/>
            <a:r>
              <a:rPr lang="en-US" dirty="0" smtClean="0"/>
              <a:t>Increased synthesis of NO</a:t>
            </a:r>
          </a:p>
          <a:p>
            <a:pPr lvl="1"/>
            <a:r>
              <a:rPr lang="en-US" dirty="0" smtClean="0"/>
              <a:t>Prevent leukocyte adhesion and emigration</a:t>
            </a:r>
          </a:p>
          <a:p>
            <a:r>
              <a:rPr lang="en-US" dirty="0" smtClean="0"/>
              <a:t>Problems</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u="sng" baseline="30000" dirty="0" smtClean="0"/>
              <a:t>Inhibition of Na+/</a:t>
            </a:r>
            <a:r>
              <a:rPr lang="en-US" sz="6000" u="sng" baseline="30000" dirty="0" err="1" smtClean="0"/>
              <a:t>H+Exchanger</a:t>
            </a:r>
            <a:endParaRPr lang="en-US" sz="6000" u="sng" dirty="0"/>
          </a:p>
        </p:txBody>
      </p:sp>
      <p:sp>
        <p:nvSpPr>
          <p:cNvPr id="3" name="Content Placeholder 2"/>
          <p:cNvSpPr>
            <a:spLocks noGrp="1"/>
          </p:cNvSpPr>
          <p:nvPr>
            <p:ph idx="1"/>
          </p:nvPr>
        </p:nvSpPr>
        <p:spPr>
          <a:xfrm>
            <a:off x="457200" y="1295400"/>
            <a:ext cx="8229600" cy="5029200"/>
          </a:xfrm>
        </p:spPr>
        <p:txBody>
          <a:bodyPr>
            <a:normAutofit fontScale="92500" lnSpcReduction="10000"/>
          </a:bodyPr>
          <a:lstStyle/>
          <a:p>
            <a:r>
              <a:rPr lang="en-US" dirty="0" smtClean="0"/>
              <a:t>Inhibition has little effect on other cellular processes</a:t>
            </a:r>
          </a:p>
          <a:p>
            <a:pPr>
              <a:buNone/>
            </a:pPr>
            <a:endParaRPr lang="en-US" dirty="0" smtClean="0"/>
          </a:p>
          <a:p>
            <a:r>
              <a:rPr lang="en-US" dirty="0" smtClean="0"/>
              <a:t>GUARDIAN, EXPEDITION, clinical trials with </a:t>
            </a:r>
            <a:r>
              <a:rPr lang="en-US" dirty="0" err="1" smtClean="0"/>
              <a:t>Cariporide</a:t>
            </a:r>
            <a:endParaRPr lang="en-US" dirty="0" smtClean="0"/>
          </a:p>
          <a:p>
            <a:pPr>
              <a:buNone/>
            </a:pPr>
            <a:endParaRPr lang="en-US" dirty="0" smtClean="0"/>
          </a:p>
          <a:p>
            <a:r>
              <a:rPr lang="en-US" dirty="0" smtClean="0"/>
              <a:t>Timing was critical in studies, needed to be given prior to ischemia</a:t>
            </a:r>
          </a:p>
          <a:p>
            <a:pPr>
              <a:buNone/>
            </a:pPr>
            <a:endParaRPr lang="en-US" dirty="0" smtClean="0"/>
          </a:p>
          <a:p>
            <a:r>
              <a:rPr lang="en-US" dirty="0" smtClean="0"/>
              <a:t>Possible neurologic side effects</a:t>
            </a:r>
          </a:p>
          <a:p>
            <a:pPr>
              <a:buNone/>
            </a:pP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u="sng" dirty="0" smtClean="0"/>
              <a:t>Protease Inhibitors</a:t>
            </a:r>
            <a:endParaRPr lang="en-US" u="sng" dirty="0"/>
          </a:p>
        </p:txBody>
      </p:sp>
      <p:sp>
        <p:nvSpPr>
          <p:cNvPr id="3" name="Content Placeholder 2"/>
          <p:cNvSpPr>
            <a:spLocks noGrp="1"/>
          </p:cNvSpPr>
          <p:nvPr>
            <p:ph idx="1"/>
          </p:nvPr>
        </p:nvSpPr>
        <p:spPr>
          <a:xfrm>
            <a:off x="457200" y="1066800"/>
            <a:ext cx="8229600" cy="5059363"/>
          </a:xfrm>
        </p:spPr>
        <p:txBody>
          <a:bodyPr>
            <a:normAutofit lnSpcReduction="10000"/>
          </a:bodyPr>
          <a:lstStyle/>
          <a:p>
            <a:r>
              <a:rPr lang="en-US" dirty="0" smtClean="0"/>
              <a:t>Most studied is </a:t>
            </a:r>
            <a:r>
              <a:rPr lang="en-US" dirty="0" err="1" smtClean="0"/>
              <a:t>Aprotinin</a:t>
            </a:r>
            <a:r>
              <a:rPr lang="en-US" dirty="0" smtClean="0"/>
              <a:t>, serine protease inhibitor</a:t>
            </a:r>
          </a:p>
          <a:p>
            <a:r>
              <a:rPr lang="en-US" dirty="0" smtClean="0"/>
              <a:t>Potential benefits:</a:t>
            </a:r>
          </a:p>
          <a:p>
            <a:pPr lvl="1"/>
            <a:r>
              <a:rPr lang="en-US" dirty="0" smtClean="0"/>
              <a:t>Reduction of </a:t>
            </a:r>
            <a:r>
              <a:rPr lang="en-US" dirty="0" err="1" smtClean="0"/>
              <a:t>neutrophil</a:t>
            </a:r>
            <a:r>
              <a:rPr lang="en-US" dirty="0" smtClean="0"/>
              <a:t> and </a:t>
            </a:r>
            <a:r>
              <a:rPr lang="en-US" dirty="0" err="1" smtClean="0"/>
              <a:t>monocyte</a:t>
            </a:r>
            <a:r>
              <a:rPr lang="en-US" dirty="0" smtClean="0"/>
              <a:t> infiltration</a:t>
            </a:r>
          </a:p>
          <a:p>
            <a:pPr lvl="1"/>
            <a:r>
              <a:rPr lang="en-US" dirty="0" smtClean="0"/>
              <a:t>Decreases </a:t>
            </a:r>
            <a:r>
              <a:rPr lang="en-US" dirty="0" err="1" smtClean="0"/>
              <a:t>proinflammatory</a:t>
            </a:r>
            <a:r>
              <a:rPr lang="en-US" dirty="0" smtClean="0"/>
              <a:t> genes</a:t>
            </a:r>
          </a:p>
          <a:p>
            <a:pPr lvl="1"/>
            <a:r>
              <a:rPr lang="en-US" dirty="0" smtClean="0"/>
              <a:t>Increased hepatic </a:t>
            </a:r>
            <a:r>
              <a:rPr lang="en-US" dirty="0" err="1" smtClean="0"/>
              <a:t>microvascular</a:t>
            </a:r>
            <a:r>
              <a:rPr lang="en-US" dirty="0" smtClean="0"/>
              <a:t> circulation</a:t>
            </a:r>
          </a:p>
          <a:p>
            <a:pPr lvl="1"/>
            <a:r>
              <a:rPr lang="en-US" dirty="0" smtClean="0"/>
              <a:t>Decreased apoptosis</a:t>
            </a:r>
          </a:p>
          <a:p>
            <a:pPr lvl="1"/>
            <a:r>
              <a:rPr lang="en-US" dirty="0" smtClean="0"/>
              <a:t>Blockade of damaging effects of proteases</a:t>
            </a:r>
          </a:p>
          <a:p>
            <a:r>
              <a:rPr lang="en-US" dirty="0" smtClean="0"/>
              <a:t>No prospective clinical trials</a:t>
            </a:r>
          </a:p>
          <a:p>
            <a:r>
              <a:rPr lang="en-US" dirty="0" smtClean="0"/>
              <a:t>Serious side effects reported</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Take Home Message</a:t>
            </a:r>
            <a:endParaRPr lang="en-US" dirty="0"/>
          </a:p>
        </p:txBody>
      </p:sp>
      <p:sp>
        <p:nvSpPr>
          <p:cNvPr id="3" name="Content Placeholder 2"/>
          <p:cNvSpPr>
            <a:spLocks noGrp="1"/>
          </p:cNvSpPr>
          <p:nvPr>
            <p:ph idx="1"/>
          </p:nvPr>
        </p:nvSpPr>
        <p:spPr>
          <a:xfrm>
            <a:off x="457200" y="1371600"/>
            <a:ext cx="8229600" cy="4754563"/>
          </a:xfrm>
        </p:spPr>
        <p:txBody>
          <a:bodyPr/>
          <a:lstStyle/>
          <a:p>
            <a:r>
              <a:rPr lang="en-US" dirty="0" smtClean="0"/>
              <a:t>There is a lack of sensitive/specific, non-invasive standardized testing for IR injury.</a:t>
            </a:r>
          </a:p>
          <a:p>
            <a:r>
              <a:rPr lang="en-US" dirty="0" err="1" smtClean="0"/>
              <a:t>Isoprostenes</a:t>
            </a:r>
            <a:r>
              <a:rPr lang="en-US" dirty="0" smtClean="0"/>
              <a:t> are perhaps the most promising clinically</a:t>
            </a:r>
          </a:p>
          <a:p>
            <a:r>
              <a:rPr lang="en-US" dirty="0" smtClean="0"/>
              <a:t>Thousands of therapies have been investigated.</a:t>
            </a:r>
          </a:p>
          <a:p>
            <a:r>
              <a:rPr lang="en-US" dirty="0" smtClean="0"/>
              <a:t>As of yet there is no recommended treatment for IR injury.</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QUESTIONS</a:t>
            </a:r>
            <a:endParaRPr lang="en-US" dirty="0"/>
          </a:p>
        </p:txBody>
      </p:sp>
      <p:pic>
        <p:nvPicPr>
          <p:cNvPr id="75780" name="Picture 4" descr="http://www.slmetalworks.com/tree%20bed.jpg"/>
          <p:cNvPicPr>
            <a:picLocks noChangeAspect="1" noChangeArrowheads="1"/>
          </p:cNvPicPr>
          <p:nvPr/>
        </p:nvPicPr>
        <p:blipFill>
          <a:blip r:embed="rId3" cstate="print"/>
          <a:srcRect/>
          <a:stretch>
            <a:fillRect/>
          </a:stretch>
        </p:blipFill>
        <p:spPr bwMode="auto">
          <a:xfrm>
            <a:off x="2286000" y="1447800"/>
            <a:ext cx="4724400" cy="4859384"/>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0"/>
            <a:ext cx="8229600" cy="1143000"/>
          </a:xfrm>
          <a:ln w="57150">
            <a:solidFill>
              <a:schemeClr val="tx1"/>
            </a:solidFill>
          </a:ln>
        </p:spPr>
        <p:txBody>
          <a:bodyPr>
            <a:normAutofit/>
          </a:bodyPr>
          <a:lstStyle/>
          <a:p>
            <a:r>
              <a:rPr lang="en-US" sz="5400" dirty="0" smtClean="0"/>
              <a:t>IR INJURY QUIZ </a:t>
            </a:r>
            <a:endParaRPr lang="en-US" sz="5400" dirty="0"/>
          </a:p>
        </p:txBody>
      </p:sp>
      <p:pic>
        <p:nvPicPr>
          <p:cNvPr id="93186" name="Picture 2" descr="http://t0.gstatic.com/images?q=tbn:ANd9GcSfBJ2ap6txgyvJlg3j0-RjmIBQQjInliauf_Yt-x9o0ZcFcOQ&amp;t=1&amp;usg=__u6s5zT_KYnz8InhadwhoH1ca93M="/>
          <p:cNvPicPr>
            <a:picLocks noChangeAspect="1" noChangeArrowheads="1"/>
          </p:cNvPicPr>
          <p:nvPr/>
        </p:nvPicPr>
        <p:blipFill>
          <a:blip r:embed="rId3" cstate="print"/>
          <a:srcRect/>
          <a:stretch>
            <a:fillRect/>
          </a:stretch>
        </p:blipFill>
        <p:spPr bwMode="auto">
          <a:xfrm>
            <a:off x="6324600" y="3962400"/>
            <a:ext cx="1924050" cy="2381250"/>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620962"/>
          </a:xfrm>
        </p:spPr>
        <p:txBody>
          <a:bodyPr>
            <a:normAutofit/>
          </a:bodyPr>
          <a:lstStyle/>
          <a:p>
            <a:pPr algn="l"/>
            <a:r>
              <a:rPr lang="en-US" dirty="0" smtClean="0"/>
              <a:t>1. List 5 syndromes of small animals that can lead to the development of IR</a:t>
            </a:r>
            <a:endParaRPr lang="en-US" dirty="0"/>
          </a:p>
        </p:txBody>
      </p:sp>
      <p:sp>
        <p:nvSpPr>
          <p:cNvPr id="4" name="Content Placeholder 3"/>
          <p:cNvSpPr>
            <a:spLocks noGrp="1"/>
          </p:cNvSpPr>
          <p:nvPr>
            <p:ph idx="1"/>
          </p:nvPr>
        </p:nvSpPr>
        <p:spPr>
          <a:xfrm>
            <a:off x="457200" y="3200400"/>
            <a:ext cx="8229600" cy="2925763"/>
          </a:xfrm>
        </p:spPr>
        <p:txBody>
          <a:bodyPr>
            <a:normAutofit fontScale="85000" lnSpcReduction="20000"/>
          </a:bodyPr>
          <a:lstStyle/>
          <a:p>
            <a:pPr marL="594360" indent="-457200">
              <a:buFont typeface="+mj-lt"/>
              <a:buAutoNum type="arabicPeriod"/>
            </a:pPr>
            <a:r>
              <a:rPr lang="en-US" b="1" dirty="0" smtClean="0"/>
              <a:t>GDV</a:t>
            </a:r>
          </a:p>
          <a:p>
            <a:pPr marL="594360" indent="-457200">
              <a:buFont typeface="+mj-lt"/>
              <a:buAutoNum type="arabicPeriod"/>
            </a:pPr>
            <a:r>
              <a:rPr lang="en-US" b="1" dirty="0" smtClean="0"/>
              <a:t>ATE</a:t>
            </a:r>
          </a:p>
          <a:p>
            <a:pPr marL="594360" indent="-457200">
              <a:buFont typeface="+mj-lt"/>
              <a:buAutoNum type="arabicPeriod"/>
            </a:pPr>
            <a:r>
              <a:rPr lang="en-US" b="1" dirty="0" smtClean="0"/>
              <a:t>Hemorrhagic shock</a:t>
            </a:r>
          </a:p>
          <a:p>
            <a:pPr marL="594360" indent="-457200">
              <a:buFont typeface="+mj-lt"/>
              <a:buAutoNum type="arabicPeriod"/>
            </a:pPr>
            <a:r>
              <a:rPr lang="en-US" b="1" dirty="0" smtClean="0"/>
              <a:t>Diaphragmatic hernia</a:t>
            </a:r>
          </a:p>
          <a:p>
            <a:pPr marL="594360" indent="-457200">
              <a:buFont typeface="+mj-lt"/>
              <a:buAutoNum type="arabicPeriod"/>
            </a:pPr>
            <a:r>
              <a:rPr lang="en-US" b="1" dirty="0" smtClean="0"/>
              <a:t>Head trauma</a:t>
            </a:r>
          </a:p>
          <a:p>
            <a:pPr marL="594360" indent="-457200">
              <a:buFont typeface="+mj-lt"/>
              <a:buAutoNum type="arabicPeriod"/>
            </a:pPr>
            <a:r>
              <a:rPr lang="en-US" b="1" dirty="0" smtClean="0"/>
              <a:t>Intestinal incarceration</a:t>
            </a:r>
          </a:p>
          <a:p>
            <a:pPr marL="594360" indent="-457200">
              <a:buFont typeface="+mj-lt"/>
              <a:buAutoNum type="arabicPeriod"/>
            </a:pPr>
            <a:r>
              <a:rPr lang="en-US" b="1" dirty="0" smtClean="0"/>
              <a:t>CPCR</a:t>
            </a:r>
          </a:p>
          <a:p>
            <a:pPr algn="ct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Inflammatory Mediators</a:t>
            </a:r>
            <a:endParaRPr lang="en-US" dirty="0"/>
          </a:p>
        </p:txBody>
      </p:sp>
      <p:sp>
        <p:nvSpPr>
          <p:cNvPr id="3" name="Content Placeholder 2"/>
          <p:cNvSpPr>
            <a:spLocks noGrp="1"/>
          </p:cNvSpPr>
          <p:nvPr>
            <p:ph idx="1"/>
          </p:nvPr>
        </p:nvSpPr>
        <p:spPr>
          <a:xfrm>
            <a:off x="457200" y="1539240"/>
            <a:ext cx="8229600" cy="4785360"/>
          </a:xfrm>
          <a:solidFill>
            <a:schemeClr val="bg1">
              <a:lumMod val="85000"/>
            </a:schemeClr>
          </a:solidFill>
          <a:ln>
            <a:solidFill>
              <a:schemeClr val="bg1"/>
            </a:solidFill>
          </a:ln>
          <a:effectLst>
            <a:outerShdw blurRad="63500" sx="102000" sy="102000" algn="ctr" rotWithShape="0">
              <a:prstClr val="black">
                <a:alpha val="40000"/>
              </a:prstClr>
            </a:outerShdw>
          </a:effectLst>
        </p:spPr>
        <p:txBody>
          <a:bodyPr/>
          <a:lstStyle/>
          <a:p>
            <a:endParaRPr lang="en-US" dirty="0"/>
          </a:p>
        </p:txBody>
      </p:sp>
      <p:cxnSp>
        <p:nvCxnSpPr>
          <p:cNvPr id="6" name="Straight Arrow Connector 5"/>
          <p:cNvCxnSpPr/>
          <p:nvPr/>
        </p:nvCxnSpPr>
        <p:spPr>
          <a:xfrm>
            <a:off x="5867400" y="2971800"/>
            <a:ext cx="685800" cy="6096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a:off x="3619500" y="3009900"/>
            <a:ext cx="685800" cy="6096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6629400" y="3048000"/>
            <a:ext cx="1524000" cy="762000"/>
          </a:xfrm>
          <a:prstGeom prst="rect">
            <a:avLst/>
          </a:prstGeom>
          <a:solidFill>
            <a:schemeClr val="tx2"/>
          </a:solid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bg1"/>
                </a:solidFill>
                <a:effectLst>
                  <a:outerShdw blurRad="38100" dist="38100" dir="2700000" algn="tl">
                    <a:srgbClr val="000000">
                      <a:alpha val="43137"/>
                    </a:srgbClr>
                  </a:outerShdw>
                </a:effectLst>
              </a:rPr>
              <a:t>PLA</a:t>
            </a:r>
            <a:r>
              <a:rPr lang="en-US" sz="2400" b="1" baseline="-25000" dirty="0" smtClean="0">
                <a:solidFill>
                  <a:schemeClr val="bg1"/>
                </a:solidFill>
                <a:effectLst>
                  <a:outerShdw blurRad="38100" dist="38100" dir="2700000" algn="tl">
                    <a:srgbClr val="000000">
                      <a:alpha val="43137"/>
                    </a:srgbClr>
                  </a:outerShdw>
                </a:effectLst>
              </a:rPr>
              <a:t>2</a:t>
            </a:r>
            <a:endParaRPr lang="en-US" sz="2400" b="1" dirty="0">
              <a:solidFill>
                <a:schemeClr val="bg1"/>
              </a:solidFill>
              <a:effectLst>
                <a:outerShdw blurRad="38100" dist="38100" dir="2700000" algn="tl">
                  <a:srgbClr val="000000">
                    <a:alpha val="43137"/>
                  </a:srgbClr>
                </a:outerShdw>
              </a:effectLst>
            </a:endParaRPr>
          </a:p>
        </p:txBody>
      </p:sp>
      <p:sp>
        <p:nvSpPr>
          <p:cNvPr id="12" name="Rectangle 11"/>
          <p:cNvSpPr/>
          <p:nvPr/>
        </p:nvSpPr>
        <p:spPr>
          <a:xfrm>
            <a:off x="2133600" y="3124200"/>
            <a:ext cx="1447800" cy="762000"/>
          </a:xfrm>
          <a:prstGeom prst="rect">
            <a:avLst/>
          </a:prstGeom>
          <a:solidFill>
            <a:schemeClr val="accent1">
              <a:lumMod val="75000"/>
            </a:schemeClr>
          </a:solid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NF-</a:t>
            </a:r>
            <a:r>
              <a:rPr lang="el-GR" sz="2400" b="1" dirty="0" smtClean="0">
                <a:solidFill>
                  <a:schemeClr val="tx1"/>
                </a:solidFill>
              </a:rPr>
              <a:t>κ</a:t>
            </a:r>
            <a:r>
              <a:rPr lang="en-US" sz="2400" b="1" dirty="0" smtClean="0">
                <a:solidFill>
                  <a:schemeClr val="tx1"/>
                </a:solidFill>
              </a:rPr>
              <a:t>B</a:t>
            </a:r>
            <a:endParaRPr lang="en-US" sz="2400" b="1" dirty="0">
              <a:solidFill>
                <a:schemeClr val="tx1"/>
              </a:solidFill>
            </a:endParaRPr>
          </a:p>
        </p:txBody>
      </p:sp>
      <p:sp>
        <p:nvSpPr>
          <p:cNvPr id="20" name="Isosceles Triangle 19"/>
          <p:cNvSpPr/>
          <p:nvPr/>
        </p:nvSpPr>
        <p:spPr>
          <a:xfrm>
            <a:off x="4267200" y="1676400"/>
            <a:ext cx="1600200" cy="1295400"/>
          </a:xfrm>
          <a:prstGeom prst="triangle">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8100000" scaled="1"/>
            <a:tileRect/>
          </a:gradFill>
          <a:ln>
            <a:solidFill>
              <a:schemeClr val="bg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smtClean="0">
                <a:solidFill>
                  <a:schemeClr val="bg1"/>
                </a:solidFill>
                <a:effectLst>
                  <a:outerShdw blurRad="38100" dist="38100" dir="2700000" algn="tl">
                    <a:srgbClr val="000000">
                      <a:alpha val="43137"/>
                    </a:srgbClr>
                  </a:outerShdw>
                </a:effectLst>
              </a:rPr>
              <a:t>ROS</a:t>
            </a:r>
            <a:endParaRPr lang="en-US" sz="2100" b="1" dirty="0">
              <a:solidFill>
                <a:schemeClr val="bg1"/>
              </a:solidFill>
              <a:effectLst>
                <a:outerShdw blurRad="38100" dist="38100" dir="2700000" algn="tl">
                  <a:srgbClr val="000000">
                    <a:alpha val="43137"/>
                  </a:srgbClr>
                </a:outerShdw>
              </a:effectLst>
            </a:endParaRPr>
          </a:p>
        </p:txBody>
      </p:sp>
      <p:sp>
        <p:nvSpPr>
          <p:cNvPr id="22" name="Oval 21"/>
          <p:cNvSpPr/>
          <p:nvPr/>
        </p:nvSpPr>
        <p:spPr>
          <a:xfrm>
            <a:off x="2514600" y="1828800"/>
            <a:ext cx="990600" cy="914400"/>
          </a:xfrm>
          <a:prstGeom prst="ellipse">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8100000" scaled="1"/>
            <a:tileRect/>
          </a:grad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effectLst>
                  <a:outerShdw blurRad="38100" dist="38100" dir="2700000" algn="tl">
                    <a:srgbClr val="000000">
                      <a:alpha val="43137"/>
                    </a:srgbClr>
                  </a:outerShdw>
                </a:effectLst>
              </a:rPr>
              <a:t>TLR</a:t>
            </a:r>
            <a:endParaRPr lang="en-US" sz="2000" b="1" dirty="0">
              <a:effectLst>
                <a:outerShdw blurRad="38100" dist="38100" dir="2700000" algn="tl">
                  <a:srgbClr val="000000">
                    <a:alpha val="43137"/>
                  </a:srgbClr>
                </a:outerShdw>
              </a:effectLst>
            </a:endParaRPr>
          </a:p>
        </p:txBody>
      </p:sp>
      <p:sp>
        <p:nvSpPr>
          <p:cNvPr id="23" name="Oval 22"/>
          <p:cNvSpPr/>
          <p:nvPr/>
        </p:nvSpPr>
        <p:spPr>
          <a:xfrm>
            <a:off x="533400" y="2286000"/>
            <a:ext cx="1143000" cy="990600"/>
          </a:xfrm>
          <a:prstGeom prst="ellipse">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effectLst>
                  <a:outerShdw blurRad="38100" dist="38100" dir="2700000" algn="tl">
                    <a:srgbClr val="000000">
                      <a:alpha val="43137"/>
                    </a:srgbClr>
                  </a:outerShdw>
                </a:effectLst>
              </a:rPr>
              <a:t>TNF</a:t>
            </a:r>
            <a:r>
              <a:rPr lang="el-GR" b="1" dirty="0" smtClean="0">
                <a:effectLst>
                  <a:outerShdw blurRad="38100" dist="38100" dir="2700000" algn="tl">
                    <a:srgbClr val="000000">
                      <a:alpha val="43137"/>
                    </a:srgbClr>
                  </a:outerShdw>
                </a:effectLst>
              </a:rPr>
              <a:t>α</a:t>
            </a:r>
            <a:endParaRPr lang="en-US" b="1" dirty="0">
              <a:effectLst>
                <a:outerShdw blurRad="38100" dist="38100" dir="2700000" algn="tl">
                  <a:srgbClr val="000000">
                    <a:alpha val="43137"/>
                  </a:srgbClr>
                </a:outerShdw>
              </a:effectLst>
            </a:endParaRPr>
          </a:p>
        </p:txBody>
      </p:sp>
      <p:sp>
        <p:nvSpPr>
          <p:cNvPr id="24" name="Oval 23"/>
          <p:cNvSpPr/>
          <p:nvPr/>
        </p:nvSpPr>
        <p:spPr>
          <a:xfrm>
            <a:off x="1371600" y="1524000"/>
            <a:ext cx="1143000" cy="914400"/>
          </a:xfrm>
          <a:prstGeom prst="ellipse">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3500000" scaled="1"/>
            <a:tileRect/>
          </a:grad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effectLst>
                  <a:outerShdw blurRad="38100" dist="38100" dir="2700000" algn="tl">
                    <a:srgbClr val="000000">
                      <a:alpha val="43137"/>
                    </a:srgbClr>
                  </a:outerShdw>
                </a:effectLst>
              </a:rPr>
              <a:t>IL-1</a:t>
            </a:r>
            <a:r>
              <a:rPr lang="el-GR" b="1" dirty="0" smtClean="0">
                <a:effectLst>
                  <a:outerShdw blurRad="38100" dist="38100" dir="2700000" algn="tl">
                    <a:srgbClr val="000000">
                      <a:alpha val="43137"/>
                    </a:srgbClr>
                  </a:outerShdw>
                </a:effectLst>
              </a:rPr>
              <a:t>β</a:t>
            </a:r>
            <a:endParaRPr lang="en-US" b="1" dirty="0">
              <a:effectLst>
                <a:outerShdw blurRad="38100" dist="38100" dir="2700000" algn="tl">
                  <a:srgbClr val="000000">
                    <a:alpha val="43137"/>
                  </a:srgbClr>
                </a:outerShdw>
              </a:effectLst>
            </a:endParaRPr>
          </a:p>
        </p:txBody>
      </p:sp>
      <p:sp>
        <p:nvSpPr>
          <p:cNvPr id="25" name="Down Arrow 24"/>
          <p:cNvSpPr/>
          <p:nvPr/>
        </p:nvSpPr>
        <p:spPr>
          <a:xfrm>
            <a:off x="1905000" y="2667000"/>
            <a:ext cx="533400" cy="3048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wn Arrow 25"/>
          <p:cNvSpPr/>
          <p:nvPr/>
        </p:nvSpPr>
        <p:spPr>
          <a:xfrm>
            <a:off x="2819400" y="3962400"/>
            <a:ext cx="76200" cy="3810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Down Arrow 27"/>
          <p:cNvSpPr/>
          <p:nvPr/>
        </p:nvSpPr>
        <p:spPr>
          <a:xfrm>
            <a:off x="7391400" y="3886200"/>
            <a:ext cx="76200" cy="4572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828800" y="4495800"/>
            <a:ext cx="2057400" cy="381000"/>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effectLst>
                  <a:outerShdw blurRad="38100" dist="38100" dir="2700000" algn="tl">
                    <a:srgbClr val="000000">
                      <a:alpha val="43137"/>
                    </a:srgbClr>
                  </a:outerShdw>
                </a:effectLst>
                <a:latin typeface="Mongolian Baiti" pitchFamily="66" charset="0"/>
                <a:cs typeface="Mongolian Baiti" pitchFamily="66" charset="0"/>
              </a:rPr>
              <a:t>ICAM-1, E-</a:t>
            </a:r>
            <a:r>
              <a:rPr lang="en-US" b="1" dirty="0" err="1" smtClean="0">
                <a:solidFill>
                  <a:schemeClr val="bg1"/>
                </a:solidFill>
                <a:effectLst>
                  <a:outerShdw blurRad="38100" dist="38100" dir="2700000" algn="tl">
                    <a:srgbClr val="000000">
                      <a:alpha val="43137"/>
                    </a:srgbClr>
                  </a:outerShdw>
                </a:effectLst>
                <a:latin typeface="Mongolian Baiti" pitchFamily="66" charset="0"/>
                <a:cs typeface="Mongolian Baiti" pitchFamily="66" charset="0"/>
              </a:rPr>
              <a:t>selectin</a:t>
            </a:r>
            <a:endParaRPr lang="en-US" b="1" dirty="0">
              <a:solidFill>
                <a:schemeClr val="bg1"/>
              </a:solidFill>
              <a:effectLst>
                <a:outerShdw blurRad="38100" dist="38100" dir="2700000" algn="tl">
                  <a:srgbClr val="000000">
                    <a:alpha val="43137"/>
                  </a:srgbClr>
                </a:outerShdw>
              </a:effectLst>
              <a:latin typeface="Mongolian Baiti" pitchFamily="66" charset="0"/>
              <a:cs typeface="Mongolian Baiti" pitchFamily="66" charset="0"/>
            </a:endParaRPr>
          </a:p>
        </p:txBody>
      </p:sp>
      <p:sp>
        <p:nvSpPr>
          <p:cNvPr id="31" name="Rectangle 30"/>
          <p:cNvSpPr/>
          <p:nvPr/>
        </p:nvSpPr>
        <p:spPr>
          <a:xfrm>
            <a:off x="1828800" y="5029200"/>
            <a:ext cx="2057400" cy="381000"/>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effectLst>
                  <a:outerShdw blurRad="38100" dist="38100" dir="2700000" algn="tl">
                    <a:srgbClr val="000000">
                      <a:alpha val="43137"/>
                    </a:srgbClr>
                  </a:outerShdw>
                </a:effectLst>
                <a:latin typeface="Mongolian Baiti" pitchFamily="66" charset="0"/>
                <a:cs typeface="Mongolian Baiti" pitchFamily="66" charset="0"/>
              </a:rPr>
              <a:t>PAF, Cytokines</a:t>
            </a:r>
            <a:endParaRPr lang="en-US" b="1" dirty="0">
              <a:solidFill>
                <a:schemeClr val="bg1"/>
              </a:solidFill>
              <a:effectLst>
                <a:outerShdw blurRad="38100" dist="38100" dir="2700000" algn="tl">
                  <a:srgbClr val="000000">
                    <a:alpha val="43137"/>
                  </a:srgbClr>
                </a:outerShdw>
              </a:effectLst>
              <a:latin typeface="Mongolian Baiti" pitchFamily="66" charset="0"/>
              <a:cs typeface="Mongolian Baiti" pitchFamily="66" charset="0"/>
            </a:endParaRPr>
          </a:p>
        </p:txBody>
      </p:sp>
      <p:sp>
        <p:nvSpPr>
          <p:cNvPr id="32" name="Rectangle 31"/>
          <p:cNvSpPr/>
          <p:nvPr/>
        </p:nvSpPr>
        <p:spPr>
          <a:xfrm>
            <a:off x="1828800" y="5562600"/>
            <a:ext cx="2057400" cy="381000"/>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effectLst>
                  <a:outerShdw blurRad="38100" dist="38100" dir="2700000" algn="tl">
                    <a:srgbClr val="000000">
                      <a:alpha val="43137"/>
                    </a:srgbClr>
                  </a:outerShdw>
                </a:effectLst>
                <a:latin typeface="Mongolian Baiti" pitchFamily="66" charset="0"/>
                <a:cs typeface="Mongolian Baiti" pitchFamily="66" charset="0"/>
              </a:rPr>
              <a:t>Complement</a:t>
            </a:r>
            <a:endParaRPr lang="en-US" b="1" dirty="0">
              <a:solidFill>
                <a:schemeClr val="bg1"/>
              </a:solidFill>
              <a:effectLst>
                <a:outerShdw blurRad="38100" dist="38100" dir="2700000" algn="tl">
                  <a:srgbClr val="000000">
                    <a:alpha val="43137"/>
                  </a:srgbClr>
                </a:outerShdw>
              </a:effectLst>
              <a:latin typeface="Mongolian Baiti" pitchFamily="66" charset="0"/>
              <a:cs typeface="Mongolian Baiti" pitchFamily="66" charset="0"/>
            </a:endParaRPr>
          </a:p>
        </p:txBody>
      </p:sp>
      <p:cxnSp>
        <p:nvCxnSpPr>
          <p:cNvPr id="40" name="Shape 39"/>
          <p:cNvCxnSpPr>
            <a:stCxn id="32" idx="1"/>
          </p:cNvCxnSpPr>
          <p:nvPr/>
        </p:nvCxnSpPr>
        <p:spPr>
          <a:xfrm rot="10800000">
            <a:off x="914400" y="3429000"/>
            <a:ext cx="914400" cy="2324100"/>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6705600" y="4419600"/>
            <a:ext cx="1828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effectLst>
                  <a:outerShdw blurRad="38100" dist="38100" dir="2700000" algn="tl">
                    <a:srgbClr val="000000">
                      <a:alpha val="43137"/>
                    </a:srgbClr>
                  </a:outerShdw>
                </a:effectLst>
                <a:latin typeface="Mongolian Baiti" pitchFamily="66" charset="0"/>
                <a:cs typeface="Mongolian Baiti" pitchFamily="66" charset="0"/>
              </a:rPr>
              <a:t>TXA2</a:t>
            </a:r>
            <a:endParaRPr lang="en-US" b="1" dirty="0">
              <a:solidFill>
                <a:schemeClr val="bg1"/>
              </a:solidFill>
              <a:effectLst>
                <a:outerShdw blurRad="38100" dist="38100" dir="2700000" algn="tl">
                  <a:srgbClr val="000000">
                    <a:alpha val="43137"/>
                  </a:srgbClr>
                </a:outerShdw>
              </a:effectLst>
              <a:latin typeface="Mongolian Baiti" pitchFamily="66" charset="0"/>
              <a:cs typeface="Mongolian Baiti" pitchFamily="66" charset="0"/>
            </a:endParaRPr>
          </a:p>
        </p:txBody>
      </p:sp>
      <p:sp>
        <p:nvSpPr>
          <p:cNvPr id="42" name="Rectangle 41"/>
          <p:cNvSpPr/>
          <p:nvPr/>
        </p:nvSpPr>
        <p:spPr>
          <a:xfrm>
            <a:off x="6705600" y="5105400"/>
            <a:ext cx="1828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effectLst>
                  <a:outerShdw blurRad="38100" dist="38100" dir="2700000" algn="tl">
                    <a:srgbClr val="000000">
                      <a:alpha val="43137"/>
                    </a:srgbClr>
                  </a:outerShdw>
                </a:effectLst>
                <a:latin typeface="Mongolian Baiti" pitchFamily="66" charset="0"/>
                <a:cs typeface="Mongolian Baiti" pitchFamily="66" charset="0"/>
              </a:rPr>
              <a:t>LTB4</a:t>
            </a:r>
            <a:endParaRPr lang="en-US" b="1" dirty="0">
              <a:solidFill>
                <a:schemeClr val="bg1"/>
              </a:solidFill>
              <a:effectLst>
                <a:outerShdw blurRad="38100" dist="38100" dir="2700000" algn="tl">
                  <a:srgbClr val="000000">
                    <a:alpha val="43137"/>
                  </a:srgbClr>
                </a:outerShdw>
              </a:effectLst>
              <a:latin typeface="Mongolian Baiti" pitchFamily="66" charset="0"/>
              <a:cs typeface="Mongolian Baiti" pitchFamily="66" charset="0"/>
            </a:endParaRPr>
          </a:p>
        </p:txBody>
      </p:sp>
      <p:pic>
        <p:nvPicPr>
          <p:cNvPr id="28674" name="Picture 2" descr="http://t1.gstatic.com/images?q=tbn:ANd9GcR_SWkV2LcvtAttYMVhrN4gqNV2mbeYImknfGUzfv7VK5eZQ-s&amp;t=1&amp;usg=__IZT2Q-j4oeFkBKzZsdsVlNUJhn4="/>
          <p:cNvPicPr>
            <a:picLocks noChangeAspect="1" noChangeArrowheads="1"/>
          </p:cNvPicPr>
          <p:nvPr/>
        </p:nvPicPr>
        <p:blipFill>
          <a:blip r:embed="rId3" cstate="print"/>
          <a:srcRect/>
          <a:stretch>
            <a:fillRect/>
          </a:stretch>
        </p:blipFill>
        <p:spPr bwMode="auto">
          <a:xfrm>
            <a:off x="4495800" y="4343400"/>
            <a:ext cx="1390987" cy="1409700"/>
          </a:xfrm>
          <a:prstGeom prst="rect">
            <a:avLst/>
          </a:prstGeom>
          <a:noFill/>
        </p:spPr>
      </p:pic>
      <p:cxnSp>
        <p:nvCxnSpPr>
          <p:cNvPr id="46" name="Shape 45"/>
          <p:cNvCxnSpPr>
            <a:stCxn id="32" idx="1"/>
          </p:cNvCxnSpPr>
          <p:nvPr/>
        </p:nvCxnSpPr>
        <p:spPr>
          <a:xfrm rot="10800000">
            <a:off x="1295400" y="3733800"/>
            <a:ext cx="533400" cy="2019300"/>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1295400" y="3657600"/>
            <a:ext cx="685800" cy="76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9" name="Oval 48"/>
          <p:cNvSpPr/>
          <p:nvPr/>
        </p:nvSpPr>
        <p:spPr>
          <a:xfrm>
            <a:off x="7239000" y="1905000"/>
            <a:ext cx="685800" cy="609600"/>
          </a:xfrm>
          <a:prstGeom prst="ellipse">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8100000" scaled="1"/>
            <a:tileRect/>
          </a:grad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Ca</a:t>
            </a:r>
            <a:endParaRPr lang="en-US" b="1" dirty="0">
              <a:solidFill>
                <a:schemeClr val="bg1"/>
              </a:solidFill>
            </a:endParaRPr>
          </a:p>
        </p:txBody>
      </p:sp>
      <p:sp>
        <p:nvSpPr>
          <p:cNvPr id="50" name="Down Arrow 49"/>
          <p:cNvSpPr/>
          <p:nvPr/>
        </p:nvSpPr>
        <p:spPr>
          <a:xfrm>
            <a:off x="7620000" y="2667000"/>
            <a:ext cx="76200" cy="2286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Up Arrow 51"/>
          <p:cNvSpPr/>
          <p:nvPr/>
        </p:nvSpPr>
        <p:spPr>
          <a:xfrm>
            <a:off x="4876800" y="3200400"/>
            <a:ext cx="762000" cy="1219200"/>
          </a:xfrm>
          <a:prstGeom prst="up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own Arrow 26"/>
          <p:cNvSpPr/>
          <p:nvPr/>
        </p:nvSpPr>
        <p:spPr>
          <a:xfrm>
            <a:off x="4800600" y="3124200"/>
            <a:ext cx="76200" cy="10668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ight Arrow 28"/>
          <p:cNvSpPr/>
          <p:nvPr/>
        </p:nvSpPr>
        <p:spPr>
          <a:xfrm>
            <a:off x="4038600" y="4876800"/>
            <a:ext cx="381000" cy="3048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Left Arrow 32"/>
          <p:cNvSpPr/>
          <p:nvPr/>
        </p:nvSpPr>
        <p:spPr>
          <a:xfrm>
            <a:off x="6019800" y="4876800"/>
            <a:ext cx="457200" cy="304800"/>
          </a:xfrm>
          <a:prstGeom prst="lef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Half Frame 36"/>
          <p:cNvSpPr/>
          <p:nvPr/>
        </p:nvSpPr>
        <p:spPr>
          <a:xfrm>
            <a:off x="1066800" y="1981200"/>
            <a:ext cx="533400" cy="457200"/>
          </a:xfrm>
          <a:prstGeom prst="halfFrame">
            <a:avLst/>
          </a:prstGeom>
          <a:solidFill>
            <a:schemeClr val="tx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1935162"/>
          </a:xfrm>
        </p:spPr>
        <p:txBody>
          <a:bodyPr/>
          <a:lstStyle/>
          <a:p>
            <a:pPr algn="l"/>
            <a:r>
              <a:rPr lang="en-US" dirty="0" smtClean="0"/>
              <a:t>2.  Which of the following is not a breakdown product of ATP?</a:t>
            </a:r>
            <a:endParaRPr lang="en-US" dirty="0"/>
          </a:p>
        </p:txBody>
      </p:sp>
      <p:sp>
        <p:nvSpPr>
          <p:cNvPr id="4" name="Content Placeholder 3"/>
          <p:cNvSpPr>
            <a:spLocks noGrp="1"/>
          </p:cNvSpPr>
          <p:nvPr>
            <p:ph idx="1"/>
          </p:nvPr>
        </p:nvSpPr>
        <p:spPr>
          <a:xfrm>
            <a:off x="457200" y="2133601"/>
            <a:ext cx="8229600" cy="2743200"/>
          </a:xfrm>
        </p:spPr>
        <p:txBody>
          <a:bodyPr/>
          <a:lstStyle/>
          <a:p>
            <a:pPr marL="514350" indent="-514350">
              <a:buFont typeface="+mj-lt"/>
              <a:buAutoNum type="alphaLcPeriod"/>
            </a:pPr>
            <a:r>
              <a:rPr lang="en-US" dirty="0" smtClean="0"/>
              <a:t>Adenosine</a:t>
            </a:r>
          </a:p>
          <a:p>
            <a:pPr marL="514350" indent="-514350">
              <a:buFont typeface="+mj-lt"/>
              <a:buAutoNum type="alphaLcPeriod"/>
            </a:pPr>
            <a:r>
              <a:rPr lang="en-US" dirty="0" err="1" smtClean="0"/>
              <a:t>Alanine</a:t>
            </a:r>
            <a:endParaRPr lang="en-US" dirty="0" smtClean="0"/>
          </a:p>
          <a:p>
            <a:pPr marL="514350" indent="-514350">
              <a:buFont typeface="+mj-lt"/>
              <a:buAutoNum type="alphaLcPeriod"/>
            </a:pPr>
            <a:r>
              <a:rPr lang="en-US" dirty="0" err="1" smtClean="0"/>
              <a:t>Inosine</a:t>
            </a:r>
            <a:endParaRPr lang="en-US" dirty="0" smtClean="0"/>
          </a:p>
          <a:p>
            <a:pPr marL="514350" indent="-514350">
              <a:buFont typeface="+mj-lt"/>
              <a:buAutoNum type="alphaLcPeriod"/>
            </a:pPr>
            <a:r>
              <a:rPr lang="en-US" dirty="0" err="1" smtClean="0"/>
              <a:t>Hypoxyanthine</a:t>
            </a:r>
            <a:r>
              <a:rPr lang="en-US" dirty="0" smtClean="0"/>
              <a:t> </a:t>
            </a:r>
            <a:endParaRPr lang="en-US" dirty="0"/>
          </a:p>
        </p:txBody>
      </p:sp>
      <p:sp>
        <p:nvSpPr>
          <p:cNvPr id="5" name="TextBox 4"/>
          <p:cNvSpPr txBox="1"/>
          <p:nvPr/>
        </p:nvSpPr>
        <p:spPr>
          <a:xfrm>
            <a:off x="685800" y="5181600"/>
            <a:ext cx="2514600" cy="646331"/>
          </a:xfrm>
          <a:prstGeom prst="rect">
            <a:avLst/>
          </a:prstGeom>
          <a:noFill/>
        </p:spPr>
        <p:txBody>
          <a:bodyPr wrap="square" rtlCol="0">
            <a:spAutoFit/>
          </a:bodyPr>
          <a:lstStyle/>
          <a:p>
            <a:r>
              <a:rPr lang="en-US" sz="3600" b="1" dirty="0" smtClean="0"/>
              <a:t>B</a:t>
            </a:r>
            <a:endParaRPr lang="en-US" sz="3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544762"/>
          </a:xfrm>
        </p:spPr>
        <p:txBody>
          <a:bodyPr>
            <a:normAutofit/>
          </a:bodyPr>
          <a:lstStyle/>
          <a:p>
            <a:pPr algn="l"/>
            <a:r>
              <a:rPr lang="en-US" dirty="0" smtClean="0"/>
              <a:t>3. Calcium stimulates what protease to convert XD to XO?</a:t>
            </a:r>
            <a:endParaRPr lang="en-US" dirty="0"/>
          </a:p>
        </p:txBody>
      </p:sp>
      <p:sp>
        <p:nvSpPr>
          <p:cNvPr id="4" name="Content Placeholder 3"/>
          <p:cNvSpPr>
            <a:spLocks noGrp="1"/>
          </p:cNvSpPr>
          <p:nvPr>
            <p:ph idx="1"/>
          </p:nvPr>
        </p:nvSpPr>
        <p:spPr>
          <a:xfrm>
            <a:off x="457200" y="3352800"/>
            <a:ext cx="8229600" cy="2773363"/>
          </a:xfrm>
        </p:spPr>
        <p:txBody>
          <a:bodyPr>
            <a:normAutofit/>
          </a:bodyPr>
          <a:lstStyle/>
          <a:p>
            <a:r>
              <a:rPr lang="en-US" sz="4000" dirty="0" err="1" smtClean="0"/>
              <a:t>Calpin</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011362"/>
          </a:xfrm>
        </p:spPr>
        <p:txBody>
          <a:bodyPr>
            <a:normAutofit fontScale="90000"/>
          </a:bodyPr>
          <a:lstStyle/>
          <a:p>
            <a:pPr algn="l"/>
            <a:r>
              <a:rPr lang="en-US" dirty="0" smtClean="0"/>
              <a:t>4.  Which of the following compound “builds up” during ischemia?</a:t>
            </a:r>
            <a:endParaRPr lang="en-US" dirty="0"/>
          </a:p>
        </p:txBody>
      </p:sp>
      <p:sp>
        <p:nvSpPr>
          <p:cNvPr id="4" name="Content Placeholder 3"/>
          <p:cNvSpPr>
            <a:spLocks noGrp="1"/>
          </p:cNvSpPr>
          <p:nvPr>
            <p:ph idx="1"/>
          </p:nvPr>
        </p:nvSpPr>
        <p:spPr>
          <a:xfrm>
            <a:off x="457200" y="2590800"/>
            <a:ext cx="8229600" cy="3535363"/>
          </a:xfrm>
        </p:spPr>
        <p:txBody>
          <a:bodyPr>
            <a:normAutofit/>
          </a:bodyPr>
          <a:lstStyle/>
          <a:p>
            <a:pPr marL="514350" indent="-514350">
              <a:buFont typeface="+mj-lt"/>
              <a:buAutoNum type="alphaLcPeriod"/>
            </a:pPr>
            <a:r>
              <a:rPr lang="en-US" dirty="0" err="1" smtClean="0"/>
              <a:t>Inosine</a:t>
            </a:r>
            <a:endParaRPr lang="en-US" dirty="0" smtClean="0"/>
          </a:p>
          <a:p>
            <a:pPr marL="514350" indent="-514350">
              <a:buFont typeface="+mj-lt"/>
              <a:buAutoNum type="alphaLcPeriod"/>
            </a:pPr>
            <a:r>
              <a:rPr lang="en-US" dirty="0" err="1" smtClean="0"/>
              <a:t>Xanthine</a:t>
            </a:r>
            <a:r>
              <a:rPr lang="en-US" dirty="0" smtClean="0"/>
              <a:t> </a:t>
            </a:r>
            <a:r>
              <a:rPr lang="en-US" dirty="0" err="1" smtClean="0"/>
              <a:t>oxidase</a:t>
            </a:r>
            <a:r>
              <a:rPr lang="en-US" dirty="0" smtClean="0"/>
              <a:t> (XO)</a:t>
            </a:r>
          </a:p>
          <a:p>
            <a:pPr marL="514350" indent="-514350">
              <a:buFont typeface="+mj-lt"/>
              <a:buAutoNum type="alphaLcPeriod"/>
            </a:pPr>
            <a:r>
              <a:rPr lang="en-US" dirty="0" smtClean="0"/>
              <a:t>Hypoxanthine</a:t>
            </a:r>
          </a:p>
          <a:p>
            <a:pPr marL="514350" indent="-514350">
              <a:buFont typeface="+mj-lt"/>
              <a:buAutoNum type="alphaLcPeriod"/>
            </a:pPr>
            <a:r>
              <a:rPr lang="en-US" dirty="0" smtClean="0"/>
              <a:t>A and B</a:t>
            </a:r>
          </a:p>
          <a:p>
            <a:pPr marL="514350" indent="-514350">
              <a:buFont typeface="+mj-lt"/>
              <a:buAutoNum type="alphaLcPeriod"/>
            </a:pPr>
            <a:r>
              <a:rPr lang="en-US" dirty="0" smtClean="0"/>
              <a:t>B and C</a:t>
            </a:r>
          </a:p>
          <a:p>
            <a:pPr marL="514350" indent="-514350">
              <a:buFont typeface="+mj-lt"/>
              <a:buAutoNum type="alphaLcPeriod"/>
            </a:pPr>
            <a:r>
              <a:rPr lang="en-US" dirty="0" smtClean="0"/>
              <a:t>C and A</a:t>
            </a:r>
            <a:endParaRPr lang="en-US" dirty="0"/>
          </a:p>
        </p:txBody>
      </p:sp>
      <p:sp>
        <p:nvSpPr>
          <p:cNvPr id="5" name="TextBox 4"/>
          <p:cNvSpPr txBox="1"/>
          <p:nvPr/>
        </p:nvSpPr>
        <p:spPr>
          <a:xfrm>
            <a:off x="5410200" y="5257800"/>
            <a:ext cx="2057400" cy="923330"/>
          </a:xfrm>
          <a:prstGeom prst="rect">
            <a:avLst/>
          </a:prstGeom>
          <a:noFill/>
        </p:spPr>
        <p:txBody>
          <a:bodyPr wrap="square" rtlCol="0">
            <a:spAutoFit/>
          </a:bodyPr>
          <a:lstStyle/>
          <a:p>
            <a:r>
              <a:rPr lang="en-US" sz="5400" b="1" dirty="0" smtClean="0"/>
              <a:t>E</a:t>
            </a:r>
            <a:endParaRPr lang="en-US" sz="5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011362"/>
          </a:xfrm>
        </p:spPr>
        <p:txBody>
          <a:bodyPr>
            <a:normAutofit/>
          </a:bodyPr>
          <a:lstStyle/>
          <a:p>
            <a:pPr algn="l"/>
            <a:r>
              <a:rPr lang="en-US" dirty="0" smtClean="0"/>
              <a:t>5. List the four major ROS involved with IR injury.</a:t>
            </a:r>
            <a:endParaRPr lang="en-US" dirty="0"/>
          </a:p>
        </p:txBody>
      </p:sp>
      <p:sp>
        <p:nvSpPr>
          <p:cNvPr id="4" name="Content Placeholder 3"/>
          <p:cNvSpPr>
            <a:spLocks noGrp="1"/>
          </p:cNvSpPr>
          <p:nvPr>
            <p:ph idx="1"/>
          </p:nvPr>
        </p:nvSpPr>
        <p:spPr>
          <a:xfrm>
            <a:off x="457200" y="2819400"/>
            <a:ext cx="8229600" cy="3306763"/>
          </a:xfrm>
        </p:spPr>
        <p:txBody>
          <a:bodyPr/>
          <a:lstStyle/>
          <a:p>
            <a:pPr>
              <a:buNone/>
            </a:pPr>
            <a:r>
              <a:rPr lang="en-US" dirty="0" smtClean="0">
                <a:solidFill>
                  <a:schemeClr val="bg1"/>
                </a:solidFill>
              </a:rPr>
              <a:t>	</a:t>
            </a:r>
            <a:r>
              <a:rPr lang="en-US" dirty="0" smtClean="0"/>
              <a:t>	a) Superoxide (O</a:t>
            </a:r>
            <a:r>
              <a:rPr lang="en-US" baseline="-25000" dirty="0" smtClean="0"/>
              <a:t>2</a:t>
            </a:r>
            <a:r>
              <a:rPr lang="en-US" baseline="30000" dirty="0" smtClean="0"/>
              <a:t>•</a:t>
            </a:r>
            <a:r>
              <a:rPr lang="en-US" dirty="0" smtClean="0"/>
              <a:t>)</a:t>
            </a:r>
          </a:p>
          <a:p>
            <a:pPr>
              <a:buNone/>
            </a:pPr>
            <a:r>
              <a:rPr lang="en-US" dirty="0" smtClean="0"/>
              <a:t>		b) Hydrogen peroxide (H2O2)</a:t>
            </a:r>
          </a:p>
          <a:p>
            <a:pPr>
              <a:buNone/>
            </a:pPr>
            <a:r>
              <a:rPr lang="en-US" dirty="0" smtClean="0"/>
              <a:t>		c) Hydroxyl radical (OH</a:t>
            </a:r>
            <a:r>
              <a:rPr lang="en-US" baseline="30000" dirty="0" smtClean="0"/>
              <a:t>•</a:t>
            </a:r>
            <a:r>
              <a:rPr lang="en-US" dirty="0" smtClean="0"/>
              <a:t>)</a:t>
            </a:r>
          </a:p>
          <a:p>
            <a:pPr>
              <a:buNone/>
            </a:pPr>
            <a:r>
              <a:rPr lang="en-US" dirty="0" smtClean="0"/>
              <a:t>		d) </a:t>
            </a:r>
            <a:r>
              <a:rPr lang="en-US" dirty="0" err="1" smtClean="0"/>
              <a:t>Peroxynitrite</a:t>
            </a:r>
            <a:r>
              <a:rPr lang="en-US" dirty="0" smtClean="0"/>
              <a:t> (ONOO</a:t>
            </a:r>
            <a:r>
              <a:rPr lang="en-US" baseline="30000" dirty="0" smtClean="0"/>
              <a:t>-</a:t>
            </a:r>
            <a:r>
              <a:rPr lang="en-US" dirty="0" smtClean="0"/>
              <a:t>)</a:t>
            </a:r>
          </a:p>
          <a:p>
            <a:pPr marL="514350" indent="-514350">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011362"/>
          </a:xfrm>
        </p:spPr>
        <p:txBody>
          <a:bodyPr>
            <a:normAutofit fontScale="90000"/>
          </a:bodyPr>
          <a:lstStyle/>
          <a:p>
            <a:pPr algn="l"/>
            <a:r>
              <a:rPr lang="en-US" dirty="0" smtClean="0"/>
              <a:t>6.  Which antioxidant is considered the first line of defense against ROS?</a:t>
            </a:r>
            <a:endParaRPr lang="en-US" dirty="0"/>
          </a:p>
        </p:txBody>
      </p:sp>
      <p:sp>
        <p:nvSpPr>
          <p:cNvPr id="4" name="Content Placeholder 3"/>
          <p:cNvSpPr>
            <a:spLocks noGrp="1"/>
          </p:cNvSpPr>
          <p:nvPr>
            <p:ph idx="1"/>
          </p:nvPr>
        </p:nvSpPr>
        <p:spPr>
          <a:xfrm>
            <a:off x="457200" y="2819400"/>
            <a:ext cx="8229600" cy="3306763"/>
          </a:xfrm>
        </p:spPr>
        <p:txBody>
          <a:bodyPr/>
          <a:lstStyle/>
          <a:p>
            <a:pPr marL="514350" indent="-514350">
              <a:buFont typeface="+mj-lt"/>
              <a:buAutoNum type="alphaLcPeriod"/>
            </a:pPr>
            <a:r>
              <a:rPr lang="en-US" dirty="0" smtClean="0"/>
              <a:t>Vitamin E</a:t>
            </a:r>
          </a:p>
          <a:p>
            <a:pPr marL="514350" indent="-514350">
              <a:buFont typeface="+mj-lt"/>
              <a:buAutoNum type="alphaLcPeriod"/>
            </a:pPr>
            <a:r>
              <a:rPr lang="en-US" dirty="0" err="1" smtClean="0"/>
              <a:t>Lycopene</a:t>
            </a:r>
            <a:endParaRPr lang="en-US" dirty="0" smtClean="0"/>
          </a:p>
          <a:p>
            <a:pPr marL="514350" indent="-514350">
              <a:buFont typeface="+mj-lt"/>
              <a:buAutoNum type="alphaLcPeriod"/>
            </a:pPr>
            <a:r>
              <a:rPr lang="en-US" dirty="0" smtClean="0"/>
              <a:t>Glutathione</a:t>
            </a:r>
          </a:p>
          <a:p>
            <a:pPr marL="514350" indent="-514350">
              <a:buFont typeface="+mj-lt"/>
              <a:buAutoNum type="alphaLcPeriod"/>
            </a:pPr>
            <a:r>
              <a:rPr lang="en-US" dirty="0" smtClean="0"/>
              <a:t>Superoxide dismutase</a:t>
            </a:r>
          </a:p>
          <a:p>
            <a:pPr marL="514350" indent="-514350">
              <a:buFont typeface="+mj-lt"/>
              <a:buAutoNum type="alphaLcPeriod"/>
            </a:pPr>
            <a:r>
              <a:rPr lang="en-US" dirty="0" smtClean="0"/>
              <a:t>Vitamin C</a:t>
            </a:r>
            <a:endParaRPr lang="en-US" dirty="0"/>
          </a:p>
        </p:txBody>
      </p:sp>
      <p:sp>
        <p:nvSpPr>
          <p:cNvPr id="5" name="TextBox 4"/>
          <p:cNvSpPr txBox="1"/>
          <p:nvPr/>
        </p:nvSpPr>
        <p:spPr>
          <a:xfrm>
            <a:off x="5943600" y="4572000"/>
            <a:ext cx="2514600" cy="923330"/>
          </a:xfrm>
          <a:prstGeom prst="rect">
            <a:avLst/>
          </a:prstGeom>
          <a:noFill/>
        </p:spPr>
        <p:txBody>
          <a:bodyPr wrap="square" rtlCol="0">
            <a:spAutoFit/>
          </a:bodyPr>
          <a:lstStyle/>
          <a:p>
            <a:r>
              <a:rPr lang="en-US" sz="5400" b="1" dirty="0" smtClean="0"/>
              <a:t>C</a:t>
            </a:r>
            <a:endParaRPr lang="en-US" sz="5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011362"/>
          </a:xfrm>
        </p:spPr>
        <p:txBody>
          <a:bodyPr>
            <a:normAutofit fontScale="90000"/>
          </a:bodyPr>
          <a:lstStyle/>
          <a:p>
            <a:pPr algn="l"/>
            <a:r>
              <a:rPr lang="en-US" dirty="0" smtClean="0"/>
              <a:t>8. Intracellular elevation of which ion is most responsible for damage observed following IR?</a:t>
            </a:r>
            <a:endParaRPr lang="en-US" dirty="0"/>
          </a:p>
        </p:txBody>
      </p:sp>
      <p:sp>
        <p:nvSpPr>
          <p:cNvPr id="4" name="Content Placeholder 3"/>
          <p:cNvSpPr>
            <a:spLocks noGrp="1"/>
          </p:cNvSpPr>
          <p:nvPr>
            <p:ph idx="1"/>
          </p:nvPr>
        </p:nvSpPr>
        <p:spPr>
          <a:xfrm>
            <a:off x="457200" y="2819400"/>
            <a:ext cx="8229600" cy="3306763"/>
          </a:xfrm>
        </p:spPr>
        <p:txBody>
          <a:bodyPr/>
          <a:lstStyle/>
          <a:p>
            <a:pPr marL="514350" indent="-514350">
              <a:buFont typeface="+mj-lt"/>
              <a:buAutoNum type="alphaLcPeriod"/>
            </a:pPr>
            <a:r>
              <a:rPr lang="en-US" dirty="0" smtClean="0"/>
              <a:t>Calcium</a:t>
            </a:r>
          </a:p>
          <a:p>
            <a:pPr marL="514350" indent="-514350">
              <a:buFont typeface="+mj-lt"/>
              <a:buAutoNum type="alphaLcPeriod"/>
            </a:pPr>
            <a:r>
              <a:rPr lang="en-US" dirty="0" smtClean="0"/>
              <a:t>Sodium</a:t>
            </a:r>
          </a:p>
          <a:p>
            <a:pPr marL="514350" indent="-514350">
              <a:buFont typeface="+mj-lt"/>
              <a:buAutoNum type="alphaLcPeriod"/>
            </a:pPr>
            <a:r>
              <a:rPr lang="en-US" dirty="0" smtClean="0"/>
              <a:t>Potassium</a:t>
            </a:r>
          </a:p>
          <a:p>
            <a:pPr marL="514350" indent="-514350">
              <a:buFont typeface="+mj-lt"/>
              <a:buAutoNum type="alphaLcPeriod"/>
            </a:pPr>
            <a:r>
              <a:rPr lang="en-US" dirty="0" smtClean="0"/>
              <a:t>All of the above</a:t>
            </a:r>
          </a:p>
          <a:p>
            <a:pPr marL="514350" indent="-514350">
              <a:buFont typeface="+mj-lt"/>
              <a:buAutoNum type="alphaLcPeriod"/>
            </a:pPr>
            <a:r>
              <a:rPr lang="en-US" dirty="0" smtClean="0"/>
              <a:t>None of the above</a:t>
            </a:r>
            <a:endParaRPr lang="en-US" dirty="0"/>
          </a:p>
        </p:txBody>
      </p:sp>
      <p:sp>
        <p:nvSpPr>
          <p:cNvPr id="5" name="TextBox 4"/>
          <p:cNvSpPr txBox="1"/>
          <p:nvPr/>
        </p:nvSpPr>
        <p:spPr>
          <a:xfrm>
            <a:off x="5943600" y="4572000"/>
            <a:ext cx="2514600" cy="923330"/>
          </a:xfrm>
          <a:prstGeom prst="rect">
            <a:avLst/>
          </a:prstGeom>
          <a:noFill/>
        </p:spPr>
        <p:txBody>
          <a:bodyPr wrap="square" rtlCol="0">
            <a:spAutoFit/>
          </a:bodyPr>
          <a:lstStyle/>
          <a:p>
            <a:r>
              <a:rPr lang="en-US" sz="5400" b="1" dirty="0" smtClean="0"/>
              <a:t>A</a:t>
            </a:r>
            <a:endParaRPr lang="en-US" sz="5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544762"/>
          </a:xfrm>
        </p:spPr>
        <p:txBody>
          <a:bodyPr>
            <a:normAutofit/>
          </a:bodyPr>
          <a:lstStyle/>
          <a:p>
            <a:pPr algn="l"/>
            <a:r>
              <a:rPr lang="en-US" sz="3800" dirty="0" smtClean="0"/>
              <a:t>9. The Haber-Weiss reaction requires__________ to take place in biological systems and the end product is______________________.</a:t>
            </a:r>
            <a:endParaRPr lang="en-US" sz="3800" dirty="0"/>
          </a:p>
        </p:txBody>
      </p:sp>
      <p:sp>
        <p:nvSpPr>
          <p:cNvPr id="4" name="Content Placeholder 3"/>
          <p:cNvSpPr>
            <a:spLocks noGrp="1"/>
          </p:cNvSpPr>
          <p:nvPr>
            <p:ph idx="1"/>
          </p:nvPr>
        </p:nvSpPr>
        <p:spPr>
          <a:xfrm>
            <a:off x="457200" y="3200400"/>
            <a:ext cx="8229600" cy="2925763"/>
          </a:xfrm>
        </p:spPr>
        <p:txBody>
          <a:bodyPr/>
          <a:lstStyle/>
          <a:p>
            <a:pPr marL="514350" indent="-514350">
              <a:buFont typeface="+mj-lt"/>
              <a:buAutoNum type="alphaLcPeriod"/>
            </a:pPr>
            <a:r>
              <a:rPr lang="en-US" dirty="0" smtClean="0"/>
              <a:t>Magnesium, superoxide radical</a:t>
            </a:r>
          </a:p>
          <a:p>
            <a:pPr marL="514350" indent="-514350">
              <a:buFont typeface="+mj-lt"/>
              <a:buAutoNum type="alphaLcPeriod"/>
            </a:pPr>
            <a:r>
              <a:rPr lang="en-US" dirty="0" smtClean="0"/>
              <a:t>Magnesium, hydroxyl radical</a:t>
            </a:r>
          </a:p>
          <a:p>
            <a:pPr marL="514350" indent="-514350">
              <a:buFont typeface="+mj-lt"/>
              <a:buAutoNum type="alphaLcPeriod"/>
            </a:pPr>
            <a:r>
              <a:rPr lang="en-US" dirty="0" smtClean="0"/>
              <a:t>Iron, superoxide radical</a:t>
            </a:r>
          </a:p>
          <a:p>
            <a:pPr marL="514350" indent="-514350">
              <a:buFont typeface="+mj-lt"/>
              <a:buAutoNum type="alphaLcPeriod"/>
            </a:pPr>
            <a:r>
              <a:rPr lang="en-US" dirty="0" smtClean="0"/>
              <a:t>Iron, hydroxyl radical</a:t>
            </a:r>
          </a:p>
        </p:txBody>
      </p:sp>
      <p:sp>
        <p:nvSpPr>
          <p:cNvPr id="5" name="TextBox 4"/>
          <p:cNvSpPr txBox="1"/>
          <p:nvPr/>
        </p:nvSpPr>
        <p:spPr>
          <a:xfrm>
            <a:off x="5943600" y="4572000"/>
            <a:ext cx="2514600" cy="923330"/>
          </a:xfrm>
          <a:prstGeom prst="rect">
            <a:avLst/>
          </a:prstGeom>
          <a:noFill/>
        </p:spPr>
        <p:txBody>
          <a:bodyPr wrap="square" rtlCol="0">
            <a:spAutoFit/>
          </a:bodyPr>
          <a:lstStyle/>
          <a:p>
            <a:r>
              <a:rPr lang="en-US" sz="5400" b="1" dirty="0" smtClean="0"/>
              <a:t>D</a:t>
            </a:r>
            <a:endParaRPr lang="en-US" sz="5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544762"/>
          </a:xfrm>
        </p:spPr>
        <p:txBody>
          <a:bodyPr>
            <a:normAutofit/>
          </a:bodyPr>
          <a:lstStyle/>
          <a:p>
            <a:pPr algn="l"/>
            <a:r>
              <a:rPr lang="en-US" sz="3800" dirty="0" smtClean="0"/>
              <a:t>10. What two antioxidants can be used to convert hydrogen peroxide to oxygen and water?</a:t>
            </a:r>
            <a:endParaRPr lang="en-US" sz="3800" dirty="0"/>
          </a:p>
        </p:txBody>
      </p:sp>
      <p:sp>
        <p:nvSpPr>
          <p:cNvPr id="4" name="Content Placeholder 3"/>
          <p:cNvSpPr>
            <a:spLocks noGrp="1"/>
          </p:cNvSpPr>
          <p:nvPr>
            <p:ph idx="1"/>
          </p:nvPr>
        </p:nvSpPr>
        <p:spPr>
          <a:xfrm>
            <a:off x="457200" y="3200400"/>
            <a:ext cx="8229600" cy="2925763"/>
          </a:xfrm>
        </p:spPr>
        <p:txBody>
          <a:bodyPr>
            <a:normAutofit/>
          </a:bodyPr>
          <a:lstStyle/>
          <a:p>
            <a:pPr marL="514350" indent="-514350">
              <a:buNone/>
            </a:pPr>
            <a:r>
              <a:rPr lang="en-US" sz="3600" b="1" dirty="0" err="1" smtClean="0"/>
              <a:t>Catalase</a:t>
            </a:r>
            <a:r>
              <a:rPr lang="en-US" sz="3600" b="1" dirty="0" smtClean="0"/>
              <a:t> and Glutathione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544762"/>
          </a:xfrm>
        </p:spPr>
        <p:txBody>
          <a:bodyPr>
            <a:normAutofit/>
          </a:bodyPr>
          <a:lstStyle/>
          <a:p>
            <a:pPr algn="l"/>
            <a:r>
              <a:rPr lang="en-US" sz="3800" dirty="0" smtClean="0"/>
              <a:t>11. Write out the Haber-Weiss reaction</a:t>
            </a:r>
            <a:r>
              <a:rPr lang="en-US" sz="3800" dirty="0" smtClean="0"/>
              <a:t>.</a:t>
            </a:r>
            <a:br>
              <a:rPr lang="en-US" sz="3800" dirty="0" smtClean="0"/>
            </a:br>
            <a:r>
              <a:rPr lang="en-US" sz="3800" dirty="0" smtClean="0"/>
              <a:t>Write out the Fenton Reaction</a:t>
            </a:r>
            <a:endParaRPr lang="en-US" sz="3800" dirty="0"/>
          </a:p>
        </p:txBody>
      </p:sp>
      <p:sp>
        <p:nvSpPr>
          <p:cNvPr id="4" name="Content Placeholder 3"/>
          <p:cNvSpPr>
            <a:spLocks noGrp="1"/>
          </p:cNvSpPr>
          <p:nvPr>
            <p:ph idx="1"/>
          </p:nvPr>
        </p:nvSpPr>
        <p:spPr>
          <a:xfrm>
            <a:off x="457200" y="3200400"/>
            <a:ext cx="8229600" cy="2925763"/>
          </a:xfrm>
        </p:spPr>
        <p:txBody>
          <a:bodyPr>
            <a:normAutofit/>
          </a:bodyPr>
          <a:lstStyle/>
          <a:p>
            <a:pPr marL="651510" indent="-514350" algn="ctr">
              <a:buNone/>
            </a:pPr>
            <a:r>
              <a:rPr lang="en-US" sz="3600" b="1" dirty="0" smtClean="0">
                <a:effectLst>
                  <a:outerShdw blurRad="38100" dist="38100" dir="2700000" algn="tl">
                    <a:srgbClr val="000000">
                      <a:alpha val="43137"/>
                    </a:srgbClr>
                  </a:outerShdw>
                </a:effectLst>
              </a:rPr>
              <a:t>O</a:t>
            </a:r>
            <a:r>
              <a:rPr lang="en-US" sz="3600" b="1" baseline="-25000" dirty="0" smtClean="0">
                <a:effectLst>
                  <a:outerShdw blurRad="38100" dist="38100" dir="2700000" algn="tl">
                    <a:srgbClr val="000000">
                      <a:alpha val="43137"/>
                    </a:srgbClr>
                  </a:outerShdw>
                </a:effectLst>
              </a:rPr>
              <a:t>2</a:t>
            </a:r>
            <a:r>
              <a:rPr lang="en-US" sz="3600" b="1" baseline="30000" dirty="0" smtClean="0">
                <a:effectLst>
                  <a:outerShdw blurRad="38100" dist="38100" dir="2700000" algn="tl">
                    <a:srgbClr val="000000">
                      <a:alpha val="43137"/>
                    </a:srgbClr>
                  </a:outerShdw>
                </a:effectLst>
              </a:rPr>
              <a:t>• </a:t>
            </a:r>
            <a:r>
              <a:rPr lang="en-US" sz="3600" b="1" dirty="0" smtClean="0">
                <a:effectLst>
                  <a:outerShdw blurRad="38100" dist="38100" dir="2700000" algn="tl">
                    <a:srgbClr val="000000">
                      <a:alpha val="43137"/>
                    </a:srgbClr>
                  </a:outerShdw>
                </a:effectLst>
              </a:rPr>
              <a:t> + H</a:t>
            </a:r>
            <a:r>
              <a:rPr lang="en-US" sz="3600" b="1" baseline="-25000" dirty="0" smtClean="0">
                <a:effectLst>
                  <a:outerShdw blurRad="38100" dist="38100" dir="2700000" algn="tl">
                    <a:srgbClr val="000000">
                      <a:alpha val="43137"/>
                    </a:srgbClr>
                  </a:outerShdw>
                </a:effectLst>
              </a:rPr>
              <a:t>2</a:t>
            </a:r>
            <a:r>
              <a:rPr lang="en-US" sz="3600" b="1" dirty="0" smtClean="0">
                <a:effectLst>
                  <a:outerShdw blurRad="38100" dist="38100" dir="2700000" algn="tl">
                    <a:srgbClr val="000000">
                      <a:alpha val="43137"/>
                    </a:srgbClr>
                  </a:outerShdw>
                </a:effectLst>
              </a:rPr>
              <a:t>O</a:t>
            </a:r>
            <a:r>
              <a:rPr lang="en-US" sz="3600" b="1" baseline="-25000" dirty="0" smtClean="0">
                <a:effectLst>
                  <a:outerShdw blurRad="38100" dist="38100" dir="2700000" algn="tl">
                    <a:srgbClr val="000000">
                      <a:alpha val="43137"/>
                    </a:srgbClr>
                  </a:outerShdw>
                </a:effectLst>
              </a:rPr>
              <a:t>2 </a:t>
            </a:r>
            <a:r>
              <a:rPr lang="en-US" sz="3600" b="1" dirty="0" smtClean="0">
                <a:effectLst>
                  <a:outerShdw blurRad="38100" dist="38100" dir="2700000" algn="tl">
                    <a:srgbClr val="000000">
                      <a:alpha val="43137"/>
                    </a:srgbClr>
                  </a:outerShdw>
                </a:effectLst>
              </a:rPr>
              <a:t>→ OH</a:t>
            </a:r>
            <a:r>
              <a:rPr lang="en-US" sz="3600" b="1" baseline="30000" dirty="0" smtClean="0">
                <a:effectLst>
                  <a:outerShdw blurRad="38100" dist="38100" dir="2700000" algn="tl">
                    <a:srgbClr val="000000">
                      <a:alpha val="43137"/>
                    </a:srgbClr>
                  </a:outerShdw>
                </a:effectLst>
              </a:rPr>
              <a:t>•</a:t>
            </a:r>
            <a:r>
              <a:rPr lang="en-US" sz="3600" b="1" dirty="0" smtClean="0">
                <a:effectLst>
                  <a:outerShdw blurRad="38100" dist="38100" dir="2700000" algn="tl">
                    <a:srgbClr val="000000">
                      <a:alpha val="43137"/>
                    </a:srgbClr>
                  </a:outerShdw>
                </a:effectLst>
              </a:rPr>
              <a:t> + O</a:t>
            </a:r>
            <a:r>
              <a:rPr lang="en-US" sz="3600" b="1" baseline="-25000" dirty="0" smtClean="0">
                <a:effectLst>
                  <a:outerShdw blurRad="38100" dist="38100" dir="2700000" algn="tl">
                    <a:srgbClr val="000000">
                      <a:alpha val="43137"/>
                    </a:srgbClr>
                  </a:outerShdw>
                </a:effectLst>
              </a:rPr>
              <a:t>2</a:t>
            </a:r>
            <a:r>
              <a:rPr lang="en-US" sz="3600" b="1" dirty="0" smtClean="0">
                <a:effectLst>
                  <a:outerShdw blurRad="38100" dist="38100" dir="2700000" algn="tl">
                    <a:srgbClr val="000000">
                      <a:alpha val="43137"/>
                    </a:srgbClr>
                  </a:outerShdw>
                </a:effectLst>
              </a:rPr>
              <a:t> + OH</a:t>
            </a:r>
            <a:r>
              <a:rPr lang="en-US" sz="3600" b="1" baseline="30000" dirty="0" smtClean="0">
                <a:effectLst>
                  <a:outerShdw blurRad="38100" dist="38100" dir="2700000" algn="tl">
                    <a:srgbClr val="000000">
                      <a:alpha val="43137"/>
                    </a:srgbClr>
                  </a:outerShdw>
                </a:effectLst>
              </a:rPr>
              <a:t>-</a:t>
            </a:r>
          </a:p>
          <a:p>
            <a:pPr marL="651510" indent="-514350" algn="ctr">
              <a:buNone/>
            </a:pPr>
            <a:endParaRPr lang="en-US" sz="3600" b="1" baseline="30000" dirty="0" smtClean="0">
              <a:effectLst>
                <a:outerShdw blurRad="38100" dist="38100" dir="2700000" algn="tl">
                  <a:srgbClr val="000000">
                    <a:alpha val="43137"/>
                  </a:srgbClr>
                </a:outerShdw>
              </a:effectLst>
            </a:endParaRPr>
          </a:p>
          <a:p>
            <a:pPr marL="651510" indent="-514350" algn="ctr">
              <a:buNone/>
            </a:pPr>
            <a:r>
              <a:rPr lang="en-US" sz="3600" b="1" dirty="0" smtClean="0">
                <a:effectLst>
                  <a:outerShdw blurRad="38100" dist="38100" dir="2700000" algn="tl">
                    <a:srgbClr val="000000">
                      <a:alpha val="43137"/>
                    </a:srgbClr>
                  </a:outerShdw>
                </a:effectLst>
              </a:rPr>
              <a:t>Fe</a:t>
            </a:r>
            <a:r>
              <a:rPr lang="en-US" sz="3600" b="1" baseline="30000" dirty="0" smtClean="0">
                <a:effectLst>
                  <a:outerShdw blurRad="38100" dist="38100" dir="2700000" algn="tl">
                    <a:srgbClr val="000000">
                      <a:alpha val="43137"/>
                    </a:srgbClr>
                  </a:outerShdw>
                </a:effectLst>
              </a:rPr>
              <a:t>2+ </a:t>
            </a:r>
            <a:r>
              <a:rPr lang="en-US" sz="3600" b="1" dirty="0" smtClean="0">
                <a:effectLst>
                  <a:outerShdw blurRad="38100" dist="38100" dir="2700000" algn="tl">
                    <a:srgbClr val="000000">
                      <a:alpha val="43137"/>
                    </a:srgbClr>
                  </a:outerShdw>
                </a:effectLst>
              </a:rPr>
              <a:t> + H</a:t>
            </a:r>
            <a:r>
              <a:rPr lang="en-US" sz="3600" b="1" baseline="-25000" dirty="0" smtClean="0">
                <a:effectLst>
                  <a:outerShdw blurRad="38100" dist="38100" dir="2700000" algn="tl">
                    <a:srgbClr val="000000">
                      <a:alpha val="43137"/>
                    </a:srgbClr>
                  </a:outerShdw>
                </a:effectLst>
              </a:rPr>
              <a:t>2</a:t>
            </a:r>
            <a:r>
              <a:rPr lang="en-US" sz="3600" b="1" dirty="0" smtClean="0">
                <a:effectLst>
                  <a:outerShdw blurRad="38100" dist="38100" dir="2700000" algn="tl">
                    <a:srgbClr val="000000">
                      <a:alpha val="43137"/>
                    </a:srgbClr>
                  </a:outerShdw>
                </a:effectLst>
              </a:rPr>
              <a:t>O</a:t>
            </a:r>
            <a:r>
              <a:rPr lang="en-US" sz="3600" b="1" baseline="-25000" dirty="0" smtClean="0">
                <a:effectLst>
                  <a:outerShdw blurRad="38100" dist="38100" dir="2700000" algn="tl">
                    <a:srgbClr val="000000">
                      <a:alpha val="43137"/>
                    </a:srgbClr>
                  </a:outerShdw>
                </a:effectLst>
              </a:rPr>
              <a:t>2 </a:t>
            </a:r>
            <a:r>
              <a:rPr lang="en-US" sz="3600" b="1" dirty="0" smtClean="0">
                <a:effectLst>
                  <a:outerShdw blurRad="38100" dist="38100" dir="2700000" algn="tl">
                    <a:srgbClr val="000000">
                      <a:alpha val="43137"/>
                    </a:srgbClr>
                  </a:outerShdw>
                </a:effectLst>
              </a:rPr>
              <a:t>→ OH</a:t>
            </a:r>
            <a:r>
              <a:rPr lang="en-US" sz="3600" b="1" baseline="30000" dirty="0" smtClean="0">
                <a:effectLst>
                  <a:outerShdw blurRad="38100" dist="38100" dir="2700000" algn="tl">
                    <a:srgbClr val="000000">
                      <a:alpha val="43137"/>
                    </a:srgbClr>
                  </a:outerShdw>
                </a:effectLst>
              </a:rPr>
              <a:t>•</a:t>
            </a:r>
            <a:r>
              <a:rPr lang="en-US" sz="3600" b="1" dirty="0" smtClean="0">
                <a:effectLst>
                  <a:outerShdw blurRad="38100" dist="38100" dir="2700000" algn="tl">
                    <a:srgbClr val="000000">
                      <a:alpha val="43137"/>
                    </a:srgbClr>
                  </a:outerShdw>
                </a:effectLst>
              </a:rPr>
              <a:t> + OH</a:t>
            </a:r>
            <a:r>
              <a:rPr lang="en-US" sz="3600" b="1" baseline="30000" dirty="0" smtClean="0">
                <a:effectLst>
                  <a:outerShdw blurRad="38100" dist="38100" dir="2700000" algn="tl">
                    <a:srgbClr val="000000">
                      <a:alpha val="43137"/>
                    </a:srgbClr>
                  </a:outerShdw>
                </a:effectLst>
              </a:rPr>
              <a:t>- </a:t>
            </a:r>
            <a:r>
              <a:rPr lang="en-US" sz="3600" b="1" dirty="0" smtClean="0">
                <a:effectLst>
                  <a:outerShdw blurRad="38100" dist="38100" dir="2700000" algn="tl">
                    <a:srgbClr val="000000">
                      <a:alpha val="43137"/>
                    </a:srgbClr>
                  </a:outerShdw>
                </a:effectLst>
              </a:rPr>
              <a:t>+ Fe</a:t>
            </a:r>
            <a:r>
              <a:rPr lang="en-US" sz="3600" b="1" baseline="30000" dirty="0" smtClean="0">
                <a:effectLst>
                  <a:outerShdw blurRad="38100" dist="38100" dir="2700000" algn="tl">
                    <a:srgbClr val="000000">
                      <a:alpha val="43137"/>
                    </a:srgbClr>
                  </a:outerShdw>
                </a:effectLst>
              </a:rPr>
              <a:t>3+</a:t>
            </a:r>
          </a:p>
          <a:p>
            <a:pPr marL="514350" indent="-514350">
              <a:buNone/>
            </a:pPr>
            <a:endParaRPr lang="en-US" sz="3600"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544762"/>
          </a:xfrm>
        </p:spPr>
        <p:txBody>
          <a:bodyPr>
            <a:normAutofit/>
          </a:bodyPr>
          <a:lstStyle/>
          <a:p>
            <a:pPr algn="l"/>
            <a:r>
              <a:rPr lang="en-US" sz="3800" dirty="0" smtClean="0"/>
              <a:t>12. </a:t>
            </a:r>
            <a:r>
              <a:rPr lang="en-US" sz="3800" dirty="0" err="1" smtClean="0"/>
              <a:t>Upregulation</a:t>
            </a:r>
            <a:r>
              <a:rPr lang="en-US" sz="3800" dirty="0" smtClean="0"/>
              <a:t> of this nuclear factor leads to a majority of the inflammation following IR</a:t>
            </a:r>
            <a:endParaRPr lang="en-US" sz="3800" dirty="0"/>
          </a:p>
        </p:txBody>
      </p:sp>
      <p:sp>
        <p:nvSpPr>
          <p:cNvPr id="4" name="Content Placeholder 3"/>
          <p:cNvSpPr>
            <a:spLocks noGrp="1"/>
          </p:cNvSpPr>
          <p:nvPr>
            <p:ph idx="1"/>
          </p:nvPr>
        </p:nvSpPr>
        <p:spPr>
          <a:xfrm>
            <a:off x="457200" y="3200400"/>
            <a:ext cx="8229600" cy="2925763"/>
          </a:xfrm>
        </p:spPr>
        <p:txBody>
          <a:bodyPr/>
          <a:lstStyle/>
          <a:p>
            <a:pPr marL="514350" indent="-514350">
              <a:buFont typeface="+mj-lt"/>
              <a:buAutoNum type="alphaLcPeriod"/>
            </a:pPr>
            <a:r>
              <a:rPr lang="en-US" dirty="0" smtClean="0"/>
              <a:t>NF-</a:t>
            </a:r>
            <a:r>
              <a:rPr lang="el-GR" dirty="0" smtClean="0"/>
              <a:t>αβ</a:t>
            </a:r>
            <a:endParaRPr lang="en-US" dirty="0" smtClean="0"/>
          </a:p>
          <a:p>
            <a:pPr marL="514350" indent="-514350">
              <a:buFont typeface="+mj-lt"/>
              <a:buAutoNum type="alphaLcPeriod"/>
            </a:pPr>
            <a:r>
              <a:rPr lang="en-US" dirty="0" smtClean="0"/>
              <a:t>NF-1E</a:t>
            </a:r>
          </a:p>
          <a:p>
            <a:pPr marL="514350" indent="-514350">
              <a:buFont typeface="+mj-lt"/>
              <a:buAutoNum type="alphaLcPeriod"/>
            </a:pPr>
            <a:r>
              <a:rPr lang="en-US" dirty="0" smtClean="0"/>
              <a:t>NF-</a:t>
            </a:r>
            <a:r>
              <a:rPr lang="el-GR" dirty="0" smtClean="0"/>
              <a:t>κ</a:t>
            </a:r>
            <a:r>
              <a:rPr lang="en-US" dirty="0" smtClean="0"/>
              <a:t>B</a:t>
            </a:r>
          </a:p>
          <a:p>
            <a:pPr marL="514350" indent="-514350">
              <a:buFont typeface="+mj-lt"/>
              <a:buAutoNum type="alphaLcPeriod"/>
            </a:pPr>
            <a:r>
              <a:rPr lang="en-US" dirty="0" smtClean="0"/>
              <a:t>NF-</a:t>
            </a:r>
            <a:r>
              <a:rPr lang="el-GR" dirty="0" smtClean="0"/>
              <a:t> κ</a:t>
            </a:r>
            <a:r>
              <a:rPr lang="en-US" dirty="0" smtClean="0"/>
              <a:t>M</a:t>
            </a:r>
          </a:p>
        </p:txBody>
      </p:sp>
      <p:sp>
        <p:nvSpPr>
          <p:cNvPr id="5" name="TextBox 4"/>
          <p:cNvSpPr txBox="1"/>
          <p:nvPr/>
        </p:nvSpPr>
        <p:spPr>
          <a:xfrm>
            <a:off x="5943600" y="4572000"/>
            <a:ext cx="2514600" cy="923330"/>
          </a:xfrm>
          <a:prstGeom prst="rect">
            <a:avLst/>
          </a:prstGeom>
          <a:noFill/>
        </p:spPr>
        <p:txBody>
          <a:bodyPr wrap="square" rtlCol="0">
            <a:spAutoFit/>
          </a:bodyPr>
          <a:lstStyle/>
          <a:p>
            <a:r>
              <a:rPr lang="en-US" sz="5400" b="1" dirty="0" smtClean="0"/>
              <a:t>C</a:t>
            </a:r>
            <a:endParaRPr lang="en-US" sz="5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7" name="Text Placeholder 6"/>
          <p:cNvSpPr>
            <a:spLocks noGrp="1"/>
          </p:cNvSpPr>
          <p:nvPr>
            <p:ph type="body" sz="half" idx="2"/>
          </p:nvPr>
        </p:nvSpPr>
        <p:spPr>
          <a:xfrm>
            <a:off x="1828800" y="6327648"/>
            <a:ext cx="5486400" cy="530352"/>
          </a:xfrm>
        </p:spPr>
        <p:txBody>
          <a:bodyPr>
            <a:normAutofit/>
          </a:bodyPr>
          <a:lstStyle/>
          <a:p>
            <a:r>
              <a:rPr lang="en-US" sz="2000" dirty="0" smtClean="0"/>
              <a:t>Anesthesiology, V 94, No 6, Jun 2001</a:t>
            </a:r>
            <a:endParaRPr lang="en-US" sz="2000" dirty="0"/>
          </a:p>
        </p:txBody>
      </p:sp>
      <p:pic>
        <p:nvPicPr>
          <p:cNvPr id="94210" name="Picture 2"/>
          <p:cNvPicPr>
            <a:picLocks noGrp="1" noChangeAspect="1" noChangeArrowheads="1"/>
          </p:cNvPicPr>
          <p:nvPr>
            <p:ph type="pic" idx="1"/>
          </p:nvPr>
        </p:nvPicPr>
        <p:blipFill>
          <a:blip r:embed="rId3" cstate="print"/>
          <a:srcRect l="5897" r="5897"/>
          <a:stretch>
            <a:fillRect/>
          </a:stretch>
        </p:blipFill>
        <p:spPr bwMode="auto">
          <a:xfrm>
            <a:off x="685800" y="914400"/>
            <a:ext cx="7772400" cy="487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544762"/>
          </a:xfrm>
        </p:spPr>
        <p:txBody>
          <a:bodyPr>
            <a:normAutofit/>
          </a:bodyPr>
          <a:lstStyle/>
          <a:p>
            <a:pPr algn="l"/>
            <a:r>
              <a:rPr lang="en-US" sz="3800" dirty="0" smtClean="0"/>
              <a:t>13. True or False.   In IR injury early and loose adhesion of </a:t>
            </a:r>
            <a:r>
              <a:rPr lang="en-US" sz="3800" dirty="0" err="1" smtClean="0"/>
              <a:t>neutrophils</a:t>
            </a:r>
            <a:r>
              <a:rPr lang="en-US" sz="3800" dirty="0" smtClean="0"/>
              <a:t> is mediated by </a:t>
            </a:r>
            <a:r>
              <a:rPr lang="en-US" sz="3800" dirty="0" err="1" smtClean="0"/>
              <a:t>selectins</a:t>
            </a:r>
            <a:r>
              <a:rPr lang="en-US" sz="3800" dirty="0" smtClean="0"/>
              <a:t>, then tighter binding by </a:t>
            </a:r>
            <a:r>
              <a:rPr lang="en-US" sz="3800" dirty="0" err="1" smtClean="0"/>
              <a:t>integrins</a:t>
            </a:r>
            <a:endParaRPr lang="en-US" sz="3800" dirty="0"/>
          </a:p>
        </p:txBody>
      </p:sp>
      <p:sp>
        <p:nvSpPr>
          <p:cNvPr id="4" name="Content Placeholder 3"/>
          <p:cNvSpPr>
            <a:spLocks noGrp="1"/>
          </p:cNvSpPr>
          <p:nvPr>
            <p:ph idx="1"/>
          </p:nvPr>
        </p:nvSpPr>
        <p:spPr>
          <a:xfrm>
            <a:off x="457200" y="3810000"/>
            <a:ext cx="8229600" cy="2316163"/>
          </a:xfrm>
        </p:spPr>
        <p:txBody>
          <a:bodyPr>
            <a:normAutofit/>
          </a:bodyPr>
          <a:lstStyle/>
          <a:p>
            <a:pPr marL="651510" indent="-514350" algn="ctr">
              <a:buNone/>
            </a:pPr>
            <a:r>
              <a:rPr lang="en-US" sz="4300" b="1" dirty="0" smtClean="0">
                <a:effectLst>
                  <a:outerShdw blurRad="38100" dist="38100" dir="2700000" algn="tl">
                    <a:srgbClr val="000000">
                      <a:alpha val="43137"/>
                    </a:srgbClr>
                  </a:outerShdw>
                </a:effectLst>
              </a:rPr>
              <a:t>True</a:t>
            </a:r>
            <a:endParaRPr lang="en-US" sz="4300"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544762"/>
          </a:xfrm>
        </p:spPr>
        <p:txBody>
          <a:bodyPr>
            <a:normAutofit/>
          </a:bodyPr>
          <a:lstStyle/>
          <a:p>
            <a:pPr algn="l"/>
            <a:r>
              <a:rPr lang="en-US" sz="3800" dirty="0" smtClean="0"/>
              <a:t>14. The following is not considered a mechanism of the “no flow” phenomenon.</a:t>
            </a:r>
            <a:endParaRPr lang="en-US" sz="3800" dirty="0"/>
          </a:p>
        </p:txBody>
      </p:sp>
      <p:sp>
        <p:nvSpPr>
          <p:cNvPr id="4" name="Content Placeholder 3"/>
          <p:cNvSpPr>
            <a:spLocks noGrp="1"/>
          </p:cNvSpPr>
          <p:nvPr>
            <p:ph idx="1"/>
          </p:nvPr>
        </p:nvSpPr>
        <p:spPr>
          <a:xfrm>
            <a:off x="457200" y="3581400"/>
            <a:ext cx="8229600" cy="2544763"/>
          </a:xfrm>
        </p:spPr>
        <p:txBody>
          <a:bodyPr>
            <a:normAutofit fontScale="92500" lnSpcReduction="10000"/>
          </a:bodyPr>
          <a:lstStyle/>
          <a:p>
            <a:pPr marL="514350" indent="-514350">
              <a:buFont typeface="+mj-lt"/>
              <a:buAutoNum type="alphaLcPeriod"/>
            </a:pPr>
            <a:r>
              <a:rPr lang="en-US" dirty="0" smtClean="0"/>
              <a:t>Cellular swelling</a:t>
            </a:r>
          </a:p>
          <a:p>
            <a:pPr marL="514350" indent="-514350">
              <a:buFont typeface="+mj-lt"/>
              <a:buAutoNum type="alphaLcPeriod"/>
            </a:pPr>
            <a:r>
              <a:rPr lang="en-US" dirty="0" smtClean="0"/>
              <a:t>Decreased </a:t>
            </a:r>
            <a:r>
              <a:rPr lang="en-US" dirty="0" err="1" smtClean="0"/>
              <a:t>endothelin</a:t>
            </a:r>
            <a:r>
              <a:rPr lang="en-US" dirty="0" smtClean="0"/>
              <a:t> release</a:t>
            </a:r>
          </a:p>
          <a:p>
            <a:pPr marL="514350" indent="-514350">
              <a:buFont typeface="+mj-lt"/>
              <a:buAutoNum type="alphaLcPeriod"/>
            </a:pPr>
            <a:r>
              <a:rPr lang="en-US" dirty="0" smtClean="0"/>
              <a:t>Impaired </a:t>
            </a:r>
            <a:r>
              <a:rPr lang="en-US" dirty="0" err="1" smtClean="0"/>
              <a:t>vasodilation</a:t>
            </a:r>
            <a:endParaRPr lang="en-US" dirty="0" smtClean="0"/>
          </a:p>
          <a:p>
            <a:pPr marL="514350" indent="-514350">
              <a:buFont typeface="+mj-lt"/>
              <a:buAutoNum type="alphaLcPeriod"/>
            </a:pPr>
            <a:r>
              <a:rPr lang="en-US" dirty="0" smtClean="0"/>
              <a:t>Cellular infiltrate secondary to </a:t>
            </a:r>
            <a:r>
              <a:rPr lang="en-US" dirty="0" err="1" smtClean="0"/>
              <a:t>chemotaxis</a:t>
            </a:r>
            <a:endParaRPr lang="en-US" dirty="0" smtClean="0"/>
          </a:p>
          <a:p>
            <a:pPr marL="514350" indent="-514350">
              <a:buFont typeface="+mj-lt"/>
              <a:buAutoNum type="alphaLcPeriod"/>
            </a:pPr>
            <a:r>
              <a:rPr lang="en-US" dirty="0" smtClean="0"/>
              <a:t>Elevations in </a:t>
            </a:r>
            <a:r>
              <a:rPr lang="en-US" dirty="0" err="1" smtClean="0"/>
              <a:t>arachadonic</a:t>
            </a:r>
            <a:r>
              <a:rPr lang="en-US" dirty="0" smtClean="0"/>
              <a:t> acid byproducts </a:t>
            </a:r>
          </a:p>
        </p:txBody>
      </p:sp>
      <p:sp>
        <p:nvSpPr>
          <p:cNvPr id="5" name="TextBox 4"/>
          <p:cNvSpPr txBox="1"/>
          <p:nvPr/>
        </p:nvSpPr>
        <p:spPr>
          <a:xfrm>
            <a:off x="6324600" y="3429000"/>
            <a:ext cx="2514600" cy="923330"/>
          </a:xfrm>
          <a:prstGeom prst="rect">
            <a:avLst/>
          </a:prstGeom>
          <a:noFill/>
        </p:spPr>
        <p:txBody>
          <a:bodyPr wrap="square" rtlCol="0">
            <a:spAutoFit/>
          </a:bodyPr>
          <a:lstStyle/>
          <a:p>
            <a:r>
              <a:rPr lang="en-US" sz="5400" b="1" dirty="0" smtClean="0"/>
              <a:t>B</a:t>
            </a:r>
            <a:endParaRPr lang="en-US" sz="5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u="sng" dirty="0" smtClean="0"/>
              <a:t>Impaired </a:t>
            </a:r>
            <a:r>
              <a:rPr lang="en-US" u="sng" dirty="0" err="1" smtClean="0"/>
              <a:t>Vasodilation</a:t>
            </a:r>
            <a:endParaRPr lang="en-US" u="sng" dirty="0"/>
          </a:p>
        </p:txBody>
      </p:sp>
      <p:sp>
        <p:nvSpPr>
          <p:cNvPr id="3" name="Content Placeholder 2"/>
          <p:cNvSpPr>
            <a:spLocks noGrp="1"/>
          </p:cNvSpPr>
          <p:nvPr>
            <p:ph idx="1"/>
          </p:nvPr>
        </p:nvSpPr>
        <p:spPr>
          <a:xfrm>
            <a:off x="457200" y="1676400"/>
            <a:ext cx="8229600" cy="4632960"/>
          </a:xfrm>
        </p:spPr>
        <p:txBody>
          <a:bodyPr>
            <a:normAutofit/>
          </a:bodyPr>
          <a:lstStyle/>
          <a:p>
            <a:r>
              <a:rPr lang="en-US" sz="3200" dirty="0" smtClean="0"/>
              <a:t>Mechanisms:</a:t>
            </a:r>
          </a:p>
          <a:p>
            <a:pPr lvl="1"/>
            <a:r>
              <a:rPr lang="en-US" sz="2800" dirty="0" smtClean="0"/>
              <a:t>Decreased NO, </a:t>
            </a:r>
            <a:r>
              <a:rPr lang="en-US" sz="2800" dirty="0" err="1" smtClean="0"/>
              <a:t>prostacyclin</a:t>
            </a:r>
            <a:endParaRPr lang="en-US" sz="2800" dirty="0" smtClean="0"/>
          </a:p>
          <a:p>
            <a:pPr lvl="1"/>
            <a:r>
              <a:rPr lang="en-US" sz="2800" dirty="0" smtClean="0"/>
              <a:t>Increased </a:t>
            </a:r>
            <a:r>
              <a:rPr lang="en-US" sz="2800" dirty="0" err="1" smtClean="0"/>
              <a:t>Endothelin</a:t>
            </a:r>
            <a:endParaRPr lang="en-US" sz="2800" dirty="0" smtClean="0"/>
          </a:p>
          <a:p>
            <a:pPr lvl="1"/>
            <a:r>
              <a:rPr lang="en-US" sz="2800" dirty="0" err="1" smtClean="0"/>
              <a:t>Thromboxanes</a:t>
            </a:r>
            <a:r>
              <a:rPr lang="en-US" sz="2800" dirty="0" smtClean="0"/>
              <a:t> and </a:t>
            </a:r>
            <a:r>
              <a:rPr lang="en-US" sz="2800" dirty="0" err="1" smtClean="0"/>
              <a:t>Leukotrienes</a:t>
            </a:r>
            <a:endParaRPr lang="en-US" sz="2800" dirty="0" smtClean="0"/>
          </a:p>
          <a:p>
            <a:pPr lvl="1"/>
            <a:r>
              <a:rPr lang="en-US" sz="2800" dirty="0" smtClean="0"/>
              <a:t>Complement</a:t>
            </a:r>
          </a:p>
          <a:p>
            <a:pPr lvl="1">
              <a:buNone/>
            </a:pPr>
            <a:endParaRPr lang="en-US" sz="3200" dirty="0" smtClean="0"/>
          </a:p>
          <a:p>
            <a:r>
              <a:rPr lang="en-US" sz="3200" dirty="0" smtClean="0"/>
              <a:t>Contributes to “No Flow Phenomenon”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 of IR Injury</a:t>
            </a:r>
            <a:endParaRPr lang="en-US" dirty="0"/>
          </a:p>
        </p:txBody>
      </p:sp>
      <p:sp>
        <p:nvSpPr>
          <p:cNvPr id="8" name="Content Placeholder 7"/>
          <p:cNvSpPr>
            <a:spLocks noGrp="1"/>
          </p:cNvSpPr>
          <p:nvPr>
            <p:ph sz="half" idx="1"/>
          </p:nvPr>
        </p:nvSpPr>
        <p:spPr>
          <a:xfrm>
            <a:off x="457200" y="1600200"/>
            <a:ext cx="3581400" cy="4525963"/>
          </a:xfrm>
          <a:ln w="28575">
            <a:solidFill>
              <a:schemeClr val="tx1"/>
            </a:solidFill>
          </a:ln>
        </p:spPr>
        <p:txBody>
          <a:bodyPr>
            <a:normAutofit lnSpcReduction="10000"/>
          </a:bodyPr>
          <a:lstStyle/>
          <a:p>
            <a:pPr marL="514350" indent="-514350">
              <a:buFont typeface="+mj-lt"/>
              <a:buAutoNum type="arabicPeriod"/>
            </a:pPr>
            <a:r>
              <a:rPr lang="en-US" dirty="0" smtClean="0"/>
              <a:t>Histology</a:t>
            </a:r>
          </a:p>
          <a:p>
            <a:pPr marL="514350" indent="-514350">
              <a:buFont typeface="+mj-lt"/>
              <a:buAutoNum type="arabicPeriod"/>
            </a:pPr>
            <a:endParaRPr lang="en-US" dirty="0" smtClean="0"/>
          </a:p>
          <a:p>
            <a:pPr marL="514350" indent="-514350">
              <a:buFont typeface="+mj-lt"/>
              <a:buAutoNum type="arabicPeriod"/>
            </a:pPr>
            <a:r>
              <a:rPr lang="en-US" dirty="0" smtClean="0"/>
              <a:t>Products formed by reaction of ROS</a:t>
            </a:r>
          </a:p>
          <a:p>
            <a:pPr marL="514350" indent="-514350">
              <a:buFont typeface="+mj-lt"/>
              <a:buAutoNum type="arabicPeriod"/>
            </a:pPr>
            <a:endParaRPr lang="en-US" dirty="0" smtClean="0"/>
          </a:p>
          <a:p>
            <a:pPr marL="514350" indent="-514350">
              <a:lnSpc>
                <a:spcPct val="150000"/>
              </a:lnSpc>
              <a:buFont typeface="+mj-lt"/>
              <a:buAutoNum type="arabicPeriod"/>
            </a:pPr>
            <a:r>
              <a:rPr lang="en-US" dirty="0" smtClean="0"/>
              <a:t>Levels of ROS</a:t>
            </a:r>
          </a:p>
          <a:p>
            <a:pPr marL="514350" indent="-514350">
              <a:lnSpc>
                <a:spcPct val="150000"/>
              </a:lnSpc>
              <a:buFont typeface="+mj-lt"/>
              <a:buAutoNum type="arabicPeriod"/>
            </a:pPr>
            <a:endParaRPr lang="en-US" dirty="0" smtClean="0"/>
          </a:p>
          <a:p>
            <a:pPr marL="514350" indent="-514350">
              <a:buFont typeface="+mj-lt"/>
              <a:buAutoNum type="arabicPeriod"/>
            </a:pPr>
            <a:r>
              <a:rPr lang="en-US" dirty="0" smtClean="0"/>
              <a:t>Depletion of Antioxidants</a:t>
            </a:r>
            <a:endParaRPr lang="en-US" dirty="0"/>
          </a:p>
        </p:txBody>
      </p:sp>
      <p:sp>
        <p:nvSpPr>
          <p:cNvPr id="9" name="Content Placeholder 8"/>
          <p:cNvSpPr>
            <a:spLocks noGrp="1"/>
          </p:cNvSpPr>
          <p:nvPr>
            <p:ph sz="half" idx="2"/>
          </p:nvPr>
        </p:nvSpPr>
        <p:spPr/>
        <p:txBody>
          <a:bodyPr>
            <a:normAutofit lnSpcReduction="10000"/>
          </a:bodyPr>
          <a:lstStyle/>
          <a:p>
            <a:pPr>
              <a:buNone/>
            </a:pPr>
            <a:endParaRPr lang="en-US" dirty="0"/>
          </a:p>
        </p:txBody>
      </p:sp>
      <p:pic>
        <p:nvPicPr>
          <p:cNvPr id="48130" name="Picture 2" descr="http://www.outdooralabama.com/photos/images/05scenic1.jpg"/>
          <p:cNvPicPr>
            <a:picLocks noChangeAspect="1" noChangeArrowheads="1"/>
          </p:cNvPicPr>
          <p:nvPr/>
        </p:nvPicPr>
        <p:blipFill>
          <a:blip r:embed="rId3" cstate="print"/>
          <a:srcRect/>
          <a:stretch>
            <a:fillRect/>
          </a:stretch>
        </p:blipFill>
        <p:spPr bwMode="auto">
          <a:xfrm>
            <a:off x="4572000" y="1600201"/>
            <a:ext cx="4191000" cy="4572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Problems with Diagnostic </a:t>
            </a:r>
            <a:br>
              <a:rPr lang="en-US" dirty="0" smtClean="0"/>
            </a:br>
            <a:r>
              <a:rPr lang="en-US" dirty="0" smtClean="0"/>
              <a:t>Testing</a:t>
            </a:r>
            <a:endParaRPr lang="en-US" dirty="0"/>
          </a:p>
        </p:txBody>
      </p:sp>
      <p:sp>
        <p:nvSpPr>
          <p:cNvPr id="6" name="Content Placeholder 5"/>
          <p:cNvSpPr>
            <a:spLocks noGrp="1"/>
          </p:cNvSpPr>
          <p:nvPr>
            <p:ph idx="1"/>
          </p:nvPr>
        </p:nvSpPr>
        <p:spPr/>
        <p:txBody>
          <a:bodyPr>
            <a:normAutofit lnSpcReduction="10000"/>
          </a:bodyPr>
          <a:lstStyle/>
          <a:p>
            <a:r>
              <a:rPr lang="en-US" dirty="0" smtClean="0"/>
              <a:t>No standardization</a:t>
            </a:r>
          </a:p>
          <a:p>
            <a:endParaRPr lang="en-US" dirty="0" smtClean="0"/>
          </a:p>
          <a:p>
            <a:r>
              <a:rPr lang="en-US" dirty="0" smtClean="0"/>
              <a:t>Differences in type, method, parts sampled and timing</a:t>
            </a:r>
          </a:p>
          <a:p>
            <a:endParaRPr lang="en-US" dirty="0" smtClean="0"/>
          </a:p>
          <a:p>
            <a:r>
              <a:rPr lang="en-US" dirty="0" smtClean="0"/>
              <a:t>Timing is key as auto-oxidation occurs </a:t>
            </a:r>
            <a:r>
              <a:rPr lang="en-US" i="1" dirty="0" smtClean="0"/>
              <a:t>ex vivo</a:t>
            </a:r>
          </a:p>
          <a:p>
            <a:endParaRPr lang="en-US" i="1" dirty="0" smtClean="0"/>
          </a:p>
          <a:p>
            <a:r>
              <a:rPr lang="en-US" dirty="0" smtClean="0"/>
              <a:t>Many are clinically inapplicable</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1029</TotalTime>
  <Words>2501</Words>
  <Application>Microsoft Office PowerPoint</Application>
  <PresentationFormat>On-screen Show (4:3)</PresentationFormat>
  <Paragraphs>502</Paragraphs>
  <Slides>61</Slides>
  <Notes>35</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Office Theme</vt:lpstr>
      <vt:lpstr>Ischemia Reperfusion Part 2</vt:lpstr>
      <vt:lpstr>Slide 2</vt:lpstr>
      <vt:lpstr>0</vt:lpstr>
      <vt:lpstr>ROS Formation</vt:lpstr>
      <vt:lpstr>Inflammatory Mediators</vt:lpstr>
      <vt:lpstr>Slide 6</vt:lpstr>
      <vt:lpstr>Impaired Vasodilation</vt:lpstr>
      <vt:lpstr>Assessment of IR Injury</vt:lpstr>
      <vt:lpstr>Problems with Diagnostic  Testing</vt:lpstr>
      <vt:lpstr>1.  Histology</vt:lpstr>
      <vt:lpstr>2.  Biproducts of IR</vt:lpstr>
      <vt:lpstr>Slide 12</vt:lpstr>
      <vt:lpstr>Malondialdehyde</vt:lpstr>
      <vt:lpstr>Problems with TBARS testing</vt:lpstr>
      <vt:lpstr>Isoprostanes (aka iso-prostaglandins)</vt:lpstr>
      <vt:lpstr>Ferrous oxidation of xylenol</vt:lpstr>
      <vt:lpstr>Exhaled gases</vt:lpstr>
      <vt:lpstr>Slide 18</vt:lpstr>
      <vt:lpstr>3.  Measurement of ROS</vt:lpstr>
      <vt:lpstr>4.  Measurement of Antioxidants</vt:lpstr>
      <vt:lpstr>Treatment of IR Injury</vt:lpstr>
      <vt:lpstr>Treatment:</vt:lpstr>
      <vt:lpstr>1.  Blocking Neutrophils</vt:lpstr>
      <vt:lpstr>Blocking Neutrophils</vt:lpstr>
      <vt:lpstr>2.  Block ROS Formation</vt:lpstr>
      <vt:lpstr>N-acetylcysteine</vt:lpstr>
      <vt:lpstr>Glutathione</vt:lpstr>
      <vt:lpstr>N-acetylcysteine Studies</vt:lpstr>
      <vt:lpstr>Ca++ Channel Blockers</vt:lpstr>
      <vt:lpstr>Antioxidant Supplementation</vt:lpstr>
      <vt:lpstr>   Allopurinol</vt:lpstr>
      <vt:lpstr>3.  Scavenging ROS</vt:lpstr>
      <vt:lpstr>SOD and Catalase</vt:lpstr>
      <vt:lpstr>0</vt:lpstr>
      <vt:lpstr>SOD and Catalase</vt:lpstr>
      <vt:lpstr>Iron Chelators</vt:lpstr>
      <vt:lpstr>DMSO</vt:lpstr>
      <vt:lpstr>4.  Miscellaneous</vt:lpstr>
      <vt:lpstr>Preconditioning</vt:lpstr>
      <vt:lpstr>Preconditioning</vt:lpstr>
      <vt:lpstr>Aminosteroids</vt:lpstr>
      <vt:lpstr>Nitric Oxide</vt:lpstr>
      <vt:lpstr>Adenosine</vt:lpstr>
      <vt:lpstr>Inhibition of Na+/H+Exchanger</vt:lpstr>
      <vt:lpstr>Protease Inhibitors</vt:lpstr>
      <vt:lpstr>Take Home Message</vt:lpstr>
      <vt:lpstr>QUESTIONS</vt:lpstr>
      <vt:lpstr>IR INJURY QUIZ </vt:lpstr>
      <vt:lpstr>1. List 5 syndromes of small animals that can lead to the development of IR</vt:lpstr>
      <vt:lpstr>2.  Which of the following is not a breakdown product of ATP?</vt:lpstr>
      <vt:lpstr>3. Calcium stimulates what protease to convert XD to XO?</vt:lpstr>
      <vt:lpstr>4.  Which of the following compound “builds up” during ischemia?</vt:lpstr>
      <vt:lpstr>5. List the four major ROS involved with IR injury.</vt:lpstr>
      <vt:lpstr>6.  Which antioxidant is considered the first line of defense against ROS?</vt:lpstr>
      <vt:lpstr>8. Intracellular elevation of which ion is most responsible for damage observed following IR?</vt:lpstr>
      <vt:lpstr>9. The Haber-Weiss reaction requires__________ to take place in biological systems and the end product is______________________.</vt:lpstr>
      <vt:lpstr>10. What two antioxidants can be used to convert hydrogen peroxide to oxygen and water?</vt:lpstr>
      <vt:lpstr>11. Write out the Haber-Weiss reaction. Write out the Fenton Reaction</vt:lpstr>
      <vt:lpstr>12. Upregulation of this nuclear factor leads to a majority of the inflammation following IR</vt:lpstr>
      <vt:lpstr>13. True or False.   In IR injury early and loose adhesion of neutrophils is mediated by selectins, then tighter binding by integrins</vt:lpstr>
      <vt:lpstr>14. The following is not considered a mechanism of the “no flow” phenomenon.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Ischemia Reperfusion Part 2</dc:title>
  <dc:creator>Kelly Blackstock</dc:creator>
  <cp:lastModifiedBy>Kelly Blackstock</cp:lastModifiedBy>
  <cp:revision>29</cp:revision>
  <dcterms:created xsi:type="dcterms:W3CDTF">2010-08-17T05:39:27Z</dcterms:created>
  <dcterms:modified xsi:type="dcterms:W3CDTF">2011-02-03T22:14:28Z</dcterms:modified>
</cp:coreProperties>
</file>