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2"/>
  </p:sldMasterIdLst>
  <p:notesMasterIdLst>
    <p:notesMasterId r:id="rId100"/>
  </p:notesMasterIdLst>
  <p:handoutMasterIdLst>
    <p:handoutMasterId r:id="rId101"/>
  </p:handoutMasterIdLst>
  <p:sldIdLst>
    <p:sldId id="256" r:id="rId3"/>
    <p:sldId id="257" r:id="rId4"/>
    <p:sldId id="260" r:id="rId5"/>
    <p:sldId id="294" r:id="rId6"/>
    <p:sldId id="297" r:id="rId7"/>
    <p:sldId id="299" r:id="rId8"/>
    <p:sldId id="300" r:id="rId9"/>
    <p:sldId id="367" r:id="rId10"/>
    <p:sldId id="301" r:id="rId11"/>
    <p:sldId id="302" r:id="rId12"/>
    <p:sldId id="295" r:id="rId13"/>
    <p:sldId id="305" r:id="rId14"/>
    <p:sldId id="298" r:id="rId15"/>
    <p:sldId id="296" r:id="rId16"/>
    <p:sldId id="263" r:id="rId17"/>
    <p:sldId id="306" r:id="rId18"/>
    <p:sldId id="307" r:id="rId19"/>
    <p:sldId id="309" r:id="rId20"/>
    <p:sldId id="310" r:id="rId21"/>
    <p:sldId id="341" r:id="rId22"/>
    <p:sldId id="342" r:id="rId23"/>
    <p:sldId id="343" r:id="rId24"/>
    <p:sldId id="344" r:id="rId25"/>
    <p:sldId id="345" r:id="rId26"/>
    <p:sldId id="346" r:id="rId27"/>
    <p:sldId id="347" r:id="rId28"/>
    <p:sldId id="308" r:id="rId29"/>
    <p:sldId id="311" r:id="rId30"/>
    <p:sldId id="312" r:id="rId31"/>
    <p:sldId id="313" r:id="rId32"/>
    <p:sldId id="314" r:id="rId33"/>
    <p:sldId id="348" r:id="rId34"/>
    <p:sldId id="315" r:id="rId35"/>
    <p:sldId id="316" r:id="rId36"/>
    <p:sldId id="317" r:id="rId37"/>
    <p:sldId id="334" r:id="rId38"/>
    <p:sldId id="335" r:id="rId39"/>
    <p:sldId id="336" r:id="rId40"/>
    <p:sldId id="337" r:id="rId41"/>
    <p:sldId id="338" r:id="rId42"/>
    <p:sldId id="318" r:id="rId43"/>
    <p:sldId id="339" r:id="rId44"/>
    <p:sldId id="340" r:id="rId45"/>
    <p:sldId id="265" r:id="rId46"/>
    <p:sldId id="289" r:id="rId47"/>
    <p:sldId id="290" r:id="rId48"/>
    <p:sldId id="291" r:id="rId49"/>
    <p:sldId id="292" r:id="rId50"/>
    <p:sldId id="293" r:id="rId51"/>
    <p:sldId id="381" r:id="rId52"/>
    <p:sldId id="380" r:id="rId53"/>
    <p:sldId id="264" r:id="rId54"/>
    <p:sldId id="319" r:id="rId55"/>
    <p:sldId id="320" r:id="rId56"/>
    <p:sldId id="321" r:id="rId57"/>
    <p:sldId id="322" r:id="rId58"/>
    <p:sldId id="352" r:id="rId59"/>
    <p:sldId id="351" r:id="rId60"/>
    <p:sldId id="350" r:id="rId61"/>
    <p:sldId id="323" r:id="rId62"/>
    <p:sldId id="325" r:id="rId63"/>
    <p:sldId id="324" r:id="rId64"/>
    <p:sldId id="326" r:id="rId65"/>
    <p:sldId id="327" r:id="rId66"/>
    <p:sldId id="330" r:id="rId67"/>
    <p:sldId id="354" r:id="rId68"/>
    <p:sldId id="353" r:id="rId69"/>
    <p:sldId id="331" r:id="rId70"/>
    <p:sldId id="332" r:id="rId71"/>
    <p:sldId id="333" r:id="rId72"/>
    <p:sldId id="262" r:id="rId73"/>
    <p:sldId id="355" r:id="rId74"/>
    <p:sldId id="356" r:id="rId75"/>
    <p:sldId id="359" r:id="rId76"/>
    <p:sldId id="357" r:id="rId77"/>
    <p:sldId id="358" r:id="rId78"/>
    <p:sldId id="360" r:id="rId79"/>
    <p:sldId id="361" r:id="rId80"/>
    <p:sldId id="362" r:id="rId81"/>
    <p:sldId id="368" r:id="rId82"/>
    <p:sldId id="363" r:id="rId83"/>
    <p:sldId id="364" r:id="rId84"/>
    <p:sldId id="365" r:id="rId85"/>
    <p:sldId id="366" r:id="rId86"/>
    <p:sldId id="370" r:id="rId87"/>
    <p:sldId id="369" r:id="rId88"/>
    <p:sldId id="371" r:id="rId89"/>
    <p:sldId id="373" r:id="rId90"/>
    <p:sldId id="375" r:id="rId91"/>
    <p:sldId id="376" r:id="rId92"/>
    <p:sldId id="379" r:id="rId93"/>
    <p:sldId id="382" r:id="rId94"/>
    <p:sldId id="377" r:id="rId95"/>
    <p:sldId id="304" r:id="rId96"/>
    <p:sldId id="349" r:id="rId97"/>
    <p:sldId id="383" r:id="rId98"/>
    <p:sldId id="384" r:id="rId9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8475" autoAdjust="0"/>
  </p:normalViewPr>
  <p:slideViewPr>
    <p:cSldViewPr>
      <p:cViewPr varScale="1">
        <p:scale>
          <a:sx n="70" d="100"/>
          <a:sy n="70" d="100"/>
        </p:scale>
        <p:origin x="-2208" y="-112"/>
      </p:cViewPr>
      <p:guideLst>
        <p:guide orient="horz" pos="2160"/>
        <p:guide pos="2880"/>
      </p:guideLst>
    </p:cSldViewPr>
  </p:slideViewPr>
  <p:outlineViewPr>
    <p:cViewPr>
      <p:scale>
        <a:sx n="33" d="100"/>
        <a:sy n="33" d="100"/>
      </p:scale>
      <p:origin x="0" y="762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1" d="100"/>
          <a:sy n="101" d="100"/>
        </p:scale>
        <p:origin x="-2532"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handoutMaster" Target="handoutMasters/handoutMaster1.xml"/><Relationship Id="rId102" Type="http://schemas.openxmlformats.org/officeDocument/2006/relationships/printerSettings" Target="printerSettings/printerSettings1.bin"/><Relationship Id="rId103" Type="http://schemas.openxmlformats.org/officeDocument/2006/relationships/presProps" Target="presProps.xml"/><Relationship Id="rId104" Type="http://schemas.openxmlformats.org/officeDocument/2006/relationships/viewProps" Target="viewProps.xml"/><Relationship Id="rId105" Type="http://schemas.openxmlformats.org/officeDocument/2006/relationships/theme" Target="theme/theme1.xml"/><Relationship Id="rId106" Type="http://schemas.openxmlformats.org/officeDocument/2006/relationships/tableStyles" Target="tableStyles.xml"/><Relationship Id="rId1" Type="http://schemas.openxmlformats.org/officeDocument/2006/relationships/customXml" Target="../customXml/item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90" Type="http://schemas.openxmlformats.org/officeDocument/2006/relationships/slide" Target="slides/slide88.xml"/><Relationship Id="rId91" Type="http://schemas.openxmlformats.org/officeDocument/2006/relationships/slide" Target="slides/slide89.xml"/><Relationship Id="rId92" Type="http://schemas.openxmlformats.org/officeDocument/2006/relationships/slide" Target="slides/slide90.xml"/><Relationship Id="rId93" Type="http://schemas.openxmlformats.org/officeDocument/2006/relationships/slide" Target="slides/slide91.xml"/><Relationship Id="rId94" Type="http://schemas.openxmlformats.org/officeDocument/2006/relationships/slide" Target="slides/slide92.xml"/><Relationship Id="rId95" Type="http://schemas.openxmlformats.org/officeDocument/2006/relationships/slide" Target="slides/slide93.xml"/><Relationship Id="rId96" Type="http://schemas.openxmlformats.org/officeDocument/2006/relationships/slide" Target="slides/slide94.xml"/><Relationship Id="rId97" Type="http://schemas.openxmlformats.org/officeDocument/2006/relationships/slide" Target="slides/slide95.xml"/><Relationship Id="rId98" Type="http://schemas.openxmlformats.org/officeDocument/2006/relationships/slide" Target="slides/slide96.xml"/><Relationship Id="rId99" Type="http://schemas.openxmlformats.org/officeDocument/2006/relationships/slide" Target="slides/slide9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100" Type="http://schemas.openxmlformats.org/officeDocument/2006/relationships/notesMaster" Target="notesMasters/notesMaster1.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slide" Target="slides/slide80.xml"/><Relationship Id="rId83" Type="http://schemas.openxmlformats.org/officeDocument/2006/relationships/slide" Target="slides/slide81.xml"/><Relationship Id="rId84" Type="http://schemas.openxmlformats.org/officeDocument/2006/relationships/slide" Target="slides/slide82.xml"/><Relationship Id="rId85" Type="http://schemas.openxmlformats.org/officeDocument/2006/relationships/slide" Target="slides/slide83.xml"/><Relationship Id="rId86" Type="http://schemas.openxmlformats.org/officeDocument/2006/relationships/slide" Target="slides/slide84.xml"/><Relationship Id="rId87" Type="http://schemas.openxmlformats.org/officeDocument/2006/relationships/slide" Target="slides/slide85.xml"/><Relationship Id="rId88" Type="http://schemas.openxmlformats.org/officeDocument/2006/relationships/slide" Target="slides/slide86.xml"/><Relationship Id="rId89" Type="http://schemas.openxmlformats.org/officeDocument/2006/relationships/slide" Target="slides/slide8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288B8DF-24AD-4F40-BBFC-89725AEAF415}" type="datetimeFigureOut">
              <a:rPr lang="en-US" smtClean="0"/>
              <a:pPr/>
              <a:t>6/26/11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F2352DE-026B-4B56-8316-D39959E3BD60}" type="slidenum">
              <a:rPr lang="en-US" smtClean="0"/>
              <a:pPr/>
              <a:t>‹#›</a:t>
            </a:fld>
            <a:endParaRPr lang="en-US"/>
          </a:p>
        </p:txBody>
      </p:sp>
    </p:spTree>
    <p:extLst>
      <p:ext uri="{BB962C8B-B14F-4D97-AF65-F5344CB8AC3E}">
        <p14:creationId xmlns:p14="http://schemas.microsoft.com/office/powerpoint/2010/main" val="928962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D9D4B4-0EC2-42AE-ABEC-26842DCC58CF}" type="datetimeFigureOut">
              <a:rPr lang="en-US" smtClean="0"/>
              <a:pPr/>
              <a:t>6/26/11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1105E4-9E70-4B8C-B294-1B0219D99967}" type="slidenum">
              <a:rPr lang="en-US" smtClean="0"/>
              <a:pPr/>
              <a:t>‹#›</a:t>
            </a:fld>
            <a:endParaRPr lang="en-US"/>
          </a:p>
        </p:txBody>
      </p:sp>
    </p:spTree>
    <p:extLst>
      <p:ext uri="{BB962C8B-B14F-4D97-AF65-F5344CB8AC3E}">
        <p14:creationId xmlns:p14="http://schemas.microsoft.com/office/powerpoint/2010/main" val="3217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Family </a:t>
            </a:r>
            <a:r>
              <a:rPr lang="en-US" dirty="0" err="1" smtClean="0"/>
              <a:t>Orthomyxoviridae</a:t>
            </a:r>
            <a:endParaRPr lang="en-US" dirty="0" smtClean="0"/>
          </a:p>
          <a:p>
            <a:pPr marL="457200" indent="-457200">
              <a:buFont typeface="Arial"/>
              <a:buChar char="•"/>
            </a:pPr>
            <a:r>
              <a:rPr lang="en-US" dirty="0" smtClean="0"/>
              <a:t>Three major types: A, B and C</a:t>
            </a:r>
          </a:p>
          <a:p>
            <a:pPr marL="457200" indent="-457200">
              <a:buFont typeface="Arial"/>
              <a:buChar char="•"/>
            </a:pPr>
            <a:r>
              <a:rPr lang="en-US" dirty="0" smtClean="0"/>
              <a:t>Enveloped, RNA virus</a:t>
            </a:r>
          </a:p>
          <a:p>
            <a:pPr marL="1141413" lvl="1" indent="-457200">
              <a:buFont typeface="Arial"/>
              <a:buChar char="•"/>
            </a:pPr>
            <a:r>
              <a:rPr lang="en-US" dirty="0" smtClean="0"/>
              <a:t>8 strands of RNA encoding 11 proteins</a:t>
            </a:r>
          </a:p>
          <a:p>
            <a:pPr marL="1141413" lvl="1" indent="-457200">
              <a:buFont typeface="Arial"/>
              <a:buChar char="•"/>
            </a:pPr>
            <a:r>
              <a:rPr lang="en-US" dirty="0" smtClean="0"/>
              <a:t>Subcategorized based on 2 different </a:t>
            </a:r>
            <a:r>
              <a:rPr lang="en-US" dirty="0" err="1" smtClean="0"/>
              <a:t>prtoeins</a:t>
            </a:r>
            <a:r>
              <a:rPr lang="en-US" dirty="0" smtClean="0"/>
              <a:t>:</a:t>
            </a:r>
          </a:p>
          <a:p>
            <a:pPr marL="1141413" lvl="1" indent="-457200">
              <a:buFont typeface="Arial"/>
              <a:buChar char="•"/>
            </a:pPr>
            <a:r>
              <a:rPr lang="en-US" dirty="0" err="1" smtClean="0"/>
              <a:t>Hemagglutinin</a:t>
            </a:r>
            <a:r>
              <a:rPr lang="en-US" dirty="0" smtClean="0"/>
              <a:t> </a:t>
            </a:r>
          </a:p>
          <a:p>
            <a:pPr marL="1544638" lvl="2" indent="-457200">
              <a:buFont typeface="Arial"/>
              <a:buChar char="•"/>
            </a:pPr>
            <a:r>
              <a:rPr lang="en-US" dirty="0" smtClean="0"/>
              <a:t>Allow virus to attach to </a:t>
            </a:r>
            <a:r>
              <a:rPr lang="en-US" dirty="0" err="1" smtClean="0"/>
              <a:t>sialic</a:t>
            </a:r>
            <a:r>
              <a:rPr lang="en-US" dirty="0" smtClean="0"/>
              <a:t> acid receptors</a:t>
            </a:r>
          </a:p>
          <a:p>
            <a:pPr marL="1544638" lvl="2" indent="-457200">
              <a:buFont typeface="Arial"/>
              <a:buChar char="•"/>
            </a:pPr>
            <a:r>
              <a:rPr lang="en-US" dirty="0" smtClean="0"/>
              <a:t>Plays predominant role in species specificity of virus</a:t>
            </a:r>
          </a:p>
          <a:p>
            <a:pPr marL="1544638" lvl="2" indent="-457200">
              <a:buFont typeface="Arial"/>
              <a:buChar char="•"/>
            </a:pPr>
            <a:r>
              <a:rPr lang="en-US" dirty="0" smtClean="0"/>
              <a:t>Sixteen different serotypes identified (H1-H16)</a:t>
            </a:r>
          </a:p>
          <a:p>
            <a:pPr marL="1141413" lvl="1" indent="-457200">
              <a:buFont typeface="Arial"/>
              <a:buChar char="•"/>
            </a:pPr>
            <a:r>
              <a:rPr lang="en-US" dirty="0" smtClean="0"/>
              <a:t>Neuraminidase</a:t>
            </a:r>
          </a:p>
          <a:p>
            <a:pPr marL="1544638" lvl="2" indent="-457200">
              <a:buFont typeface="Arial"/>
              <a:buChar char="•"/>
            </a:pPr>
            <a:r>
              <a:rPr lang="en-US" dirty="0" smtClean="0"/>
              <a:t>Cleaves </a:t>
            </a:r>
            <a:r>
              <a:rPr lang="en-US" dirty="0" err="1" smtClean="0"/>
              <a:t>sialic</a:t>
            </a:r>
            <a:r>
              <a:rPr lang="en-US" dirty="0" smtClean="0"/>
              <a:t> acid receptors and allows exit for </a:t>
            </a:r>
            <a:r>
              <a:rPr lang="en-US" dirty="0" err="1" smtClean="0"/>
              <a:t>virons</a:t>
            </a:r>
            <a:r>
              <a:rPr lang="en-US" dirty="0" smtClean="0"/>
              <a:t> from infected cell</a:t>
            </a:r>
          </a:p>
          <a:p>
            <a:pPr marL="1544638" lvl="2" indent="-457200">
              <a:buFont typeface="Arial"/>
              <a:buChar char="•"/>
            </a:pPr>
            <a:r>
              <a:rPr lang="en-US" dirty="0" smtClean="0"/>
              <a:t>Nine different serotypes identified</a:t>
            </a:r>
          </a:p>
          <a:p>
            <a:pPr marL="457200" indent="-457200">
              <a:buFont typeface="Arial"/>
              <a:buChar char="•"/>
            </a:pPr>
            <a:r>
              <a:rPr lang="en-US" dirty="0" smtClean="0"/>
              <a:t>Undergo mutation:</a:t>
            </a:r>
          </a:p>
          <a:p>
            <a:pPr marL="1141413" lvl="1" indent="-457200">
              <a:buFont typeface="Arial"/>
              <a:buChar char="•"/>
            </a:pPr>
            <a:r>
              <a:rPr lang="en-US" dirty="0" smtClean="0"/>
              <a:t>Antigenic drift-individual</a:t>
            </a:r>
            <a:r>
              <a:rPr lang="en-US" baseline="0" dirty="0" smtClean="0"/>
              <a:t> nucleic acid changes whilst replicating within an infected cell-leads to seasonable variability to human flu virus</a:t>
            </a:r>
            <a:endParaRPr lang="en-US" dirty="0" smtClean="0"/>
          </a:p>
          <a:p>
            <a:pPr marL="1141413" lvl="1" indent="-457200">
              <a:buFont typeface="Arial"/>
              <a:buChar char="•"/>
            </a:pPr>
            <a:r>
              <a:rPr lang="en-US" dirty="0" smtClean="0"/>
              <a:t>Antigenic shift-occurs when two</a:t>
            </a:r>
            <a:r>
              <a:rPr lang="en-US" baseline="0" dirty="0" smtClean="0"/>
              <a:t> different viruses are infecting one host and they trade genes when replicating-results in different H/N and new host range</a:t>
            </a:r>
            <a:endParaRPr lang="en-US" dirty="0" smtClean="0"/>
          </a:p>
          <a:p>
            <a:pPr marL="1544638" lvl="2" indent="-457200">
              <a:buFont typeface="Arial"/>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4</a:t>
            </a:fld>
            <a:endParaRPr lang="en-US"/>
          </a:p>
        </p:txBody>
      </p:sp>
    </p:spTree>
    <p:extLst>
      <p:ext uri="{BB962C8B-B14F-4D97-AF65-F5344CB8AC3E}">
        <p14:creationId xmlns:p14="http://schemas.microsoft.com/office/powerpoint/2010/main" val="2126478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Thin, very motile flexible and filamentous made up</a:t>
            </a:r>
            <a:r>
              <a:rPr lang="en-US" baseline="0" dirty="0" smtClean="0"/>
              <a:t> of fine spirals with hook-shaped ends</a:t>
            </a:r>
          </a:p>
          <a:p>
            <a:r>
              <a:rPr lang="en-US" baseline="0" dirty="0" smtClean="0"/>
              <a:t>	mobility is gained by writhing and flexing movements while rotating along long axis</a:t>
            </a:r>
          </a:p>
          <a:p>
            <a:r>
              <a:rPr lang="en-US" baseline="0" dirty="0" smtClean="0"/>
              <a:t>	obligate aerobic spirochete sharing features of both gram-</a:t>
            </a:r>
            <a:r>
              <a:rPr lang="en-US" baseline="0" dirty="0" err="1" smtClean="0"/>
              <a:t>neg</a:t>
            </a:r>
            <a:r>
              <a:rPr lang="en-US" baseline="0" dirty="0" smtClean="0"/>
              <a:t> and gram-</a:t>
            </a:r>
            <a:r>
              <a:rPr lang="en-US" baseline="0" dirty="0" err="1" smtClean="0"/>
              <a:t>pos</a:t>
            </a:r>
            <a:r>
              <a:rPr lang="en-US" baseline="0" dirty="0" smtClean="0"/>
              <a:t> bacteria</a:t>
            </a:r>
          </a:p>
          <a:p>
            <a:pPr marL="457200" indent="-457200">
              <a:buFont typeface="Arial"/>
              <a:buChar char="•"/>
            </a:pPr>
            <a:r>
              <a:rPr lang="en-US" dirty="0" smtClean="0"/>
              <a:t>Saprophytic and pathogenic species exist</a:t>
            </a:r>
          </a:p>
          <a:p>
            <a:pPr marL="457200" indent="-457200">
              <a:buFont typeface="Arial"/>
              <a:buChar char="•"/>
            </a:pPr>
            <a:r>
              <a:rPr lang="en-US" dirty="0" smtClean="0"/>
              <a:t>Grouped into </a:t>
            </a:r>
            <a:r>
              <a:rPr lang="en-US" dirty="0" err="1" smtClean="0"/>
              <a:t>serovars</a:t>
            </a:r>
            <a:r>
              <a:rPr lang="en-US" dirty="0" smtClean="0"/>
              <a:t> and further divided into related </a:t>
            </a:r>
            <a:r>
              <a:rPr lang="en-US" dirty="0" err="1" smtClean="0"/>
              <a:t>serogroups</a:t>
            </a:r>
            <a:endParaRPr lang="en-US" dirty="0" smtClean="0"/>
          </a:p>
          <a:p>
            <a:pPr marL="457200" indent="-457200">
              <a:buFont typeface="Arial"/>
              <a:buChar char="•"/>
            </a:pPr>
            <a:r>
              <a:rPr lang="en-US" dirty="0" smtClean="0"/>
              <a:t>Maintained in definitive hosts</a:t>
            </a:r>
          </a:p>
          <a:p>
            <a:pPr marL="1141413" lvl="1" indent="-457200">
              <a:buFont typeface="Arial"/>
              <a:buChar char="•"/>
            </a:pPr>
            <a:r>
              <a:rPr lang="en-US" dirty="0" smtClean="0"/>
              <a:t>Bacteria </a:t>
            </a:r>
            <a:r>
              <a:rPr lang="en-US" dirty="0" err="1" smtClean="0"/>
              <a:t>maintened</a:t>
            </a:r>
            <a:r>
              <a:rPr lang="en-US" dirty="0" smtClean="0"/>
              <a:t> in renal tubules of reservoir hosts</a:t>
            </a:r>
          </a:p>
          <a:p>
            <a:pPr marL="1141413" lvl="1" indent="-457200">
              <a:buFont typeface="Arial"/>
              <a:buChar char="•"/>
            </a:pPr>
            <a:r>
              <a:rPr lang="en-US" dirty="0" smtClean="0"/>
              <a:t>Excreted in urine</a:t>
            </a:r>
          </a:p>
          <a:p>
            <a:pPr marL="457200" indent="-457200">
              <a:buFont typeface="Arial"/>
              <a:buChar char="•"/>
            </a:pPr>
            <a:r>
              <a:rPr lang="en-US" dirty="0" smtClean="0"/>
              <a:t>Clinical disease seen in incidental hosts</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16</a:t>
            </a:fld>
            <a:endParaRPr lang="en-US"/>
          </a:p>
        </p:txBody>
      </p:sp>
    </p:spTree>
    <p:extLst>
      <p:ext uri="{BB962C8B-B14F-4D97-AF65-F5344CB8AC3E}">
        <p14:creationId xmlns:p14="http://schemas.microsoft.com/office/powerpoint/2010/main" val="338546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common </a:t>
            </a:r>
            <a:r>
              <a:rPr lang="en-US" dirty="0" err="1" smtClean="0"/>
              <a:t>serovars</a:t>
            </a:r>
            <a:r>
              <a:rPr lang="en-US" dirty="0" smtClean="0"/>
              <a:t> currently in the US are thought to be </a:t>
            </a:r>
            <a:r>
              <a:rPr lang="en-US" dirty="0" err="1" smtClean="0"/>
              <a:t>pomona</a:t>
            </a:r>
            <a:r>
              <a:rPr lang="en-US" dirty="0" smtClean="0"/>
              <a:t>, </a:t>
            </a:r>
            <a:r>
              <a:rPr lang="en-US" dirty="0" err="1" smtClean="0"/>
              <a:t>bratislava</a:t>
            </a:r>
            <a:r>
              <a:rPr lang="en-US" dirty="0" smtClean="0"/>
              <a:t> and </a:t>
            </a:r>
            <a:r>
              <a:rPr lang="en-US" dirty="0" err="1" smtClean="0"/>
              <a:t>grippotyphosa</a:t>
            </a:r>
            <a:endParaRPr lang="en-US" dirty="0" smtClean="0"/>
          </a:p>
          <a:p>
            <a:r>
              <a:rPr lang="en-US" dirty="0" smtClean="0"/>
              <a:t>Recent study in JAVMA suggests</a:t>
            </a:r>
            <a:r>
              <a:rPr lang="en-US" baseline="0" dirty="0" smtClean="0"/>
              <a:t> increasing </a:t>
            </a:r>
            <a:r>
              <a:rPr lang="en-US" dirty="0" smtClean="0"/>
              <a:t>incidence</a:t>
            </a:r>
            <a:r>
              <a:rPr lang="en-US" baseline="0" dirty="0" smtClean="0"/>
              <a:t> of dogs testing positive in US for </a:t>
            </a:r>
            <a:r>
              <a:rPr lang="en-US" baseline="0" dirty="0" err="1" smtClean="0"/>
              <a:t>autumnalis</a:t>
            </a:r>
            <a:endParaRPr lang="en-US" baseline="0" dirty="0" smtClean="0"/>
          </a:p>
          <a:p>
            <a:endParaRPr lang="en-US" baseline="0" dirty="0" smtClean="0"/>
          </a:p>
          <a:p>
            <a:r>
              <a:rPr lang="en-US" baseline="0" dirty="0" smtClean="0"/>
              <a:t>In </a:t>
            </a:r>
            <a:r>
              <a:rPr lang="en-US" baseline="0" dirty="0" err="1" smtClean="0"/>
              <a:t>germany</a:t>
            </a:r>
            <a:r>
              <a:rPr lang="en-US" baseline="0" dirty="0" smtClean="0"/>
              <a:t> the predominant </a:t>
            </a:r>
            <a:r>
              <a:rPr lang="en-US" baseline="0" dirty="0" err="1" smtClean="0"/>
              <a:t>serovars</a:t>
            </a:r>
            <a:r>
              <a:rPr lang="en-US" baseline="0" dirty="0" smtClean="0"/>
              <a:t> seem to be </a:t>
            </a:r>
            <a:r>
              <a:rPr lang="en-US" baseline="0" dirty="0" err="1" smtClean="0"/>
              <a:t>grippotyphosa</a:t>
            </a:r>
            <a:r>
              <a:rPr lang="en-US" baseline="0" dirty="0" smtClean="0"/>
              <a:t>, </a:t>
            </a:r>
            <a:r>
              <a:rPr lang="en-US" baseline="0" dirty="0" err="1" smtClean="0"/>
              <a:t>saxkoebing</a:t>
            </a:r>
            <a:r>
              <a:rPr lang="en-US" baseline="0" dirty="0" smtClean="0"/>
              <a:t>, </a:t>
            </a:r>
            <a:r>
              <a:rPr lang="en-US" baseline="0" dirty="0" err="1" smtClean="0"/>
              <a:t>icterohaemorrhagiae</a:t>
            </a:r>
            <a:r>
              <a:rPr lang="en-US" baseline="0" dirty="0" smtClean="0"/>
              <a:t>, </a:t>
            </a:r>
            <a:r>
              <a:rPr lang="en-US" baseline="0" dirty="0" err="1" smtClean="0"/>
              <a:t>canicola</a:t>
            </a:r>
            <a:r>
              <a:rPr lang="en-US" baseline="0" dirty="0" smtClean="0"/>
              <a:t> and </a:t>
            </a:r>
            <a:r>
              <a:rPr lang="en-US" baseline="0" dirty="0" err="1" smtClean="0"/>
              <a:t>bratislava</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17</a:t>
            </a:fld>
            <a:endParaRPr lang="en-US"/>
          </a:p>
        </p:txBody>
      </p:sp>
    </p:spTree>
    <p:extLst>
      <p:ext uri="{BB962C8B-B14F-4D97-AF65-F5344CB8AC3E}">
        <p14:creationId xmlns:p14="http://schemas.microsoft.com/office/powerpoint/2010/main" val="311102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IDEALLY</a:t>
            </a:r>
            <a:r>
              <a:rPr lang="en-US" baseline="0" dirty="0" smtClean="0"/>
              <a:t> GROW IN NEUTRAL OR SLIGHTLY ALKALINE </a:t>
            </a:r>
            <a:r>
              <a:rPr lang="en-US" baseline="0" dirty="0" err="1" smtClean="0"/>
              <a:t>ph</a:t>
            </a:r>
            <a:r>
              <a:rPr lang="en-US" baseline="0" dirty="0" smtClean="0"/>
              <a:t> soils</a:t>
            </a:r>
          </a:p>
          <a:p>
            <a:r>
              <a:rPr lang="en-US" baseline="0" dirty="0" smtClean="0"/>
              <a:t>Ambient temperature 0-25 C favor survival and their survival is markedly decreased in freezing temps</a:t>
            </a:r>
            <a:endParaRPr lang="en-US" dirty="0" smtClean="0"/>
          </a:p>
          <a:p>
            <a:r>
              <a:rPr lang="en-US" dirty="0" smtClean="0"/>
              <a:t>All mammal susceptible, most severe infections with non-host-adapted </a:t>
            </a:r>
            <a:r>
              <a:rPr lang="en-US" dirty="0" err="1" smtClean="0"/>
              <a:t>serovars</a:t>
            </a:r>
            <a:endParaRPr lang="en-US" dirty="0" smtClean="0"/>
          </a:p>
          <a:p>
            <a:r>
              <a:rPr lang="en-US" dirty="0" smtClean="0"/>
              <a:t>Definitive</a:t>
            </a:r>
            <a:r>
              <a:rPr lang="en-US" baseline="0" dirty="0" smtClean="0"/>
              <a:t> hosts tend to be infected at young ages and show minimal clinical disease</a:t>
            </a:r>
          </a:p>
          <a:p>
            <a:r>
              <a:rPr lang="en-US" baseline="0" dirty="0" smtClean="0"/>
              <a:t>One study showed </a:t>
            </a:r>
            <a:r>
              <a:rPr lang="en-US" baseline="0" dirty="0" err="1" smtClean="0"/>
              <a:t>seroprevalence</a:t>
            </a:r>
            <a:r>
              <a:rPr lang="en-US" baseline="0" dirty="0" smtClean="0"/>
              <a:t> lower in dogs &gt;10 years of age, similar across other age groups</a:t>
            </a:r>
          </a:p>
          <a:p>
            <a:r>
              <a:rPr lang="en-US" baseline="0" dirty="0" smtClean="0"/>
              <a:t>Higher prevalence in urban areas in dogs used to track scents</a:t>
            </a:r>
          </a:p>
          <a:p>
            <a:r>
              <a:rPr lang="en-US" baseline="0" dirty="0" smtClean="0"/>
              <a:t>Also appears to be higher in dogs in crowded conditions or unsanitary conditions</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19</a:t>
            </a:fld>
            <a:endParaRPr lang="en-US"/>
          </a:p>
        </p:txBody>
      </p:sp>
    </p:spTree>
    <p:extLst>
      <p:ext uri="{BB962C8B-B14F-4D97-AF65-F5344CB8AC3E}">
        <p14:creationId xmlns:p14="http://schemas.microsoft.com/office/powerpoint/2010/main" val="2528918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Direct:</a:t>
            </a:r>
          </a:p>
          <a:p>
            <a:pPr marL="1141413" lvl="1" indent="-457200">
              <a:buFont typeface="Arial"/>
              <a:buChar char="•"/>
            </a:pPr>
            <a:r>
              <a:rPr lang="en-US" dirty="0" smtClean="0"/>
              <a:t>Close contact with urine</a:t>
            </a:r>
          </a:p>
          <a:p>
            <a:pPr marL="1141413" lvl="1" indent="-457200">
              <a:buFont typeface="Arial"/>
              <a:buChar char="•"/>
            </a:pPr>
            <a:r>
              <a:rPr lang="en-US" dirty="0" smtClean="0"/>
              <a:t>Venereal</a:t>
            </a:r>
          </a:p>
          <a:p>
            <a:pPr marL="1141413" lvl="1" indent="-457200">
              <a:buFont typeface="Arial"/>
              <a:buChar char="•"/>
            </a:pPr>
            <a:r>
              <a:rPr lang="en-US" dirty="0" smtClean="0"/>
              <a:t>Placental transfer</a:t>
            </a:r>
          </a:p>
          <a:p>
            <a:pPr marL="1141413" lvl="1" indent="-457200">
              <a:buFont typeface="Arial"/>
              <a:buChar char="•"/>
            </a:pPr>
            <a:r>
              <a:rPr lang="en-US" dirty="0" smtClean="0"/>
              <a:t>Bites</a:t>
            </a:r>
          </a:p>
          <a:p>
            <a:pPr marL="1141413" lvl="1" indent="-457200">
              <a:buFont typeface="Arial"/>
              <a:buChar char="•"/>
            </a:pPr>
            <a:r>
              <a:rPr lang="en-US" dirty="0" smtClean="0"/>
              <a:t>Ingestion of infected tissues</a:t>
            </a:r>
          </a:p>
          <a:p>
            <a:pPr marL="1544638" lvl="2" indent="-457200">
              <a:buFont typeface="Arial"/>
              <a:buChar char="•"/>
            </a:pPr>
            <a:r>
              <a:rPr lang="en-US" dirty="0" smtClean="0"/>
              <a:t>Organisms penetrate mucosa or broken skin</a:t>
            </a:r>
          </a:p>
          <a:p>
            <a:pPr marL="457200" indent="-457200">
              <a:buFont typeface="Arial"/>
              <a:buChar char="•"/>
            </a:pPr>
            <a:r>
              <a:rPr lang="en-US" dirty="0" smtClean="0"/>
              <a:t>Indirect</a:t>
            </a:r>
          </a:p>
          <a:p>
            <a:pPr marL="1141413" lvl="1" indent="-457200">
              <a:buFont typeface="Arial"/>
              <a:buChar char="•"/>
            </a:pPr>
            <a:r>
              <a:rPr lang="en-US" dirty="0" smtClean="0"/>
              <a:t>Happens more frequently</a:t>
            </a:r>
          </a:p>
          <a:p>
            <a:pPr marL="1141413" lvl="1" indent="-457200">
              <a:buFont typeface="Arial"/>
              <a:buChar char="•"/>
            </a:pPr>
            <a:r>
              <a:rPr lang="en-US" dirty="0" smtClean="0"/>
              <a:t>Exposure to contaminated environment</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20</a:t>
            </a:fld>
            <a:endParaRPr lang="en-US"/>
          </a:p>
        </p:txBody>
      </p:sp>
    </p:spTree>
    <p:extLst>
      <p:ext uri="{BB962C8B-B14F-4D97-AF65-F5344CB8AC3E}">
        <p14:creationId xmlns:p14="http://schemas.microsoft.com/office/powerpoint/2010/main" val="2969188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Course of disease:</a:t>
            </a:r>
          </a:p>
          <a:p>
            <a:pPr marL="1141413" lvl="1" indent="-457200">
              <a:buFont typeface="Arial"/>
              <a:buChar char="•"/>
            </a:pPr>
            <a:r>
              <a:rPr lang="en-US" dirty="0" err="1" smtClean="0"/>
              <a:t>Leptospiremic</a:t>
            </a:r>
            <a:r>
              <a:rPr lang="en-US" dirty="0" smtClean="0"/>
              <a:t> phase</a:t>
            </a:r>
          </a:p>
          <a:p>
            <a:pPr marL="1544638" lvl="2" indent="-457200">
              <a:buFont typeface="Arial"/>
              <a:buChar char="•"/>
            </a:pPr>
            <a:r>
              <a:rPr lang="en-US" dirty="0" smtClean="0"/>
              <a:t>Rapid multiplication 1 day after entering bloodstream</a:t>
            </a:r>
          </a:p>
          <a:p>
            <a:pPr marL="1544638" lvl="2" indent="-457200">
              <a:buFont typeface="Arial"/>
              <a:buChar char="•"/>
            </a:pPr>
            <a:r>
              <a:rPr lang="en-US" dirty="0" smtClean="0"/>
              <a:t>Lasts a few days </a:t>
            </a:r>
          </a:p>
          <a:p>
            <a:pPr marL="1544638" lvl="2" indent="-457200">
              <a:buFont typeface="Arial"/>
              <a:buChar char="•"/>
            </a:pPr>
            <a:r>
              <a:rPr lang="en-US" dirty="0" smtClean="0"/>
              <a:t>Endothelial damage</a:t>
            </a:r>
          </a:p>
          <a:p>
            <a:pPr marL="1141413" lvl="1" indent="-457200">
              <a:buFont typeface="Arial"/>
              <a:buChar char="•"/>
            </a:pPr>
            <a:r>
              <a:rPr lang="en-US" dirty="0" smtClean="0"/>
              <a:t>Invasion of end organs</a:t>
            </a:r>
          </a:p>
          <a:p>
            <a:pPr marL="1544638" lvl="2" indent="-457200">
              <a:buFont typeface="Arial"/>
              <a:buChar char="•"/>
            </a:pPr>
            <a:r>
              <a:rPr lang="en-US" dirty="0" smtClean="0"/>
              <a:t>Kidneys</a:t>
            </a:r>
          </a:p>
          <a:p>
            <a:pPr marL="1544638" lvl="2" indent="-457200">
              <a:buFont typeface="Arial"/>
              <a:buChar char="•"/>
            </a:pPr>
            <a:r>
              <a:rPr lang="en-US" dirty="0" smtClean="0"/>
              <a:t>Liver</a:t>
            </a:r>
          </a:p>
          <a:p>
            <a:pPr marL="1544638" lvl="2" indent="-457200">
              <a:buFont typeface="Arial"/>
              <a:buChar char="•"/>
            </a:pPr>
            <a:r>
              <a:rPr lang="en-US" dirty="0" smtClean="0"/>
              <a:t>CNS</a:t>
            </a:r>
          </a:p>
          <a:p>
            <a:pPr marL="1544638" lvl="2" indent="-457200">
              <a:buFont typeface="Arial"/>
              <a:buChar char="•"/>
            </a:pPr>
            <a:r>
              <a:rPr lang="en-US" dirty="0" smtClean="0"/>
              <a:t>Eyes</a:t>
            </a:r>
          </a:p>
          <a:p>
            <a:pPr marL="1544638" lvl="2" indent="-457200">
              <a:buFont typeface="Arial"/>
              <a:buChar char="•"/>
            </a:pPr>
            <a:r>
              <a:rPr lang="en-US" dirty="0" smtClean="0"/>
              <a:t>Genitalia</a:t>
            </a:r>
          </a:p>
          <a:p>
            <a:pPr marL="1544638" lvl="2" indent="-457200">
              <a:buFont typeface="Arial"/>
              <a:buChar char="•"/>
            </a:pPr>
            <a:r>
              <a:rPr lang="en-US" dirty="0" smtClean="0"/>
              <a:t>Extent of damage depends on: virulence of organism, </a:t>
            </a:r>
            <a:r>
              <a:rPr lang="en-US" dirty="0" err="1" smtClean="0"/>
              <a:t>serovar</a:t>
            </a:r>
            <a:r>
              <a:rPr lang="en-US" dirty="0" smtClean="0"/>
              <a:t> and strain, inoculum and host susceptibility an</a:t>
            </a:r>
            <a:r>
              <a:rPr lang="en-US" baseline="0" dirty="0" smtClean="0"/>
              <a:t>d immune response</a:t>
            </a: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21</a:t>
            </a:fld>
            <a:endParaRPr lang="en-US"/>
          </a:p>
        </p:txBody>
      </p:sp>
    </p:spTree>
    <p:extLst>
      <p:ext uri="{BB962C8B-B14F-4D97-AF65-F5344CB8AC3E}">
        <p14:creationId xmlns:p14="http://schemas.microsoft.com/office/powerpoint/2010/main" val="1069519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Generally associated w/</a:t>
            </a:r>
            <a:r>
              <a:rPr lang="en-US" baseline="0" dirty="0" smtClean="0"/>
              <a:t> infections w/ </a:t>
            </a:r>
            <a:r>
              <a:rPr lang="en-US" baseline="0" dirty="0" err="1" smtClean="0"/>
              <a:t>canicola</a:t>
            </a:r>
            <a:r>
              <a:rPr lang="en-US" baseline="0" dirty="0" smtClean="0"/>
              <a:t>, </a:t>
            </a:r>
            <a:r>
              <a:rPr lang="en-US" baseline="0" dirty="0" err="1" smtClean="0"/>
              <a:t>bratislava</a:t>
            </a:r>
            <a:r>
              <a:rPr lang="en-US" baseline="0" dirty="0" smtClean="0"/>
              <a:t> and </a:t>
            </a:r>
            <a:r>
              <a:rPr lang="en-US" baseline="0" dirty="0" err="1" smtClean="0"/>
              <a:t>grippotyphosa</a:t>
            </a:r>
            <a:endParaRPr lang="en-US" baseline="0" dirty="0" smtClean="0"/>
          </a:p>
          <a:p>
            <a:r>
              <a:rPr lang="en-US" baseline="0" dirty="0" smtClean="0"/>
              <a:t>Enter the kidneys by 2 weeks post infection which </a:t>
            </a:r>
            <a:r>
              <a:rPr lang="en-US" baseline="0" dirty="0" err="1" smtClean="0"/>
              <a:t>coinsides</a:t>
            </a:r>
            <a:r>
              <a:rPr lang="en-US" baseline="0" dirty="0" smtClean="0"/>
              <a:t> with their onset in shedding</a:t>
            </a:r>
          </a:p>
          <a:p>
            <a:r>
              <a:rPr lang="en-US" baseline="0" dirty="0" smtClean="0"/>
              <a:t>Damage to the endothelium may also result in renal ischemic disease</a:t>
            </a:r>
          </a:p>
          <a:p>
            <a:r>
              <a:rPr lang="en-US" baseline="0" dirty="0" err="1" smtClean="0"/>
              <a:t>Leptospiral</a:t>
            </a:r>
            <a:r>
              <a:rPr lang="en-US" baseline="0" dirty="0" smtClean="0"/>
              <a:t> LPS activates </a:t>
            </a:r>
            <a:r>
              <a:rPr lang="en-US" baseline="0" dirty="0" err="1" smtClean="0"/>
              <a:t>machorphages</a:t>
            </a:r>
            <a:r>
              <a:rPr lang="en-US" baseline="0" dirty="0" smtClean="0"/>
              <a:t> and stimulates secretion of IL-1 and interferon</a:t>
            </a:r>
          </a:p>
          <a:p>
            <a:r>
              <a:rPr lang="en-US" baseline="0" dirty="0" smtClean="0"/>
              <a:t>Also may have an increase in TNF alpha</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22</a:t>
            </a:fld>
            <a:endParaRPr lang="en-US"/>
          </a:p>
        </p:txBody>
      </p:sp>
    </p:spTree>
    <p:extLst>
      <p:ext uri="{BB962C8B-B14F-4D97-AF65-F5344CB8AC3E}">
        <p14:creationId xmlns:p14="http://schemas.microsoft.com/office/powerpoint/2010/main" val="3644289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Icterohaemorrhhagiae</a:t>
            </a:r>
            <a:r>
              <a:rPr lang="en-US" baseline="0" dirty="0" smtClean="0"/>
              <a:t> and </a:t>
            </a:r>
            <a:r>
              <a:rPr lang="en-US" baseline="0" dirty="0" err="1" smtClean="0"/>
              <a:t>pomona</a:t>
            </a:r>
            <a:r>
              <a:rPr lang="en-US" baseline="0" dirty="0" smtClean="0"/>
              <a:t> primarily do liver disease</a:t>
            </a:r>
          </a:p>
          <a:p>
            <a:r>
              <a:rPr lang="en-US" baseline="0" dirty="0" smtClean="0"/>
              <a:t>Younger dogs tend to be more likely to get liver disease</a:t>
            </a:r>
          </a:p>
          <a:p>
            <a:r>
              <a:rPr lang="en-US" baseline="0" dirty="0" smtClean="0"/>
              <a:t>May result in </a:t>
            </a:r>
            <a:r>
              <a:rPr lang="en-US" baseline="0" dirty="0" err="1" smtClean="0"/>
              <a:t>chornic</a:t>
            </a:r>
            <a:r>
              <a:rPr lang="en-US" baseline="0" dirty="0" smtClean="0"/>
              <a:t> active hepatitis and has been associated with </a:t>
            </a:r>
            <a:r>
              <a:rPr lang="en-US" baseline="0" dirty="0" err="1" smtClean="0"/>
              <a:t>grippotyphosa</a:t>
            </a:r>
            <a:r>
              <a:rPr lang="en-US" baseline="0" dirty="0" smtClean="0"/>
              <a:t> infection</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23</a:t>
            </a:fld>
            <a:endParaRPr lang="en-US"/>
          </a:p>
        </p:txBody>
      </p:sp>
    </p:spTree>
    <p:extLst>
      <p:ext uri="{BB962C8B-B14F-4D97-AF65-F5344CB8AC3E}">
        <p14:creationId xmlns:p14="http://schemas.microsoft.com/office/powerpoint/2010/main" val="1527986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Leptospirosis Pulmonary Hemorrhage Syndrome</a:t>
            </a:r>
          </a:p>
          <a:p>
            <a:pPr marL="1141413" lvl="1" indent="-457200">
              <a:buFont typeface="Arial"/>
              <a:buChar char="•"/>
            </a:pPr>
            <a:r>
              <a:rPr lang="en-US" dirty="0" smtClean="0"/>
              <a:t>Most likely due to endothelial damage and </a:t>
            </a:r>
            <a:r>
              <a:rPr lang="en-US" dirty="0" err="1" smtClean="0"/>
              <a:t>vasculitis</a:t>
            </a:r>
            <a:endParaRPr lang="en-US" dirty="0" smtClean="0"/>
          </a:p>
          <a:p>
            <a:pPr marL="1141413" lvl="1" indent="-457200">
              <a:buFont typeface="Arial"/>
              <a:buChar char="•"/>
            </a:pPr>
            <a:r>
              <a:rPr lang="en-US" dirty="0" smtClean="0"/>
              <a:t>Autoimmune mechanisms</a:t>
            </a:r>
          </a:p>
          <a:p>
            <a:pPr marL="1141413" lvl="1" indent="-457200">
              <a:buFont typeface="Arial"/>
              <a:buChar char="•"/>
            </a:pPr>
            <a:r>
              <a:rPr lang="en-US" dirty="0" smtClean="0"/>
              <a:t>Exposure to </a:t>
            </a:r>
            <a:r>
              <a:rPr lang="en-US" dirty="0" err="1" smtClean="0"/>
              <a:t>ciruclating</a:t>
            </a:r>
            <a:r>
              <a:rPr lang="en-US" dirty="0" smtClean="0"/>
              <a:t> toxins</a:t>
            </a:r>
          </a:p>
          <a:p>
            <a:pPr marL="1141413" lvl="1" indent="-457200">
              <a:buFont typeface="Arial"/>
              <a:buChar char="•"/>
            </a:pPr>
            <a:r>
              <a:rPr lang="en-US" dirty="0" smtClean="0"/>
              <a:t>Inducible nitric oxide synthetase and NO </a:t>
            </a:r>
            <a:r>
              <a:rPr lang="en-US" dirty="0" err="1" smtClean="0"/>
              <a:t>production</a:t>
            </a:r>
            <a:r>
              <a:rPr lang="en-US" dirty="0" err="1" smtClean="0">
                <a:sym typeface="Wingdings"/>
              </a:rPr>
              <a:t>hypotension</a:t>
            </a:r>
            <a:r>
              <a:rPr lang="en-US" dirty="0" smtClean="0">
                <a:sym typeface="Wingdings"/>
              </a:rPr>
              <a:t>, </a:t>
            </a:r>
            <a:r>
              <a:rPr lang="en-US" dirty="0" err="1" smtClean="0">
                <a:sym typeface="Wingdings"/>
              </a:rPr>
              <a:t>bradycardia</a:t>
            </a:r>
            <a:r>
              <a:rPr lang="en-US" dirty="0" smtClean="0">
                <a:sym typeface="Wingdings"/>
              </a:rPr>
              <a:t> and autonomic dysfunction</a:t>
            </a:r>
            <a:endParaRPr lang="en-US" dirty="0" smtClean="0"/>
          </a:p>
          <a:p>
            <a:pPr marL="1141413" lvl="1" indent="-457200">
              <a:buFont typeface="Arial"/>
              <a:buChar char="•"/>
            </a:pPr>
            <a:r>
              <a:rPr lang="en-US" dirty="0" smtClean="0"/>
              <a:t>Reported in 70% of dogs with leptospirosis</a:t>
            </a:r>
          </a:p>
          <a:p>
            <a:pPr marL="1141413" lvl="1" indent="-457200">
              <a:buFont typeface="Arial"/>
              <a:buChar char="•"/>
            </a:pPr>
            <a:r>
              <a:rPr lang="en-US" dirty="0" smtClean="0"/>
              <a:t>No correlation with MAT titers and presence</a:t>
            </a:r>
          </a:p>
          <a:p>
            <a:pPr marL="1141413" lvl="1" indent="-457200">
              <a:buFont typeface="Arial"/>
              <a:buChar char="•"/>
            </a:pPr>
            <a:r>
              <a:rPr lang="en-US" dirty="0" smtClean="0"/>
              <a:t>No </a:t>
            </a:r>
            <a:r>
              <a:rPr lang="en-US" dirty="0" err="1" smtClean="0"/>
              <a:t>correleation</a:t>
            </a:r>
            <a:r>
              <a:rPr lang="en-US" dirty="0" smtClean="0"/>
              <a:t> with lung disease and anemia</a:t>
            </a:r>
          </a:p>
          <a:p>
            <a:pPr marL="1141413" lvl="1" indent="-457200">
              <a:buFont typeface="Arial"/>
              <a:buChar char="•"/>
            </a:pPr>
            <a:r>
              <a:rPr lang="en-US" dirty="0" smtClean="0"/>
              <a:t>Higher </a:t>
            </a:r>
            <a:r>
              <a:rPr lang="en-US" dirty="0" err="1" smtClean="0"/>
              <a:t>percentagae</a:t>
            </a:r>
            <a:r>
              <a:rPr lang="en-US" baseline="0" dirty="0" smtClean="0"/>
              <a:t> of patients with LPHS had thrombocytopenia (83% </a:t>
            </a:r>
            <a:r>
              <a:rPr lang="en-US" baseline="0" dirty="0" err="1" smtClean="0"/>
              <a:t>vs</a:t>
            </a:r>
            <a:r>
              <a:rPr lang="en-US" baseline="0" dirty="0" smtClean="0"/>
              <a:t> 53%) but authors made no conclusions on this</a:t>
            </a:r>
            <a:endParaRPr lang="en-US" dirty="0" smtClean="0"/>
          </a:p>
          <a:p>
            <a:pPr marL="1141413" lvl="1" indent="-457200">
              <a:buFont typeface="Arial"/>
              <a:buChar char="•"/>
            </a:pPr>
            <a:r>
              <a:rPr lang="en-US" dirty="0" smtClean="0"/>
              <a:t>Severe, acute alveolar and </a:t>
            </a:r>
            <a:r>
              <a:rPr lang="en-US" dirty="0" err="1" smtClean="0"/>
              <a:t>subpleural</a:t>
            </a:r>
            <a:r>
              <a:rPr lang="en-US" dirty="0" smtClean="0"/>
              <a:t> hemorrhage on necropsy</a:t>
            </a:r>
          </a:p>
          <a:p>
            <a:pPr marL="1141413" lvl="1" indent="-457200">
              <a:buFont typeface="Arial"/>
              <a:buChar char="•"/>
            </a:pPr>
            <a:r>
              <a:rPr lang="en-US" dirty="0" smtClean="0"/>
              <a:t>Poor prognosis if associated with severe signs</a:t>
            </a:r>
          </a:p>
          <a:p>
            <a:pPr marL="1544638" lvl="2" indent="-457200">
              <a:buFont typeface="Arial"/>
              <a:buChar char="•"/>
            </a:pPr>
            <a:r>
              <a:rPr lang="en-US" dirty="0" smtClean="0"/>
              <a:t>67% with severe signs were </a:t>
            </a:r>
            <a:r>
              <a:rPr lang="en-US" dirty="0" err="1" smtClean="0"/>
              <a:t>euthanised</a:t>
            </a:r>
            <a:r>
              <a:rPr lang="en-US" dirty="0" smtClean="0"/>
              <a:t> due to respiratory disease</a:t>
            </a:r>
          </a:p>
          <a:p>
            <a:pPr marL="1544638" lvl="2" indent="-457200">
              <a:buFont typeface="Arial"/>
              <a:buChar char="•"/>
            </a:pPr>
            <a:r>
              <a:rPr lang="en-US" dirty="0" smtClean="0"/>
              <a:t>15% of mild </a:t>
            </a:r>
            <a:r>
              <a:rPr lang="en-US" dirty="0" err="1" smtClean="0"/>
              <a:t>respiraotyr</a:t>
            </a:r>
            <a:r>
              <a:rPr lang="en-US" dirty="0" smtClean="0"/>
              <a:t> signs and 21% with no respiratory signs were </a:t>
            </a:r>
            <a:r>
              <a:rPr lang="en-US" dirty="0" err="1" smtClean="0"/>
              <a:t>euthanised</a:t>
            </a:r>
            <a:r>
              <a:rPr lang="en-US" dirty="0" smtClean="0"/>
              <a:t> due to ARF</a:t>
            </a:r>
          </a:p>
          <a:p>
            <a:pPr marL="1141413" lvl="1" indent="-457200">
              <a:buFont typeface="Arial"/>
              <a:buChar char="•"/>
            </a:pPr>
            <a:endParaRPr lang="en-US" dirty="0" smtClean="0"/>
          </a:p>
          <a:p>
            <a:pPr marL="1141413" lvl="1" indent="-457200">
              <a:buFont typeface="Arial"/>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26</a:t>
            </a:fld>
            <a:endParaRPr lang="en-US"/>
          </a:p>
        </p:txBody>
      </p:sp>
    </p:spTree>
    <p:extLst>
      <p:ext uri="{BB962C8B-B14F-4D97-AF65-F5344CB8AC3E}">
        <p14:creationId xmlns:p14="http://schemas.microsoft.com/office/powerpoint/2010/main" val="271507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457200" indent="-457200">
              <a:buFont typeface="Arial"/>
              <a:buChar char="•"/>
            </a:pPr>
            <a:r>
              <a:rPr lang="en-US" dirty="0" smtClean="0"/>
              <a:t>Renal failure</a:t>
            </a:r>
          </a:p>
          <a:p>
            <a:pPr marL="1141413" lvl="1" indent="-457200">
              <a:buFont typeface="Arial"/>
              <a:buChar char="•"/>
            </a:pPr>
            <a:r>
              <a:rPr lang="en-US" dirty="0" smtClean="0"/>
              <a:t>Acute interstitial nephritis and tubular</a:t>
            </a:r>
            <a:r>
              <a:rPr lang="en-US" baseline="0" dirty="0" smtClean="0"/>
              <a:t> dysfunction, also acute tubular necrosis</a:t>
            </a:r>
            <a:endParaRPr lang="en-US" dirty="0" smtClean="0"/>
          </a:p>
          <a:p>
            <a:pPr marL="1141413" lvl="1" indent="-457200">
              <a:buFont typeface="Arial"/>
              <a:buChar char="•"/>
            </a:pPr>
            <a:r>
              <a:rPr lang="en-US" dirty="0" smtClean="0"/>
              <a:t>PU/</a:t>
            </a:r>
            <a:r>
              <a:rPr lang="en-US" dirty="0" err="1" smtClean="0"/>
              <a:t>PD</a:t>
            </a:r>
            <a:r>
              <a:rPr lang="en-US" dirty="0" err="1" smtClean="0">
                <a:sym typeface="Wingdings"/>
              </a:rPr>
              <a:t>in</a:t>
            </a:r>
            <a:r>
              <a:rPr lang="en-US" dirty="0" smtClean="0">
                <a:sym typeface="Wingdings"/>
              </a:rPr>
              <a:t> the absence</a:t>
            </a:r>
            <a:r>
              <a:rPr lang="en-US" baseline="0" dirty="0" smtClean="0">
                <a:sym typeface="Wingdings"/>
              </a:rPr>
              <a:t> of azotemia</a:t>
            </a:r>
          </a:p>
          <a:p>
            <a:pPr marL="1598613" lvl="2" indent="-457200">
              <a:buFont typeface="Arial"/>
              <a:buChar char="•"/>
            </a:pPr>
            <a:r>
              <a:rPr lang="en-US" baseline="0" dirty="0" smtClean="0">
                <a:sym typeface="Wingdings"/>
              </a:rPr>
              <a:t>Experimentally, </a:t>
            </a:r>
            <a:r>
              <a:rPr lang="en-US" baseline="0" dirty="0" err="1" smtClean="0">
                <a:sym typeface="Wingdings"/>
              </a:rPr>
              <a:t>leptospiral</a:t>
            </a:r>
            <a:r>
              <a:rPr lang="en-US" baseline="0" dirty="0" smtClean="0">
                <a:sym typeface="Wingdings"/>
              </a:rPr>
              <a:t> infections cause decrease responsiveness to vasopressin</a:t>
            </a:r>
            <a:endParaRPr lang="en-US" dirty="0" smtClean="0"/>
          </a:p>
          <a:p>
            <a:pPr marL="1141413" lvl="1" indent="-457200">
              <a:buFont typeface="Arial"/>
              <a:buChar char="•"/>
            </a:pPr>
            <a:r>
              <a:rPr lang="en-US" dirty="0" smtClean="0"/>
              <a:t>Dehydration</a:t>
            </a:r>
          </a:p>
          <a:p>
            <a:pPr marL="1141413" lvl="1" indent="-457200">
              <a:buFont typeface="Arial"/>
              <a:buChar char="•"/>
            </a:pPr>
            <a:r>
              <a:rPr lang="en-US" dirty="0" smtClean="0"/>
              <a:t>Vomiting</a:t>
            </a:r>
          </a:p>
          <a:p>
            <a:pPr marL="1141413" lvl="1" indent="-457200">
              <a:buFont typeface="Arial"/>
              <a:buChar char="•"/>
            </a:pPr>
            <a:r>
              <a:rPr lang="en-US" dirty="0" smtClean="0"/>
              <a:t>Diarrhea</a:t>
            </a:r>
          </a:p>
          <a:p>
            <a:pPr marL="1141413" lvl="1" indent="-457200">
              <a:buFont typeface="Arial"/>
              <a:buChar char="•"/>
            </a:pPr>
            <a:r>
              <a:rPr lang="en-US" dirty="0" err="1" smtClean="0"/>
              <a:t>Innappetance</a:t>
            </a:r>
            <a:endParaRPr lang="en-US" dirty="0" smtClean="0"/>
          </a:p>
          <a:p>
            <a:pPr marL="1141413" lvl="1" indent="-457200">
              <a:buFont typeface="Arial"/>
              <a:buChar char="•"/>
            </a:pPr>
            <a:r>
              <a:rPr lang="en-US" dirty="0" smtClean="0"/>
              <a:t>Lethargy</a:t>
            </a:r>
          </a:p>
          <a:p>
            <a:pPr marL="1141413" lvl="1" indent="-457200">
              <a:buFont typeface="Arial"/>
              <a:buChar char="•"/>
            </a:pPr>
            <a:r>
              <a:rPr lang="en-US" dirty="0" smtClean="0"/>
              <a:t>Abdominal pain</a:t>
            </a:r>
          </a:p>
          <a:p>
            <a:pPr marL="457200" indent="-457200">
              <a:buFont typeface="Arial"/>
              <a:buChar char="•"/>
            </a:pPr>
            <a:r>
              <a:rPr lang="en-US" dirty="0" smtClean="0"/>
              <a:t>Hepatic failure</a:t>
            </a:r>
          </a:p>
          <a:p>
            <a:pPr marL="1141413" lvl="1" indent="-457200">
              <a:buFont typeface="Arial"/>
              <a:buChar char="•"/>
            </a:pPr>
            <a:r>
              <a:rPr lang="en-US" dirty="0" smtClean="0"/>
              <a:t>Icterus</a:t>
            </a:r>
          </a:p>
          <a:p>
            <a:pPr marL="1141413" lvl="1" indent="-457200">
              <a:buFont typeface="Arial"/>
              <a:buChar char="•"/>
            </a:pPr>
            <a:r>
              <a:rPr lang="en-US" dirty="0" smtClean="0"/>
              <a:t>Mild to moderate scattered hepatic necrosis</a:t>
            </a:r>
            <a:r>
              <a:rPr lang="en-US" baseline="0" dirty="0" smtClean="0"/>
              <a:t> and </a:t>
            </a:r>
            <a:r>
              <a:rPr lang="en-US" baseline="0" dirty="0" err="1" smtClean="0"/>
              <a:t>periportal</a:t>
            </a:r>
            <a:r>
              <a:rPr lang="en-US" baseline="0" dirty="0" smtClean="0"/>
              <a:t> hepatitis</a:t>
            </a:r>
            <a:endParaRPr lang="en-US" dirty="0" smtClean="0"/>
          </a:p>
          <a:p>
            <a:pPr marL="457200" indent="-457200">
              <a:buFont typeface="Arial"/>
              <a:buChar char="•"/>
            </a:pPr>
            <a:r>
              <a:rPr lang="en-US" dirty="0" smtClean="0"/>
              <a:t>Uveitis</a:t>
            </a:r>
          </a:p>
          <a:p>
            <a:pPr marL="457200" indent="-457200">
              <a:buFont typeface="Arial"/>
              <a:buChar char="•"/>
            </a:pPr>
            <a:r>
              <a:rPr lang="en-US" dirty="0" smtClean="0"/>
              <a:t>Pulmonary hemorrhage</a:t>
            </a:r>
          </a:p>
          <a:p>
            <a:pPr marL="1141413" lvl="1" indent="-457200">
              <a:buFont typeface="Arial"/>
              <a:buChar char="•"/>
            </a:pPr>
            <a:r>
              <a:rPr lang="en-US" dirty="0" smtClean="0"/>
              <a:t>Tachypnea or dyspnea</a:t>
            </a:r>
          </a:p>
          <a:p>
            <a:pPr marL="457200" indent="-457200">
              <a:buFont typeface="Arial"/>
              <a:buChar char="•"/>
            </a:pPr>
            <a:r>
              <a:rPr lang="en-US" dirty="0" smtClean="0"/>
              <a:t>Acute febrile illness</a:t>
            </a:r>
          </a:p>
          <a:p>
            <a:pPr marL="1141413" lvl="1" indent="-457200">
              <a:buFont typeface="Arial"/>
              <a:buChar char="•"/>
            </a:pPr>
            <a:r>
              <a:rPr lang="en-US" dirty="0" smtClean="0"/>
              <a:t>Early in the disease course</a:t>
            </a:r>
          </a:p>
          <a:p>
            <a:pPr marL="1141413" lvl="1" indent="-457200">
              <a:buFont typeface="Arial"/>
              <a:buChar char="•"/>
            </a:pPr>
            <a:r>
              <a:rPr lang="en-US" dirty="0" smtClean="0"/>
              <a:t>Associated with muscle tenderness and reluctance to move</a:t>
            </a:r>
          </a:p>
          <a:p>
            <a:pPr marL="457200" indent="-457200">
              <a:buFont typeface="Arial"/>
              <a:buChar char="•"/>
            </a:pPr>
            <a:r>
              <a:rPr lang="en-US" dirty="0" smtClean="0"/>
              <a:t>Abortion </a:t>
            </a:r>
          </a:p>
          <a:p>
            <a:pPr marL="914400" lvl="1" indent="-457200">
              <a:buFont typeface="Arial"/>
              <a:buChar char="•"/>
            </a:pPr>
            <a:r>
              <a:rPr lang="en-US" dirty="0" smtClean="0"/>
              <a:t>From</a:t>
            </a:r>
            <a:r>
              <a:rPr lang="en-US" baseline="0" dirty="0" smtClean="0"/>
              <a:t> </a:t>
            </a:r>
            <a:r>
              <a:rPr lang="en-US" baseline="0" dirty="0" err="1" smtClean="0"/>
              <a:t>transplacental</a:t>
            </a:r>
            <a:r>
              <a:rPr lang="en-US" baseline="0" dirty="0" smtClean="0"/>
              <a:t> spread</a:t>
            </a:r>
          </a:p>
          <a:p>
            <a:pPr marL="914400" lvl="1" indent="-457200">
              <a:buFont typeface="Arial"/>
              <a:buChar char="•"/>
            </a:pPr>
            <a:r>
              <a:rPr lang="en-US" baseline="0" dirty="0" smtClean="0"/>
              <a:t>Reported in </a:t>
            </a:r>
            <a:r>
              <a:rPr lang="en-US" baseline="0" dirty="0" err="1" smtClean="0"/>
              <a:t>beunos</a:t>
            </a:r>
            <a:r>
              <a:rPr lang="en-US" baseline="0" dirty="0" smtClean="0"/>
              <a:t> </a:t>
            </a:r>
            <a:r>
              <a:rPr lang="en-US" baseline="0" dirty="0" err="1" smtClean="0"/>
              <a:t>aires</a:t>
            </a:r>
            <a:r>
              <a:rPr lang="en-US" baseline="0" dirty="0" smtClean="0"/>
              <a:t> and associated with </a:t>
            </a:r>
            <a:r>
              <a:rPr lang="en-US" baseline="0" dirty="0" err="1" smtClean="0"/>
              <a:t>bratislava</a:t>
            </a:r>
            <a:r>
              <a:rPr lang="en-US" baseline="0" dirty="0" smtClean="0"/>
              <a:t> infection</a:t>
            </a:r>
            <a:endParaRPr lang="en-US" dirty="0" smtClean="0"/>
          </a:p>
          <a:p>
            <a:pPr marL="457200" indent="-457200">
              <a:buFont typeface="Arial"/>
              <a:buChar char="•"/>
            </a:pPr>
            <a:r>
              <a:rPr lang="en-US" dirty="0" smtClean="0"/>
              <a:t>Coagulopathies</a:t>
            </a:r>
          </a:p>
          <a:p>
            <a:pPr marL="1141413" lvl="1" indent="-457200">
              <a:buFont typeface="Arial"/>
              <a:buChar char="•"/>
            </a:pPr>
            <a:r>
              <a:rPr lang="en-US" dirty="0" smtClean="0"/>
              <a:t>Hematemesis, </a:t>
            </a:r>
            <a:r>
              <a:rPr lang="en-US" dirty="0" err="1" smtClean="0"/>
              <a:t>hematochezia</a:t>
            </a:r>
            <a:r>
              <a:rPr lang="en-US" dirty="0" smtClean="0"/>
              <a:t>, hemoptysis, melena, epistaxis and petechial hemorrhages</a:t>
            </a:r>
          </a:p>
          <a:p>
            <a:pPr marL="457200" indent="-457200">
              <a:buFont typeface="Arial"/>
              <a:buChar char="•"/>
            </a:pPr>
            <a:r>
              <a:rPr lang="en-US" dirty="0" err="1" smtClean="0"/>
              <a:t>Vasculitis</a:t>
            </a:r>
            <a:endParaRPr lang="en-US" dirty="0" smtClean="0"/>
          </a:p>
          <a:p>
            <a:pPr marL="1141413" lvl="1" indent="-457200">
              <a:buFont typeface="Arial"/>
              <a:buChar char="•"/>
            </a:pPr>
            <a:r>
              <a:rPr lang="en-US" dirty="0" smtClean="0"/>
              <a:t>Peripheral edema</a:t>
            </a:r>
          </a:p>
          <a:p>
            <a:pPr marL="1141413" lvl="1" indent="-457200">
              <a:buFont typeface="Arial"/>
              <a:buChar char="•"/>
            </a:pPr>
            <a:r>
              <a:rPr lang="en-US" dirty="0" smtClean="0"/>
              <a:t>Mild pleural or peritoneal effusions</a:t>
            </a:r>
          </a:p>
          <a:p>
            <a:pPr marL="457200" indent="-457200">
              <a:buFont typeface="Arial"/>
              <a:buChar char="•"/>
            </a:pPr>
            <a:r>
              <a:rPr lang="en-US" dirty="0" smtClean="0"/>
              <a:t>Myocarditis</a:t>
            </a:r>
          </a:p>
          <a:p>
            <a:pPr marL="457200" indent="-457200">
              <a:buFont typeface="Arial"/>
              <a:buChar char="•"/>
            </a:pPr>
            <a:r>
              <a:rPr lang="en-US" dirty="0" smtClean="0"/>
              <a:t>Intussusception was noted in a case series in</a:t>
            </a:r>
            <a:r>
              <a:rPr lang="en-US" baseline="0" dirty="0" smtClean="0"/>
              <a:t> JVECCS</a:t>
            </a:r>
          </a:p>
          <a:p>
            <a:pPr marL="914400" lvl="1" indent="-457200">
              <a:buFont typeface="Arial"/>
              <a:buChar char="•"/>
            </a:pPr>
            <a:r>
              <a:rPr lang="en-US" baseline="0" dirty="0" smtClean="0"/>
              <a:t>5 dogs with ARF and suspected leptospirosis</a:t>
            </a:r>
          </a:p>
          <a:p>
            <a:pPr marL="914400" lvl="1" indent="-457200">
              <a:buFont typeface="Arial"/>
              <a:buChar char="•"/>
            </a:pPr>
            <a:r>
              <a:rPr lang="en-US" baseline="0" dirty="0" smtClean="0"/>
              <a:t>Strongest MAT serology was for L. </a:t>
            </a:r>
            <a:r>
              <a:rPr lang="en-US" baseline="0" dirty="0" err="1" smtClean="0"/>
              <a:t>interrogans</a:t>
            </a:r>
            <a:r>
              <a:rPr lang="en-US" baseline="0" dirty="0" smtClean="0"/>
              <a:t> </a:t>
            </a:r>
            <a:r>
              <a:rPr lang="en-US" baseline="0" dirty="0" err="1" smtClean="0"/>
              <a:t>serovar</a:t>
            </a:r>
            <a:r>
              <a:rPr lang="en-US" baseline="0" dirty="0" smtClean="0"/>
              <a:t> </a:t>
            </a:r>
            <a:r>
              <a:rPr lang="en-US" baseline="0" dirty="0" err="1" smtClean="0"/>
              <a:t>australis</a:t>
            </a:r>
            <a:endParaRPr lang="en-US" baseline="0" dirty="0" smtClean="0"/>
          </a:p>
          <a:p>
            <a:pPr marL="914400" lvl="1" indent="-457200">
              <a:buFont typeface="Arial"/>
              <a:buChar char="•"/>
            </a:pPr>
            <a:r>
              <a:rPr lang="en-US" baseline="0" dirty="0" smtClean="0"/>
              <a:t>Recommended with patients with </a:t>
            </a:r>
            <a:r>
              <a:rPr lang="en-US" baseline="0" dirty="0" err="1" smtClean="0"/>
              <a:t>australis</a:t>
            </a:r>
            <a:r>
              <a:rPr lang="en-US" baseline="0" dirty="0" smtClean="0"/>
              <a:t> may be at increased risk of </a:t>
            </a:r>
            <a:r>
              <a:rPr lang="en-US" baseline="0" dirty="0" err="1" smtClean="0"/>
              <a:t>intussussception</a:t>
            </a:r>
            <a:r>
              <a:rPr lang="en-US" baseline="0" dirty="0" smtClean="0"/>
              <a:t> and should be monitored for</a:t>
            </a:r>
          </a:p>
          <a:p>
            <a:pPr marL="914400" lvl="1" indent="-457200">
              <a:buFont typeface="Arial"/>
              <a:buChar char="•"/>
            </a:pPr>
            <a:r>
              <a:rPr lang="en-US" baseline="0" dirty="0" smtClean="0"/>
              <a:t>Have been associated with increased amylase activities</a:t>
            </a: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27</a:t>
            </a:fld>
            <a:endParaRPr lang="en-US"/>
          </a:p>
        </p:txBody>
      </p:sp>
    </p:spTree>
    <p:extLst>
      <p:ext uri="{BB962C8B-B14F-4D97-AF65-F5344CB8AC3E}">
        <p14:creationId xmlns:p14="http://schemas.microsoft.com/office/powerpoint/2010/main" val="8101236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Complete blood count</a:t>
            </a:r>
          </a:p>
          <a:p>
            <a:pPr marL="1141413" lvl="1" indent="-457200">
              <a:buFont typeface="Arial"/>
              <a:buChar char="•"/>
            </a:pPr>
            <a:r>
              <a:rPr lang="en-US" dirty="0" err="1" smtClean="0"/>
              <a:t>Nutrophilia</a:t>
            </a:r>
            <a:r>
              <a:rPr lang="en-US" dirty="0" smtClean="0"/>
              <a:t> +/- left shift</a:t>
            </a:r>
          </a:p>
          <a:p>
            <a:pPr marL="1141413" lvl="1" indent="-457200">
              <a:buFont typeface="Arial"/>
              <a:buChar char="•"/>
            </a:pPr>
            <a:r>
              <a:rPr lang="en-US" dirty="0" err="1" smtClean="0"/>
              <a:t>Lymphopenia</a:t>
            </a:r>
            <a:endParaRPr lang="en-US" dirty="0" smtClean="0"/>
          </a:p>
          <a:p>
            <a:pPr marL="1141413" lvl="1" indent="-457200">
              <a:buFont typeface="Arial"/>
              <a:buChar char="•"/>
            </a:pPr>
            <a:r>
              <a:rPr lang="en-US" dirty="0" smtClean="0"/>
              <a:t>Non-regenerative anemia</a:t>
            </a:r>
          </a:p>
          <a:p>
            <a:pPr marL="1141413" lvl="1" indent="-457200">
              <a:buFont typeface="Arial"/>
              <a:buChar char="•"/>
            </a:pPr>
            <a:r>
              <a:rPr lang="en-US" dirty="0" smtClean="0"/>
              <a:t>Thrombocytopenia</a:t>
            </a:r>
          </a:p>
          <a:p>
            <a:pPr marL="1544638" lvl="2" indent="-457200">
              <a:buFont typeface="Arial"/>
              <a:buChar char="•"/>
            </a:pPr>
            <a:r>
              <a:rPr lang="en-US" dirty="0" smtClean="0"/>
              <a:t>Up to 58% of dogs</a:t>
            </a:r>
          </a:p>
          <a:p>
            <a:pPr marL="457200" indent="-457200">
              <a:buFont typeface="Arial"/>
              <a:buChar char="•"/>
            </a:pPr>
            <a:r>
              <a:rPr lang="en-US" dirty="0" smtClean="0"/>
              <a:t>Serum Biochemistry panel</a:t>
            </a:r>
          </a:p>
          <a:p>
            <a:pPr marL="1141413" lvl="1" indent="-457200">
              <a:buFont typeface="Arial"/>
              <a:buChar char="•"/>
            </a:pPr>
            <a:r>
              <a:rPr lang="en-US" dirty="0" smtClean="0"/>
              <a:t>Azotemia</a:t>
            </a:r>
          </a:p>
          <a:p>
            <a:pPr marL="1544638" lvl="2" indent="-457200">
              <a:buFont typeface="Arial"/>
              <a:buChar char="•"/>
            </a:pPr>
            <a:r>
              <a:rPr lang="en-US" dirty="0" smtClean="0"/>
              <a:t>&gt;80-90% of dogs</a:t>
            </a:r>
          </a:p>
          <a:p>
            <a:pPr marL="1141413" lvl="1" indent="-457200">
              <a:buFont typeface="Arial"/>
              <a:buChar char="•"/>
            </a:pPr>
            <a:r>
              <a:rPr lang="en-US" dirty="0" smtClean="0"/>
              <a:t>Increased ALT/AST/ALP and </a:t>
            </a:r>
            <a:r>
              <a:rPr lang="en-US" dirty="0" err="1" smtClean="0"/>
              <a:t>Tbili</a:t>
            </a:r>
            <a:endParaRPr lang="en-US" dirty="0" smtClean="0"/>
          </a:p>
          <a:p>
            <a:pPr marL="1544638" lvl="2" indent="-457200">
              <a:buFont typeface="Arial"/>
              <a:buChar char="•"/>
            </a:pPr>
            <a:r>
              <a:rPr lang="en-US" dirty="0" smtClean="0"/>
              <a:t>Almost always in conjunction with azotemia</a:t>
            </a:r>
          </a:p>
          <a:p>
            <a:pPr marL="1544638" lvl="2" indent="-457200">
              <a:buFont typeface="Arial"/>
              <a:buChar char="•"/>
            </a:pPr>
            <a:r>
              <a:rPr lang="en-US" dirty="0" smtClean="0"/>
              <a:t>Increases in ALP and </a:t>
            </a:r>
            <a:r>
              <a:rPr lang="en-US" dirty="0" err="1" smtClean="0"/>
              <a:t>tbili</a:t>
            </a:r>
            <a:r>
              <a:rPr lang="en-US" dirty="0" smtClean="0"/>
              <a:t> are more common than ALT</a:t>
            </a:r>
          </a:p>
          <a:p>
            <a:pPr marL="1141413" lvl="1" indent="-457200">
              <a:buFont typeface="Arial"/>
              <a:buChar char="•"/>
            </a:pPr>
            <a:r>
              <a:rPr lang="en-US" dirty="0" err="1" smtClean="0"/>
              <a:t>Hyponatremia</a:t>
            </a:r>
            <a:r>
              <a:rPr lang="en-US" dirty="0" smtClean="0"/>
              <a:t>, </a:t>
            </a:r>
            <a:r>
              <a:rPr lang="en-US" dirty="0" err="1" smtClean="0"/>
              <a:t>hypochloridemia</a:t>
            </a:r>
            <a:endParaRPr lang="en-US" dirty="0" smtClean="0"/>
          </a:p>
          <a:p>
            <a:pPr marL="1141413" lvl="1" indent="-457200">
              <a:buFont typeface="Arial"/>
              <a:buChar char="•"/>
            </a:pPr>
            <a:r>
              <a:rPr lang="en-US" dirty="0" smtClean="0"/>
              <a:t>Hypo or hyperkalemia</a:t>
            </a:r>
          </a:p>
          <a:p>
            <a:pPr marL="1544638" lvl="2" indent="-457200">
              <a:buFont typeface="Arial"/>
              <a:buChar char="•"/>
            </a:pPr>
            <a:r>
              <a:rPr lang="en-US" dirty="0" smtClean="0"/>
              <a:t>Based on oliguria/anuria or not</a:t>
            </a:r>
          </a:p>
          <a:p>
            <a:pPr marL="1141413" lvl="1" indent="-457200">
              <a:buFont typeface="Arial"/>
              <a:buChar char="•"/>
            </a:pPr>
            <a:r>
              <a:rPr lang="en-US" dirty="0" smtClean="0"/>
              <a:t>Increased CK</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28</a:t>
            </a:fld>
            <a:endParaRPr lang="en-US"/>
          </a:p>
        </p:txBody>
      </p:sp>
    </p:spTree>
    <p:extLst>
      <p:ext uri="{BB962C8B-B14F-4D97-AF65-F5344CB8AC3E}">
        <p14:creationId xmlns:p14="http://schemas.microsoft.com/office/powerpoint/2010/main" val="1179931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key</a:t>
            </a:r>
            <a:r>
              <a:rPr lang="en-US" baseline="0" dirty="0" smtClean="0"/>
              <a:t> difference between CIV and EIV H3N8 is that CIV has the capability of spreading from dog to dog</a:t>
            </a:r>
          </a:p>
          <a:p>
            <a:r>
              <a:rPr lang="en-US" baseline="0" dirty="0" smtClean="0"/>
              <a:t>Standard serologic testing cannot tell the difference between CIV and EIV infections</a:t>
            </a:r>
          </a:p>
          <a:p>
            <a:r>
              <a:rPr lang="en-US" baseline="0" dirty="0" smtClean="0"/>
              <a:t>No evidence for a carrier state, so maintenance of the virus depends upon acute infection of susceptible individuals</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5</a:t>
            </a:fld>
            <a:endParaRPr lang="en-US"/>
          </a:p>
        </p:txBody>
      </p:sp>
    </p:spTree>
    <p:extLst>
      <p:ext uri="{BB962C8B-B14F-4D97-AF65-F5344CB8AC3E}">
        <p14:creationId xmlns:p14="http://schemas.microsoft.com/office/powerpoint/2010/main" val="3203550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DIC panel</a:t>
            </a:r>
          </a:p>
          <a:p>
            <a:pPr marL="1141413" lvl="1" indent="-457200">
              <a:buFont typeface="Arial"/>
              <a:buChar char="•"/>
            </a:pPr>
            <a:r>
              <a:rPr lang="en-US" dirty="0" smtClean="0"/>
              <a:t>Variable increases in fibrinogen, D-dimer, and FDP concentration</a:t>
            </a:r>
          </a:p>
          <a:p>
            <a:pPr marL="1141413" lvl="1" indent="-457200">
              <a:buFont typeface="Arial"/>
              <a:buChar char="•"/>
            </a:pPr>
            <a:r>
              <a:rPr lang="en-US" dirty="0" smtClean="0"/>
              <a:t>Decreases in AT activity</a:t>
            </a:r>
          </a:p>
          <a:p>
            <a:pPr marL="1141413" lvl="1" indent="-457200">
              <a:buFont typeface="Arial"/>
              <a:buChar char="•"/>
            </a:pPr>
            <a:r>
              <a:rPr lang="en-US" dirty="0" smtClean="0"/>
              <a:t>Prolongations in PT/PTT</a:t>
            </a:r>
          </a:p>
          <a:p>
            <a:pPr marL="1544638" lvl="2" indent="-457200">
              <a:buFont typeface="Arial"/>
              <a:buChar char="•"/>
            </a:pPr>
            <a:r>
              <a:rPr lang="en-US" dirty="0" smtClean="0"/>
              <a:t>6-50% of tested dogs</a:t>
            </a:r>
          </a:p>
          <a:p>
            <a:pPr marL="1544638" lvl="2" indent="-457200">
              <a:buFont typeface="Arial"/>
              <a:buChar char="•"/>
            </a:pPr>
            <a:r>
              <a:rPr lang="en-US" dirty="0" smtClean="0"/>
              <a:t>Most prevalent in western European dogs</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29</a:t>
            </a:fld>
            <a:endParaRPr lang="en-US"/>
          </a:p>
        </p:txBody>
      </p:sp>
    </p:spTree>
    <p:extLst>
      <p:ext uri="{BB962C8B-B14F-4D97-AF65-F5344CB8AC3E}">
        <p14:creationId xmlns:p14="http://schemas.microsoft.com/office/powerpoint/2010/main" val="2318674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30</a:t>
            </a:fld>
            <a:endParaRPr lang="en-US"/>
          </a:p>
        </p:txBody>
      </p:sp>
    </p:spTree>
    <p:extLst>
      <p:ext uri="{BB962C8B-B14F-4D97-AF65-F5344CB8AC3E}">
        <p14:creationId xmlns:p14="http://schemas.microsoft.com/office/powerpoint/2010/main" val="1945754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MAT</a:t>
            </a:r>
            <a:r>
              <a:rPr lang="en-US" baseline="0" dirty="0" smtClean="0"/>
              <a:t> technique:</a:t>
            </a:r>
          </a:p>
          <a:p>
            <a:r>
              <a:rPr lang="en-US" baseline="0" dirty="0" smtClean="0"/>
              <a:t>	mixing serial </a:t>
            </a:r>
            <a:r>
              <a:rPr lang="en-US" baseline="0" dirty="0" err="1" smtClean="0"/>
              <a:t>diluation</a:t>
            </a:r>
            <a:r>
              <a:rPr lang="en-US" baseline="0" dirty="0" smtClean="0"/>
              <a:t> of canine sera w/ cultured </a:t>
            </a:r>
            <a:r>
              <a:rPr lang="en-US" baseline="0" dirty="0" err="1" smtClean="0"/>
              <a:t>leptospira</a:t>
            </a:r>
            <a:r>
              <a:rPr lang="en-US" baseline="0" dirty="0" smtClean="0"/>
              <a:t> organisms of different </a:t>
            </a:r>
            <a:r>
              <a:rPr lang="en-US" baseline="0" dirty="0" err="1" smtClean="0"/>
              <a:t>serovars</a:t>
            </a:r>
            <a:endParaRPr lang="en-US" dirty="0" smtClean="0"/>
          </a:p>
          <a:p>
            <a:r>
              <a:rPr lang="en-US" dirty="0" smtClean="0"/>
              <a:t>A 4-fold change in titer supports recent </a:t>
            </a:r>
            <a:r>
              <a:rPr lang="en-US" dirty="0" err="1" smtClean="0"/>
              <a:t>infection</a:t>
            </a:r>
            <a:r>
              <a:rPr lang="en-US" dirty="0" err="1" smtClean="0">
                <a:sym typeface="Wingdings"/>
              </a:rPr>
              <a:t>increase</a:t>
            </a:r>
            <a:r>
              <a:rPr lang="en-US" dirty="0" smtClean="0">
                <a:sym typeface="Wingdings"/>
              </a:rPr>
              <a:t> in titer</a:t>
            </a:r>
            <a:r>
              <a:rPr lang="en-US" baseline="0" dirty="0" smtClean="0">
                <a:sym typeface="Wingdings"/>
              </a:rPr>
              <a:t> may be blunted by antimicrobial therapy</a:t>
            </a:r>
          </a:p>
          <a:p>
            <a:r>
              <a:rPr lang="en-US" baseline="0" dirty="0" smtClean="0">
                <a:sym typeface="Wingdings"/>
              </a:rPr>
              <a:t>In one study sensitivity for single MAT titer &gt;800 for diagnosis was 22-67% and specificity was 69-100% so lots of false positives are expected</a:t>
            </a:r>
            <a:endParaRPr lang="en-US" dirty="0" smtClean="0"/>
          </a:p>
          <a:p>
            <a:r>
              <a:rPr lang="en-US" dirty="0" smtClean="0"/>
              <a:t>Negative aspects:</a:t>
            </a:r>
          </a:p>
          <a:p>
            <a:r>
              <a:rPr lang="en-US" dirty="0" smtClean="0"/>
              <a:t>	hazardous</a:t>
            </a:r>
            <a:r>
              <a:rPr lang="en-US" baseline="0" dirty="0" smtClean="0"/>
              <a:t> b/c need </a:t>
            </a:r>
            <a:r>
              <a:rPr lang="en-US" baseline="0" dirty="0" err="1" smtClean="0"/>
              <a:t>ot</a:t>
            </a:r>
            <a:r>
              <a:rPr lang="en-US" baseline="0" dirty="0" smtClean="0"/>
              <a:t> maintain live cultures of pathogenic </a:t>
            </a:r>
            <a:r>
              <a:rPr lang="en-US" baseline="0" dirty="0" err="1" smtClean="0"/>
              <a:t>serovars</a:t>
            </a:r>
            <a:endParaRPr lang="en-US" baseline="0" dirty="0" smtClean="0"/>
          </a:p>
          <a:p>
            <a:r>
              <a:rPr lang="en-US" baseline="0" dirty="0" smtClean="0"/>
              <a:t>	subjective interpretation, requires expertise</a:t>
            </a:r>
          </a:p>
          <a:p>
            <a:r>
              <a:rPr lang="en-US" baseline="0" dirty="0" smtClean="0"/>
              <a:t>	cross-contamination of </a:t>
            </a:r>
            <a:r>
              <a:rPr lang="en-US" baseline="0" dirty="0" err="1" smtClean="0"/>
              <a:t>serovars</a:t>
            </a:r>
            <a:r>
              <a:rPr lang="en-US" baseline="0" dirty="0" smtClean="0"/>
              <a:t> is likely over time</a:t>
            </a:r>
          </a:p>
          <a:p>
            <a:r>
              <a:rPr lang="en-US" baseline="0" dirty="0" smtClean="0"/>
              <a:t>	lack of consensus of what titer should be used as a cut-off for negative result</a:t>
            </a:r>
          </a:p>
          <a:p>
            <a:r>
              <a:rPr lang="en-US" baseline="0" dirty="0" smtClean="0"/>
              <a:t>	frequently negative in the first week of illness</a:t>
            </a:r>
          </a:p>
          <a:p>
            <a:r>
              <a:rPr lang="en-US" baseline="0" dirty="0" smtClean="0"/>
              <a:t>	falsely negative if the infecting </a:t>
            </a:r>
            <a:r>
              <a:rPr lang="en-US" baseline="0" dirty="0" err="1" smtClean="0"/>
              <a:t>serovar</a:t>
            </a:r>
            <a:r>
              <a:rPr lang="en-US" baseline="0" dirty="0" smtClean="0"/>
              <a:t> is not included in panel used to perform test</a:t>
            </a:r>
          </a:p>
          <a:p>
            <a:r>
              <a:rPr lang="en-US" baseline="0" dirty="0" smtClean="0"/>
              <a:t>	persistence of antibodies in a subclinical </a:t>
            </a:r>
            <a:r>
              <a:rPr lang="en-US" baseline="0" dirty="0" err="1" smtClean="0"/>
              <a:t>infection</a:t>
            </a:r>
            <a:r>
              <a:rPr lang="en-US" baseline="0" dirty="0" err="1" smtClean="0">
                <a:sym typeface="Wingdings"/>
              </a:rPr>
              <a:t>positive</a:t>
            </a:r>
            <a:r>
              <a:rPr lang="en-US" baseline="0" dirty="0" smtClean="0">
                <a:sym typeface="Wingdings"/>
              </a:rPr>
              <a:t> test without current infections</a:t>
            </a:r>
          </a:p>
          <a:p>
            <a:r>
              <a:rPr lang="en-US" baseline="0" dirty="0" smtClean="0">
                <a:sym typeface="Wingdings"/>
              </a:rPr>
              <a:t>	does not differentiate between vaccination and infection</a:t>
            </a:r>
            <a:endParaRPr lang="en-US" baseline="0" dirty="0" smtClean="0"/>
          </a:p>
          <a:p>
            <a:r>
              <a:rPr lang="en-US" baseline="0" dirty="0" smtClean="0"/>
              <a:t>	</a:t>
            </a:r>
            <a:r>
              <a:rPr lang="en-US" baseline="0" dirty="0" err="1" smtClean="0"/>
              <a:t>serovars</a:t>
            </a:r>
            <a:r>
              <a:rPr lang="en-US" baseline="0" dirty="0" smtClean="0"/>
              <a:t> w/in the same </a:t>
            </a:r>
            <a:r>
              <a:rPr lang="en-US" baseline="0" dirty="0" err="1" smtClean="0"/>
              <a:t>serogroup</a:t>
            </a:r>
            <a:r>
              <a:rPr lang="en-US" baseline="0" dirty="0" smtClean="0"/>
              <a:t> will cross-react extensively-in human study MAT results only accurately predicted </a:t>
            </a:r>
            <a:r>
              <a:rPr lang="en-US" baseline="0" dirty="0" err="1" smtClean="0"/>
              <a:t>serovar</a:t>
            </a:r>
            <a:r>
              <a:rPr lang="en-US" baseline="0" dirty="0" smtClean="0"/>
              <a:t> in 46</a:t>
            </a:r>
          </a:p>
          <a:p>
            <a:pPr marL="457200" indent="-457200">
              <a:buFont typeface="Arial"/>
              <a:buChar char="•"/>
            </a:pPr>
            <a:r>
              <a:rPr lang="en-US" dirty="0" smtClean="0"/>
              <a:t>Culture</a:t>
            </a:r>
          </a:p>
          <a:p>
            <a:pPr marL="1141413" lvl="1" indent="-457200">
              <a:buFont typeface="Arial"/>
              <a:buChar char="•"/>
            </a:pPr>
            <a:r>
              <a:rPr lang="en-US" dirty="0" smtClean="0"/>
              <a:t>Useful early in course of disease</a:t>
            </a:r>
          </a:p>
          <a:p>
            <a:pPr marL="1141413" lvl="1" indent="-457200">
              <a:buFont typeface="Arial"/>
              <a:buChar char="•"/>
            </a:pPr>
            <a:r>
              <a:rPr lang="en-US" dirty="0" smtClean="0"/>
              <a:t>In the first 10 days of infection, blood samples</a:t>
            </a:r>
            <a:r>
              <a:rPr lang="en-US" baseline="0" dirty="0" smtClean="0"/>
              <a:t> are preferred as the organisms are highest there, after that organisms are highest in urine</a:t>
            </a:r>
          </a:p>
          <a:p>
            <a:pPr marL="1598613" lvl="2" indent="-457200">
              <a:buFont typeface="Arial"/>
              <a:buChar char="•"/>
            </a:pPr>
            <a:r>
              <a:rPr lang="en-US" baseline="0" dirty="0" smtClean="0"/>
              <a:t>If time of infection is unknown, recommendation is to test both urine and blood</a:t>
            </a:r>
            <a:endParaRPr lang="en-US" dirty="0" smtClean="0"/>
          </a:p>
          <a:p>
            <a:pPr marL="1141413" lvl="1" indent="-457200">
              <a:buFont typeface="Arial"/>
              <a:buChar char="•"/>
            </a:pPr>
            <a:r>
              <a:rPr lang="en-US" dirty="0" smtClean="0"/>
              <a:t>Requires special media</a:t>
            </a:r>
          </a:p>
          <a:p>
            <a:pPr marL="1141413" lvl="1" indent="-457200">
              <a:buFont typeface="Arial"/>
              <a:buChar char="•"/>
            </a:pPr>
            <a:r>
              <a:rPr lang="en-US" dirty="0" smtClean="0"/>
              <a:t>Growth is slow (3-6 months)</a:t>
            </a:r>
          </a:p>
          <a:p>
            <a:pPr marL="1141413" lvl="1" indent="-457200">
              <a:buFont typeface="Arial"/>
              <a:buChar char="•"/>
            </a:pPr>
            <a:r>
              <a:rPr lang="en-US" dirty="0" smtClean="0"/>
              <a:t>Risks exposure</a:t>
            </a:r>
            <a:r>
              <a:rPr lang="en-US" baseline="0" dirty="0" smtClean="0"/>
              <a:t> to the lab </a:t>
            </a:r>
            <a:r>
              <a:rPr lang="en-US" baseline="0" dirty="0" err="1" smtClean="0"/>
              <a:t>personalle</a:t>
            </a:r>
            <a:endParaRPr lang="en-US" baseline="0" dirty="0" smtClean="0"/>
          </a:p>
          <a:p>
            <a:pPr marL="1141413" lvl="1" indent="-457200">
              <a:buFont typeface="Arial"/>
              <a:buChar char="•"/>
            </a:pPr>
            <a:r>
              <a:rPr lang="en-US" baseline="0" dirty="0" smtClean="0"/>
              <a:t>Falsely negative if antibiotics are already instituted</a:t>
            </a:r>
            <a:endParaRPr lang="en-US" dirty="0" smtClean="0"/>
          </a:p>
          <a:p>
            <a:pPr marL="457200" indent="-457200">
              <a:buFont typeface="Arial"/>
              <a:buChar char="•"/>
            </a:pPr>
            <a:r>
              <a:rPr lang="en-US" dirty="0" smtClean="0"/>
              <a:t>Polymerase Chain Reaction</a:t>
            </a:r>
          </a:p>
          <a:p>
            <a:pPr marL="1141413" lvl="1" indent="-457200">
              <a:buFont typeface="Arial"/>
              <a:buChar char="•"/>
            </a:pPr>
            <a:r>
              <a:rPr lang="en-US" dirty="0" smtClean="0"/>
              <a:t>Useful early in the course of disease</a:t>
            </a:r>
          </a:p>
          <a:p>
            <a:pPr marL="1141413" lvl="1" indent="-457200">
              <a:buFont typeface="Arial"/>
              <a:buChar char="•"/>
            </a:pPr>
            <a:r>
              <a:rPr lang="en-US" dirty="0" smtClean="0"/>
              <a:t>Considered</a:t>
            </a:r>
            <a:r>
              <a:rPr lang="en-US" baseline="0" dirty="0" smtClean="0"/>
              <a:t> most sensitive</a:t>
            </a:r>
          </a:p>
          <a:p>
            <a:pPr marL="1141413" lvl="1" indent="-457200">
              <a:buFont typeface="Arial"/>
              <a:buChar char="•"/>
            </a:pPr>
            <a:r>
              <a:rPr lang="en-US" baseline="0" dirty="0" smtClean="0"/>
              <a:t>Recommended to perform on urine and blood early in course of disease to increase sensitivity</a:t>
            </a:r>
            <a:endParaRPr lang="en-US" dirty="0" smtClean="0"/>
          </a:p>
          <a:p>
            <a:pPr marL="1141413" lvl="1" indent="-457200">
              <a:buFont typeface="Arial"/>
              <a:buChar char="•"/>
            </a:pPr>
            <a:r>
              <a:rPr lang="en-US" dirty="0" smtClean="0"/>
              <a:t>Do not differentiate between different </a:t>
            </a:r>
            <a:r>
              <a:rPr lang="en-US" dirty="0" err="1" smtClean="0"/>
              <a:t>serovars</a:t>
            </a:r>
            <a:r>
              <a:rPr lang="en-US" dirty="0" smtClean="0"/>
              <a:t> or </a:t>
            </a:r>
            <a:r>
              <a:rPr lang="en-US" dirty="0" err="1" smtClean="0"/>
              <a:t>serogroups</a:t>
            </a:r>
            <a:endParaRPr lang="en-US" dirty="0" smtClean="0"/>
          </a:p>
          <a:p>
            <a:pPr marL="1141413" lvl="1" indent="-457200">
              <a:buFont typeface="Arial"/>
              <a:buChar char="•"/>
            </a:pPr>
            <a:r>
              <a:rPr lang="en-US" dirty="0" smtClean="0"/>
              <a:t>Falsely negative in low organismal burden,</a:t>
            </a:r>
            <a:r>
              <a:rPr lang="en-US" baseline="0" dirty="0" smtClean="0"/>
              <a:t> antibiotic therapy</a:t>
            </a:r>
            <a:r>
              <a:rPr lang="en-US" dirty="0" smtClean="0"/>
              <a:t> or when PCR inhibitors are present</a:t>
            </a:r>
          </a:p>
          <a:p>
            <a:pPr marL="457200" indent="-457200">
              <a:buFont typeface="Arial"/>
              <a:buChar char="•"/>
            </a:pPr>
            <a:r>
              <a:rPr lang="en-US" dirty="0" smtClean="0"/>
              <a:t>Direct </a:t>
            </a:r>
            <a:r>
              <a:rPr lang="en-US" dirty="0" err="1" smtClean="0"/>
              <a:t>visualiation</a:t>
            </a:r>
            <a:endParaRPr lang="en-US" dirty="0" smtClean="0"/>
          </a:p>
          <a:p>
            <a:pPr marL="1141413" lvl="1" indent="-457200">
              <a:buFont typeface="Arial"/>
              <a:buChar char="•"/>
            </a:pPr>
            <a:r>
              <a:rPr lang="en-US" dirty="0" err="1" smtClean="0"/>
              <a:t>Darkfield</a:t>
            </a:r>
            <a:r>
              <a:rPr lang="en-US" dirty="0" smtClean="0"/>
              <a:t> microscopy</a:t>
            </a:r>
          </a:p>
          <a:p>
            <a:pPr marL="1544638" lvl="2" indent="-457200">
              <a:buFont typeface="Arial"/>
              <a:buChar char="•"/>
            </a:pPr>
            <a:r>
              <a:rPr lang="en-US" dirty="0" smtClean="0"/>
              <a:t>Lacks sensitivity and specificity-not recommended anymore</a:t>
            </a:r>
          </a:p>
          <a:p>
            <a:pPr marL="1141413" lvl="1" indent="-457200">
              <a:buFont typeface="Arial"/>
              <a:buChar char="•"/>
            </a:pPr>
            <a:r>
              <a:rPr lang="en-US" dirty="0" smtClean="0"/>
              <a:t>Histopathology</a:t>
            </a:r>
          </a:p>
          <a:p>
            <a:pPr marL="1544638" lvl="2" indent="-457200">
              <a:buFont typeface="Arial"/>
              <a:buChar char="•"/>
            </a:pPr>
            <a:r>
              <a:rPr lang="en-US" dirty="0" err="1" smtClean="0"/>
              <a:t>Giemsa</a:t>
            </a:r>
            <a:r>
              <a:rPr lang="en-US" dirty="0" smtClean="0"/>
              <a:t> or modified Steiner </a:t>
            </a:r>
            <a:r>
              <a:rPr lang="en-US" dirty="0" err="1" smtClean="0"/>
              <a:t>stian</a:t>
            </a:r>
            <a:r>
              <a:rPr lang="en-US" dirty="0" smtClean="0"/>
              <a:t>, immunofluorescence or </a:t>
            </a:r>
            <a:r>
              <a:rPr lang="en-US" dirty="0" err="1" smtClean="0"/>
              <a:t>immunihistochemistry</a:t>
            </a:r>
            <a:endParaRPr lang="en-US" dirty="0" smtClean="0"/>
          </a:p>
          <a:p>
            <a:pPr marL="1141413" lvl="1" indent="-457200">
              <a:buFont typeface="Arial"/>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31</a:t>
            </a:fld>
            <a:endParaRPr lang="en-US"/>
          </a:p>
        </p:txBody>
      </p:sp>
    </p:spTree>
    <p:extLst>
      <p:ext uri="{BB962C8B-B14F-4D97-AF65-F5344CB8AC3E}">
        <p14:creationId xmlns:p14="http://schemas.microsoft.com/office/powerpoint/2010/main" val="1512827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Consensus</a:t>
            </a:r>
            <a:r>
              <a:rPr lang="en-US" baseline="0" dirty="0" smtClean="0"/>
              <a:t> panel recommends treatment with doxy 5 mg/kg PO or IV q 12hr for 2 weeks</a:t>
            </a:r>
          </a:p>
          <a:p>
            <a:r>
              <a:rPr lang="en-US" baseline="0" dirty="0" smtClean="0"/>
              <a:t>If vomiting ensues then </a:t>
            </a:r>
            <a:r>
              <a:rPr lang="en-US" baseline="0" dirty="0" err="1" smtClean="0"/>
              <a:t>treatemnt</a:t>
            </a:r>
            <a:r>
              <a:rPr lang="en-US" baseline="0" dirty="0" smtClean="0"/>
              <a:t> with ampicillin 20 </a:t>
            </a:r>
            <a:r>
              <a:rPr lang="en-US" baseline="0" dirty="0" err="1" smtClean="0"/>
              <a:t>mgkg</a:t>
            </a:r>
            <a:r>
              <a:rPr lang="en-US" baseline="0" dirty="0" smtClean="0"/>
              <a:t> IV q 6 </a:t>
            </a:r>
            <a:r>
              <a:rPr lang="en-US" baseline="0" dirty="0" err="1" smtClean="0"/>
              <a:t>hr</a:t>
            </a:r>
            <a:r>
              <a:rPr lang="en-US" baseline="0" dirty="0" smtClean="0"/>
              <a:t> w/ dose reduction for azotemia</a:t>
            </a:r>
          </a:p>
          <a:p>
            <a:r>
              <a:rPr lang="en-US" baseline="0" dirty="0" err="1" smtClean="0"/>
              <a:t>PenG</a:t>
            </a:r>
            <a:r>
              <a:rPr lang="en-US" baseline="0" dirty="0" smtClean="0"/>
              <a:t> 25k-40k u/kg IV q12 </a:t>
            </a:r>
            <a:r>
              <a:rPr lang="en-US" baseline="0" dirty="0" err="1" smtClean="0"/>
              <a:t>hr</a:t>
            </a:r>
            <a:r>
              <a:rPr lang="en-US" baseline="0" dirty="0" smtClean="0"/>
              <a:t> can also be used</a:t>
            </a:r>
          </a:p>
          <a:p>
            <a:r>
              <a:rPr lang="en-US" baseline="0" dirty="0" smtClean="0"/>
              <a:t>Recommend for other dogs in the household to be treated with antibiotics as well</a:t>
            </a:r>
          </a:p>
          <a:p>
            <a:r>
              <a:rPr lang="en-US" baseline="0" dirty="0" smtClean="0"/>
              <a:t>More than 80% of patients that would otherwise die from uremia survive with </a:t>
            </a:r>
            <a:r>
              <a:rPr lang="en-US" baseline="0" dirty="0" err="1" smtClean="0"/>
              <a:t>rrt</a:t>
            </a:r>
            <a:endParaRPr lang="en-US" baseline="0" dirty="0" smtClean="0"/>
          </a:p>
          <a:p>
            <a:r>
              <a:rPr lang="en-US" baseline="0" dirty="0" smtClean="0"/>
              <a:t>Sometimes only 1-3 treatments are necessary</a:t>
            </a:r>
          </a:p>
          <a:p>
            <a:r>
              <a:rPr lang="en-US" baseline="0" dirty="0" smtClean="0"/>
              <a:t>RRT indicated </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33</a:t>
            </a:fld>
            <a:endParaRPr lang="en-US"/>
          </a:p>
        </p:txBody>
      </p:sp>
    </p:spTree>
    <p:extLst>
      <p:ext uri="{BB962C8B-B14F-4D97-AF65-F5344CB8AC3E}">
        <p14:creationId xmlns:p14="http://schemas.microsoft.com/office/powerpoint/2010/main" val="2378149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Leptospirosis Pulmonary Hemorrhage</a:t>
            </a:r>
          </a:p>
          <a:p>
            <a:pPr marL="1141413" lvl="1" indent="-457200">
              <a:buFont typeface="Arial"/>
              <a:buChar char="•"/>
            </a:pPr>
            <a:r>
              <a:rPr lang="en-US" dirty="0" smtClean="0"/>
              <a:t>Cyclophosphamide</a:t>
            </a:r>
          </a:p>
          <a:p>
            <a:pPr marL="1141413" lvl="1" indent="-457200">
              <a:buFont typeface="Arial"/>
              <a:buChar char="•"/>
            </a:pPr>
            <a:r>
              <a:rPr lang="en-US" dirty="0" smtClean="0"/>
              <a:t>Plasma exchange</a:t>
            </a:r>
          </a:p>
          <a:p>
            <a:pPr marL="1141413" lvl="1" indent="-457200">
              <a:buFont typeface="Arial"/>
              <a:buChar char="•"/>
            </a:pPr>
            <a:r>
              <a:rPr lang="en-US" dirty="0" smtClean="0"/>
              <a:t>No improvement with dexamethasone and </a:t>
            </a:r>
            <a:r>
              <a:rPr lang="en-US" dirty="0" err="1" smtClean="0"/>
              <a:t>desmopressin</a:t>
            </a:r>
            <a:r>
              <a:rPr lang="en-US" dirty="0" smtClean="0"/>
              <a:t> therapy</a:t>
            </a:r>
          </a:p>
          <a:p>
            <a:pPr marL="1544638" lvl="2" indent="-457200">
              <a:buFont typeface="Arial"/>
              <a:buChar char="•"/>
            </a:pPr>
            <a:r>
              <a:rPr lang="en-US" dirty="0" err="1" smtClean="0"/>
              <a:t>Hohn</a:t>
            </a:r>
            <a:r>
              <a:rPr lang="en-US" dirty="0" smtClean="0"/>
              <a:t> paper suggested attempting steroids due to possibility of immune mediated disease and humans do better with them</a:t>
            </a:r>
          </a:p>
          <a:p>
            <a:pPr marL="457200" indent="-457200">
              <a:buFont typeface="Arial"/>
              <a:buChar char="•"/>
            </a:pPr>
            <a:r>
              <a:rPr lang="en-US" dirty="0" err="1" smtClean="0"/>
              <a:t>Diltiazem</a:t>
            </a:r>
            <a:endParaRPr lang="en-US" dirty="0" smtClean="0"/>
          </a:p>
          <a:p>
            <a:pPr marL="1141413" lvl="1" indent="-457200">
              <a:buFont typeface="Arial"/>
              <a:buChar char="•"/>
            </a:pPr>
            <a:r>
              <a:rPr lang="en-US" dirty="0" smtClean="0"/>
              <a:t>Suggested MOA:</a:t>
            </a:r>
          </a:p>
          <a:p>
            <a:pPr marL="1544638" lvl="2" indent="-457200">
              <a:buFont typeface="Arial"/>
              <a:buChar char="•"/>
            </a:pPr>
            <a:r>
              <a:rPr lang="en-US" dirty="0" smtClean="0"/>
              <a:t>Reversal of renal vasoconstriction with pre-glomerular dilation</a:t>
            </a:r>
          </a:p>
          <a:p>
            <a:pPr marL="1544638" lvl="2" indent="-457200">
              <a:buFont typeface="Arial"/>
              <a:buChar char="•"/>
            </a:pPr>
            <a:r>
              <a:rPr lang="en-US" dirty="0" smtClean="0"/>
              <a:t>Improved </a:t>
            </a:r>
            <a:r>
              <a:rPr lang="en-US" dirty="0" err="1" smtClean="0"/>
              <a:t>naturesis</a:t>
            </a:r>
            <a:r>
              <a:rPr lang="en-US" dirty="0" smtClean="0"/>
              <a:t> independent of </a:t>
            </a:r>
          </a:p>
          <a:p>
            <a:pPr marL="1141413" lvl="1" indent="-457200">
              <a:buFont typeface="Arial"/>
              <a:buChar char="•"/>
            </a:pPr>
            <a:r>
              <a:rPr lang="en-US" dirty="0" smtClean="0"/>
              <a:t>Reduction of creatinine 1.76 times faster with </a:t>
            </a:r>
            <a:r>
              <a:rPr lang="en-US" dirty="0" err="1" smtClean="0"/>
              <a:t>diltiazem</a:t>
            </a:r>
            <a:endParaRPr lang="en-US" dirty="0" smtClean="0"/>
          </a:p>
          <a:p>
            <a:pPr marL="1141413" lvl="1" indent="-457200">
              <a:buFont typeface="Arial"/>
              <a:buChar char="•"/>
            </a:pPr>
            <a:r>
              <a:rPr lang="en-US" smtClean="0"/>
              <a:t>No clinically relevant effect on SBP</a:t>
            </a:r>
          </a:p>
          <a:p>
            <a:pPr marL="1544638" lvl="2" indent="-457200">
              <a:buFont typeface="Arial"/>
              <a:buChar char="•"/>
            </a:pPr>
            <a:endParaRPr lang="en-US" dirty="0" smtClean="0"/>
          </a:p>
          <a:p>
            <a:pPr marL="457200" indent="-457200">
              <a:buFont typeface="Arial"/>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34</a:t>
            </a:fld>
            <a:endParaRPr lang="en-US"/>
          </a:p>
        </p:txBody>
      </p:sp>
    </p:spTree>
    <p:extLst>
      <p:ext uri="{BB962C8B-B14F-4D97-AF65-F5344CB8AC3E}">
        <p14:creationId xmlns:p14="http://schemas.microsoft.com/office/powerpoint/2010/main" val="2854945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In hospital setting</a:t>
            </a:r>
          </a:p>
          <a:p>
            <a:pPr marL="1141413" lvl="1" indent="-457200">
              <a:buFont typeface="Arial"/>
              <a:buChar char="•"/>
            </a:pPr>
            <a:r>
              <a:rPr lang="en-US" dirty="0" smtClean="0"/>
              <a:t>Acute leptospirosis represents incidental host infection</a:t>
            </a:r>
          </a:p>
          <a:p>
            <a:pPr marL="1544638" lvl="2" indent="-457200">
              <a:buFont typeface="Arial"/>
              <a:buChar char="•"/>
            </a:pPr>
            <a:r>
              <a:rPr lang="en-US" dirty="0" smtClean="0"/>
              <a:t>Dogs do not become chronic carriers</a:t>
            </a:r>
          </a:p>
          <a:p>
            <a:pPr marL="1141413" lvl="1" indent="-457200">
              <a:buFont typeface="Arial"/>
              <a:buChar char="•"/>
            </a:pPr>
            <a:r>
              <a:rPr lang="en-US" dirty="0" smtClean="0"/>
              <a:t>Rare reports of spread of disease from pet dogs to humans</a:t>
            </a:r>
          </a:p>
          <a:p>
            <a:pPr marL="1544638" lvl="2" indent="-457200">
              <a:buFont typeface="Arial"/>
              <a:buChar char="•"/>
            </a:pPr>
            <a:r>
              <a:rPr lang="en-US" dirty="0" smtClean="0"/>
              <a:t>Not substantiated by molecular methods</a:t>
            </a:r>
          </a:p>
          <a:p>
            <a:pPr marL="1544638" lvl="2" indent="-457200">
              <a:buFont typeface="Arial"/>
              <a:buChar char="•"/>
            </a:pPr>
            <a:r>
              <a:rPr lang="en-US" dirty="0" smtClean="0"/>
              <a:t>Investigation of humans (50 vets, 19 techs, 9 admin people and 13 dog owners) exposed to </a:t>
            </a:r>
            <a:r>
              <a:rPr lang="en-US" dirty="0" err="1" smtClean="0"/>
              <a:t>lepto</a:t>
            </a:r>
            <a:r>
              <a:rPr lang="en-US" baseline="0" dirty="0" smtClean="0"/>
              <a:t> showed no humans to be seropositive for antibodies against </a:t>
            </a:r>
            <a:r>
              <a:rPr lang="en-US" baseline="0" dirty="0" err="1" smtClean="0"/>
              <a:t>leptospiral</a:t>
            </a:r>
            <a:r>
              <a:rPr lang="en-US" baseline="0" dirty="0" smtClean="0"/>
              <a:t> </a:t>
            </a:r>
            <a:r>
              <a:rPr lang="en-US" baseline="0" dirty="0" err="1" smtClean="0"/>
              <a:t>serovars</a:t>
            </a:r>
            <a:endParaRPr lang="en-US" dirty="0" smtClean="0"/>
          </a:p>
          <a:p>
            <a:pPr marL="1141413" lvl="1" indent="-457200">
              <a:buFont typeface="Arial"/>
              <a:buChar char="•"/>
            </a:pPr>
            <a:r>
              <a:rPr lang="en-US" dirty="0" smtClean="0"/>
              <a:t>Further studies warranted</a:t>
            </a:r>
          </a:p>
          <a:p>
            <a:pPr marL="1544638" lvl="2" indent="-457200">
              <a:buFont typeface="Arial"/>
              <a:buChar char="•"/>
            </a:pPr>
            <a:r>
              <a:rPr lang="en-US" dirty="0" smtClean="0"/>
              <a:t>Consensus recommends further investigation into patients receiving antimicrobials and risks to human infection</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38</a:t>
            </a:fld>
            <a:endParaRPr lang="en-US"/>
          </a:p>
        </p:txBody>
      </p:sp>
    </p:spTree>
    <p:extLst>
      <p:ext uri="{BB962C8B-B14F-4D97-AF65-F5344CB8AC3E}">
        <p14:creationId xmlns:p14="http://schemas.microsoft.com/office/powerpoint/2010/main" val="31573289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Recommended precautions</a:t>
            </a:r>
          </a:p>
          <a:p>
            <a:pPr marL="1141413" lvl="1" indent="-457200">
              <a:buFont typeface="Arial"/>
              <a:buChar char="•"/>
            </a:pPr>
            <a:r>
              <a:rPr lang="en-US" dirty="0" smtClean="0"/>
              <a:t>Minimal movement of suspect cases</a:t>
            </a:r>
          </a:p>
          <a:p>
            <a:pPr marL="1544638" lvl="2" indent="-457200">
              <a:buFont typeface="Arial"/>
              <a:buChar char="•"/>
            </a:pPr>
            <a:r>
              <a:rPr lang="en-US" dirty="0" smtClean="0"/>
              <a:t>Movement should be on devoted gurney</a:t>
            </a:r>
          </a:p>
          <a:p>
            <a:pPr marL="1141413" lvl="1" indent="-457200">
              <a:buFont typeface="Arial"/>
              <a:buChar char="•"/>
            </a:pPr>
            <a:r>
              <a:rPr lang="en-US" dirty="0" smtClean="0"/>
              <a:t>Warning labels placed</a:t>
            </a:r>
          </a:p>
          <a:p>
            <a:pPr marL="1141413" lvl="1" indent="-457200">
              <a:buFont typeface="Arial"/>
              <a:buChar char="•"/>
            </a:pPr>
            <a:r>
              <a:rPr lang="en-US" dirty="0" smtClean="0"/>
              <a:t>Pregnant and </a:t>
            </a:r>
            <a:r>
              <a:rPr lang="en-US" dirty="0" err="1" smtClean="0"/>
              <a:t>immunocompromised</a:t>
            </a:r>
            <a:r>
              <a:rPr lang="en-US" dirty="0" smtClean="0"/>
              <a:t> people should have no contact with patient</a:t>
            </a:r>
          </a:p>
          <a:p>
            <a:pPr marL="1141413" lvl="1" indent="-457200">
              <a:buFont typeface="Arial"/>
              <a:buChar char="•"/>
            </a:pPr>
            <a:r>
              <a:rPr lang="en-US" dirty="0" smtClean="0"/>
              <a:t>Floor-level cages away from high traffic areas</a:t>
            </a:r>
          </a:p>
          <a:p>
            <a:pPr marL="1141413" lvl="1" indent="-457200">
              <a:buFont typeface="Arial"/>
              <a:buChar char="•"/>
            </a:pPr>
            <a:r>
              <a:rPr lang="en-US" dirty="0" smtClean="0"/>
              <a:t>Glove, gown, protective eyewear and facemask</a:t>
            </a:r>
          </a:p>
          <a:p>
            <a:pPr marL="1544638" lvl="2" indent="-457200">
              <a:buFont typeface="Arial"/>
              <a:buChar char="•"/>
            </a:pPr>
            <a:r>
              <a:rPr lang="en-US" dirty="0" smtClean="0"/>
              <a:t>Care should be taken with handling urine contaminated bedding, and bedding should be placed in a biohazard bag for </a:t>
            </a:r>
            <a:r>
              <a:rPr lang="en-US" dirty="0" err="1" smtClean="0"/>
              <a:t>apprprieate</a:t>
            </a:r>
            <a:r>
              <a:rPr lang="en-US" dirty="0" smtClean="0"/>
              <a:t> management</a:t>
            </a:r>
          </a:p>
          <a:p>
            <a:pPr marL="1141413" lvl="1" indent="-457200">
              <a:buFont typeface="Arial"/>
              <a:buChar char="•"/>
            </a:pPr>
            <a:r>
              <a:rPr lang="en-US" dirty="0" smtClean="0"/>
              <a:t>No pressure washing</a:t>
            </a:r>
          </a:p>
          <a:p>
            <a:pPr marL="1544638" lvl="2" indent="-457200">
              <a:buFont typeface="Arial"/>
              <a:buChar char="•"/>
            </a:pPr>
            <a:r>
              <a:rPr lang="en-US" dirty="0" smtClean="0"/>
              <a:t>May encourage </a:t>
            </a:r>
            <a:r>
              <a:rPr lang="en-US" dirty="0" err="1" smtClean="0"/>
              <a:t>aerosolization</a:t>
            </a:r>
            <a:endParaRPr lang="en-US" dirty="0" smtClean="0"/>
          </a:p>
          <a:p>
            <a:pPr marL="1141413" lvl="1" indent="-457200">
              <a:buFont typeface="Arial"/>
              <a:buChar char="•"/>
            </a:pPr>
            <a:r>
              <a:rPr lang="en-US" dirty="0" smtClean="0"/>
              <a:t>Indwelling urinary </a:t>
            </a:r>
            <a:r>
              <a:rPr lang="en-US" dirty="0" err="1" smtClean="0"/>
              <a:t>cathter</a:t>
            </a:r>
            <a:endParaRPr lang="en-US" dirty="0" smtClean="0"/>
          </a:p>
          <a:p>
            <a:pPr marL="1544638" lvl="2" indent="-457200">
              <a:buFont typeface="Arial"/>
              <a:buChar char="•"/>
            </a:pPr>
            <a:r>
              <a:rPr lang="en-US" dirty="0" smtClean="0"/>
              <a:t>Should only be allowed to urinate in specified areas, preferably on hard concrete or something else easy to disinfect</a:t>
            </a:r>
          </a:p>
          <a:p>
            <a:pPr marL="1544638" lvl="2" indent="-457200">
              <a:buFont typeface="Arial"/>
              <a:buChar char="•"/>
            </a:pPr>
            <a:r>
              <a:rPr lang="en-US" dirty="0" smtClean="0"/>
              <a:t>Bathe hair that becomes urine soaked</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39</a:t>
            </a:fld>
            <a:endParaRPr lang="en-US"/>
          </a:p>
        </p:txBody>
      </p:sp>
    </p:spTree>
    <p:extLst>
      <p:ext uri="{BB962C8B-B14F-4D97-AF65-F5344CB8AC3E}">
        <p14:creationId xmlns:p14="http://schemas.microsoft.com/office/powerpoint/2010/main" val="13540996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Appropriate disinfectants</a:t>
            </a:r>
          </a:p>
          <a:p>
            <a:pPr marL="1141413" lvl="1" indent="-457200">
              <a:buFont typeface="Arial"/>
              <a:buChar char="•"/>
            </a:pPr>
            <a:r>
              <a:rPr lang="en-US" dirty="0" smtClean="0"/>
              <a:t>1:1 aqueous dilution of 10% bleach</a:t>
            </a:r>
          </a:p>
          <a:p>
            <a:pPr marL="1141413" lvl="1" indent="-457200">
              <a:buFont typeface="Arial"/>
              <a:buChar char="•"/>
            </a:pPr>
            <a:r>
              <a:rPr lang="en-US" dirty="0" smtClean="0"/>
              <a:t>Iodine-based accelerated by hydrogen peroxide</a:t>
            </a:r>
          </a:p>
          <a:p>
            <a:pPr marL="1141413" lvl="1" indent="-457200">
              <a:buFont typeface="Arial"/>
              <a:buChar char="•"/>
            </a:pPr>
            <a:r>
              <a:rPr lang="en-US" dirty="0" smtClean="0"/>
              <a:t>Quaternary ammonium solutions</a:t>
            </a:r>
          </a:p>
          <a:p>
            <a:pPr marL="1544638" lvl="2" indent="-457200">
              <a:buFont typeface="Arial"/>
              <a:buChar char="•"/>
            </a:pPr>
            <a:r>
              <a:rPr lang="en-US" dirty="0" smtClean="0"/>
              <a:t>Recommend injecting disinfectant into urine collection systems prior to removal of urine</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40</a:t>
            </a:fld>
            <a:endParaRPr lang="en-US"/>
          </a:p>
        </p:txBody>
      </p:sp>
    </p:spTree>
    <p:extLst>
      <p:ext uri="{BB962C8B-B14F-4D97-AF65-F5344CB8AC3E}">
        <p14:creationId xmlns:p14="http://schemas.microsoft.com/office/powerpoint/2010/main" val="26786300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Vaccine against </a:t>
            </a:r>
            <a:r>
              <a:rPr lang="en-US" dirty="0" err="1" smtClean="0"/>
              <a:t>serovars</a:t>
            </a:r>
            <a:r>
              <a:rPr lang="en-US" dirty="0" smtClean="0"/>
              <a:t>:</a:t>
            </a:r>
          </a:p>
          <a:p>
            <a:pPr marL="1141413" lvl="1" indent="-457200">
              <a:buFont typeface="Arial"/>
              <a:buChar char="•"/>
            </a:pPr>
            <a:r>
              <a:rPr lang="en-US" dirty="0" err="1" smtClean="0"/>
              <a:t>Icterohaemorrhagiae</a:t>
            </a:r>
            <a:endParaRPr lang="en-US" dirty="0" smtClean="0"/>
          </a:p>
          <a:p>
            <a:pPr marL="1141413" lvl="1" indent="-457200">
              <a:buFont typeface="Arial"/>
              <a:buChar char="•"/>
            </a:pPr>
            <a:r>
              <a:rPr lang="en-US" dirty="0" err="1" smtClean="0"/>
              <a:t>Canicola</a:t>
            </a:r>
            <a:endParaRPr lang="en-US" dirty="0" smtClean="0"/>
          </a:p>
          <a:p>
            <a:pPr marL="1141413" lvl="1" indent="-457200">
              <a:buFont typeface="Arial"/>
              <a:buChar char="•"/>
            </a:pPr>
            <a:r>
              <a:rPr lang="en-US" dirty="0" err="1" smtClean="0"/>
              <a:t>Grippotyphosa</a:t>
            </a:r>
            <a:endParaRPr lang="en-US" dirty="0" smtClean="0"/>
          </a:p>
          <a:p>
            <a:pPr marL="1141413" lvl="1" indent="-457200">
              <a:buFont typeface="Arial"/>
              <a:buChar char="•"/>
            </a:pPr>
            <a:r>
              <a:rPr lang="en-US" dirty="0" smtClean="0"/>
              <a:t>Pomona</a:t>
            </a:r>
          </a:p>
          <a:p>
            <a:pPr marL="457200" indent="-457200">
              <a:buFont typeface="Arial"/>
              <a:buChar char="•"/>
            </a:pPr>
            <a:r>
              <a:rPr lang="en-US" dirty="0" smtClean="0"/>
              <a:t>Efficacy</a:t>
            </a:r>
          </a:p>
          <a:p>
            <a:pPr marL="1141413" lvl="1" indent="-457200">
              <a:buFont typeface="Arial"/>
              <a:buChar char="•"/>
            </a:pPr>
            <a:r>
              <a:rPr lang="en-US" dirty="0" smtClean="0"/>
              <a:t>Prevent disease from experimental challenge</a:t>
            </a:r>
          </a:p>
          <a:p>
            <a:pPr marL="1141413" lvl="1" indent="-457200">
              <a:buFont typeface="Arial"/>
              <a:buChar char="•"/>
            </a:pPr>
            <a:r>
              <a:rPr lang="en-US" dirty="0" smtClean="0"/>
              <a:t>Prevent shedding</a:t>
            </a:r>
          </a:p>
          <a:p>
            <a:pPr marL="1141413" lvl="1" indent="-457200">
              <a:buFont typeface="Arial"/>
              <a:buChar char="•"/>
            </a:pPr>
            <a:r>
              <a:rPr lang="en-US" dirty="0" smtClean="0"/>
              <a:t>Effective for 12 months</a:t>
            </a:r>
          </a:p>
          <a:p>
            <a:pPr marL="457200" indent="-457200">
              <a:buFont typeface="Arial"/>
              <a:buChar char="•"/>
            </a:pPr>
            <a:r>
              <a:rPr lang="en-US" dirty="0" smtClean="0"/>
              <a:t>Recommended for at risk dogs</a:t>
            </a:r>
          </a:p>
          <a:p>
            <a:pPr marL="1141413" lvl="1" indent="-457200">
              <a:buFont typeface="Arial"/>
              <a:buChar char="•"/>
            </a:pPr>
            <a:r>
              <a:rPr lang="en-US" dirty="0" smtClean="0"/>
              <a:t>Recommends 4-serovar vaccination (so all of them)</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42</a:t>
            </a:fld>
            <a:endParaRPr lang="en-US"/>
          </a:p>
        </p:txBody>
      </p:sp>
    </p:spTree>
    <p:extLst>
      <p:ext uri="{BB962C8B-B14F-4D97-AF65-F5344CB8AC3E}">
        <p14:creationId xmlns:p14="http://schemas.microsoft.com/office/powerpoint/2010/main" val="31447784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err="1" smtClean="0"/>
              <a:t>Protozoal</a:t>
            </a:r>
            <a:r>
              <a:rPr lang="en-US" dirty="0" smtClean="0"/>
              <a:t> infection</a:t>
            </a:r>
          </a:p>
          <a:p>
            <a:pPr marL="457200" indent="-457200">
              <a:buFont typeface="Arial"/>
              <a:buChar char="•"/>
            </a:pPr>
            <a:r>
              <a:rPr lang="en-US" dirty="0" smtClean="0"/>
              <a:t>Sexually develop and </a:t>
            </a:r>
            <a:r>
              <a:rPr lang="en-US" dirty="0" err="1" smtClean="0"/>
              <a:t>sporogenate</a:t>
            </a:r>
            <a:r>
              <a:rPr lang="en-US" dirty="0" smtClean="0"/>
              <a:t> in arthropod vector with subsequent transmission to host (</a:t>
            </a:r>
            <a:r>
              <a:rPr lang="en-US" dirty="0" err="1" smtClean="0"/>
              <a:t>Amblyomma</a:t>
            </a:r>
            <a:r>
              <a:rPr lang="en-US" dirty="0" smtClean="0"/>
              <a:t> </a:t>
            </a:r>
            <a:r>
              <a:rPr lang="en-US" dirty="0" err="1" smtClean="0"/>
              <a:t>maculatum</a:t>
            </a:r>
            <a:r>
              <a:rPr lang="en-US" dirty="0" smtClean="0"/>
              <a:t>, the gulf coast tick)</a:t>
            </a:r>
          </a:p>
          <a:p>
            <a:pPr marL="457200" marR="0" indent="-457200" algn="l" defTabSz="914400" rtl="0" eaLnBrk="1" fontAlgn="auto" latinLnBrk="0" hangingPunct="1">
              <a:lnSpc>
                <a:spcPct val="100000"/>
              </a:lnSpc>
              <a:spcBef>
                <a:spcPts val="0"/>
              </a:spcBef>
              <a:spcAft>
                <a:spcPts val="0"/>
              </a:spcAft>
              <a:buClrTx/>
              <a:buSzTx/>
              <a:buFont typeface="Arial"/>
              <a:buChar char="•"/>
              <a:tabLst/>
              <a:defRPr/>
            </a:pPr>
            <a:r>
              <a:rPr lang="en-US" dirty="0" smtClean="0"/>
              <a:t>Geographic distribution: southern United States plus Kansas and Kentucky</a:t>
            </a:r>
          </a:p>
          <a:p>
            <a:pPr marL="457200" indent="-457200">
              <a:buFont typeface="Arial"/>
              <a:buChar char="•"/>
            </a:pPr>
            <a:r>
              <a:rPr lang="en-US" dirty="0" smtClean="0"/>
              <a:t>Target tissues: striated muscle</a:t>
            </a:r>
          </a:p>
          <a:p>
            <a:pPr marL="457200" indent="-457200">
              <a:buFont typeface="Arial"/>
              <a:buChar char="•"/>
            </a:pPr>
            <a:r>
              <a:rPr lang="en-US" dirty="0" smtClean="0"/>
              <a:t>Pathologic changes: cysts, </a:t>
            </a:r>
            <a:r>
              <a:rPr lang="en-US" dirty="0" err="1" smtClean="0"/>
              <a:t>meronts</a:t>
            </a:r>
            <a:r>
              <a:rPr lang="en-US" dirty="0" smtClean="0"/>
              <a:t> and </a:t>
            </a:r>
            <a:r>
              <a:rPr lang="en-US" dirty="0" err="1" smtClean="0"/>
              <a:t>pyogranulomatus</a:t>
            </a:r>
            <a:r>
              <a:rPr lang="en-US" dirty="0" smtClean="0"/>
              <a:t> inflammation in skeletal and cardiac muscles</a:t>
            </a:r>
          </a:p>
          <a:p>
            <a:pPr marL="457200" indent="-457200">
              <a:buFont typeface="Arial"/>
              <a:buChar char="•"/>
            </a:pPr>
            <a:r>
              <a:rPr lang="en-US" dirty="0" smtClean="0"/>
              <a:t>Transmitted by ingestion of ticks from self grooming or consumption of ticks from birds or rodents as well as ingestion of </a:t>
            </a:r>
            <a:r>
              <a:rPr lang="en-US" dirty="0" err="1" smtClean="0"/>
              <a:t>cytozoites</a:t>
            </a:r>
            <a:r>
              <a:rPr lang="en-US" dirty="0" smtClean="0"/>
              <a:t> from other animal’s muscle tissues</a:t>
            </a:r>
          </a:p>
          <a:p>
            <a:pPr marL="457200" indent="-457200">
              <a:buFont typeface="Arial"/>
              <a:buChar char="•"/>
            </a:pPr>
            <a:r>
              <a:rPr lang="en-US" dirty="0" err="1" smtClean="0"/>
              <a:t>Sporozoites</a:t>
            </a:r>
            <a:r>
              <a:rPr lang="en-US" dirty="0" smtClean="0"/>
              <a:t> are spread </a:t>
            </a:r>
            <a:r>
              <a:rPr lang="en-US" dirty="0" err="1" smtClean="0"/>
              <a:t>hemotogenously</a:t>
            </a:r>
            <a:r>
              <a:rPr lang="en-US" dirty="0" smtClean="0"/>
              <a:t> or by </a:t>
            </a:r>
            <a:r>
              <a:rPr lang="en-US" dirty="0" err="1" smtClean="0"/>
              <a:t>lymphatics</a:t>
            </a:r>
            <a:r>
              <a:rPr lang="en-US" dirty="0" smtClean="0"/>
              <a:t> within macrophages to skeletal or cardiac muscle</a:t>
            </a:r>
          </a:p>
          <a:p>
            <a:pPr marL="457200" indent="-457200">
              <a:buFont typeface="Arial"/>
              <a:buChar char="•"/>
            </a:pPr>
            <a:r>
              <a:rPr lang="en-US" dirty="0" smtClean="0"/>
              <a:t>Form a cyst there and multiply until the cyst ruptures and the </a:t>
            </a:r>
            <a:r>
              <a:rPr lang="en-US" dirty="0" err="1" smtClean="0"/>
              <a:t>merozoites</a:t>
            </a:r>
            <a:r>
              <a:rPr lang="en-US" dirty="0" smtClean="0"/>
              <a:t> can then be recycled to other sites</a:t>
            </a:r>
          </a:p>
          <a:p>
            <a:pPr marL="457200" indent="-457200">
              <a:buFont typeface="Arial"/>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45</a:t>
            </a:fld>
            <a:endParaRPr lang="en-US"/>
          </a:p>
        </p:txBody>
      </p:sp>
    </p:spTree>
    <p:extLst>
      <p:ext uri="{BB962C8B-B14F-4D97-AF65-F5344CB8AC3E}">
        <p14:creationId xmlns:p14="http://schemas.microsoft.com/office/powerpoint/2010/main" val="982501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High positive</a:t>
            </a:r>
            <a:r>
              <a:rPr lang="en-US" baseline="0" dirty="0" smtClean="0"/>
              <a:t> virus isolations from samples submitted to the </a:t>
            </a:r>
            <a:r>
              <a:rPr lang="en-US" baseline="0" dirty="0" err="1" smtClean="0"/>
              <a:t>ahdc</a:t>
            </a:r>
            <a:r>
              <a:rPr lang="en-US" baseline="0" dirty="0" smtClean="0"/>
              <a:t> here.</a:t>
            </a:r>
          </a:p>
          <a:p>
            <a:r>
              <a:rPr lang="en-US" baseline="0" dirty="0" smtClean="0"/>
              <a:t>Report in JVIM last year investigating </a:t>
            </a:r>
            <a:r>
              <a:rPr lang="en-US" baseline="0" dirty="0" err="1" smtClean="0"/>
              <a:t>seroprevalence</a:t>
            </a:r>
            <a:r>
              <a:rPr lang="en-US" baseline="0" dirty="0" smtClean="0"/>
              <a:t> in companion dogs in </a:t>
            </a:r>
            <a:r>
              <a:rPr lang="en-US" baseline="0" dirty="0" err="1" smtClean="0"/>
              <a:t>colorado</a:t>
            </a:r>
            <a:r>
              <a:rPr lang="en-US" baseline="0" dirty="0" smtClean="0"/>
              <a:t>, 2.9-4.5% </a:t>
            </a:r>
            <a:r>
              <a:rPr lang="en-US" baseline="0" dirty="0" err="1" smtClean="0"/>
              <a:t>seropositivity</a:t>
            </a:r>
            <a:r>
              <a:rPr lang="en-US" baseline="0" dirty="0" smtClean="0"/>
              <a:t>, risk of </a:t>
            </a:r>
            <a:r>
              <a:rPr lang="en-US" baseline="0" dirty="0" err="1" smtClean="0"/>
              <a:t>seropositivity</a:t>
            </a:r>
            <a:r>
              <a:rPr lang="en-US" baseline="0" dirty="0" smtClean="0"/>
              <a:t> was sign. associated with boarding at kenneling facilities.  Significant increase in </a:t>
            </a:r>
            <a:r>
              <a:rPr lang="en-US" baseline="0" dirty="0" err="1" smtClean="0"/>
              <a:t>seropositivity</a:t>
            </a:r>
            <a:r>
              <a:rPr lang="en-US" baseline="0" dirty="0" smtClean="0"/>
              <a:t> since 2004, samples tested retrospectively.</a:t>
            </a:r>
          </a:p>
          <a:p>
            <a:r>
              <a:rPr lang="en-US" baseline="0" dirty="0" smtClean="0"/>
              <a:t>Report in JAVMA last year investigating </a:t>
            </a:r>
            <a:r>
              <a:rPr lang="en-US" baseline="0" dirty="0" err="1" smtClean="0"/>
              <a:t>seroprevalence</a:t>
            </a:r>
            <a:r>
              <a:rPr lang="en-US" baseline="0" dirty="0" smtClean="0"/>
              <a:t> in shelter dogs in </a:t>
            </a:r>
            <a:r>
              <a:rPr lang="en-US" baseline="0" dirty="0" err="1" smtClean="0"/>
              <a:t>philly</a:t>
            </a:r>
            <a:r>
              <a:rPr lang="en-US" baseline="0" dirty="0" smtClean="0"/>
              <a:t>, dogs randomly selected and tested with 42% </a:t>
            </a:r>
            <a:r>
              <a:rPr lang="en-US" baseline="0" dirty="0" err="1" smtClean="0"/>
              <a:t>seropositivity</a:t>
            </a:r>
            <a:r>
              <a:rPr lang="en-US" baseline="0" dirty="0" smtClean="0"/>
              <a:t> with only 15% of dogs positive if sheltered for less than or equal to seven days and 71% seropositive if greater than 7 days.  Only factor evaluated that was significantly associated w/ </a:t>
            </a:r>
            <a:r>
              <a:rPr lang="en-US" baseline="0" dirty="0" err="1" smtClean="0"/>
              <a:t>seropositivity</a:t>
            </a:r>
            <a:r>
              <a:rPr lang="en-US" baseline="0" dirty="0" smtClean="0"/>
              <a:t> was length of stay, 2.2 increase of odds of positive serologic test result for every 3 days in shelter</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6</a:t>
            </a:fld>
            <a:endParaRPr lang="en-US"/>
          </a:p>
        </p:txBody>
      </p:sp>
    </p:spTree>
    <p:extLst>
      <p:ext uri="{BB962C8B-B14F-4D97-AF65-F5344CB8AC3E}">
        <p14:creationId xmlns:p14="http://schemas.microsoft.com/office/powerpoint/2010/main" val="11378358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Weight loss thought to be due to </a:t>
            </a:r>
            <a:r>
              <a:rPr lang="en-US" dirty="0" err="1" smtClean="0"/>
              <a:t>hypermetabolic</a:t>
            </a:r>
            <a:r>
              <a:rPr lang="en-US" dirty="0" smtClean="0"/>
              <a:t> state</a:t>
            </a:r>
          </a:p>
          <a:p>
            <a:r>
              <a:rPr lang="en-US" dirty="0" smtClean="0"/>
              <a:t>Renal failure is secondary to amyloid deposition or </a:t>
            </a:r>
            <a:r>
              <a:rPr lang="en-US" dirty="0" err="1" smtClean="0"/>
              <a:t>immunoprolierative</a:t>
            </a:r>
            <a:r>
              <a:rPr lang="en-US" dirty="0" smtClean="0"/>
              <a:t> glomerulonephritis</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46</a:t>
            </a:fld>
            <a:endParaRPr lang="en-US"/>
          </a:p>
        </p:txBody>
      </p:sp>
    </p:spTree>
    <p:extLst>
      <p:ext uri="{BB962C8B-B14F-4D97-AF65-F5344CB8AC3E}">
        <p14:creationId xmlns:p14="http://schemas.microsoft.com/office/powerpoint/2010/main" val="42938188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Mild to severe leukocytosis</a:t>
            </a:r>
          </a:p>
          <a:p>
            <a:pPr marL="1141413" lvl="1" indent="-457200">
              <a:buFont typeface="Arial"/>
              <a:buChar char="•"/>
            </a:pPr>
            <a:r>
              <a:rPr lang="en-US" dirty="0" smtClean="0"/>
              <a:t>Majority are from mature </a:t>
            </a:r>
            <a:r>
              <a:rPr lang="en-US" dirty="0" err="1" smtClean="0"/>
              <a:t>neutrophilia</a:t>
            </a:r>
            <a:endParaRPr lang="en-US" dirty="0" smtClean="0"/>
          </a:p>
          <a:p>
            <a:pPr marL="457200" indent="-457200">
              <a:buFont typeface="Arial"/>
              <a:buChar char="•"/>
            </a:pPr>
            <a:r>
              <a:rPr lang="en-US" dirty="0" smtClean="0"/>
              <a:t>Mild normochromic, normocytic anemia</a:t>
            </a:r>
          </a:p>
          <a:p>
            <a:pPr marL="457200" indent="-457200">
              <a:buFont typeface="Arial"/>
              <a:buChar char="•"/>
            </a:pPr>
            <a:r>
              <a:rPr lang="en-US" dirty="0" smtClean="0"/>
              <a:t>Normal to elevated platelet count</a:t>
            </a:r>
          </a:p>
          <a:p>
            <a:pPr marL="914400" lvl="1" indent="-457200">
              <a:buFont typeface="Arial"/>
              <a:buChar char="•"/>
            </a:pPr>
            <a:r>
              <a:rPr lang="en-US" dirty="0" err="1" smtClean="0"/>
              <a:t>Thrombocytopenias</a:t>
            </a:r>
            <a:r>
              <a:rPr lang="en-US" dirty="0" smtClean="0"/>
              <a:t> would be indicating a secondary tick </a:t>
            </a:r>
            <a:r>
              <a:rPr lang="en-US" dirty="0" err="1" smtClean="0"/>
              <a:t>bourne</a:t>
            </a:r>
            <a:r>
              <a:rPr lang="en-US" dirty="0" smtClean="0"/>
              <a:t> disease infection (RMSF or </a:t>
            </a:r>
            <a:r>
              <a:rPr lang="en-US" dirty="0" err="1" smtClean="0"/>
              <a:t>ehrlicia</a:t>
            </a:r>
            <a:r>
              <a:rPr lang="en-US" dirty="0" smtClean="0"/>
              <a:t>)</a:t>
            </a:r>
          </a:p>
          <a:p>
            <a:pPr marL="457200" indent="-457200">
              <a:buFont typeface="Arial"/>
              <a:buChar char="•"/>
            </a:pPr>
            <a:r>
              <a:rPr lang="en-US" dirty="0" smtClean="0"/>
              <a:t>Elevated ALKP</a:t>
            </a:r>
          </a:p>
          <a:p>
            <a:pPr marL="1141413" lvl="1" indent="-457200">
              <a:buFont typeface="Arial"/>
              <a:buChar char="•"/>
            </a:pPr>
            <a:r>
              <a:rPr lang="en-US" dirty="0" smtClean="0"/>
              <a:t>Thought to be due to </a:t>
            </a:r>
            <a:r>
              <a:rPr lang="en-US" dirty="0" err="1" smtClean="0"/>
              <a:t>perioestal</a:t>
            </a:r>
            <a:r>
              <a:rPr lang="en-US" dirty="0" smtClean="0"/>
              <a:t> reactions secondary to myositis</a:t>
            </a:r>
          </a:p>
          <a:p>
            <a:pPr marL="457200" indent="-457200">
              <a:buFont typeface="Arial"/>
              <a:buChar char="•"/>
            </a:pPr>
            <a:r>
              <a:rPr lang="en-US" dirty="0" smtClean="0"/>
              <a:t>Decreased albumin</a:t>
            </a:r>
          </a:p>
          <a:p>
            <a:pPr marL="1141413" lvl="1" indent="-457200">
              <a:buFont typeface="Arial"/>
              <a:buChar char="•"/>
            </a:pPr>
            <a:r>
              <a:rPr lang="en-US" dirty="0" err="1" smtClean="0"/>
              <a:t>Chornic</a:t>
            </a:r>
            <a:r>
              <a:rPr lang="en-US" dirty="0" smtClean="0"/>
              <a:t> inflammation, decreased protein intake and altered protein </a:t>
            </a:r>
            <a:r>
              <a:rPr lang="en-US" dirty="0" err="1" smtClean="0"/>
              <a:t>metabolims</a:t>
            </a:r>
            <a:endParaRPr lang="en-US" dirty="0" smtClean="0"/>
          </a:p>
          <a:p>
            <a:pPr marL="457200" indent="-457200">
              <a:buFont typeface="Arial"/>
              <a:buChar char="•"/>
            </a:pPr>
            <a:r>
              <a:rPr lang="en-US" dirty="0" smtClean="0"/>
              <a:t>Azotemia and </a:t>
            </a:r>
            <a:r>
              <a:rPr lang="en-US" dirty="0" err="1" smtClean="0"/>
              <a:t>isothenuria</a:t>
            </a:r>
            <a:r>
              <a:rPr lang="en-US" dirty="0" smtClean="0"/>
              <a:t> in patients developing CRF</a:t>
            </a:r>
          </a:p>
          <a:p>
            <a:pPr marL="457200" indent="-457200">
              <a:buFont typeface="Arial"/>
              <a:buChar char="•"/>
            </a:pPr>
            <a:r>
              <a:rPr lang="en-US" dirty="0" smtClean="0"/>
              <a:t>Periosteal bony proliferation</a:t>
            </a:r>
          </a:p>
          <a:p>
            <a:pPr marL="1141413" lvl="1" indent="-457200">
              <a:buFont typeface="Arial"/>
              <a:buChar char="•"/>
            </a:pPr>
            <a:r>
              <a:rPr lang="en-US" dirty="0" smtClean="0"/>
              <a:t>Similar to Hypertrophic osteopathy</a:t>
            </a:r>
          </a:p>
          <a:p>
            <a:pPr marL="1141413" lvl="1" indent="-457200">
              <a:buFont typeface="Arial"/>
              <a:buChar char="•"/>
            </a:pPr>
            <a:r>
              <a:rPr lang="en-US" dirty="0" err="1" smtClean="0"/>
              <a:t>Thoght</a:t>
            </a:r>
            <a:r>
              <a:rPr lang="en-US" dirty="0" smtClean="0"/>
              <a:t> to be secondary to myositis</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47</a:t>
            </a:fld>
            <a:endParaRPr lang="en-US"/>
          </a:p>
        </p:txBody>
      </p:sp>
    </p:spTree>
    <p:extLst>
      <p:ext uri="{BB962C8B-B14F-4D97-AF65-F5344CB8AC3E}">
        <p14:creationId xmlns:p14="http://schemas.microsoft.com/office/powerpoint/2010/main" val="5589966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Identification of intracellular </a:t>
            </a:r>
            <a:r>
              <a:rPr lang="en-US" dirty="0" err="1" smtClean="0"/>
              <a:t>gamonts</a:t>
            </a:r>
            <a:endParaRPr lang="en-US" dirty="0" smtClean="0"/>
          </a:p>
          <a:p>
            <a:pPr marL="1141413" lvl="1" indent="-457200">
              <a:buFont typeface="Arial"/>
              <a:buChar char="•"/>
            </a:pPr>
            <a:r>
              <a:rPr lang="en-US" dirty="0" smtClean="0"/>
              <a:t>In PMN cells</a:t>
            </a:r>
          </a:p>
          <a:p>
            <a:pPr marL="1141413" lvl="1" indent="-457200">
              <a:buFont typeface="Arial"/>
              <a:buChar char="•"/>
            </a:pPr>
            <a:r>
              <a:rPr lang="en-US" dirty="0" smtClean="0"/>
              <a:t>Uncommon due to low levels of </a:t>
            </a:r>
            <a:r>
              <a:rPr lang="en-US" dirty="0" err="1" smtClean="0"/>
              <a:t>parasitemia</a:t>
            </a:r>
            <a:endParaRPr lang="en-US" dirty="0" smtClean="0"/>
          </a:p>
          <a:p>
            <a:pPr marL="457200" indent="-457200">
              <a:buFont typeface="Arial"/>
              <a:buChar char="•"/>
            </a:pPr>
            <a:r>
              <a:rPr lang="en-US" dirty="0" smtClean="0"/>
              <a:t>Muscle biopsy</a:t>
            </a:r>
          </a:p>
          <a:p>
            <a:pPr marL="1141413" lvl="1" indent="-457200">
              <a:buFont typeface="Arial"/>
              <a:buChar char="•"/>
            </a:pPr>
            <a:r>
              <a:rPr lang="en-US" dirty="0" smtClean="0"/>
              <a:t>Shows the classic onion skin cysts</a:t>
            </a:r>
          </a:p>
          <a:p>
            <a:pPr marL="457200" indent="-457200">
              <a:buFont typeface="Arial"/>
              <a:buChar char="•"/>
            </a:pPr>
            <a:r>
              <a:rPr lang="en-US" dirty="0" smtClean="0"/>
              <a:t>Serology</a:t>
            </a:r>
          </a:p>
          <a:p>
            <a:pPr marL="1141413" lvl="1" indent="-457200">
              <a:buFont typeface="Arial"/>
              <a:buChar char="•"/>
            </a:pPr>
            <a:r>
              <a:rPr lang="en-US" dirty="0" smtClean="0"/>
              <a:t>Elisa at OSU</a:t>
            </a:r>
          </a:p>
          <a:p>
            <a:pPr marL="1141413" lvl="1" indent="-457200">
              <a:buFont typeface="Arial"/>
              <a:buChar char="•"/>
            </a:pPr>
            <a:r>
              <a:rPr lang="en-US" dirty="0" smtClean="0"/>
              <a:t>False positives when dog has been exposed to </a:t>
            </a:r>
            <a:r>
              <a:rPr lang="en-US" dirty="0" err="1" smtClean="0"/>
              <a:t>amblyomma</a:t>
            </a:r>
            <a:r>
              <a:rPr lang="en-US" dirty="0" smtClean="0"/>
              <a:t> ticks b/c of tick residue in the test</a:t>
            </a:r>
          </a:p>
          <a:p>
            <a:pPr marL="457200" indent="-457200">
              <a:buFont typeface="Arial"/>
              <a:buChar char="•"/>
            </a:pPr>
            <a:r>
              <a:rPr lang="en-US" dirty="0" smtClean="0"/>
              <a:t>PCR</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48</a:t>
            </a:fld>
            <a:endParaRPr lang="en-US"/>
          </a:p>
        </p:txBody>
      </p:sp>
    </p:spTree>
    <p:extLst>
      <p:ext uri="{BB962C8B-B14F-4D97-AF65-F5344CB8AC3E}">
        <p14:creationId xmlns:p14="http://schemas.microsoft.com/office/powerpoint/2010/main" val="40761042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treatment is able to clear</a:t>
            </a:r>
            <a:r>
              <a:rPr lang="en-US" baseline="0" dirty="0" smtClean="0"/>
              <a:t> an infection…</a:t>
            </a:r>
          </a:p>
          <a:p>
            <a:r>
              <a:rPr lang="en-US" baseline="0" dirty="0" smtClean="0"/>
              <a:t>TCP combination clears the </a:t>
            </a:r>
            <a:r>
              <a:rPr lang="en-US" baseline="0" dirty="0" err="1" smtClean="0"/>
              <a:t>merozoite</a:t>
            </a:r>
            <a:r>
              <a:rPr lang="en-US" baseline="0" dirty="0" smtClean="0"/>
              <a:t> stage, Relapse typically occurs within 1-6 months</a:t>
            </a:r>
          </a:p>
          <a:p>
            <a:r>
              <a:rPr lang="en-US" baseline="0" dirty="0" err="1" smtClean="0"/>
              <a:t>Decoquinate</a:t>
            </a:r>
            <a:r>
              <a:rPr lang="en-US" baseline="0" dirty="0" smtClean="0"/>
              <a:t> can be started after TCP is done and repeat PCRs are done every 3-6 months until negative</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49</a:t>
            </a:fld>
            <a:endParaRPr lang="en-US"/>
          </a:p>
        </p:txBody>
      </p:sp>
    </p:spTree>
    <p:extLst>
      <p:ext uri="{BB962C8B-B14F-4D97-AF65-F5344CB8AC3E}">
        <p14:creationId xmlns:p14="http://schemas.microsoft.com/office/powerpoint/2010/main" val="1354601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Bacteriology</a:t>
            </a:r>
          </a:p>
          <a:p>
            <a:pPr marL="1141413" lvl="1" indent="-457200">
              <a:buFont typeface="Arial"/>
              <a:buChar char="•"/>
            </a:pPr>
            <a:r>
              <a:rPr lang="en-US" dirty="0" smtClean="0"/>
              <a:t>Anaerobic, spore-forming, non-encapsulated gram-positive bacillus</a:t>
            </a:r>
          </a:p>
          <a:p>
            <a:pPr marL="1141413" lvl="1" indent="-457200">
              <a:buFont typeface="Arial"/>
              <a:buChar char="•"/>
            </a:pPr>
            <a:r>
              <a:rPr lang="en-US" dirty="0" smtClean="0"/>
              <a:t>Ubiquitous in environment</a:t>
            </a:r>
          </a:p>
          <a:p>
            <a:pPr marL="1141413" lvl="1" indent="-457200">
              <a:buFont typeface="Arial"/>
              <a:buChar char="•"/>
            </a:pPr>
            <a:r>
              <a:rPr lang="en-US" dirty="0" smtClean="0"/>
              <a:t>Relatively low prevalence in dogs and cats, may be due to incomplete reporting, misdiagnoses, low number of cases truly</a:t>
            </a:r>
          </a:p>
          <a:p>
            <a:pPr marL="1141413" lvl="1" indent="-457200">
              <a:buFont typeface="Arial"/>
              <a:buChar char="•"/>
            </a:pPr>
            <a:r>
              <a:rPr lang="en-US" dirty="0" smtClean="0"/>
              <a:t>Generally dogs and cats are considered to be less effected by tetanus than other mammals-dogs 200 times and cats 2400 times more resistant</a:t>
            </a:r>
          </a:p>
          <a:p>
            <a:pPr marL="457200" indent="-457200">
              <a:buFont typeface="Arial"/>
              <a:buChar char="•"/>
            </a:pPr>
            <a:r>
              <a:rPr lang="en-US" dirty="0" smtClean="0"/>
              <a:t>Exposure</a:t>
            </a:r>
          </a:p>
          <a:p>
            <a:pPr marL="1141413" lvl="1" indent="-457200">
              <a:buFont typeface="Arial"/>
              <a:buChar char="•"/>
            </a:pPr>
            <a:r>
              <a:rPr lang="en-US" dirty="0" smtClean="0"/>
              <a:t>External wounds</a:t>
            </a:r>
          </a:p>
          <a:p>
            <a:pPr marL="1141413" lvl="1" indent="-457200">
              <a:buFont typeface="Arial"/>
              <a:buChar char="•"/>
            </a:pPr>
            <a:r>
              <a:rPr lang="en-US" dirty="0" smtClean="0"/>
              <a:t>Surgical wounds</a:t>
            </a:r>
          </a:p>
          <a:p>
            <a:pPr marL="1141413" lvl="1" indent="-457200">
              <a:buFont typeface="Arial"/>
              <a:buChar char="•"/>
            </a:pPr>
            <a:r>
              <a:rPr lang="en-US" dirty="0" smtClean="0"/>
              <a:t>Spores </a:t>
            </a:r>
            <a:r>
              <a:rPr lang="en-US" dirty="0" err="1" smtClean="0"/>
              <a:t>vegitate</a:t>
            </a:r>
            <a:r>
              <a:rPr lang="en-US" dirty="0" smtClean="0"/>
              <a:t> in </a:t>
            </a:r>
            <a:r>
              <a:rPr lang="en-US" dirty="0" err="1" smtClean="0"/>
              <a:t>respose</a:t>
            </a:r>
            <a:r>
              <a:rPr lang="en-US" dirty="0" smtClean="0"/>
              <a:t> to anaerobic conditions at cite of injury</a:t>
            </a:r>
          </a:p>
          <a:p>
            <a:pPr marL="1141413" lvl="1" indent="-457200">
              <a:buFont typeface="Arial"/>
              <a:buChar char="•"/>
            </a:pPr>
            <a:r>
              <a:rPr lang="en-US" dirty="0" smtClean="0"/>
              <a:t>Presence of a foreign body, tissue necrosis</a:t>
            </a:r>
            <a:r>
              <a:rPr lang="en-US" baseline="0" dirty="0" smtClean="0"/>
              <a:t>, other micro organisms or abscess formation contributes to germination</a:t>
            </a:r>
            <a:endParaRPr lang="en-US" dirty="0" smtClean="0"/>
          </a:p>
          <a:p>
            <a:pPr marL="457200" indent="-457200">
              <a:buFont typeface="Arial"/>
              <a:buChar char="•"/>
            </a:pPr>
            <a:r>
              <a:rPr lang="en-US" dirty="0" smtClean="0"/>
              <a:t>Toxins:</a:t>
            </a:r>
          </a:p>
          <a:p>
            <a:pPr marL="1141413" lvl="1" indent="-457200">
              <a:buFont typeface="Arial"/>
              <a:buChar char="•"/>
            </a:pPr>
            <a:r>
              <a:rPr lang="en-US" dirty="0" err="1" smtClean="0"/>
              <a:t>Tetanolysin</a:t>
            </a:r>
            <a:r>
              <a:rPr lang="en-US" dirty="0" smtClean="0"/>
              <a:t>/</a:t>
            </a:r>
            <a:r>
              <a:rPr lang="en-US" dirty="0" err="1" smtClean="0"/>
              <a:t>tetanolepsin</a:t>
            </a:r>
            <a:r>
              <a:rPr lang="en-US" dirty="0" smtClean="0"/>
              <a:t> (as in </a:t>
            </a:r>
            <a:r>
              <a:rPr lang="en-US" dirty="0" err="1" smtClean="0"/>
              <a:t>greene</a:t>
            </a:r>
            <a:r>
              <a:rPr lang="en-US" dirty="0" smtClean="0"/>
              <a:t>)</a:t>
            </a:r>
          </a:p>
          <a:p>
            <a:pPr marL="1544638" lvl="2" indent="-457200">
              <a:buFont typeface="Arial"/>
              <a:buChar char="•"/>
            </a:pPr>
            <a:r>
              <a:rPr lang="en-US" dirty="0" smtClean="0"/>
              <a:t>Lyses red blood cells in vitro, in vivo consider to cause tissue damage resulting in an optimal local environment for bacterial growth</a:t>
            </a:r>
          </a:p>
          <a:p>
            <a:pPr marL="1544638" lvl="2" indent="-457200">
              <a:buFont typeface="Arial"/>
              <a:buChar char="•"/>
            </a:pPr>
            <a:r>
              <a:rPr lang="en-US" dirty="0" smtClean="0"/>
              <a:t>Not considered clinically significant</a:t>
            </a:r>
          </a:p>
          <a:p>
            <a:pPr marL="1141413" lvl="1" indent="-457200">
              <a:buFont typeface="Arial"/>
              <a:buChar char="•"/>
            </a:pPr>
            <a:r>
              <a:rPr lang="en-US" dirty="0" err="1" smtClean="0"/>
              <a:t>Tetanospasmin</a:t>
            </a:r>
            <a:endParaRPr lang="en-US" dirty="0" smtClean="0"/>
          </a:p>
          <a:p>
            <a:pPr marL="1544638" lvl="2" indent="-457200">
              <a:buFont typeface="Arial"/>
              <a:buChar char="•"/>
            </a:pPr>
            <a:r>
              <a:rPr lang="en-US" dirty="0" smtClean="0"/>
              <a:t>Cannot be absorbed from the GI tract b/c it is destroyed</a:t>
            </a:r>
          </a:p>
          <a:p>
            <a:pPr marL="1544638" lvl="2" indent="-457200">
              <a:buFont typeface="Arial"/>
              <a:buChar char="•"/>
            </a:pPr>
            <a:r>
              <a:rPr lang="en-US" dirty="0" smtClean="0"/>
              <a:t>Too large to pass through placenta</a:t>
            </a:r>
          </a:p>
          <a:p>
            <a:pPr marL="1544638" lvl="2" indent="-457200">
              <a:buFont typeface="Arial"/>
              <a:buChar char="•"/>
            </a:pPr>
            <a:r>
              <a:rPr lang="en-US" dirty="0" smtClean="0"/>
              <a:t>Produces classical </a:t>
            </a:r>
            <a:r>
              <a:rPr lang="en-US" dirty="0" err="1" smtClean="0"/>
              <a:t>nuerologic</a:t>
            </a:r>
            <a:r>
              <a:rPr lang="en-US" dirty="0" smtClean="0"/>
              <a:t> features w/ tetanus</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53</a:t>
            </a:fld>
            <a:endParaRPr lang="en-US"/>
          </a:p>
        </p:txBody>
      </p:sp>
    </p:spTree>
    <p:extLst>
      <p:ext uri="{BB962C8B-B14F-4D97-AF65-F5344CB8AC3E}">
        <p14:creationId xmlns:p14="http://schemas.microsoft.com/office/powerpoint/2010/main" val="9845738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457200" indent="-457200">
              <a:buFont typeface="Arial"/>
              <a:buChar char="•"/>
            </a:pPr>
            <a:r>
              <a:rPr lang="en-US" dirty="0" smtClean="0"/>
              <a:t>Mechanism of disease</a:t>
            </a:r>
          </a:p>
          <a:p>
            <a:pPr marL="1141413" lvl="1" indent="-457200">
              <a:buFont typeface="Arial"/>
              <a:buChar char="•"/>
            </a:pPr>
            <a:r>
              <a:rPr lang="en-US" dirty="0" smtClean="0"/>
              <a:t>Exposure through wound</a:t>
            </a:r>
          </a:p>
          <a:p>
            <a:pPr marL="1544638" lvl="2" indent="-457200">
              <a:buFont typeface="Arial"/>
              <a:buChar char="•"/>
            </a:pPr>
            <a:r>
              <a:rPr lang="en-US" dirty="0" smtClean="0"/>
              <a:t>Requires low oxygen tension-presence of necrotic tissue, foreign material along side poor blood supply is the spore’s </a:t>
            </a:r>
            <a:r>
              <a:rPr lang="en-US" dirty="0" err="1" smtClean="0"/>
              <a:t>favourite</a:t>
            </a:r>
            <a:endParaRPr lang="en-US" dirty="0" smtClean="0"/>
          </a:p>
          <a:p>
            <a:pPr marL="1544638" lvl="2" indent="-457200">
              <a:buFont typeface="Arial"/>
              <a:buChar char="•"/>
            </a:pPr>
            <a:r>
              <a:rPr lang="en-US" dirty="0" smtClean="0"/>
              <a:t>Reported with large burns, after IM injections and following snakebites</a:t>
            </a:r>
          </a:p>
          <a:p>
            <a:pPr marL="1544638" lvl="2" indent="-457200">
              <a:buFont typeface="Arial"/>
              <a:buChar char="•"/>
            </a:pPr>
            <a:r>
              <a:rPr lang="en-US" dirty="0" smtClean="0"/>
              <a:t>Median interval b/t wound </a:t>
            </a:r>
            <a:r>
              <a:rPr lang="en-US" dirty="0" err="1" smtClean="0"/>
              <a:t>occurance</a:t>
            </a:r>
            <a:r>
              <a:rPr lang="en-US" dirty="0" smtClean="0"/>
              <a:t> and onset of signs is 9 days</a:t>
            </a:r>
          </a:p>
          <a:p>
            <a:pPr marL="1544638" lvl="2" indent="-457200">
              <a:buFont typeface="Arial"/>
              <a:buChar char="•"/>
            </a:pPr>
            <a:r>
              <a:rPr lang="en-US" dirty="0" smtClean="0"/>
              <a:t>In humans a shorter incubation period correlates to a poorer prognosis</a:t>
            </a:r>
          </a:p>
          <a:p>
            <a:pPr marL="1544638" lvl="2" indent="-457200">
              <a:buFont typeface="Arial"/>
              <a:buChar char="•"/>
            </a:pPr>
            <a:r>
              <a:rPr lang="en-US" dirty="0" smtClean="0"/>
              <a:t>Inactive peptide cleaved to active form by tissue or </a:t>
            </a:r>
            <a:r>
              <a:rPr lang="en-US" dirty="0" err="1" smtClean="0"/>
              <a:t>bacttereial</a:t>
            </a:r>
            <a:r>
              <a:rPr lang="en-US" dirty="0" smtClean="0"/>
              <a:t> proteases</a:t>
            </a:r>
          </a:p>
          <a:p>
            <a:pPr marL="1544638" lvl="2" indent="-457200">
              <a:buFont typeface="Arial"/>
              <a:buChar char="•"/>
            </a:pPr>
            <a:r>
              <a:rPr lang="en-US" dirty="0" smtClean="0"/>
              <a:t>Forms into a light chain and a heavy chain</a:t>
            </a:r>
          </a:p>
          <a:p>
            <a:pPr marL="1544638" marR="0" lvl="2" indent="-45720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Light chain blocks release of neurotransmitters</a:t>
            </a:r>
            <a:endParaRPr lang="en-US" dirty="0" smtClean="0"/>
          </a:p>
          <a:p>
            <a:pPr marL="1544638" lvl="2" indent="-457200">
              <a:buFont typeface="Arial"/>
              <a:buChar char="•"/>
            </a:pPr>
            <a:r>
              <a:rPr lang="en-US" dirty="0" smtClean="0"/>
              <a:t>Heavy chain portion</a:t>
            </a:r>
            <a:r>
              <a:rPr lang="en-US" baseline="0" dirty="0" smtClean="0"/>
              <a:t> mediates attachment to peripheral nerves followed by internalization and migration through neurons</a:t>
            </a:r>
          </a:p>
          <a:p>
            <a:pPr marL="1544638" lvl="2" indent="-457200">
              <a:buFont typeface="Arial"/>
              <a:buChar char="•"/>
            </a:pPr>
            <a:r>
              <a:rPr lang="en-US" baseline="0" dirty="0" smtClean="0"/>
              <a:t>it enters axons of nearest motor nerves at the neuromuscular end plate </a:t>
            </a:r>
          </a:p>
          <a:p>
            <a:pPr marL="1544638" lvl="2" indent="-457200">
              <a:buFont typeface="Arial"/>
              <a:buChar char="•"/>
            </a:pPr>
            <a:r>
              <a:rPr lang="en-US" baseline="0" dirty="0" smtClean="0"/>
              <a:t>Then the toxin is incorporated into a vesicle and transported 75-250 mm/day retrograde</a:t>
            </a:r>
          </a:p>
          <a:p>
            <a:pPr marL="1544638" lvl="2" indent="-457200">
              <a:buFont typeface="Arial"/>
              <a:buChar char="•"/>
            </a:pPr>
            <a:r>
              <a:rPr lang="en-US" baseline="0" dirty="0" smtClean="0"/>
              <a:t>Transport is enhanced by neuronal stimulation</a:t>
            </a:r>
            <a:endParaRPr lang="en-US" dirty="0" smtClean="0"/>
          </a:p>
          <a:p>
            <a:pPr marL="1544638" lvl="2" indent="-457200">
              <a:buFont typeface="Arial"/>
              <a:buChar char="•"/>
            </a:pPr>
            <a:r>
              <a:rPr lang="en-US" dirty="0" smtClean="0"/>
              <a:t>Produces classical </a:t>
            </a:r>
            <a:r>
              <a:rPr lang="en-US" dirty="0" err="1" smtClean="0"/>
              <a:t>nuerologic</a:t>
            </a:r>
            <a:r>
              <a:rPr lang="en-US" dirty="0" smtClean="0"/>
              <a:t> features w/ tetanus</a:t>
            </a:r>
          </a:p>
          <a:p>
            <a:pPr marL="1141413" lvl="1" indent="-457200">
              <a:buFont typeface="Arial"/>
              <a:buChar char="•"/>
            </a:pPr>
            <a:r>
              <a:rPr lang="en-US" dirty="0" smtClean="0"/>
              <a:t>Prevents release of glycine and </a:t>
            </a:r>
            <a:r>
              <a:rPr lang="en-US" dirty="0" err="1" smtClean="0"/>
              <a:t>gaba</a:t>
            </a:r>
            <a:endParaRPr lang="en-US" dirty="0" smtClean="0"/>
          </a:p>
          <a:p>
            <a:pPr marL="1544638" lvl="2" indent="-457200">
              <a:buFont typeface="Arial"/>
              <a:buChar char="•"/>
            </a:pPr>
            <a:r>
              <a:rPr lang="en-US" dirty="0" smtClean="0"/>
              <a:t>An inhibitory neurotransmitter</a:t>
            </a:r>
          </a:p>
          <a:p>
            <a:pPr marL="1544638" lvl="2" indent="-457200">
              <a:buFont typeface="Arial"/>
              <a:buChar char="•"/>
            </a:pPr>
            <a:r>
              <a:rPr lang="en-US" dirty="0" smtClean="0"/>
              <a:t>Results</a:t>
            </a:r>
            <a:r>
              <a:rPr lang="en-US" baseline="0" dirty="0" smtClean="0"/>
              <a:t> in irreversible blockade of neuronal inhibition of skeletal muscle and generalized muscle spasms</a:t>
            </a:r>
            <a:endParaRPr lang="en-US" dirty="0" smtClean="0"/>
          </a:p>
          <a:p>
            <a:pPr marL="1141413" lvl="1" indent="-457200">
              <a:buFont typeface="Arial"/>
              <a:buChar char="•"/>
            </a:pPr>
            <a:r>
              <a:rPr lang="en-US" dirty="0" smtClean="0"/>
              <a:t>Overstimulation of motor </a:t>
            </a:r>
            <a:r>
              <a:rPr lang="en-US" dirty="0" err="1" smtClean="0"/>
              <a:t>neurons</a:t>
            </a:r>
            <a:r>
              <a:rPr lang="en-US" dirty="0" err="1" smtClean="0">
                <a:sym typeface="Wingdings"/>
              </a:rPr>
              <a:t>rigidity</a:t>
            </a:r>
            <a:endParaRPr lang="en-US" dirty="0" smtClean="0">
              <a:sym typeface="Wingdings"/>
            </a:endParaRPr>
          </a:p>
          <a:p>
            <a:pPr marL="1141413" lvl="1" indent="-457200">
              <a:buFont typeface="Arial"/>
              <a:buChar char="•"/>
            </a:pPr>
            <a:r>
              <a:rPr lang="en-US" dirty="0" smtClean="0">
                <a:sym typeface="Wingdings"/>
              </a:rPr>
              <a:t>Spread</a:t>
            </a:r>
            <a:r>
              <a:rPr lang="en-US" baseline="0" dirty="0" smtClean="0">
                <a:sym typeface="Wingdings"/>
              </a:rPr>
              <a:t> </a:t>
            </a:r>
            <a:r>
              <a:rPr lang="en-US" baseline="0" dirty="0" err="1" smtClean="0">
                <a:sym typeface="Wingdings"/>
              </a:rPr>
              <a:t>hematogenously</a:t>
            </a:r>
            <a:r>
              <a:rPr lang="en-US" baseline="0" dirty="0" smtClean="0">
                <a:sym typeface="Wingdings"/>
              </a:rPr>
              <a:t> in high loads to other </a:t>
            </a:r>
            <a:r>
              <a:rPr lang="en-US" baseline="0" dirty="0" err="1" smtClean="0">
                <a:sym typeface="Wingdings"/>
              </a:rPr>
              <a:t>neuro</a:t>
            </a:r>
            <a:r>
              <a:rPr lang="en-US" baseline="0" dirty="0" smtClean="0">
                <a:sym typeface="Wingdings"/>
              </a:rPr>
              <a:t> end plates and directly into the </a:t>
            </a:r>
            <a:r>
              <a:rPr lang="en-US" baseline="0" dirty="0" err="1" smtClean="0">
                <a:sym typeface="Wingdings"/>
              </a:rPr>
              <a:t>cns</a:t>
            </a:r>
            <a:r>
              <a:rPr lang="en-US" baseline="0" dirty="0" smtClean="0">
                <a:sym typeface="Wingdings"/>
              </a:rPr>
              <a:t> at the 4</a:t>
            </a:r>
            <a:r>
              <a:rPr lang="en-US" baseline="30000" dirty="0" smtClean="0">
                <a:sym typeface="Wingdings"/>
              </a:rPr>
              <a:t>th</a:t>
            </a:r>
            <a:r>
              <a:rPr lang="en-US" baseline="0" dirty="0" smtClean="0">
                <a:sym typeface="Wingdings"/>
              </a:rPr>
              <a:t> ventricle.</a:t>
            </a:r>
          </a:p>
          <a:p>
            <a:pPr marL="1141413" lvl="1" indent="-457200">
              <a:buFont typeface="Arial"/>
              <a:buChar char="•"/>
            </a:pPr>
            <a:r>
              <a:rPr lang="en-US" baseline="0" dirty="0" smtClean="0">
                <a:sym typeface="Wingdings"/>
              </a:rPr>
              <a:t>With direct intravenous injection the facial nerves are first affected and presumed to be due to the fact that these are shorter nerves compared to the peripheral nerves</a:t>
            </a:r>
            <a:endParaRPr lang="en-US" dirty="0" smtClean="0"/>
          </a:p>
        </p:txBody>
      </p:sp>
      <p:sp>
        <p:nvSpPr>
          <p:cNvPr id="4" name="Slide Number Placeholder 3"/>
          <p:cNvSpPr>
            <a:spLocks noGrp="1"/>
          </p:cNvSpPr>
          <p:nvPr>
            <p:ph type="sldNum" sz="quarter" idx="10"/>
          </p:nvPr>
        </p:nvSpPr>
        <p:spPr/>
        <p:txBody>
          <a:bodyPr/>
          <a:lstStyle/>
          <a:p>
            <a:fld id="{391105E4-9E70-4B8C-B294-1B0219D99967}" type="slidenum">
              <a:rPr lang="en-US" smtClean="0"/>
              <a:pPr/>
              <a:t>54</a:t>
            </a:fld>
            <a:endParaRPr lang="en-US"/>
          </a:p>
        </p:txBody>
      </p:sp>
    </p:spTree>
    <p:extLst>
      <p:ext uri="{BB962C8B-B14F-4D97-AF65-F5344CB8AC3E}">
        <p14:creationId xmlns:p14="http://schemas.microsoft.com/office/powerpoint/2010/main" val="500366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50% of cases in </a:t>
            </a:r>
            <a:r>
              <a:rPr lang="en-US" dirty="0" err="1" smtClean="0"/>
              <a:t>Burkitt</a:t>
            </a:r>
            <a:r>
              <a:rPr lang="en-US" dirty="0" smtClean="0"/>
              <a:t> study progressed to class III/IV</a:t>
            </a:r>
          </a:p>
          <a:p>
            <a:r>
              <a:rPr lang="en-US" dirty="0" smtClean="0"/>
              <a:t>Was</a:t>
            </a:r>
            <a:r>
              <a:rPr lang="en-US" baseline="0" dirty="0" smtClean="0"/>
              <a:t> retrospective at a referral hospital so may not represent generalized population</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56</a:t>
            </a:fld>
            <a:endParaRPr lang="en-US"/>
          </a:p>
        </p:txBody>
      </p:sp>
    </p:spTree>
    <p:extLst>
      <p:ext uri="{BB962C8B-B14F-4D97-AF65-F5344CB8AC3E}">
        <p14:creationId xmlns:p14="http://schemas.microsoft.com/office/powerpoint/2010/main" val="23593009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Four forms:</a:t>
            </a:r>
          </a:p>
          <a:p>
            <a:pPr marL="1141413" lvl="1" indent="-457200">
              <a:buFont typeface="Arial"/>
              <a:buChar char="•"/>
            </a:pPr>
            <a:r>
              <a:rPr lang="en-US" dirty="0" smtClean="0"/>
              <a:t>Cephalic</a:t>
            </a:r>
          </a:p>
          <a:p>
            <a:pPr marL="1544638" lvl="2" indent="-457200">
              <a:buFont typeface="Arial"/>
              <a:buChar char="•"/>
            </a:pPr>
            <a:r>
              <a:rPr lang="en-US" dirty="0" smtClean="0"/>
              <a:t>Seen with otitis media</a:t>
            </a:r>
          </a:p>
          <a:p>
            <a:pPr marL="1141413" lvl="1" indent="-457200">
              <a:buFont typeface="Arial"/>
              <a:buChar char="•"/>
            </a:pPr>
            <a:r>
              <a:rPr lang="en-US" dirty="0" smtClean="0"/>
              <a:t>Localized</a:t>
            </a:r>
          </a:p>
          <a:p>
            <a:pPr marL="1544638" lvl="2" indent="-457200">
              <a:buFont typeface="Arial"/>
              <a:buChar char="•"/>
            </a:pPr>
            <a:r>
              <a:rPr lang="en-US" dirty="0" smtClean="0"/>
              <a:t>Associated with lower toxin load</a:t>
            </a:r>
          </a:p>
          <a:p>
            <a:pPr marL="1544638" lvl="2" indent="-457200">
              <a:buFont typeface="Arial"/>
              <a:buChar char="•"/>
            </a:pPr>
            <a:r>
              <a:rPr lang="en-US" dirty="0" smtClean="0"/>
              <a:t>Muscle rigidity at site of infection</a:t>
            </a:r>
          </a:p>
          <a:p>
            <a:pPr marL="1544638" lvl="2" indent="-457200">
              <a:buFont typeface="Arial"/>
              <a:buChar char="•"/>
            </a:pPr>
            <a:r>
              <a:rPr lang="en-US" dirty="0" smtClean="0"/>
              <a:t>May progress to contralateral limb</a:t>
            </a:r>
          </a:p>
          <a:p>
            <a:pPr marL="1544638" lvl="2" indent="-457200">
              <a:buFont typeface="Arial"/>
              <a:buChar char="•"/>
            </a:pPr>
            <a:r>
              <a:rPr lang="en-US" dirty="0" smtClean="0"/>
              <a:t>Lower mortality</a:t>
            </a:r>
          </a:p>
          <a:p>
            <a:pPr marL="1544638" lvl="2" indent="-457200">
              <a:buFont typeface="Arial"/>
              <a:buChar char="•"/>
            </a:pPr>
            <a:r>
              <a:rPr lang="en-US" dirty="0" smtClean="0"/>
              <a:t>Cranial nerve signs develop late in </a:t>
            </a:r>
            <a:r>
              <a:rPr lang="en-US" dirty="0" err="1" smtClean="0"/>
              <a:t>disease</a:t>
            </a:r>
            <a:r>
              <a:rPr lang="en-US" dirty="0" err="1" smtClean="0">
                <a:sym typeface="Wingdings"/>
              </a:rPr>
              <a:t>risus</a:t>
            </a:r>
            <a:r>
              <a:rPr lang="en-US" dirty="0" smtClean="0">
                <a:sym typeface="Wingdings"/>
              </a:rPr>
              <a:t> </a:t>
            </a:r>
            <a:r>
              <a:rPr lang="en-US" dirty="0" err="1" smtClean="0">
                <a:sym typeface="Wingdings"/>
              </a:rPr>
              <a:t>sardonicus</a:t>
            </a:r>
            <a:r>
              <a:rPr lang="en-US" dirty="0" smtClean="0">
                <a:sym typeface="Wingdings"/>
              </a:rPr>
              <a:t> </a:t>
            </a:r>
            <a:r>
              <a:rPr lang="en-US" baseline="0" dirty="0" smtClean="0">
                <a:sym typeface="Wingdings"/>
              </a:rPr>
              <a:t> is facial muscle spasms, </a:t>
            </a:r>
            <a:r>
              <a:rPr lang="en-US" baseline="0" dirty="0" err="1" smtClean="0">
                <a:sym typeface="Wingdings"/>
              </a:rPr>
              <a:t>trismus</a:t>
            </a:r>
            <a:r>
              <a:rPr lang="en-US" baseline="0" dirty="0" smtClean="0">
                <a:sym typeface="Wingdings"/>
              </a:rPr>
              <a:t> is lockjaw</a:t>
            </a:r>
            <a:endParaRPr lang="en-US" dirty="0" smtClean="0"/>
          </a:p>
          <a:p>
            <a:pPr marL="1141413" lvl="1" indent="-457200">
              <a:buFont typeface="Arial"/>
              <a:buChar char="•"/>
            </a:pPr>
            <a:r>
              <a:rPr lang="en-US" dirty="0" smtClean="0"/>
              <a:t>Generalized</a:t>
            </a:r>
          </a:p>
          <a:p>
            <a:pPr marL="1544638" lvl="2" indent="-457200">
              <a:buFont typeface="Arial"/>
              <a:buChar char="•"/>
            </a:pPr>
            <a:r>
              <a:rPr lang="en-US" dirty="0" smtClean="0"/>
              <a:t>Extreme muscle rigidity with extensor groups dominating most commonly, actually</a:t>
            </a:r>
            <a:r>
              <a:rPr lang="en-US" baseline="0" dirty="0" smtClean="0"/>
              <a:t> the stronger of each of the opposing muscle groups will predominate so in the limbs the extensor groups do, this is also why the muscles for closing the jaw rather than opening the jaw predominate</a:t>
            </a:r>
            <a:endParaRPr lang="en-US" dirty="0" smtClean="0"/>
          </a:p>
          <a:p>
            <a:pPr marL="1544638" lvl="2" indent="-457200">
              <a:buFont typeface="Arial"/>
              <a:buChar char="•"/>
            </a:pPr>
            <a:r>
              <a:rPr lang="en-US" dirty="0" smtClean="0"/>
              <a:t>May progress from localized form to CNS</a:t>
            </a:r>
          </a:p>
          <a:p>
            <a:pPr marL="1544638" lvl="2" indent="-457200">
              <a:buFont typeface="Arial"/>
              <a:buChar char="•"/>
            </a:pPr>
            <a:r>
              <a:rPr lang="en-US" dirty="0" smtClean="0"/>
              <a:t>Cranial nerve signs develop early in disease</a:t>
            </a:r>
          </a:p>
          <a:p>
            <a:pPr marL="1141413" lvl="1" indent="-457200">
              <a:buFont typeface="Arial"/>
              <a:buChar char="•"/>
            </a:pPr>
            <a:r>
              <a:rPr lang="en-US" dirty="0" smtClean="0"/>
              <a:t>Neonatal</a:t>
            </a:r>
          </a:p>
          <a:p>
            <a:pPr marL="1598613" lvl="2" indent="-457200">
              <a:buFont typeface="Arial"/>
              <a:buChar char="•"/>
            </a:pPr>
            <a:r>
              <a:rPr lang="en-US" dirty="0" smtClean="0"/>
              <a:t>Reported mostly in developing</a:t>
            </a:r>
            <a:r>
              <a:rPr lang="en-US" baseline="0" dirty="0" smtClean="0"/>
              <a:t> countries at the umbilicus </a:t>
            </a: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57</a:t>
            </a:fld>
            <a:endParaRPr lang="en-US"/>
          </a:p>
        </p:txBody>
      </p:sp>
    </p:spTree>
    <p:extLst>
      <p:ext uri="{BB962C8B-B14F-4D97-AF65-F5344CB8AC3E}">
        <p14:creationId xmlns:p14="http://schemas.microsoft.com/office/powerpoint/2010/main" val="35067355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Risus</a:t>
            </a:r>
            <a:r>
              <a:rPr lang="en-US" dirty="0" smtClean="0"/>
              <a:t> </a:t>
            </a:r>
            <a:r>
              <a:rPr lang="en-US" dirty="0" err="1" smtClean="0"/>
              <a:t>sardonicus</a:t>
            </a:r>
            <a:r>
              <a:rPr lang="en-US" dirty="0" smtClean="0"/>
              <a:t>—drawing back of the lips</a:t>
            </a:r>
          </a:p>
          <a:p>
            <a:r>
              <a:rPr lang="en-US" dirty="0" err="1" smtClean="0"/>
              <a:t>Trismus</a:t>
            </a:r>
            <a:r>
              <a:rPr lang="en-US" dirty="0" smtClean="0"/>
              <a:t>—lockjaw </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58</a:t>
            </a:fld>
            <a:endParaRPr lang="en-US"/>
          </a:p>
        </p:txBody>
      </p:sp>
    </p:spTree>
    <p:extLst>
      <p:ext uri="{BB962C8B-B14F-4D97-AF65-F5344CB8AC3E}">
        <p14:creationId xmlns:p14="http://schemas.microsoft.com/office/powerpoint/2010/main" val="30666442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Wounds closer to the head are associated w/ more rapid onset and</a:t>
            </a:r>
            <a:r>
              <a:rPr lang="en-US" baseline="0" dirty="0" smtClean="0"/>
              <a:t> generalized </a:t>
            </a:r>
            <a:r>
              <a:rPr lang="en-US" baseline="0" dirty="0" err="1" smtClean="0"/>
              <a:t>cns</a:t>
            </a:r>
            <a:r>
              <a:rPr lang="en-US" baseline="0" dirty="0" smtClean="0"/>
              <a:t> signs than injuries to distant extremities</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59</a:t>
            </a:fld>
            <a:endParaRPr lang="en-US"/>
          </a:p>
        </p:txBody>
      </p:sp>
    </p:spTree>
    <p:extLst>
      <p:ext uri="{BB962C8B-B14F-4D97-AF65-F5344CB8AC3E}">
        <p14:creationId xmlns:p14="http://schemas.microsoft.com/office/powerpoint/2010/main" val="4019650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Unlike other respiratory diseases in dogs, the infection rate is very</a:t>
            </a:r>
            <a:r>
              <a:rPr lang="en-US" baseline="0" dirty="0" smtClean="0"/>
              <a:t> high with 60-80% attack rates in group settings</a:t>
            </a:r>
          </a:p>
          <a:p>
            <a:pPr marL="0" indent="0">
              <a:buFont typeface="Arial"/>
              <a:buNone/>
            </a:pPr>
            <a:r>
              <a:rPr lang="en-US" baseline="0" dirty="0" smtClean="0"/>
              <a:t>Peak of shed is 2-4 days </a:t>
            </a:r>
            <a:r>
              <a:rPr lang="en-US" baseline="0" dirty="0" err="1" smtClean="0"/>
              <a:t>postinfection</a:t>
            </a:r>
            <a:r>
              <a:rPr lang="en-US" baseline="0" dirty="0" smtClean="0"/>
              <a:t> and </a:t>
            </a:r>
            <a:r>
              <a:rPr lang="en-US" baseline="0" dirty="0" err="1" smtClean="0"/>
              <a:t>viabile</a:t>
            </a:r>
            <a:r>
              <a:rPr lang="en-US" baseline="0" dirty="0" smtClean="0"/>
              <a:t> virus undetectable by day seven </a:t>
            </a:r>
            <a:r>
              <a:rPr lang="en-US" baseline="0" dirty="0" err="1" smtClean="0"/>
              <a:t>postinfection</a:t>
            </a:r>
            <a:endParaRPr lang="en-US" baseline="0" dirty="0" smtClean="0"/>
          </a:p>
          <a:p>
            <a:pPr marL="0" indent="0">
              <a:buFont typeface="Arial"/>
              <a:buNone/>
            </a:pPr>
            <a:r>
              <a:rPr lang="en-US" baseline="0" dirty="0" smtClean="0"/>
              <a:t>Infected dogs do not shed virus beyond 10 days post-infection</a:t>
            </a:r>
            <a:endParaRPr lang="en-US" dirty="0" smtClean="0"/>
          </a:p>
        </p:txBody>
      </p:sp>
      <p:sp>
        <p:nvSpPr>
          <p:cNvPr id="4" name="Slide Number Placeholder 3"/>
          <p:cNvSpPr>
            <a:spLocks noGrp="1"/>
          </p:cNvSpPr>
          <p:nvPr>
            <p:ph type="sldNum" sz="quarter" idx="10"/>
          </p:nvPr>
        </p:nvSpPr>
        <p:spPr/>
        <p:txBody>
          <a:bodyPr/>
          <a:lstStyle/>
          <a:p>
            <a:fld id="{391105E4-9E70-4B8C-B294-1B0219D99967}" type="slidenum">
              <a:rPr lang="en-US" smtClean="0"/>
              <a:pPr/>
              <a:t>7</a:t>
            </a:fld>
            <a:endParaRPr lang="en-US"/>
          </a:p>
        </p:txBody>
      </p:sp>
    </p:spTree>
    <p:extLst>
      <p:ext uri="{BB962C8B-B14F-4D97-AF65-F5344CB8AC3E}">
        <p14:creationId xmlns:p14="http://schemas.microsoft.com/office/powerpoint/2010/main" val="17000138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Ocular signs</a:t>
            </a:r>
          </a:p>
          <a:p>
            <a:pPr marL="1141413" lvl="1" indent="-457200">
              <a:buFont typeface="Arial"/>
              <a:buChar char="•"/>
            </a:pPr>
            <a:r>
              <a:rPr lang="en-US" dirty="0" smtClean="0"/>
              <a:t>Most common presenting sign-45%</a:t>
            </a:r>
            <a:r>
              <a:rPr lang="en-US" baseline="0" dirty="0" smtClean="0"/>
              <a:t> of cases in </a:t>
            </a:r>
            <a:r>
              <a:rPr lang="en-US" baseline="0" dirty="0" err="1" smtClean="0"/>
              <a:t>Burkitt</a:t>
            </a:r>
            <a:r>
              <a:rPr lang="en-US" baseline="0" dirty="0" smtClean="0"/>
              <a:t> study it was the first sign noted</a:t>
            </a:r>
            <a:endParaRPr lang="en-US" dirty="0" smtClean="0"/>
          </a:p>
          <a:p>
            <a:pPr marL="1141413" lvl="1" indent="-457200">
              <a:buFont typeface="Arial"/>
              <a:buChar char="•"/>
            </a:pPr>
            <a:r>
              <a:rPr lang="en-US" dirty="0" smtClean="0"/>
              <a:t>Third eyelid prolapse</a:t>
            </a:r>
            <a:r>
              <a:rPr lang="en-US" baseline="0" dirty="0" smtClean="0"/>
              <a:t> from retraction of the globe</a:t>
            </a:r>
            <a:endParaRPr lang="en-US" dirty="0" smtClean="0"/>
          </a:p>
          <a:p>
            <a:pPr marL="1141413" lvl="1" indent="-457200">
              <a:buFont typeface="Arial"/>
              <a:buChar char="•"/>
            </a:pPr>
            <a:r>
              <a:rPr lang="en-US" dirty="0" smtClean="0"/>
              <a:t>Squinting/swollen eyelids</a:t>
            </a:r>
          </a:p>
          <a:p>
            <a:pPr marL="1141413" lvl="1" indent="-457200">
              <a:buFont typeface="Arial"/>
              <a:buChar char="•"/>
            </a:pPr>
            <a:r>
              <a:rPr lang="en-US" dirty="0" err="1" smtClean="0"/>
              <a:t>Miosis</a:t>
            </a:r>
            <a:r>
              <a:rPr lang="en-US" dirty="0" smtClean="0"/>
              <a:t> is also present</a:t>
            </a:r>
            <a:r>
              <a:rPr lang="en-US" baseline="0" dirty="0" smtClean="0"/>
              <a:t> often</a:t>
            </a:r>
            <a:endParaRPr lang="en-US" dirty="0" smtClean="0"/>
          </a:p>
          <a:p>
            <a:pPr marL="457200" indent="-457200">
              <a:buFont typeface="Arial"/>
              <a:buChar char="•"/>
            </a:pPr>
            <a:r>
              <a:rPr lang="en-US" dirty="0" smtClean="0"/>
              <a:t>Cervical muscle tension</a:t>
            </a:r>
          </a:p>
          <a:p>
            <a:pPr marL="457200" indent="-457200">
              <a:buFont typeface="Arial"/>
              <a:buChar char="•"/>
            </a:pPr>
            <a:r>
              <a:rPr lang="en-US" dirty="0" smtClean="0"/>
              <a:t>Facial swelling</a:t>
            </a:r>
          </a:p>
          <a:p>
            <a:pPr marL="457200" indent="-457200">
              <a:buFont typeface="Arial"/>
              <a:buChar char="•"/>
            </a:pPr>
            <a:r>
              <a:rPr lang="en-US" dirty="0" smtClean="0"/>
              <a:t>Dysphagia</a:t>
            </a:r>
          </a:p>
          <a:p>
            <a:pPr marL="457200" indent="-457200">
              <a:buFont typeface="Arial"/>
              <a:buChar char="•"/>
            </a:pPr>
            <a:r>
              <a:rPr lang="en-US" dirty="0" smtClean="0"/>
              <a:t>Hypersalivation</a:t>
            </a:r>
          </a:p>
          <a:p>
            <a:pPr marL="914400" lvl="1" indent="-457200">
              <a:buFont typeface="Arial"/>
              <a:buChar char="•"/>
            </a:pPr>
            <a:r>
              <a:rPr lang="en-US" dirty="0" smtClean="0"/>
              <a:t>Both hypersalivation and dysphagia due to </a:t>
            </a:r>
            <a:r>
              <a:rPr lang="en-US" dirty="0" err="1" smtClean="0"/>
              <a:t>parasympathteic</a:t>
            </a:r>
            <a:r>
              <a:rPr lang="en-US" dirty="0" smtClean="0"/>
              <a:t> involvement</a:t>
            </a:r>
            <a:r>
              <a:rPr lang="en-US" baseline="0" dirty="0" smtClean="0"/>
              <a:t> and somatic cranial nerve nuclei</a:t>
            </a:r>
            <a:endParaRPr lang="en-US" dirty="0" smtClean="0"/>
          </a:p>
          <a:p>
            <a:pPr marL="457200" indent="-457200">
              <a:buFont typeface="Arial"/>
              <a:buChar char="•"/>
            </a:pPr>
            <a:r>
              <a:rPr lang="en-US" dirty="0" smtClean="0"/>
              <a:t>Regurgitation/vomiting</a:t>
            </a:r>
          </a:p>
          <a:p>
            <a:pPr marL="914400" lvl="1" indent="-457200">
              <a:buFont typeface="Arial"/>
              <a:buChar char="•"/>
            </a:pPr>
            <a:r>
              <a:rPr lang="en-US" dirty="0" smtClean="0"/>
              <a:t>Often a complication</a:t>
            </a:r>
            <a:r>
              <a:rPr lang="en-US" baseline="0" dirty="0" smtClean="0"/>
              <a:t> of animals with hiatal hernias</a:t>
            </a:r>
            <a:endParaRPr lang="en-US" dirty="0" smtClean="0"/>
          </a:p>
          <a:p>
            <a:pPr marL="457200" indent="-457200">
              <a:buFont typeface="Arial"/>
              <a:buChar char="•"/>
            </a:pPr>
            <a:r>
              <a:rPr lang="en-US" dirty="0" smtClean="0"/>
              <a:t>Limb stiffness</a:t>
            </a:r>
          </a:p>
          <a:p>
            <a:pPr marL="914400" lvl="1" indent="-457200">
              <a:buFont typeface="Arial"/>
              <a:buChar char="•"/>
            </a:pPr>
            <a:r>
              <a:rPr lang="en-US" dirty="0" smtClean="0"/>
              <a:t>Typically associate</a:t>
            </a:r>
            <a:r>
              <a:rPr lang="en-US" baseline="0" dirty="0" smtClean="0"/>
              <a:t> </a:t>
            </a:r>
            <a:r>
              <a:rPr lang="en-US" baseline="0" dirty="0" err="1" smtClean="0"/>
              <a:t>locialized</a:t>
            </a:r>
            <a:r>
              <a:rPr lang="en-US" baseline="0" dirty="0" smtClean="0"/>
              <a:t> pelvic limbs with female reproductive tract surgical disease</a:t>
            </a:r>
          </a:p>
          <a:p>
            <a:pPr marL="914400" lvl="1" indent="-457200">
              <a:buFont typeface="Arial"/>
              <a:buChar char="•"/>
            </a:pPr>
            <a:r>
              <a:rPr lang="en-US" baseline="0" dirty="0" smtClean="0"/>
              <a:t>In the thoracic limb the elbow is usually extended and the carpus flexed or </a:t>
            </a:r>
            <a:r>
              <a:rPr lang="en-US" baseline="0" dirty="0" err="1" smtClean="0"/>
              <a:t>exended</a:t>
            </a:r>
            <a:endParaRPr lang="en-US" baseline="0" dirty="0" smtClean="0"/>
          </a:p>
          <a:p>
            <a:pPr marL="914400" lvl="1" indent="-457200">
              <a:buFont typeface="Arial"/>
              <a:buChar char="•"/>
            </a:pPr>
            <a:r>
              <a:rPr lang="en-US" baseline="0" dirty="0" smtClean="0"/>
              <a:t>Generalized diseases typically also have </a:t>
            </a:r>
            <a:r>
              <a:rPr lang="en-US" baseline="0" dirty="0" err="1" smtClean="0"/>
              <a:t>dorsiflxcion</a:t>
            </a:r>
            <a:r>
              <a:rPr lang="en-US" baseline="0" dirty="0" smtClean="0"/>
              <a:t> of the tail</a:t>
            </a:r>
          </a:p>
          <a:p>
            <a:pPr marL="914400" lvl="1" indent="-457200">
              <a:buFont typeface="Arial"/>
              <a:buChar char="•"/>
            </a:pPr>
            <a:r>
              <a:rPr lang="en-US" baseline="0" dirty="0" smtClean="0"/>
              <a:t>Doing proprioceptive tests typically they have normal reactions just stiff in their responses</a:t>
            </a:r>
          </a:p>
          <a:p>
            <a:pPr marL="914400" lvl="1" indent="-457200">
              <a:buFont typeface="Arial"/>
              <a:buChar char="•"/>
            </a:pPr>
            <a:r>
              <a:rPr lang="en-US" baseline="0" dirty="0" smtClean="0"/>
              <a:t>Typically </a:t>
            </a:r>
            <a:r>
              <a:rPr lang="en-US" baseline="0" dirty="0" err="1" smtClean="0"/>
              <a:t>myotactic</a:t>
            </a:r>
            <a:r>
              <a:rPr lang="en-US" baseline="0" dirty="0" smtClean="0"/>
              <a:t> reflexes are increased and flexion reflexes are decreased</a:t>
            </a:r>
            <a:endParaRPr lang="en-US" dirty="0" smtClean="0"/>
          </a:p>
          <a:p>
            <a:pPr marL="457200" indent="-457200">
              <a:buFont typeface="Arial"/>
              <a:buChar char="•"/>
            </a:pPr>
            <a:r>
              <a:rPr lang="en-US" dirty="0" smtClean="0"/>
              <a:t>Trembling</a:t>
            </a:r>
          </a:p>
          <a:p>
            <a:pPr marL="914400" lvl="1" indent="-457200">
              <a:buFont typeface="Arial"/>
              <a:buChar char="•"/>
            </a:pPr>
            <a:r>
              <a:rPr lang="en-US" dirty="0" smtClean="0"/>
              <a:t>Often the muscle spasms are painful and they will vocalize during the episodes</a:t>
            </a:r>
          </a:p>
          <a:p>
            <a:pPr marL="457200" indent="-457200">
              <a:buFont typeface="Arial"/>
              <a:buChar char="•"/>
            </a:pPr>
            <a:r>
              <a:rPr lang="en-US" dirty="0" smtClean="0"/>
              <a:t>Lateral recumbency</a:t>
            </a:r>
          </a:p>
          <a:p>
            <a:pPr marL="457200" indent="-457200">
              <a:buFont typeface="Arial"/>
              <a:buChar char="•"/>
            </a:pPr>
            <a:r>
              <a:rPr lang="en-US" dirty="0" smtClean="0"/>
              <a:t>Urinary incontinence:</a:t>
            </a:r>
          </a:p>
          <a:p>
            <a:pPr marL="914400" lvl="1" indent="-457200">
              <a:buFont typeface="Arial"/>
              <a:buChar char="•"/>
            </a:pPr>
            <a:r>
              <a:rPr lang="en-US" dirty="0" smtClean="0"/>
              <a:t>Also can</a:t>
            </a:r>
            <a:r>
              <a:rPr lang="en-US" baseline="0" dirty="0" smtClean="0"/>
              <a:t> get constipation from persistent anal and urethral sphincter contractions</a:t>
            </a: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60</a:t>
            </a:fld>
            <a:endParaRPr lang="en-US"/>
          </a:p>
        </p:txBody>
      </p:sp>
    </p:spTree>
    <p:extLst>
      <p:ext uri="{BB962C8B-B14F-4D97-AF65-F5344CB8AC3E}">
        <p14:creationId xmlns:p14="http://schemas.microsoft.com/office/powerpoint/2010/main" val="40630378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Stastic</a:t>
            </a:r>
            <a:r>
              <a:rPr lang="en-US" baseline="0" dirty="0" smtClean="0"/>
              <a:t> episodes can be triggered by sound, touch or sight</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61</a:t>
            </a:fld>
            <a:endParaRPr lang="en-US"/>
          </a:p>
        </p:txBody>
      </p:sp>
    </p:spTree>
    <p:extLst>
      <p:ext uri="{BB962C8B-B14F-4D97-AF65-F5344CB8AC3E}">
        <p14:creationId xmlns:p14="http://schemas.microsoft.com/office/powerpoint/2010/main" val="2282708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Blood pressure</a:t>
            </a:r>
          </a:p>
          <a:p>
            <a:pPr marL="1141413" lvl="1" indent="-457200">
              <a:buFont typeface="Arial"/>
              <a:buChar char="•"/>
            </a:pPr>
            <a:r>
              <a:rPr lang="en-US" dirty="0" smtClean="0"/>
              <a:t>Episodic hypertension or hypotension</a:t>
            </a:r>
          </a:p>
          <a:p>
            <a:pPr marL="457200" indent="-457200">
              <a:buFont typeface="Arial"/>
              <a:buChar char="•"/>
            </a:pPr>
            <a:r>
              <a:rPr lang="en-US" dirty="0" smtClean="0"/>
              <a:t>EKG:</a:t>
            </a:r>
          </a:p>
          <a:p>
            <a:pPr marL="1141413" lvl="1" indent="-457200">
              <a:buFont typeface="Arial"/>
              <a:buChar char="•"/>
            </a:pPr>
            <a:r>
              <a:rPr lang="en-US" dirty="0" smtClean="0"/>
              <a:t>Sinus tachycardia or </a:t>
            </a:r>
            <a:r>
              <a:rPr lang="en-US" dirty="0" err="1" smtClean="0"/>
              <a:t>bradycardia</a:t>
            </a:r>
            <a:r>
              <a:rPr lang="en-US" dirty="0" smtClean="0"/>
              <a:t> with AV block, sinus arrest and ventricular escape</a:t>
            </a:r>
          </a:p>
          <a:p>
            <a:pPr marL="457200" indent="-457200">
              <a:buFont typeface="Arial"/>
              <a:buChar char="•"/>
            </a:pPr>
            <a:r>
              <a:rPr lang="en-US" dirty="0" smtClean="0"/>
              <a:t>Complete blood count</a:t>
            </a:r>
          </a:p>
          <a:p>
            <a:pPr marL="1141413" lvl="1" indent="-457200">
              <a:buFont typeface="Arial"/>
              <a:buChar char="•"/>
            </a:pPr>
            <a:r>
              <a:rPr lang="en-US" dirty="0" smtClean="0"/>
              <a:t>Neutrophilic leukocytosis</a:t>
            </a:r>
          </a:p>
          <a:p>
            <a:pPr marL="457200" indent="-457200">
              <a:buFont typeface="Arial"/>
              <a:buChar char="•"/>
            </a:pPr>
            <a:r>
              <a:rPr lang="en-US" dirty="0" smtClean="0"/>
              <a:t>Chemistry</a:t>
            </a:r>
          </a:p>
          <a:p>
            <a:pPr marL="1141413" lvl="1" indent="-457200">
              <a:buFont typeface="Arial"/>
              <a:buChar char="•"/>
            </a:pPr>
            <a:r>
              <a:rPr lang="en-US" dirty="0" smtClean="0"/>
              <a:t>Elevations in CK and AST</a:t>
            </a:r>
          </a:p>
          <a:p>
            <a:pPr marL="457200" indent="-457200">
              <a:buFont typeface="Arial"/>
              <a:buChar char="•"/>
            </a:pPr>
            <a:r>
              <a:rPr lang="en-US" dirty="0" smtClean="0"/>
              <a:t>Imaging</a:t>
            </a:r>
          </a:p>
          <a:p>
            <a:pPr marL="1141413" lvl="1" indent="-457200">
              <a:buFont typeface="Arial"/>
              <a:buChar char="•"/>
            </a:pPr>
            <a:r>
              <a:rPr lang="en-US" dirty="0" smtClean="0"/>
              <a:t>Hiatal hernia</a:t>
            </a:r>
          </a:p>
          <a:p>
            <a:pPr marL="1544638" lvl="2" indent="-457200">
              <a:buFont typeface="Arial"/>
              <a:buChar char="•"/>
            </a:pPr>
            <a:r>
              <a:rPr lang="en-US" dirty="0" smtClean="0"/>
              <a:t>Theory: abnormalities in esophageal motility and tone combined with diaphragmatic contractions</a:t>
            </a:r>
          </a:p>
          <a:p>
            <a:pPr marL="457200" indent="-457200">
              <a:buFont typeface="Arial"/>
              <a:buChar char="•"/>
            </a:pPr>
            <a:r>
              <a:rPr lang="en-US" dirty="0" smtClean="0"/>
              <a:t>Electromyography</a:t>
            </a:r>
          </a:p>
          <a:p>
            <a:pPr marL="1141413" lvl="1" indent="-457200">
              <a:buFont typeface="Arial"/>
              <a:buChar char="•"/>
            </a:pPr>
            <a:r>
              <a:rPr lang="en-US" dirty="0" smtClean="0"/>
              <a:t>Prolonged </a:t>
            </a:r>
            <a:r>
              <a:rPr lang="en-US" dirty="0" err="1" smtClean="0"/>
              <a:t>electral</a:t>
            </a:r>
            <a:r>
              <a:rPr lang="en-US" dirty="0" smtClean="0"/>
              <a:t> discharge</a:t>
            </a:r>
          </a:p>
          <a:p>
            <a:pPr marL="1141413" lvl="1" indent="-457200">
              <a:buFont typeface="Arial"/>
              <a:buChar char="•"/>
            </a:pPr>
            <a:r>
              <a:rPr lang="en-US" dirty="0" smtClean="0"/>
              <a:t>Normal nerve conduction velocities</a:t>
            </a:r>
          </a:p>
          <a:p>
            <a:pPr marL="1141413" lvl="1" indent="-457200">
              <a:buFont typeface="Arial"/>
              <a:buChar char="•"/>
            </a:pPr>
            <a:r>
              <a:rPr lang="en-US" dirty="0" smtClean="0"/>
              <a:t>Recommend to delay </a:t>
            </a:r>
            <a:r>
              <a:rPr lang="en-US" dirty="0" err="1" smtClean="0"/>
              <a:t>disting</a:t>
            </a:r>
            <a:r>
              <a:rPr lang="en-US" dirty="0" smtClean="0"/>
              <a:t> as it may hasten the progression of disease</a:t>
            </a:r>
          </a:p>
          <a:p>
            <a:pPr marL="684213" lvl="0" indent="-457200">
              <a:buFont typeface="Arial"/>
              <a:buChar char="•"/>
            </a:pPr>
            <a:r>
              <a:rPr lang="en-US" dirty="0" smtClean="0"/>
              <a:t>Isolation of organism is difficult and only successful</a:t>
            </a:r>
            <a:r>
              <a:rPr lang="en-US" baseline="0" dirty="0" smtClean="0"/>
              <a:t> in 30% of human cases, not generally performed in our patients, you can test for </a:t>
            </a:r>
            <a:r>
              <a:rPr lang="en-US" baseline="0" dirty="0" err="1" smtClean="0"/>
              <a:t>anibody</a:t>
            </a:r>
            <a:r>
              <a:rPr lang="en-US" baseline="0" dirty="0" smtClean="0"/>
              <a:t> titers and compare to a control population but this has to be interpreted alongside all other clinical data</a:t>
            </a: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62</a:t>
            </a:fld>
            <a:endParaRPr lang="en-US"/>
          </a:p>
        </p:txBody>
      </p:sp>
    </p:spTree>
    <p:extLst>
      <p:ext uri="{BB962C8B-B14F-4D97-AF65-F5344CB8AC3E}">
        <p14:creationId xmlns:p14="http://schemas.microsoft.com/office/powerpoint/2010/main" val="1834154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Antitoxin</a:t>
            </a:r>
          </a:p>
          <a:p>
            <a:pPr marL="1141413" lvl="1" indent="-457200">
              <a:buFont typeface="Arial"/>
              <a:buChar char="•"/>
            </a:pPr>
            <a:r>
              <a:rPr lang="en-US" dirty="0" smtClean="0"/>
              <a:t>2 types:</a:t>
            </a:r>
          </a:p>
          <a:p>
            <a:pPr marL="1544638" lvl="2" indent="-457200">
              <a:buFont typeface="Arial"/>
              <a:buChar char="•"/>
            </a:pPr>
            <a:r>
              <a:rPr lang="en-US" dirty="0" smtClean="0"/>
              <a:t>Equine anti-tetanus serum</a:t>
            </a:r>
          </a:p>
          <a:p>
            <a:pPr marL="1544638" lvl="2" indent="-457200">
              <a:buFont typeface="Arial"/>
              <a:buChar char="•"/>
            </a:pPr>
            <a:r>
              <a:rPr lang="en-US" dirty="0" smtClean="0"/>
              <a:t>Human tetanus immune globulin</a:t>
            </a:r>
          </a:p>
          <a:p>
            <a:pPr marL="1141413" lvl="1" indent="-457200">
              <a:buFont typeface="Arial"/>
              <a:buChar char="•"/>
            </a:pPr>
            <a:r>
              <a:rPr lang="en-US" dirty="0" smtClean="0"/>
              <a:t>Neutralize </a:t>
            </a:r>
            <a:r>
              <a:rPr lang="en-US" dirty="0" err="1" smtClean="0"/>
              <a:t>tetanospasmin</a:t>
            </a:r>
            <a:r>
              <a:rPr lang="en-US" dirty="0" smtClean="0"/>
              <a:t> when toxin is present in the blood, ineffective if already in nerve </a:t>
            </a:r>
            <a:r>
              <a:rPr lang="en-US" dirty="0" err="1" smtClean="0"/>
              <a:t>cellsand</a:t>
            </a:r>
            <a:r>
              <a:rPr lang="en-US" dirty="0" smtClean="0"/>
              <a:t> at that point you have to wait for regeneration</a:t>
            </a:r>
          </a:p>
          <a:p>
            <a:pPr marL="1598613" lvl="2" indent="-457200">
              <a:buFont typeface="Arial"/>
              <a:buChar char="•"/>
            </a:pPr>
            <a:r>
              <a:rPr lang="en-US" dirty="0" smtClean="0"/>
              <a:t>Have</a:t>
            </a:r>
            <a:r>
              <a:rPr lang="en-US" baseline="0" dirty="0" smtClean="0"/>
              <a:t> done some lab tests doing </a:t>
            </a:r>
            <a:r>
              <a:rPr lang="en-US" baseline="0" dirty="0" err="1" smtClean="0"/>
              <a:t>intrathecal</a:t>
            </a:r>
            <a:r>
              <a:rPr lang="en-US" baseline="0" dirty="0" smtClean="0"/>
              <a:t> injections and may reduce morbidity and mortality</a:t>
            </a:r>
          </a:p>
          <a:p>
            <a:pPr marL="1598613" lvl="2" indent="-457200">
              <a:buFont typeface="Arial"/>
              <a:buChar char="•"/>
            </a:pPr>
            <a:r>
              <a:rPr lang="en-US" baseline="0" dirty="0" smtClean="0"/>
              <a:t>Argued that it doesn’t need to cross BBB then and may partially neutralize the toxin</a:t>
            </a:r>
          </a:p>
          <a:p>
            <a:pPr marL="1598613" lvl="2" indent="-457200">
              <a:buFont typeface="Arial"/>
              <a:buChar char="•"/>
            </a:pPr>
            <a:r>
              <a:rPr lang="en-US" baseline="0" dirty="0" smtClean="0"/>
              <a:t>Not proven effective for use in people</a:t>
            </a:r>
          </a:p>
          <a:p>
            <a:pPr marL="1598613" lvl="2" indent="-457200">
              <a:buFont typeface="Arial"/>
              <a:buChar char="•"/>
            </a:pPr>
            <a:r>
              <a:rPr lang="en-US" baseline="0" dirty="0" smtClean="0"/>
              <a:t>Also can try a local IM injection proximal to the wound</a:t>
            </a:r>
            <a:endParaRPr lang="en-US" dirty="0" smtClean="0"/>
          </a:p>
          <a:p>
            <a:pPr marL="1141413" lvl="1" indent="-457200">
              <a:buFont typeface="Arial"/>
              <a:buChar char="•"/>
            </a:pPr>
            <a:r>
              <a:rPr lang="en-US" dirty="0" smtClean="0"/>
              <a:t>Cannot enter CNS, so only effective </a:t>
            </a:r>
            <a:r>
              <a:rPr lang="en-US" dirty="0" err="1" smtClean="0"/>
              <a:t>intrathecally</a:t>
            </a:r>
            <a:r>
              <a:rPr lang="en-US" dirty="0" smtClean="0"/>
              <a:t> for </a:t>
            </a:r>
            <a:r>
              <a:rPr lang="en-US" dirty="0" err="1" smtClean="0"/>
              <a:t>cns</a:t>
            </a:r>
            <a:r>
              <a:rPr lang="en-US" dirty="0" smtClean="0"/>
              <a:t> SIGNS</a:t>
            </a:r>
          </a:p>
          <a:p>
            <a:pPr marL="1141413" lvl="1" indent="-457200">
              <a:buFont typeface="Arial"/>
              <a:buChar char="•"/>
            </a:pPr>
            <a:r>
              <a:rPr lang="en-US" dirty="0" smtClean="0"/>
              <a:t>Adverse reaction:</a:t>
            </a:r>
          </a:p>
          <a:p>
            <a:pPr marL="1544638" lvl="2" indent="-457200">
              <a:buFont typeface="Arial"/>
              <a:buChar char="•"/>
            </a:pPr>
            <a:r>
              <a:rPr lang="en-US" dirty="0" smtClean="0"/>
              <a:t>Anaphylactic</a:t>
            </a:r>
          </a:p>
          <a:p>
            <a:pPr marL="1544638" lvl="2" indent="-457200">
              <a:buFont typeface="Arial"/>
              <a:buChar char="•"/>
            </a:pPr>
            <a:r>
              <a:rPr lang="en-US" dirty="0" err="1" smtClean="0"/>
              <a:t>Anaphylactoid</a:t>
            </a:r>
            <a:endParaRPr lang="en-US" dirty="0" smtClean="0"/>
          </a:p>
          <a:p>
            <a:pPr marL="1544638" lvl="2" indent="-457200">
              <a:buFont typeface="Arial"/>
              <a:buChar char="•"/>
            </a:pPr>
            <a:r>
              <a:rPr lang="en-US" dirty="0" smtClean="0"/>
              <a:t>Serum sickness</a:t>
            </a:r>
          </a:p>
          <a:p>
            <a:pPr marL="1544638" lvl="2" indent="-457200">
              <a:buFont typeface="Arial"/>
              <a:buChar char="•"/>
            </a:pPr>
            <a:r>
              <a:rPr lang="en-US" dirty="0" smtClean="0"/>
              <a:t>Previous recommendations were to perform an </a:t>
            </a:r>
            <a:r>
              <a:rPr lang="en-US" dirty="0" err="1" smtClean="0"/>
              <a:t>interdermal</a:t>
            </a:r>
            <a:r>
              <a:rPr lang="en-US" dirty="0" smtClean="0"/>
              <a:t> skin test with the antitoxin prior to administration, however in the </a:t>
            </a:r>
            <a:r>
              <a:rPr lang="en-US" dirty="0" err="1" smtClean="0"/>
              <a:t>Burkitt</a:t>
            </a:r>
            <a:r>
              <a:rPr lang="en-US" dirty="0" smtClean="0"/>
              <a:t> paper the dogs that had positive tests (2/35) were pretreated with </a:t>
            </a:r>
            <a:r>
              <a:rPr lang="en-US" dirty="0" err="1" smtClean="0"/>
              <a:t>benedryl</a:t>
            </a:r>
            <a:r>
              <a:rPr lang="en-US" dirty="0" smtClean="0"/>
              <a:t> and had no problems, and there were dogs with negative skin test that had reactions anyways.</a:t>
            </a:r>
          </a:p>
          <a:p>
            <a:pPr marL="1141413" lvl="1" indent="-457200">
              <a:buFont typeface="Arial"/>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63</a:t>
            </a:fld>
            <a:endParaRPr lang="en-US"/>
          </a:p>
        </p:txBody>
      </p:sp>
    </p:spTree>
    <p:extLst>
      <p:ext uri="{BB962C8B-B14F-4D97-AF65-F5344CB8AC3E}">
        <p14:creationId xmlns:p14="http://schemas.microsoft.com/office/powerpoint/2010/main" val="2780852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Wound management</a:t>
            </a:r>
          </a:p>
          <a:p>
            <a:pPr marL="1141413" lvl="1" indent="-457200">
              <a:buFont typeface="Arial"/>
              <a:buChar char="•"/>
            </a:pPr>
            <a:r>
              <a:rPr lang="en-US" dirty="0" smtClean="0"/>
              <a:t>Thorough debridement—gives the best prognosis</a:t>
            </a:r>
          </a:p>
          <a:p>
            <a:pPr marL="1141413" lvl="1" indent="-457200">
              <a:buFont typeface="Arial"/>
              <a:buChar char="•"/>
            </a:pPr>
            <a:r>
              <a:rPr lang="en-US" dirty="0" smtClean="0"/>
              <a:t>Hydrogen peroxide flushing</a:t>
            </a:r>
          </a:p>
          <a:p>
            <a:pPr marL="1544638" lvl="2" indent="-457200">
              <a:buFont typeface="Arial"/>
              <a:buChar char="•"/>
            </a:pPr>
            <a:r>
              <a:rPr lang="en-US" dirty="0" smtClean="0"/>
              <a:t>Increases the oxygen tension</a:t>
            </a:r>
          </a:p>
          <a:p>
            <a:pPr marL="1544638" lvl="2" indent="-457200">
              <a:buFont typeface="Arial"/>
              <a:buChar char="•"/>
            </a:pPr>
            <a:r>
              <a:rPr lang="en-US" dirty="0" smtClean="0"/>
              <a:t>May put patient at risk for air emboli</a:t>
            </a:r>
          </a:p>
          <a:p>
            <a:pPr marL="1087438" lvl="1" indent="-457200">
              <a:buFont typeface="Arial"/>
              <a:buChar char="•"/>
            </a:pPr>
            <a:r>
              <a:rPr lang="en-US" dirty="0" smtClean="0"/>
              <a:t>Hyperbaric oxygen therapy has been </a:t>
            </a:r>
            <a:r>
              <a:rPr lang="en-US" dirty="0" err="1" smtClean="0"/>
              <a:t>infestigated</a:t>
            </a:r>
            <a:r>
              <a:rPr lang="en-US" baseline="0" dirty="0" smtClean="0"/>
              <a:t> but does not have adequate proof at this point</a:t>
            </a:r>
            <a:endParaRPr lang="en-US" dirty="0" smtClean="0"/>
          </a:p>
          <a:p>
            <a:pPr marL="457200" indent="-457200">
              <a:buFont typeface="Arial"/>
              <a:buChar char="•"/>
            </a:pPr>
            <a:r>
              <a:rPr lang="en-US" dirty="0" smtClean="0"/>
              <a:t>Antimicrobials</a:t>
            </a:r>
          </a:p>
          <a:p>
            <a:pPr marL="1141413" lvl="1" indent="-457200">
              <a:buFont typeface="Arial"/>
              <a:buChar char="•"/>
            </a:pPr>
            <a:r>
              <a:rPr lang="en-US" dirty="0" smtClean="0"/>
              <a:t>Goal to prevent further production of toxins</a:t>
            </a:r>
          </a:p>
          <a:p>
            <a:pPr marL="1544638" lvl="2" indent="-457200">
              <a:buFont typeface="Arial"/>
              <a:buChar char="•"/>
            </a:pPr>
            <a:r>
              <a:rPr lang="en-US" dirty="0" smtClean="0"/>
              <a:t>Will not have an affect on the toxins already present</a:t>
            </a:r>
          </a:p>
          <a:p>
            <a:pPr marL="1544638" lvl="2" indent="-457200">
              <a:buFont typeface="Arial"/>
              <a:buChar char="•"/>
            </a:pPr>
            <a:r>
              <a:rPr lang="en-US" dirty="0" smtClean="0"/>
              <a:t>Reduces mortality and need for muscle relaxant in humans</a:t>
            </a:r>
          </a:p>
          <a:p>
            <a:pPr marL="1141413" lvl="1" indent="-457200">
              <a:buFont typeface="Arial"/>
              <a:buChar char="•"/>
            </a:pPr>
            <a:r>
              <a:rPr lang="en-US" dirty="0" smtClean="0"/>
              <a:t>Penicillin G</a:t>
            </a:r>
          </a:p>
          <a:p>
            <a:pPr marL="1544638" lvl="2" indent="-457200">
              <a:buFont typeface="Arial"/>
              <a:buChar char="•"/>
            </a:pPr>
            <a:r>
              <a:rPr lang="en-US" dirty="0" smtClean="0"/>
              <a:t>Is a GABA agonist and may result in increased risk of convulsions</a:t>
            </a:r>
          </a:p>
          <a:p>
            <a:pPr marL="1141413" lvl="1" indent="-457200">
              <a:buFont typeface="Arial"/>
              <a:buChar char="•"/>
            </a:pPr>
            <a:r>
              <a:rPr lang="en-US" dirty="0" smtClean="0"/>
              <a:t>Tetracycline</a:t>
            </a:r>
          </a:p>
          <a:p>
            <a:pPr marL="1141413" lvl="1" indent="-457200">
              <a:buFont typeface="Arial"/>
              <a:buChar char="•"/>
            </a:pPr>
            <a:r>
              <a:rPr lang="en-US" dirty="0" smtClean="0"/>
              <a:t>Clindamycin</a:t>
            </a:r>
          </a:p>
          <a:p>
            <a:pPr marL="1141413" lvl="1" indent="-457200">
              <a:buFont typeface="Arial"/>
              <a:buChar char="•"/>
            </a:pPr>
            <a:r>
              <a:rPr lang="en-US" dirty="0" smtClean="0"/>
              <a:t>Metronidazole</a:t>
            </a:r>
          </a:p>
          <a:p>
            <a:pPr marL="1544638" lvl="2" indent="-457200">
              <a:buFont typeface="Arial"/>
              <a:buChar char="•"/>
            </a:pPr>
            <a:r>
              <a:rPr lang="en-US" dirty="0" smtClean="0"/>
              <a:t>Considered choice treatment in humans</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64</a:t>
            </a:fld>
            <a:endParaRPr lang="en-US"/>
          </a:p>
        </p:txBody>
      </p:sp>
    </p:spTree>
    <p:extLst>
      <p:ext uri="{BB962C8B-B14F-4D97-AF65-F5344CB8AC3E}">
        <p14:creationId xmlns:p14="http://schemas.microsoft.com/office/powerpoint/2010/main" val="8687639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Muscle relaxation</a:t>
            </a:r>
          </a:p>
          <a:p>
            <a:pPr marL="1141413" lvl="1" indent="-457200">
              <a:buFont typeface="Arial"/>
              <a:buChar char="•"/>
            </a:pPr>
            <a:r>
              <a:rPr lang="en-US" dirty="0" err="1" smtClean="0"/>
              <a:t>Phenothiazines</a:t>
            </a:r>
            <a:endParaRPr lang="en-US" dirty="0" smtClean="0"/>
          </a:p>
          <a:p>
            <a:pPr marL="1141413" lvl="1" indent="-457200">
              <a:buFont typeface="Arial"/>
              <a:buChar char="•"/>
            </a:pPr>
            <a:r>
              <a:rPr lang="en-US" dirty="0" smtClean="0"/>
              <a:t>Benzodiazepines</a:t>
            </a:r>
          </a:p>
          <a:p>
            <a:pPr marL="1141413" lvl="1" indent="-457200">
              <a:buFont typeface="Arial"/>
              <a:buChar char="•"/>
            </a:pPr>
            <a:r>
              <a:rPr lang="en-US" dirty="0" err="1" smtClean="0"/>
              <a:t>Dantrolene</a:t>
            </a:r>
            <a:endParaRPr lang="en-US" dirty="0" smtClean="0"/>
          </a:p>
          <a:p>
            <a:pPr marL="1544638" lvl="2" indent="-457200">
              <a:buFont typeface="Arial"/>
              <a:buChar char="•"/>
            </a:pPr>
            <a:r>
              <a:rPr lang="en-US" dirty="0" smtClean="0"/>
              <a:t>Direct skeletal muscle relaxant, often combined with baclofen-GABA agonist</a:t>
            </a:r>
          </a:p>
          <a:p>
            <a:pPr marL="1141413" lvl="1" indent="-457200">
              <a:buFont typeface="Arial"/>
              <a:buChar char="•"/>
            </a:pPr>
            <a:r>
              <a:rPr lang="en-US" dirty="0" err="1" smtClean="0"/>
              <a:t>Methocarbamol</a:t>
            </a:r>
            <a:endParaRPr lang="en-US" dirty="0" smtClean="0"/>
          </a:p>
          <a:p>
            <a:pPr marL="1544638" lvl="2" indent="-457200">
              <a:buFont typeface="Arial"/>
              <a:buChar char="•"/>
            </a:pPr>
            <a:r>
              <a:rPr lang="en-US" dirty="0" smtClean="0"/>
              <a:t>Not continued for longer than 1 day in study</a:t>
            </a:r>
          </a:p>
          <a:p>
            <a:pPr marL="1544638" lvl="2" indent="-457200">
              <a:buFont typeface="Arial"/>
              <a:buChar char="•"/>
            </a:pPr>
            <a:r>
              <a:rPr lang="en-US" dirty="0" smtClean="0"/>
              <a:t>Suggest that it was not effective</a:t>
            </a:r>
          </a:p>
          <a:p>
            <a:pPr marL="1141413" lvl="1" indent="-457200">
              <a:buFont typeface="Arial"/>
              <a:buChar char="•"/>
            </a:pPr>
            <a:r>
              <a:rPr lang="en-US" dirty="0" smtClean="0"/>
              <a:t>Phenobarbital</a:t>
            </a:r>
          </a:p>
          <a:p>
            <a:pPr marL="1544638" lvl="2" indent="-457200">
              <a:buFont typeface="Arial"/>
              <a:buChar char="•"/>
            </a:pPr>
            <a:r>
              <a:rPr lang="en-US" dirty="0" smtClean="0"/>
              <a:t>Not discontinued, suggests that it is very effective</a:t>
            </a:r>
          </a:p>
          <a:p>
            <a:pPr marL="457200" indent="-457200">
              <a:buFont typeface="Arial"/>
              <a:buChar char="•"/>
            </a:pPr>
            <a:r>
              <a:rPr lang="en-US" dirty="0" smtClean="0"/>
              <a:t>Autonomic disturbances</a:t>
            </a:r>
          </a:p>
          <a:p>
            <a:pPr marL="1141413" lvl="1" indent="-457200">
              <a:buFont typeface="Arial"/>
              <a:buChar char="•"/>
            </a:pPr>
            <a:r>
              <a:rPr lang="en-US" dirty="0" smtClean="0"/>
              <a:t>Temporary pacing</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65</a:t>
            </a:fld>
            <a:endParaRPr lang="en-US"/>
          </a:p>
        </p:txBody>
      </p:sp>
    </p:spTree>
    <p:extLst>
      <p:ext uri="{BB962C8B-B14F-4D97-AF65-F5344CB8AC3E}">
        <p14:creationId xmlns:p14="http://schemas.microsoft.com/office/powerpoint/2010/main" val="20659086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a:t>
            </a:r>
            <a:r>
              <a:rPr lang="en-US" baseline="0" dirty="0" smtClean="0"/>
              <a:t> consider a </a:t>
            </a:r>
            <a:r>
              <a:rPr lang="en-US" baseline="0" dirty="0" err="1" smtClean="0"/>
              <a:t>parasympatholytic</a:t>
            </a:r>
            <a:r>
              <a:rPr lang="en-US" baseline="0" dirty="0" smtClean="0"/>
              <a:t> agent (atropine/</a:t>
            </a:r>
            <a:r>
              <a:rPr lang="en-US" baseline="0" dirty="0" err="1" smtClean="0"/>
              <a:t>glyco</a:t>
            </a:r>
            <a:r>
              <a:rPr lang="en-US" baseline="0" dirty="0" smtClean="0"/>
              <a:t>) as needed</a:t>
            </a:r>
          </a:p>
          <a:p>
            <a:r>
              <a:rPr lang="en-US" baseline="0" dirty="0" smtClean="0"/>
              <a:t>Have used CRI of atropine in humans which helps with bronchospasm, bronchial </a:t>
            </a:r>
            <a:r>
              <a:rPr lang="en-US" baseline="0" dirty="0" err="1" smtClean="0"/>
              <a:t>hypersecrion</a:t>
            </a:r>
            <a:r>
              <a:rPr lang="en-US" baseline="0" dirty="0" smtClean="0"/>
              <a:t> and </a:t>
            </a:r>
            <a:r>
              <a:rPr lang="en-US" baseline="0" dirty="0" err="1" smtClean="0"/>
              <a:t>hypersalvation</a:t>
            </a:r>
            <a:r>
              <a:rPr lang="en-US" baseline="0" dirty="0" smtClean="0"/>
              <a:t>.</a:t>
            </a:r>
          </a:p>
          <a:p>
            <a:r>
              <a:rPr lang="en-US" baseline="0" dirty="0" smtClean="0"/>
              <a:t>Clonidine may also be considered</a:t>
            </a:r>
          </a:p>
        </p:txBody>
      </p:sp>
      <p:sp>
        <p:nvSpPr>
          <p:cNvPr id="4" name="Slide Number Placeholder 3"/>
          <p:cNvSpPr>
            <a:spLocks noGrp="1"/>
          </p:cNvSpPr>
          <p:nvPr>
            <p:ph type="sldNum" sz="quarter" idx="10"/>
          </p:nvPr>
        </p:nvSpPr>
        <p:spPr/>
        <p:txBody>
          <a:bodyPr/>
          <a:lstStyle/>
          <a:p>
            <a:fld id="{391105E4-9E70-4B8C-B294-1B0219D99967}" type="slidenum">
              <a:rPr lang="en-US" smtClean="0"/>
              <a:pPr/>
              <a:t>66</a:t>
            </a:fld>
            <a:endParaRPr lang="en-US"/>
          </a:p>
        </p:txBody>
      </p:sp>
    </p:spTree>
    <p:extLst>
      <p:ext uri="{BB962C8B-B14F-4D97-AF65-F5344CB8AC3E}">
        <p14:creationId xmlns:p14="http://schemas.microsoft.com/office/powerpoint/2010/main" val="6888131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Aspiration pneumonia</a:t>
            </a:r>
          </a:p>
          <a:p>
            <a:pPr marL="1141413" lvl="1" indent="-457200">
              <a:buFont typeface="Arial"/>
              <a:buChar char="•"/>
            </a:pPr>
            <a:r>
              <a:rPr lang="en-US" dirty="0" smtClean="0"/>
              <a:t>Lateral recumbency</a:t>
            </a:r>
          </a:p>
          <a:p>
            <a:pPr marL="1141413" lvl="1" indent="-457200">
              <a:buFont typeface="Arial"/>
              <a:buChar char="•"/>
            </a:pPr>
            <a:r>
              <a:rPr lang="en-US" dirty="0" smtClean="0"/>
              <a:t>Decreased gag reflex</a:t>
            </a:r>
          </a:p>
          <a:p>
            <a:pPr marL="1141413" lvl="1" indent="-457200">
              <a:buFont typeface="Arial"/>
              <a:buChar char="•"/>
            </a:pPr>
            <a:r>
              <a:rPr lang="en-US" dirty="0" err="1" smtClean="0"/>
              <a:t>Trismus</a:t>
            </a:r>
            <a:r>
              <a:rPr lang="en-US" dirty="0" smtClean="0"/>
              <a:t>-disallows expulsion of material from mouth</a:t>
            </a:r>
          </a:p>
          <a:p>
            <a:pPr marL="457200" indent="-457200">
              <a:buFont typeface="Arial"/>
              <a:buChar char="•"/>
            </a:pPr>
            <a:r>
              <a:rPr lang="en-US" dirty="0" smtClean="0"/>
              <a:t>Gastrointestinal bleeding</a:t>
            </a:r>
          </a:p>
          <a:p>
            <a:pPr marL="1141413" lvl="1" indent="-457200">
              <a:buFont typeface="Arial"/>
              <a:buChar char="•"/>
            </a:pPr>
            <a:r>
              <a:rPr lang="en-US" dirty="0" smtClean="0"/>
              <a:t>¾ dogs developing had received steroids prior to admission</a:t>
            </a:r>
          </a:p>
          <a:p>
            <a:pPr marL="1141413" lvl="1" indent="-457200">
              <a:buFont typeface="Arial"/>
              <a:buChar char="•"/>
            </a:pPr>
            <a:r>
              <a:rPr lang="en-US" dirty="0" smtClean="0"/>
              <a:t>Steroids should not be used in tetanus b/c increased risk of GI ulcers in humans</a:t>
            </a:r>
          </a:p>
          <a:p>
            <a:pPr marL="457200" indent="-457200">
              <a:buFont typeface="Arial"/>
              <a:buChar char="•"/>
            </a:pPr>
            <a:r>
              <a:rPr lang="en-US" dirty="0" smtClean="0"/>
              <a:t>SIRS/MODS</a:t>
            </a:r>
          </a:p>
          <a:p>
            <a:pPr marL="1141413" lvl="1" indent="-457200">
              <a:buFont typeface="Arial"/>
              <a:buChar char="•"/>
            </a:pPr>
            <a:r>
              <a:rPr lang="en-US" dirty="0" smtClean="0"/>
              <a:t>3/35 dogs in study</a:t>
            </a:r>
          </a:p>
          <a:p>
            <a:pPr marL="1141413" lvl="1" indent="-457200">
              <a:buFont typeface="Arial"/>
              <a:buChar char="•"/>
            </a:pPr>
            <a:r>
              <a:rPr lang="en-US" dirty="0" smtClean="0"/>
              <a:t>Due to initial infection, severe hyperthermia, aspiration pneumonia or bacterial translocation from denuded GI tract</a:t>
            </a:r>
          </a:p>
          <a:p>
            <a:pPr marL="457200" indent="-457200">
              <a:buFont typeface="Arial"/>
              <a:buChar char="•"/>
            </a:pPr>
            <a:r>
              <a:rPr lang="en-US" dirty="0" smtClean="0"/>
              <a:t>Respiratory</a:t>
            </a:r>
            <a:r>
              <a:rPr lang="en-US" baseline="0" dirty="0" smtClean="0"/>
              <a:t> or cardiac failure is generally going to be the cause of death in humans (if on ventilator they die from cardiac arrest)</a:t>
            </a:r>
            <a:endParaRPr lang="en-US" dirty="0" smtClean="0"/>
          </a:p>
          <a:p>
            <a:pPr marL="457200" indent="-457200">
              <a:buFont typeface="Arial"/>
              <a:buChar char="•"/>
            </a:pPr>
            <a:r>
              <a:rPr lang="en-US" dirty="0" smtClean="0"/>
              <a:t>Long term:</a:t>
            </a:r>
          </a:p>
          <a:p>
            <a:pPr marL="1141413" lvl="1" indent="-457200">
              <a:buFont typeface="Arial"/>
              <a:buChar char="•"/>
            </a:pPr>
            <a:r>
              <a:rPr lang="en-US" dirty="0" smtClean="0"/>
              <a:t>Abnormal movements in sleep (3/35 dogs)</a:t>
            </a:r>
          </a:p>
          <a:p>
            <a:pPr marL="1544638" lvl="2" indent="-457200">
              <a:buFont typeface="Arial"/>
              <a:buChar char="•"/>
            </a:pPr>
            <a:r>
              <a:rPr lang="en-US" dirty="0" smtClean="0"/>
              <a:t>May represent permanent damage to inhibitory circuits w/in </a:t>
            </a:r>
            <a:r>
              <a:rPr lang="en-US" dirty="0" err="1" smtClean="0"/>
              <a:t>cns</a:t>
            </a:r>
            <a:endParaRPr lang="en-US" dirty="0" smtClean="0"/>
          </a:p>
          <a:p>
            <a:pPr marL="1544638" lvl="2" indent="-457200">
              <a:buFont typeface="Arial"/>
              <a:buChar char="•"/>
            </a:pPr>
            <a:r>
              <a:rPr lang="en-US" dirty="0" smtClean="0"/>
              <a:t>2 days </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68</a:t>
            </a:fld>
            <a:endParaRPr lang="en-US"/>
          </a:p>
        </p:txBody>
      </p:sp>
    </p:spTree>
    <p:extLst>
      <p:ext uri="{BB962C8B-B14F-4D97-AF65-F5344CB8AC3E}">
        <p14:creationId xmlns:p14="http://schemas.microsoft.com/office/powerpoint/2010/main" val="41929599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Those</a:t>
            </a:r>
            <a:r>
              <a:rPr lang="en-US" baseline="0" dirty="0" smtClean="0"/>
              <a:t> with higher scores significantly more likely to die than those w/ lower scores</a:t>
            </a:r>
          </a:p>
          <a:p>
            <a:r>
              <a:rPr lang="en-US" baseline="0" dirty="0" err="1" smtClean="0"/>
              <a:t>Signficantly</a:t>
            </a:r>
            <a:r>
              <a:rPr lang="en-US" baseline="0" dirty="0" smtClean="0"/>
              <a:t> worse outcome with autonomic signs</a:t>
            </a:r>
          </a:p>
          <a:p>
            <a:r>
              <a:rPr lang="en-US" baseline="0" dirty="0" smtClean="0"/>
              <a:t>Older dogs are actually less likely to develop tetanus and authors suggest that chronic, subclinical exposure leads to natural resistance in older patients</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69</a:t>
            </a:fld>
            <a:endParaRPr lang="en-US"/>
          </a:p>
        </p:txBody>
      </p:sp>
    </p:spTree>
    <p:extLst>
      <p:ext uri="{BB962C8B-B14F-4D97-AF65-F5344CB8AC3E}">
        <p14:creationId xmlns:p14="http://schemas.microsoft.com/office/powerpoint/2010/main" val="36351678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survive for months to years in optimal</a:t>
            </a:r>
            <a:r>
              <a:rPr lang="en-US" baseline="0" dirty="0" smtClean="0"/>
              <a:t> conditions in environment</a:t>
            </a:r>
            <a:endParaRPr lang="en-US" dirty="0" smtClean="0"/>
          </a:p>
          <a:p>
            <a:r>
              <a:rPr lang="en-US" dirty="0" smtClean="0"/>
              <a:t>Can be destroyed by autoclaving at 1 </a:t>
            </a:r>
            <a:r>
              <a:rPr lang="en-US" dirty="0" err="1" smtClean="0"/>
              <a:t>atm</a:t>
            </a:r>
            <a:r>
              <a:rPr lang="en-US" dirty="0" smtClean="0"/>
              <a:t> of pressure and 120 C for 15 min</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70</a:t>
            </a:fld>
            <a:endParaRPr lang="en-US"/>
          </a:p>
        </p:txBody>
      </p:sp>
    </p:spTree>
    <p:extLst>
      <p:ext uri="{BB962C8B-B14F-4D97-AF65-F5344CB8AC3E}">
        <p14:creationId xmlns:p14="http://schemas.microsoft.com/office/powerpoint/2010/main" val="3883668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Clinical signs persistent for 3 weeks </a:t>
            </a:r>
            <a:r>
              <a:rPr lang="en-US" baseline="0" dirty="0" err="1" smtClean="0"/>
              <a:t>postinfection</a:t>
            </a:r>
            <a:endParaRPr lang="en-US" baseline="0" dirty="0" smtClean="0"/>
          </a:p>
          <a:p>
            <a:pPr marL="0" indent="0">
              <a:buFont typeface="Arial"/>
              <a:buNone/>
            </a:pPr>
            <a:r>
              <a:rPr lang="en-US" dirty="0" smtClean="0"/>
              <a:t>Subset of dogs will only develop fever or mild cough which persists</a:t>
            </a:r>
            <a:r>
              <a:rPr lang="en-US" baseline="0" dirty="0" smtClean="0"/>
              <a:t> for several weeks</a:t>
            </a:r>
          </a:p>
          <a:p>
            <a:pPr marL="457200" indent="-457200">
              <a:buFont typeface="Arial"/>
              <a:buChar char="•"/>
            </a:pPr>
            <a:r>
              <a:rPr lang="en-US" dirty="0" smtClean="0"/>
              <a:t>Subset develop:</a:t>
            </a:r>
          </a:p>
          <a:p>
            <a:pPr marL="1141413" lvl="1" indent="-457200">
              <a:buFont typeface="Arial"/>
              <a:buChar char="•"/>
            </a:pPr>
            <a:r>
              <a:rPr lang="en-US" dirty="0" smtClean="0"/>
              <a:t>High fever</a:t>
            </a:r>
          </a:p>
          <a:p>
            <a:pPr marL="1141413" lvl="1" indent="-457200">
              <a:buFont typeface="Arial"/>
              <a:buChar char="•"/>
            </a:pPr>
            <a:r>
              <a:rPr lang="en-US" dirty="0" smtClean="0"/>
              <a:t>pneumonia</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8</a:t>
            </a:fld>
            <a:endParaRPr lang="en-US"/>
          </a:p>
        </p:txBody>
      </p:sp>
    </p:spTree>
    <p:extLst>
      <p:ext uri="{BB962C8B-B14F-4D97-AF65-F5344CB8AC3E}">
        <p14:creationId xmlns:p14="http://schemas.microsoft.com/office/powerpoint/2010/main" val="40665943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71</a:t>
            </a:fld>
            <a:endParaRPr lang="en-US"/>
          </a:p>
        </p:txBody>
      </p:sp>
    </p:spTree>
    <p:extLst>
      <p:ext uri="{BB962C8B-B14F-4D97-AF65-F5344CB8AC3E}">
        <p14:creationId xmlns:p14="http://schemas.microsoft.com/office/powerpoint/2010/main" val="8734205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Only happens in the cat!</a:t>
            </a:r>
          </a:p>
          <a:p>
            <a:pPr marL="457200" indent="-457200">
              <a:buFont typeface="Arial"/>
              <a:buChar char="•"/>
            </a:pPr>
            <a:r>
              <a:rPr lang="en-US" dirty="0" smtClean="0"/>
              <a:t>Sexual and asexual cycles</a:t>
            </a:r>
          </a:p>
          <a:p>
            <a:pPr marL="1141413" lvl="1" indent="-457200">
              <a:buFont typeface="Arial"/>
              <a:buChar char="•"/>
            </a:pPr>
            <a:r>
              <a:rPr lang="en-US" dirty="0" smtClean="0"/>
              <a:t>Both occur in the cat</a:t>
            </a:r>
          </a:p>
          <a:p>
            <a:pPr marL="1141413" lvl="1" indent="-457200">
              <a:buFont typeface="Arial"/>
              <a:buChar char="•"/>
            </a:pPr>
            <a:r>
              <a:rPr lang="en-US" dirty="0" smtClean="0"/>
              <a:t>Only asexual in non-feline hosts</a:t>
            </a:r>
          </a:p>
          <a:p>
            <a:pPr marL="457200" indent="-457200">
              <a:buFont typeface="Arial"/>
              <a:buChar char="•"/>
            </a:pPr>
            <a:r>
              <a:rPr lang="en-US" dirty="0" err="1" smtClean="0"/>
              <a:t>Unsporulated</a:t>
            </a:r>
            <a:r>
              <a:rPr lang="en-US" dirty="0" smtClean="0"/>
              <a:t> </a:t>
            </a:r>
            <a:r>
              <a:rPr lang="en-US" dirty="0" err="1" smtClean="0"/>
              <a:t>oocyst</a:t>
            </a:r>
            <a:r>
              <a:rPr lang="en-US" dirty="0" smtClean="0"/>
              <a:t> passed in feces</a:t>
            </a:r>
          </a:p>
          <a:p>
            <a:pPr marL="1141413" lvl="1" indent="-457200">
              <a:buFont typeface="Arial"/>
              <a:buChar char="•"/>
            </a:pPr>
            <a:r>
              <a:rPr lang="en-US" dirty="0" smtClean="0"/>
              <a:t>Can be passed through</a:t>
            </a:r>
            <a:r>
              <a:rPr lang="en-US" baseline="0" dirty="0" smtClean="0"/>
              <a:t> the canine GI tract with no </a:t>
            </a:r>
            <a:r>
              <a:rPr lang="en-US" baseline="0" dirty="0" err="1" smtClean="0"/>
              <a:t>excystation</a:t>
            </a:r>
            <a:r>
              <a:rPr lang="en-US" baseline="0" dirty="0" smtClean="0"/>
              <a:t> and remain as patent </a:t>
            </a:r>
            <a:r>
              <a:rPr lang="en-US" baseline="0" dirty="0" err="1" smtClean="0"/>
              <a:t>oocysts</a:t>
            </a:r>
            <a:endParaRPr lang="en-US" dirty="0" smtClean="0"/>
          </a:p>
          <a:p>
            <a:pPr marL="1141413" lvl="1" indent="-457200">
              <a:buFont typeface="Arial"/>
              <a:buChar char="•"/>
            </a:pPr>
            <a:r>
              <a:rPr lang="en-US" dirty="0" err="1" smtClean="0"/>
              <a:t>Sporulate</a:t>
            </a:r>
            <a:r>
              <a:rPr lang="en-US" dirty="0" smtClean="0"/>
              <a:t> in warm temps and moistures</a:t>
            </a:r>
          </a:p>
          <a:p>
            <a:pPr marL="1141413" lvl="1" indent="-457200">
              <a:buFont typeface="Arial"/>
              <a:buChar char="•"/>
            </a:pPr>
            <a:r>
              <a:rPr lang="en-US" dirty="0" smtClean="0"/>
              <a:t>Form 2 </a:t>
            </a:r>
            <a:r>
              <a:rPr lang="en-US" dirty="0" err="1" smtClean="0"/>
              <a:t>sporocystes</a:t>
            </a:r>
            <a:r>
              <a:rPr lang="en-US" dirty="0" smtClean="0"/>
              <a:t> each containing 4 </a:t>
            </a:r>
            <a:r>
              <a:rPr lang="en-US" dirty="0" err="1" smtClean="0"/>
              <a:t>sporozoites</a:t>
            </a:r>
            <a:endParaRPr lang="en-US" dirty="0" smtClean="0"/>
          </a:p>
          <a:p>
            <a:pPr marL="1141413" lvl="1" indent="-457200">
              <a:buFont typeface="Arial"/>
              <a:buChar char="•"/>
            </a:pPr>
            <a:r>
              <a:rPr lang="en-US" dirty="0" err="1" smtClean="0"/>
              <a:t>Sporozoites</a:t>
            </a:r>
            <a:r>
              <a:rPr lang="en-US" dirty="0" smtClean="0"/>
              <a:t> highly resistant to environment</a:t>
            </a:r>
          </a:p>
          <a:p>
            <a:pPr marL="457200" indent="-457200">
              <a:buFont typeface="Arial"/>
              <a:buChar char="•"/>
            </a:pPr>
            <a:r>
              <a:rPr lang="en-US" dirty="0" smtClean="0"/>
              <a:t>Ingestion by animal host</a:t>
            </a:r>
          </a:p>
          <a:p>
            <a:pPr marL="914400" lvl="1" indent="-457200">
              <a:buFont typeface="Arial"/>
              <a:buChar char="•"/>
            </a:pPr>
            <a:r>
              <a:rPr lang="en-US" dirty="0" smtClean="0"/>
              <a:t>Most cats are thought</a:t>
            </a:r>
            <a:r>
              <a:rPr lang="en-US" baseline="0" dirty="0" smtClean="0"/>
              <a:t> to be infected by ingestion of tissue cysts</a:t>
            </a:r>
            <a:endParaRPr lang="en-US" dirty="0" smtClean="0"/>
          </a:p>
          <a:p>
            <a:pPr marL="1141413" lvl="1" indent="-457200">
              <a:buFont typeface="Arial"/>
              <a:buChar char="•"/>
            </a:pPr>
            <a:r>
              <a:rPr lang="en-US" dirty="0" err="1" smtClean="0"/>
              <a:t>Sporocysts</a:t>
            </a:r>
            <a:r>
              <a:rPr lang="en-US" dirty="0" smtClean="0"/>
              <a:t> pop and </a:t>
            </a:r>
            <a:r>
              <a:rPr lang="en-US" dirty="0" err="1" smtClean="0"/>
              <a:t>sprozoites</a:t>
            </a:r>
            <a:r>
              <a:rPr lang="en-US" dirty="0" smtClean="0"/>
              <a:t> form </a:t>
            </a:r>
            <a:r>
              <a:rPr lang="en-US" dirty="0" err="1" smtClean="0"/>
              <a:t>schizonts</a:t>
            </a:r>
            <a:r>
              <a:rPr lang="en-US" dirty="0" smtClean="0"/>
              <a:t> or </a:t>
            </a:r>
            <a:r>
              <a:rPr lang="en-US" dirty="0" err="1" smtClean="0"/>
              <a:t>meronts</a:t>
            </a:r>
            <a:endParaRPr lang="en-US" dirty="0" smtClean="0"/>
          </a:p>
          <a:p>
            <a:pPr marL="1141413" lvl="1" indent="-457200">
              <a:buFont typeface="Arial"/>
              <a:buChar char="•"/>
            </a:pPr>
            <a:r>
              <a:rPr lang="en-US" dirty="0" err="1" smtClean="0"/>
              <a:t>Merozoites</a:t>
            </a:r>
            <a:r>
              <a:rPr lang="en-US" dirty="0" smtClean="0"/>
              <a:t> form w/in </a:t>
            </a:r>
            <a:r>
              <a:rPr lang="en-US" dirty="0" err="1" smtClean="0"/>
              <a:t>schizonts</a:t>
            </a:r>
            <a:r>
              <a:rPr lang="en-US" dirty="0" smtClean="0"/>
              <a:t> </a:t>
            </a:r>
          </a:p>
          <a:p>
            <a:pPr marL="1141413" lvl="1" indent="-457200">
              <a:buFont typeface="Arial"/>
              <a:buChar char="•"/>
            </a:pPr>
            <a:r>
              <a:rPr lang="en-US" dirty="0" err="1" smtClean="0"/>
              <a:t>Merozoites</a:t>
            </a:r>
            <a:r>
              <a:rPr lang="en-US" dirty="0" smtClean="0"/>
              <a:t> released when host cell ruptures</a:t>
            </a:r>
          </a:p>
          <a:p>
            <a:pPr marL="457200" indent="-457200">
              <a:buFont typeface="Arial"/>
              <a:buChar char="•"/>
            </a:pPr>
            <a:r>
              <a:rPr lang="en-US" dirty="0" smtClean="0"/>
              <a:t>First generation </a:t>
            </a:r>
            <a:r>
              <a:rPr lang="en-US" dirty="0" err="1" smtClean="0"/>
              <a:t>merozoites</a:t>
            </a:r>
            <a:r>
              <a:rPr lang="en-US" dirty="0" smtClean="0"/>
              <a:t> continue with asexual </a:t>
            </a:r>
            <a:r>
              <a:rPr lang="en-US" dirty="0" err="1" smtClean="0"/>
              <a:t>reporduction</a:t>
            </a:r>
            <a:r>
              <a:rPr lang="en-US" dirty="0" smtClean="0"/>
              <a:t>, second generation form male (micro) and female (macro) </a:t>
            </a:r>
            <a:r>
              <a:rPr lang="en-US" dirty="0" err="1" smtClean="0"/>
              <a:t>gamets</a:t>
            </a:r>
            <a:r>
              <a:rPr lang="en-US" dirty="0" smtClean="0"/>
              <a:t> which undergo </a:t>
            </a:r>
            <a:r>
              <a:rPr lang="en-US" dirty="0" err="1" smtClean="0"/>
              <a:t>eexual</a:t>
            </a:r>
            <a:r>
              <a:rPr lang="en-US" dirty="0" smtClean="0"/>
              <a:t> </a:t>
            </a:r>
            <a:r>
              <a:rPr lang="en-US" dirty="0" err="1" smtClean="0"/>
              <a:t>reporduction</a:t>
            </a:r>
            <a:r>
              <a:rPr lang="en-US" dirty="0" smtClean="0"/>
              <a:t> to form </a:t>
            </a:r>
            <a:r>
              <a:rPr lang="en-US" dirty="0" err="1" smtClean="0"/>
              <a:t>oocysts</a:t>
            </a:r>
            <a:r>
              <a:rPr lang="en-US" dirty="0" err="1" smtClean="0">
                <a:sym typeface="Wingdings"/>
              </a:rPr>
              <a:t>microgamont</a:t>
            </a:r>
            <a:r>
              <a:rPr lang="en-US" baseline="0" dirty="0" smtClean="0">
                <a:sym typeface="Wingdings"/>
              </a:rPr>
              <a:t> will divide into small biflagellate organisms which swim up the </a:t>
            </a:r>
            <a:r>
              <a:rPr lang="en-US" baseline="0" dirty="0" err="1" smtClean="0">
                <a:sym typeface="Wingdings"/>
              </a:rPr>
              <a:t>macrogamont</a:t>
            </a:r>
            <a:r>
              <a:rPr lang="en-US" baseline="0" dirty="0" smtClean="0">
                <a:sym typeface="Wingdings"/>
              </a:rPr>
              <a:t> and penetrate the wall, </a:t>
            </a:r>
            <a:r>
              <a:rPr lang="en-US" baseline="0" dirty="0" err="1" smtClean="0">
                <a:sym typeface="Wingdings"/>
              </a:rPr>
              <a:t>fertilizae</a:t>
            </a:r>
            <a:r>
              <a:rPr lang="en-US" baseline="0" dirty="0" smtClean="0">
                <a:sym typeface="Wingdings"/>
              </a:rPr>
              <a:t> and make an </a:t>
            </a:r>
            <a:r>
              <a:rPr lang="en-US" baseline="0" dirty="0" err="1" smtClean="0">
                <a:sym typeface="Wingdings"/>
              </a:rPr>
              <a:t>oocyst</a:t>
            </a: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73</a:t>
            </a:fld>
            <a:endParaRPr lang="en-US"/>
          </a:p>
        </p:txBody>
      </p:sp>
    </p:spTree>
    <p:extLst>
      <p:ext uri="{BB962C8B-B14F-4D97-AF65-F5344CB8AC3E}">
        <p14:creationId xmlns:p14="http://schemas.microsoft.com/office/powerpoint/2010/main" val="21906710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happen in any species</a:t>
            </a:r>
          </a:p>
          <a:p>
            <a:r>
              <a:rPr lang="en-US" dirty="0" smtClean="0"/>
              <a:t>Will multiply</a:t>
            </a:r>
            <a:r>
              <a:rPr lang="en-US" baseline="0" dirty="0" smtClean="0"/>
              <a:t> for an indefinite amount of time, if the cell ruptures prior to forming a cyst then they can go on to infect new cells, otherwise it develops into a cyst</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74</a:t>
            </a:fld>
            <a:endParaRPr lang="en-US"/>
          </a:p>
        </p:txBody>
      </p:sp>
    </p:spTree>
    <p:extLst>
      <p:ext uri="{BB962C8B-B14F-4D97-AF65-F5344CB8AC3E}">
        <p14:creationId xmlns:p14="http://schemas.microsoft.com/office/powerpoint/2010/main" val="18671041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Modes of transmission</a:t>
            </a:r>
          </a:p>
          <a:p>
            <a:pPr marL="1141413" lvl="1" indent="-457200">
              <a:buFont typeface="Arial"/>
              <a:buChar char="•"/>
            </a:pPr>
            <a:r>
              <a:rPr lang="en-US" dirty="0" smtClean="0"/>
              <a:t>Fecal-oral</a:t>
            </a:r>
          </a:p>
          <a:p>
            <a:pPr marL="1598613" lvl="2" indent="-457200">
              <a:buFont typeface="Arial"/>
              <a:buChar char="•"/>
            </a:pPr>
            <a:r>
              <a:rPr lang="en-US" dirty="0" smtClean="0"/>
              <a:t>Most common</a:t>
            </a:r>
            <a:r>
              <a:rPr lang="en-US" baseline="0" dirty="0" smtClean="0"/>
              <a:t> would be from contaminated water sources</a:t>
            </a:r>
            <a:endParaRPr lang="en-US" dirty="0" smtClean="0"/>
          </a:p>
          <a:p>
            <a:pPr marL="1141413" lvl="1" indent="-457200">
              <a:buFont typeface="Arial"/>
              <a:buChar char="•"/>
            </a:pPr>
            <a:r>
              <a:rPr lang="en-US" dirty="0" err="1" smtClean="0"/>
              <a:t>Carnivorism</a:t>
            </a:r>
            <a:endParaRPr lang="en-US" dirty="0" smtClean="0"/>
          </a:p>
          <a:p>
            <a:pPr marL="1141413" lvl="1" indent="-457200">
              <a:buFont typeface="Arial"/>
              <a:buChar char="•"/>
            </a:pPr>
            <a:r>
              <a:rPr lang="en-US" dirty="0" err="1" smtClean="0"/>
              <a:t>Transplacental</a:t>
            </a:r>
            <a:endParaRPr lang="en-US" dirty="0" smtClean="0"/>
          </a:p>
          <a:p>
            <a:pPr marL="1544638" lvl="2" indent="-457200">
              <a:buFont typeface="Arial"/>
              <a:buChar char="•"/>
            </a:pPr>
            <a:r>
              <a:rPr lang="en-US" dirty="0" err="1" smtClean="0"/>
              <a:t>Placentitis</a:t>
            </a:r>
            <a:r>
              <a:rPr lang="en-US" dirty="0" smtClean="0"/>
              <a:t> leads to spread of </a:t>
            </a:r>
            <a:r>
              <a:rPr lang="en-US" dirty="0" err="1" smtClean="0"/>
              <a:t>tachyzoites</a:t>
            </a:r>
            <a:endParaRPr lang="en-US" dirty="0" smtClean="0"/>
          </a:p>
          <a:p>
            <a:pPr marL="1141413" lvl="1" indent="-457200">
              <a:buFont typeface="Arial"/>
              <a:buChar char="•"/>
            </a:pPr>
            <a:r>
              <a:rPr lang="en-US" dirty="0" err="1" smtClean="0"/>
              <a:t>Transmammary</a:t>
            </a:r>
            <a:r>
              <a:rPr lang="en-US" dirty="0" smtClean="0"/>
              <a:t>-kittens</a:t>
            </a:r>
          </a:p>
          <a:p>
            <a:pPr marL="1141413" lvl="1" indent="-457200">
              <a:buFont typeface="Arial"/>
              <a:buChar char="•"/>
            </a:pPr>
            <a:r>
              <a:rPr lang="en-US" dirty="0" smtClean="0"/>
              <a:t>Can also be transmitted by transfusion or</a:t>
            </a:r>
            <a:r>
              <a:rPr lang="en-US" baseline="0" dirty="0" smtClean="0"/>
              <a:t> transplant</a:t>
            </a:r>
          </a:p>
          <a:p>
            <a:pPr marL="1141413" lvl="1" indent="-457200">
              <a:buFont typeface="Arial"/>
              <a:buChar char="•"/>
            </a:pPr>
            <a:r>
              <a:rPr lang="en-US" baseline="0" dirty="0" smtClean="0"/>
              <a:t>Marine mammals have been effected potentially due to run off from sewage but also maybe from mollusks carrying the </a:t>
            </a:r>
            <a:r>
              <a:rPr lang="en-US" baseline="0" dirty="0" err="1" smtClean="0"/>
              <a:t>protazoa</a:t>
            </a:r>
            <a:endParaRPr lang="en-US" dirty="0" smtClean="0"/>
          </a:p>
          <a:p>
            <a:pPr marL="457200" indent="-457200">
              <a:buFont typeface="Arial"/>
              <a:buChar char="•"/>
            </a:pPr>
            <a:r>
              <a:rPr lang="en-US" dirty="0" smtClean="0"/>
              <a:t>Predisposing factor</a:t>
            </a:r>
          </a:p>
          <a:p>
            <a:pPr marL="1141413" lvl="1" indent="-457200">
              <a:buFont typeface="Arial"/>
              <a:buChar char="•"/>
            </a:pPr>
            <a:r>
              <a:rPr lang="en-US" dirty="0" err="1" smtClean="0"/>
              <a:t>Concomittant</a:t>
            </a:r>
            <a:r>
              <a:rPr lang="en-US" dirty="0" smtClean="0"/>
              <a:t> illness</a:t>
            </a:r>
          </a:p>
          <a:p>
            <a:pPr marL="1544638" lvl="2" indent="-457200">
              <a:buFont typeface="Arial"/>
              <a:buChar char="•"/>
            </a:pPr>
            <a:r>
              <a:rPr lang="en-US" dirty="0" smtClean="0"/>
              <a:t>Canine distemper</a:t>
            </a:r>
          </a:p>
          <a:p>
            <a:pPr marL="1544638" lvl="2" indent="-457200">
              <a:buFont typeface="Arial"/>
              <a:buChar char="•"/>
            </a:pPr>
            <a:r>
              <a:rPr lang="en-US" dirty="0" err="1" smtClean="0"/>
              <a:t>Ehrlichiosis</a:t>
            </a:r>
            <a:endParaRPr lang="en-US" dirty="0" smtClean="0"/>
          </a:p>
          <a:p>
            <a:pPr marL="1544638" lvl="2" indent="-457200">
              <a:buFont typeface="Arial"/>
              <a:buChar char="•"/>
            </a:pPr>
            <a:r>
              <a:rPr lang="en-US" dirty="0" smtClean="0"/>
              <a:t>Glucocorticoid</a:t>
            </a:r>
            <a:r>
              <a:rPr lang="en-US" baseline="0" dirty="0" smtClean="0"/>
              <a:t> use</a:t>
            </a:r>
            <a:endParaRPr lang="en-US" dirty="0" smtClean="0"/>
          </a:p>
          <a:p>
            <a:pPr marL="1544638" lvl="2" indent="-457200">
              <a:buFont typeface="Arial"/>
              <a:buChar char="•"/>
            </a:pPr>
            <a:r>
              <a:rPr lang="en-US" dirty="0" smtClean="0"/>
              <a:t>No evidence that </a:t>
            </a:r>
            <a:r>
              <a:rPr lang="en-US" dirty="0" err="1" smtClean="0"/>
              <a:t>FeLv</a:t>
            </a:r>
            <a:r>
              <a:rPr lang="en-US" dirty="0" smtClean="0"/>
              <a:t> , FIV or </a:t>
            </a:r>
            <a:r>
              <a:rPr lang="en-US" dirty="0" err="1" smtClean="0"/>
              <a:t>bartonella</a:t>
            </a:r>
            <a:r>
              <a:rPr lang="en-US" dirty="0" smtClean="0"/>
              <a:t> in cats modify course of disease, however </a:t>
            </a:r>
            <a:r>
              <a:rPr lang="en-US" dirty="0" err="1" smtClean="0"/>
              <a:t>greene</a:t>
            </a:r>
            <a:r>
              <a:rPr lang="en-US" dirty="0" smtClean="0"/>
              <a:t> says that there are isolated reports of FIV/mycoplasma</a:t>
            </a:r>
            <a:r>
              <a:rPr lang="en-US" baseline="0" dirty="0" smtClean="0"/>
              <a:t> that are associated w/ disease and urban cats w/ FIV are more likely to have a high t. </a:t>
            </a:r>
            <a:r>
              <a:rPr lang="en-US" baseline="0" dirty="0" err="1" smtClean="0"/>
              <a:t>gondii</a:t>
            </a:r>
            <a:r>
              <a:rPr lang="en-US" baseline="0" dirty="0" smtClean="0"/>
              <a:t> titer than non-FIV cats</a:t>
            </a:r>
            <a:endParaRPr lang="en-US" dirty="0" smtClean="0"/>
          </a:p>
          <a:p>
            <a:pPr marL="1141413" lvl="1" indent="-457200">
              <a:buFont typeface="Arial"/>
              <a:buChar char="•"/>
            </a:pPr>
            <a:r>
              <a:rPr lang="en-US" dirty="0" smtClean="0"/>
              <a:t>Immunosuppression</a:t>
            </a:r>
          </a:p>
          <a:p>
            <a:pPr marL="1141413" lvl="1" indent="-457200">
              <a:buFont typeface="Arial"/>
              <a:buChar char="•"/>
            </a:pPr>
            <a:r>
              <a:rPr lang="en-US" dirty="0" smtClean="0"/>
              <a:t>Stress</a:t>
            </a:r>
          </a:p>
          <a:p>
            <a:pPr marL="1141413" lvl="1" indent="-457200">
              <a:buFont typeface="Arial"/>
              <a:buChar char="•"/>
            </a:pPr>
            <a:r>
              <a:rPr lang="en-US" dirty="0" smtClean="0"/>
              <a:t>Postnatal infections less severe than prenatal</a:t>
            </a:r>
          </a:p>
          <a:p>
            <a:pPr marL="1141413" lvl="1" indent="-457200">
              <a:buFont typeface="Arial"/>
              <a:buChar char="•"/>
            </a:pPr>
            <a:r>
              <a:rPr lang="en-US" dirty="0" err="1" smtClean="0"/>
              <a:t>Seroprevelance</a:t>
            </a:r>
            <a:r>
              <a:rPr lang="en-US" dirty="0" smtClean="0"/>
              <a:t> is </a:t>
            </a:r>
            <a:r>
              <a:rPr lang="en-US" dirty="0" err="1" smtClean="0"/>
              <a:t>hisghest</a:t>
            </a:r>
            <a:r>
              <a:rPr lang="en-US" dirty="0" smtClean="0"/>
              <a:t> in </a:t>
            </a:r>
            <a:r>
              <a:rPr lang="en-US" dirty="0" err="1" smtClean="0"/>
              <a:t>otdoor</a:t>
            </a:r>
            <a:r>
              <a:rPr lang="en-US" baseline="0" dirty="0" smtClean="0"/>
              <a:t> cats, homeless cats and cats living in shelters</a:t>
            </a: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76</a:t>
            </a:fld>
            <a:endParaRPr lang="en-US"/>
          </a:p>
        </p:txBody>
      </p:sp>
    </p:spTree>
    <p:extLst>
      <p:ext uri="{BB962C8B-B14F-4D97-AF65-F5344CB8AC3E}">
        <p14:creationId xmlns:p14="http://schemas.microsoft.com/office/powerpoint/2010/main" val="77156419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Clinical signs may be sudden or chronic</a:t>
            </a:r>
            <a:r>
              <a:rPr lang="en-US" baseline="0" dirty="0" smtClean="0"/>
              <a:t> in onset</a:t>
            </a:r>
          </a:p>
          <a:p>
            <a:r>
              <a:rPr lang="en-US" baseline="0" dirty="0" smtClean="0"/>
              <a:t>Naïve cats ingesting </a:t>
            </a:r>
            <a:r>
              <a:rPr lang="en-US" baseline="0" dirty="0" err="1" smtClean="0"/>
              <a:t>bradyzoites</a:t>
            </a:r>
            <a:r>
              <a:rPr lang="en-US" baseline="0" dirty="0" smtClean="0"/>
              <a:t> from tissues develop self-limiting small bowel diarrhea, lasts about 10 days</a:t>
            </a:r>
          </a:p>
          <a:p>
            <a:r>
              <a:rPr lang="en-US" baseline="0" dirty="0" smtClean="0"/>
              <a:t>Some cats/dogs can become infected and show minimal clinical signs and the cause is not fully understood:</a:t>
            </a:r>
          </a:p>
          <a:p>
            <a:r>
              <a:rPr lang="en-US" baseline="0" dirty="0" smtClean="0"/>
              <a:t>	age, sex, host species, strain, number of organisms and stage of parasite at ingestion may account</a:t>
            </a:r>
          </a:p>
          <a:p>
            <a:r>
              <a:rPr lang="en-US" baseline="0" dirty="0" smtClean="0"/>
              <a:t>Post-natal infection is generally less severe than pre-natal, overwhelming transmission of </a:t>
            </a:r>
            <a:r>
              <a:rPr lang="en-US" baseline="0" dirty="0" err="1" smtClean="0"/>
              <a:t>tachzoites</a:t>
            </a:r>
            <a:r>
              <a:rPr lang="en-US" baseline="0" dirty="0" smtClean="0"/>
              <a:t> from this form, also </a:t>
            </a:r>
            <a:r>
              <a:rPr lang="en-US" baseline="0" dirty="0" err="1" smtClean="0"/>
              <a:t>lactational</a:t>
            </a:r>
            <a:r>
              <a:rPr lang="en-US" baseline="0" dirty="0" smtClean="0"/>
              <a:t> spread</a:t>
            </a:r>
          </a:p>
          <a:p>
            <a:r>
              <a:rPr lang="en-US" baseline="0" dirty="0" smtClean="0"/>
              <a:t>Most post </a:t>
            </a:r>
            <a:r>
              <a:rPr lang="en-US" baseline="0" dirty="0" err="1" smtClean="0"/>
              <a:t>mordem</a:t>
            </a:r>
            <a:r>
              <a:rPr lang="en-US" baseline="0" dirty="0" smtClean="0"/>
              <a:t> show changes most commonly in pulmonary in post-natal followed by CNS, hepatic, </a:t>
            </a:r>
            <a:r>
              <a:rPr lang="en-US" baseline="0" dirty="0" err="1" smtClean="0"/>
              <a:t>panreatic</a:t>
            </a:r>
            <a:r>
              <a:rPr lang="en-US" baseline="0" dirty="0" smtClean="0"/>
              <a:t>, cardiac and ocular</a:t>
            </a:r>
          </a:p>
          <a:p>
            <a:r>
              <a:rPr lang="en-US" baseline="0" dirty="0" smtClean="0"/>
              <a:t>Anterior or posterior uveitis is common but also </a:t>
            </a:r>
            <a:r>
              <a:rPr lang="en-US" baseline="0" dirty="0" err="1" smtClean="0"/>
              <a:t>iritis</a:t>
            </a:r>
            <a:r>
              <a:rPr lang="en-US" baseline="0" dirty="0" smtClean="0"/>
              <a:t>, </a:t>
            </a:r>
            <a:r>
              <a:rPr lang="en-US" baseline="0" dirty="0" err="1" smtClean="0"/>
              <a:t>iridocyclitis</a:t>
            </a:r>
            <a:r>
              <a:rPr lang="en-US" baseline="0" dirty="0" smtClean="0"/>
              <a:t> and </a:t>
            </a:r>
            <a:r>
              <a:rPr lang="en-US" baseline="0" dirty="0" err="1" smtClean="0"/>
              <a:t>chorioretinitis</a:t>
            </a:r>
            <a:endParaRPr lang="en-US" baseline="0" dirty="0" smtClean="0"/>
          </a:p>
          <a:p>
            <a:r>
              <a:rPr lang="en-US" baseline="0" dirty="0" smtClean="0"/>
              <a:t>	</a:t>
            </a:r>
            <a:r>
              <a:rPr lang="en-US" baseline="0" dirty="0" err="1" smtClean="0"/>
              <a:t>manifesations</a:t>
            </a:r>
            <a:r>
              <a:rPr lang="en-US" baseline="0" dirty="0" smtClean="0"/>
              <a:t> of uveitis: aqueous flare, </a:t>
            </a:r>
            <a:r>
              <a:rPr lang="en-US" baseline="0" dirty="0" err="1" smtClean="0"/>
              <a:t>keratic</a:t>
            </a:r>
            <a:r>
              <a:rPr lang="en-US" baseline="0" dirty="0" smtClean="0"/>
              <a:t> precipitate, lens luxation, glaucoma, and retinal detachment</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77</a:t>
            </a:fld>
            <a:endParaRPr lang="en-US"/>
          </a:p>
        </p:txBody>
      </p:sp>
    </p:spTree>
    <p:extLst>
      <p:ext uri="{BB962C8B-B14F-4D97-AF65-F5344CB8AC3E}">
        <p14:creationId xmlns:p14="http://schemas.microsoft.com/office/powerpoint/2010/main" val="28740144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Dogs</a:t>
            </a:r>
          </a:p>
          <a:p>
            <a:pPr marL="1141413" lvl="1" indent="-457200">
              <a:buFont typeface="Arial"/>
              <a:buChar char="•"/>
            </a:pPr>
            <a:r>
              <a:rPr lang="en-US" dirty="0" smtClean="0"/>
              <a:t>Neurologic</a:t>
            </a:r>
          </a:p>
          <a:p>
            <a:pPr marL="1544638" lvl="2" indent="-457200">
              <a:buFont typeface="Arial"/>
              <a:buChar char="•"/>
            </a:pPr>
            <a:r>
              <a:rPr lang="en-US" dirty="0" smtClean="0"/>
              <a:t>May be chronic type disease, and may be the only sign with no other systems effected</a:t>
            </a:r>
          </a:p>
          <a:p>
            <a:pPr marL="1544638" lvl="2" indent="-457200">
              <a:buFont typeface="Arial"/>
              <a:buChar char="•"/>
            </a:pPr>
            <a:r>
              <a:rPr lang="en-US" dirty="0" smtClean="0"/>
              <a:t>Signs depend upon site of infection: can be cerebrum, cerebellum</a:t>
            </a:r>
            <a:r>
              <a:rPr lang="en-US" baseline="0" dirty="0" smtClean="0"/>
              <a:t> or spinal cord</a:t>
            </a:r>
            <a:endParaRPr lang="en-US" dirty="0" smtClean="0"/>
          </a:p>
          <a:p>
            <a:pPr marL="1998663" lvl="3" indent="-457200">
              <a:buFont typeface="Arial"/>
              <a:buChar char="•"/>
            </a:pPr>
            <a:r>
              <a:rPr lang="en-US" dirty="0" smtClean="0"/>
              <a:t>Seizure, CN </a:t>
            </a:r>
            <a:r>
              <a:rPr lang="en-US" dirty="0" err="1" smtClean="0"/>
              <a:t>defitis</a:t>
            </a:r>
            <a:r>
              <a:rPr lang="en-US" dirty="0" smtClean="0"/>
              <a:t>, tremors, ataxia, paresis or paralysis</a:t>
            </a:r>
          </a:p>
          <a:p>
            <a:pPr marL="1141413" lvl="1" indent="-457200">
              <a:buFont typeface="Arial"/>
              <a:buChar char="•"/>
            </a:pPr>
            <a:r>
              <a:rPr lang="en-US" dirty="0" smtClean="0"/>
              <a:t>Respiratory</a:t>
            </a:r>
          </a:p>
          <a:p>
            <a:pPr marL="1598613" lvl="2" indent="-457200">
              <a:buFont typeface="Arial"/>
              <a:buChar char="•"/>
            </a:pPr>
            <a:r>
              <a:rPr lang="en-US" dirty="0" smtClean="0"/>
              <a:t>Usually die quickly</a:t>
            </a:r>
          </a:p>
          <a:p>
            <a:pPr marL="1141413" lvl="1" indent="-457200">
              <a:buFont typeface="Arial"/>
              <a:buChar char="•"/>
            </a:pPr>
            <a:r>
              <a:rPr lang="en-US" dirty="0" smtClean="0"/>
              <a:t>Myositis</a:t>
            </a:r>
          </a:p>
          <a:p>
            <a:pPr marL="1544638" lvl="2" indent="-457200">
              <a:buFont typeface="Arial"/>
              <a:buChar char="•"/>
            </a:pPr>
            <a:r>
              <a:rPr lang="en-US" dirty="0" smtClean="0"/>
              <a:t>Abnormal gait, muscle </a:t>
            </a:r>
            <a:r>
              <a:rPr lang="en-US" dirty="0" err="1" smtClean="0"/>
              <a:t>asting</a:t>
            </a:r>
            <a:r>
              <a:rPr lang="en-US" dirty="0" smtClean="0"/>
              <a:t> or stiffness leading to </a:t>
            </a:r>
            <a:r>
              <a:rPr lang="en-US" dirty="0" err="1" smtClean="0"/>
              <a:t>parapareis</a:t>
            </a:r>
            <a:r>
              <a:rPr lang="en-US" dirty="0" smtClean="0"/>
              <a:t> sand tetra paresis, may develop LMN paralysis</a:t>
            </a:r>
          </a:p>
          <a:p>
            <a:pPr marL="1141413" lvl="1" indent="-457200">
              <a:buFont typeface="Arial"/>
              <a:buChar char="•"/>
            </a:pPr>
            <a:r>
              <a:rPr lang="en-US" dirty="0" smtClean="0"/>
              <a:t>Hepatic</a:t>
            </a:r>
          </a:p>
          <a:p>
            <a:pPr marL="1544638" lvl="2" indent="-457200">
              <a:buFont typeface="Arial"/>
              <a:buChar char="•"/>
            </a:pPr>
            <a:r>
              <a:rPr lang="en-US" dirty="0" smtClean="0"/>
              <a:t>Extensive </a:t>
            </a:r>
            <a:r>
              <a:rPr lang="en-US" dirty="0" err="1" smtClean="0"/>
              <a:t>hepatitc</a:t>
            </a:r>
            <a:r>
              <a:rPr lang="en-US" dirty="0" smtClean="0"/>
              <a:t> necrosis, usually die quickly</a:t>
            </a:r>
          </a:p>
          <a:p>
            <a:pPr marL="1141413" lvl="1" indent="-457200">
              <a:buFont typeface="Arial"/>
              <a:buChar char="•"/>
            </a:pPr>
            <a:r>
              <a:rPr lang="en-US" dirty="0" smtClean="0"/>
              <a:t>Myocarditis-usually subclinical</a:t>
            </a:r>
          </a:p>
          <a:p>
            <a:pPr marL="1141413" lvl="1" indent="-457200">
              <a:buFont typeface="Arial"/>
              <a:buChar char="•"/>
            </a:pPr>
            <a:r>
              <a:rPr lang="en-US" dirty="0" err="1" smtClean="0"/>
              <a:t>Generalized</a:t>
            </a:r>
            <a:r>
              <a:rPr lang="en-US" dirty="0" err="1" smtClean="0">
                <a:sym typeface="Wingdings"/>
              </a:rPr>
              <a:t>dogs</a:t>
            </a:r>
            <a:r>
              <a:rPr lang="en-US" dirty="0" smtClean="0">
                <a:sym typeface="Wingdings"/>
              </a:rPr>
              <a:t> &lt;1</a:t>
            </a:r>
            <a:r>
              <a:rPr lang="en-US" baseline="0" dirty="0" smtClean="0">
                <a:sym typeface="Wingdings"/>
              </a:rPr>
              <a:t> year old</a:t>
            </a:r>
            <a:endParaRPr lang="en-US" dirty="0" smtClean="0"/>
          </a:p>
          <a:p>
            <a:pPr marL="1544638" lvl="2" indent="-457200">
              <a:buFont typeface="Arial"/>
              <a:buChar char="•"/>
            </a:pPr>
            <a:r>
              <a:rPr lang="en-US" dirty="0" smtClean="0"/>
              <a:t>Fever</a:t>
            </a:r>
          </a:p>
          <a:p>
            <a:pPr marL="1544638" lvl="2" indent="-457200">
              <a:buFont typeface="Arial"/>
              <a:buChar char="•"/>
            </a:pPr>
            <a:r>
              <a:rPr lang="en-US" dirty="0" smtClean="0"/>
              <a:t>Tonsillitis</a:t>
            </a:r>
          </a:p>
          <a:p>
            <a:pPr marL="1544638" lvl="2" indent="-457200">
              <a:buFont typeface="Arial"/>
              <a:buChar char="•"/>
            </a:pPr>
            <a:r>
              <a:rPr lang="en-US" dirty="0" err="1" smtClean="0"/>
              <a:t>Dyspenea</a:t>
            </a:r>
            <a:endParaRPr lang="en-US" dirty="0" smtClean="0"/>
          </a:p>
          <a:p>
            <a:pPr marL="1544638" lvl="2" indent="-457200">
              <a:buFont typeface="Arial"/>
              <a:buChar char="•"/>
            </a:pPr>
            <a:r>
              <a:rPr lang="en-US" dirty="0" smtClean="0"/>
              <a:t>Diarrhea/vomiting</a:t>
            </a:r>
          </a:p>
          <a:p>
            <a:pPr marL="1544638" lvl="2" indent="-457200">
              <a:buFont typeface="Arial"/>
              <a:buChar char="•"/>
            </a:pPr>
            <a:endParaRPr lang="en-US" dirty="0" smtClean="0"/>
          </a:p>
          <a:p>
            <a:pPr marL="1141413" lvl="1" indent="-457200">
              <a:buFont typeface="Arial"/>
              <a:buChar char="•"/>
            </a:pPr>
            <a:r>
              <a:rPr lang="en-US" dirty="0" smtClean="0"/>
              <a:t>Ocular: retinitis, anterior uveitis, </a:t>
            </a:r>
            <a:r>
              <a:rPr lang="en-US" dirty="0" err="1" smtClean="0"/>
              <a:t>iridocyclitis</a:t>
            </a:r>
            <a:r>
              <a:rPr lang="en-US" dirty="0" smtClean="0"/>
              <a:t>, </a:t>
            </a:r>
            <a:r>
              <a:rPr lang="en-US" dirty="0" err="1" smtClean="0"/>
              <a:t>ciliary</a:t>
            </a:r>
            <a:r>
              <a:rPr lang="en-US" dirty="0" smtClean="0"/>
              <a:t> epithelium </a:t>
            </a:r>
            <a:r>
              <a:rPr lang="en-US" dirty="0" err="1" smtClean="0"/>
              <a:t>phyperplasia</a:t>
            </a:r>
            <a:r>
              <a:rPr lang="en-US" dirty="0" smtClean="0"/>
              <a:t>, optic </a:t>
            </a:r>
            <a:r>
              <a:rPr lang="en-US" dirty="0" err="1" smtClean="0"/>
              <a:t>neve</a:t>
            </a:r>
            <a:r>
              <a:rPr lang="en-US" dirty="0" smtClean="0"/>
              <a:t> neuritis, </a:t>
            </a:r>
            <a:r>
              <a:rPr lang="en-US" dirty="0" err="1" smtClean="0"/>
              <a:t>keratoconjunctivitis</a:t>
            </a: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78</a:t>
            </a:fld>
            <a:endParaRPr lang="en-US"/>
          </a:p>
        </p:txBody>
      </p:sp>
    </p:spTree>
    <p:extLst>
      <p:ext uri="{BB962C8B-B14F-4D97-AF65-F5344CB8AC3E}">
        <p14:creationId xmlns:p14="http://schemas.microsoft.com/office/powerpoint/2010/main" val="17268069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80</a:t>
            </a:fld>
            <a:endParaRPr lang="en-US"/>
          </a:p>
        </p:txBody>
      </p:sp>
    </p:spTree>
    <p:extLst>
      <p:ext uri="{BB962C8B-B14F-4D97-AF65-F5344CB8AC3E}">
        <p14:creationId xmlns:p14="http://schemas.microsoft.com/office/powerpoint/2010/main" val="23244391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Organism identification</a:t>
            </a:r>
          </a:p>
          <a:p>
            <a:pPr marL="1141413" lvl="1" indent="-457200">
              <a:buFont typeface="Arial"/>
              <a:buChar char="•"/>
            </a:pPr>
            <a:r>
              <a:rPr lang="en-US" dirty="0" err="1" smtClean="0"/>
              <a:t>Tachyzoites</a:t>
            </a:r>
            <a:endParaRPr lang="en-US" dirty="0" smtClean="0"/>
          </a:p>
          <a:p>
            <a:pPr marL="1544638" lvl="2" indent="-457200">
              <a:buFont typeface="Arial"/>
              <a:buChar char="•"/>
            </a:pPr>
            <a:r>
              <a:rPr lang="en-US" dirty="0" smtClean="0"/>
              <a:t>Blood</a:t>
            </a:r>
          </a:p>
          <a:p>
            <a:pPr marL="1544638" lvl="2" indent="-457200">
              <a:buFont typeface="Arial"/>
              <a:buChar char="•"/>
            </a:pPr>
            <a:r>
              <a:rPr lang="en-US" dirty="0" smtClean="0"/>
              <a:t>CSF</a:t>
            </a:r>
          </a:p>
          <a:p>
            <a:pPr marL="1544638" lvl="2" indent="-457200">
              <a:buFont typeface="Arial"/>
              <a:buChar char="•"/>
            </a:pPr>
            <a:r>
              <a:rPr lang="en-US" dirty="0" smtClean="0"/>
              <a:t>FNA</a:t>
            </a:r>
          </a:p>
          <a:p>
            <a:pPr marL="1544638" lvl="2" indent="-457200">
              <a:buFont typeface="Arial"/>
              <a:buChar char="•"/>
            </a:pPr>
            <a:r>
              <a:rPr lang="en-US" dirty="0" smtClean="0"/>
              <a:t>Endotracheal wash</a:t>
            </a:r>
          </a:p>
          <a:p>
            <a:pPr marL="1544638" lvl="2" indent="-457200">
              <a:buFont typeface="Arial"/>
              <a:buChar char="•"/>
            </a:pPr>
            <a:r>
              <a:rPr lang="en-US" dirty="0" err="1" smtClean="0"/>
              <a:t>Cavitary</a:t>
            </a:r>
            <a:r>
              <a:rPr lang="en-US" dirty="0" smtClean="0"/>
              <a:t> effusions</a:t>
            </a:r>
          </a:p>
          <a:p>
            <a:pPr marL="1141413" lvl="1" indent="-457200">
              <a:buFont typeface="Arial"/>
              <a:buChar char="•"/>
            </a:pPr>
            <a:r>
              <a:rPr lang="en-US" dirty="0" smtClean="0"/>
              <a:t>Oocytes</a:t>
            </a:r>
          </a:p>
          <a:p>
            <a:pPr marL="1544638" lvl="2" indent="-457200">
              <a:buFont typeface="Arial"/>
              <a:buChar char="•"/>
            </a:pPr>
            <a:r>
              <a:rPr lang="en-US" dirty="0" smtClean="0"/>
              <a:t>Rarely found in feces—usually only shed in the feces for the first 1-2 weeks post initial exposure</a:t>
            </a:r>
          </a:p>
          <a:p>
            <a:pPr marL="1544638" lvl="2" indent="-457200">
              <a:buFont typeface="Arial"/>
              <a:buChar char="•"/>
            </a:pPr>
            <a:r>
              <a:rPr lang="en-US" dirty="0" smtClean="0"/>
              <a:t>Centrifugation using </a:t>
            </a:r>
            <a:r>
              <a:rPr lang="en-US" dirty="0" err="1" smtClean="0"/>
              <a:t>Sheather</a:t>
            </a:r>
            <a:r>
              <a:rPr lang="en-US" dirty="0" smtClean="0"/>
              <a:t> sugar solution</a:t>
            </a:r>
          </a:p>
          <a:p>
            <a:pPr marL="457200" indent="-457200">
              <a:buFont typeface="Arial"/>
              <a:buChar char="•"/>
            </a:pPr>
            <a:r>
              <a:rPr lang="en-US" dirty="0" smtClean="0"/>
              <a:t>Serology</a:t>
            </a:r>
          </a:p>
          <a:p>
            <a:pPr marL="1141413" lvl="1" indent="-457200">
              <a:buFont typeface="Arial"/>
              <a:buChar char="•"/>
            </a:pPr>
            <a:r>
              <a:rPr lang="en-US" dirty="0" smtClean="0"/>
              <a:t>30% of cats have T. </a:t>
            </a:r>
            <a:r>
              <a:rPr lang="en-US" dirty="0" err="1" smtClean="0"/>
              <a:t>gondii</a:t>
            </a:r>
            <a:r>
              <a:rPr lang="en-US" dirty="0" smtClean="0"/>
              <a:t> antibodies</a:t>
            </a:r>
          </a:p>
          <a:p>
            <a:pPr marL="1141413" lvl="1" indent="-457200">
              <a:buFont typeface="Arial"/>
              <a:buChar char="•"/>
            </a:pPr>
            <a:r>
              <a:rPr lang="en-US" dirty="0" err="1" smtClean="0"/>
              <a:t>Seropositivity</a:t>
            </a:r>
            <a:r>
              <a:rPr lang="en-US" dirty="0" smtClean="0"/>
              <a:t> </a:t>
            </a:r>
            <a:r>
              <a:rPr lang="en-US" dirty="0" err="1" smtClean="0"/>
              <a:t>increaes</a:t>
            </a:r>
            <a:r>
              <a:rPr lang="en-US" dirty="0" smtClean="0"/>
              <a:t> w/ age</a:t>
            </a:r>
          </a:p>
          <a:p>
            <a:pPr marL="1141413" lvl="1" indent="-457200">
              <a:buFont typeface="Arial"/>
              <a:buChar char="•"/>
            </a:pPr>
            <a:r>
              <a:rPr lang="en-US" dirty="0" err="1" smtClean="0"/>
              <a:t>IgM</a:t>
            </a:r>
            <a:endParaRPr lang="en-US" dirty="0" smtClean="0"/>
          </a:p>
          <a:p>
            <a:pPr marL="1544638" lvl="2" indent="-457200">
              <a:buFont typeface="Arial"/>
              <a:buChar char="•"/>
            </a:pPr>
            <a:r>
              <a:rPr lang="en-US" dirty="0" smtClean="0"/>
              <a:t>Considered more specific than </a:t>
            </a:r>
            <a:r>
              <a:rPr lang="en-US" dirty="0" err="1" smtClean="0"/>
              <a:t>IgG</a:t>
            </a:r>
            <a:endParaRPr lang="en-US" dirty="0" smtClean="0"/>
          </a:p>
          <a:p>
            <a:pPr marL="1141413" lvl="1" indent="-457200">
              <a:buFont typeface="Arial"/>
              <a:buChar char="•"/>
            </a:pPr>
            <a:r>
              <a:rPr lang="en-US" dirty="0" smtClean="0"/>
              <a:t>In experimental </a:t>
            </a:r>
            <a:r>
              <a:rPr lang="en-US" dirty="0" err="1" smtClean="0"/>
              <a:t>innoculation</a:t>
            </a:r>
            <a:r>
              <a:rPr lang="en-US" dirty="0" smtClean="0"/>
              <a:t>, 80% develop </a:t>
            </a:r>
            <a:r>
              <a:rPr lang="en-US" dirty="0" err="1" smtClean="0"/>
              <a:t>IgM</a:t>
            </a:r>
            <a:r>
              <a:rPr lang="en-US" dirty="0" smtClean="0"/>
              <a:t> titers, 100% </a:t>
            </a:r>
            <a:r>
              <a:rPr lang="en-US" dirty="0" err="1" smtClean="0"/>
              <a:t>devlop</a:t>
            </a:r>
            <a:r>
              <a:rPr lang="en-US" baseline="0" dirty="0" smtClean="0"/>
              <a:t> </a:t>
            </a:r>
            <a:r>
              <a:rPr lang="en-US" baseline="0" dirty="0" err="1" smtClean="0"/>
              <a:t>IgG</a:t>
            </a:r>
            <a:r>
              <a:rPr lang="en-US" baseline="0" dirty="0" smtClean="0"/>
              <a:t> titers</a:t>
            </a:r>
            <a:endParaRPr lang="en-US" dirty="0" smtClean="0"/>
          </a:p>
          <a:p>
            <a:pPr marL="1141413" lvl="1" indent="-457200">
              <a:buFont typeface="Arial"/>
              <a:buChar char="•"/>
            </a:pPr>
            <a:r>
              <a:rPr lang="en-US" dirty="0" smtClean="0"/>
              <a:t>Acute and convalescent </a:t>
            </a:r>
            <a:r>
              <a:rPr lang="en-US" dirty="0" err="1" smtClean="0"/>
              <a:t>IgG</a:t>
            </a:r>
            <a:r>
              <a:rPr lang="en-US" dirty="0" smtClean="0"/>
              <a:t> titers</a:t>
            </a:r>
          </a:p>
          <a:p>
            <a:pPr marL="1544638" lvl="2" indent="-457200">
              <a:buFont typeface="Arial"/>
              <a:buChar char="•"/>
            </a:pPr>
            <a:r>
              <a:rPr lang="en-US" dirty="0" smtClean="0"/>
              <a:t>Four fold or greater increase or decrease with treatment</a:t>
            </a:r>
          </a:p>
          <a:p>
            <a:pPr marL="1141413" lvl="1" indent="-457200">
              <a:buFont typeface="Arial"/>
              <a:buChar char="•"/>
            </a:pPr>
            <a:r>
              <a:rPr lang="en-US" dirty="0" smtClean="0"/>
              <a:t>Interpretations:</a:t>
            </a:r>
          </a:p>
          <a:p>
            <a:pPr marL="1544638" lvl="2" indent="-457200">
              <a:buFont typeface="Arial"/>
              <a:buChar char="•"/>
            </a:pPr>
            <a:r>
              <a:rPr lang="en-US" dirty="0" err="1" smtClean="0"/>
              <a:t>Seronegative</a:t>
            </a:r>
            <a:r>
              <a:rPr lang="en-US" dirty="0" smtClean="0"/>
              <a:t> cats: unlikely infected but likely to shed </a:t>
            </a:r>
            <a:r>
              <a:rPr lang="en-US" dirty="0" err="1" smtClean="0"/>
              <a:t>oocysts</a:t>
            </a:r>
            <a:r>
              <a:rPr lang="en-US" dirty="0" smtClean="0"/>
              <a:t> if exposed</a:t>
            </a:r>
          </a:p>
          <a:p>
            <a:pPr marL="1544638" lvl="2" indent="-457200">
              <a:buFont typeface="Arial"/>
              <a:buChar char="•"/>
            </a:pPr>
            <a:r>
              <a:rPr lang="en-US" dirty="0" smtClean="0"/>
              <a:t>Seropositive cats: likely exposed but unlikely to shed </a:t>
            </a:r>
            <a:r>
              <a:rPr lang="en-US" dirty="0" err="1" smtClean="0"/>
              <a:t>oocysts</a:t>
            </a:r>
            <a:r>
              <a:rPr lang="en-US" dirty="0" smtClean="0"/>
              <a:t> if </a:t>
            </a:r>
            <a:r>
              <a:rPr lang="en-US" dirty="0" err="1" smtClean="0"/>
              <a:t>reexposed</a:t>
            </a:r>
            <a:endParaRPr lang="en-US" dirty="0" smtClean="0"/>
          </a:p>
          <a:p>
            <a:pPr marL="1141413" lvl="1" indent="-457200">
              <a:buFont typeface="Arial"/>
              <a:buChar char="•"/>
            </a:pPr>
            <a:r>
              <a:rPr lang="en-US" dirty="0" smtClean="0"/>
              <a:t>Positive disease considered if </a:t>
            </a:r>
            <a:r>
              <a:rPr lang="en-US" dirty="0" err="1" smtClean="0"/>
              <a:t>IgM</a:t>
            </a:r>
            <a:r>
              <a:rPr lang="en-US" baseline="0" dirty="0" smtClean="0"/>
              <a:t> is high, </a:t>
            </a:r>
            <a:r>
              <a:rPr lang="en-US" baseline="0" dirty="0" err="1" smtClean="0"/>
              <a:t>IgG</a:t>
            </a:r>
            <a:r>
              <a:rPr lang="en-US" baseline="0" dirty="0" smtClean="0"/>
              <a:t> consistent alongside exclusion of other causes of same syndromes and positive response to therapy</a:t>
            </a:r>
            <a:endParaRPr lang="en-US" baseline="0" dirty="0"/>
          </a:p>
          <a:p>
            <a:pPr marL="1598613" lvl="2" indent="-457200">
              <a:buFont typeface="Arial"/>
              <a:buChar char="•"/>
            </a:pPr>
            <a:r>
              <a:rPr lang="en-US" baseline="0" dirty="0" smtClean="0"/>
              <a:t>Four fold increase in </a:t>
            </a:r>
            <a:r>
              <a:rPr lang="en-US" baseline="0" dirty="0" err="1" smtClean="0"/>
              <a:t>IgG</a:t>
            </a:r>
            <a:r>
              <a:rPr lang="en-US" baseline="0" dirty="0" smtClean="0"/>
              <a:t> titer or a </a:t>
            </a:r>
            <a:r>
              <a:rPr lang="en-US" baseline="0" dirty="0" err="1" smtClean="0"/>
              <a:t>postive</a:t>
            </a:r>
            <a:r>
              <a:rPr lang="en-US" baseline="0" dirty="0" smtClean="0"/>
              <a:t> </a:t>
            </a:r>
            <a:r>
              <a:rPr lang="en-US" baseline="0" dirty="0" err="1" smtClean="0"/>
              <a:t>IgM</a:t>
            </a:r>
            <a:r>
              <a:rPr lang="en-US" baseline="0" dirty="0" smtClean="0"/>
              <a:t> titer verifies recent infection but not shedding</a:t>
            </a:r>
            <a:endParaRPr lang="en-US" dirty="0" smtClean="0"/>
          </a:p>
        </p:txBody>
      </p:sp>
      <p:sp>
        <p:nvSpPr>
          <p:cNvPr id="4" name="Slide Number Placeholder 3"/>
          <p:cNvSpPr>
            <a:spLocks noGrp="1"/>
          </p:cNvSpPr>
          <p:nvPr>
            <p:ph type="sldNum" sz="quarter" idx="10"/>
          </p:nvPr>
        </p:nvSpPr>
        <p:spPr/>
        <p:txBody>
          <a:bodyPr/>
          <a:lstStyle/>
          <a:p>
            <a:fld id="{391105E4-9E70-4B8C-B294-1B0219D99967}" type="slidenum">
              <a:rPr lang="en-US" smtClean="0"/>
              <a:pPr/>
              <a:t>81</a:t>
            </a:fld>
            <a:endParaRPr lang="en-US"/>
          </a:p>
        </p:txBody>
      </p:sp>
    </p:spTree>
    <p:extLst>
      <p:ext uri="{BB962C8B-B14F-4D97-AF65-F5344CB8AC3E}">
        <p14:creationId xmlns:p14="http://schemas.microsoft.com/office/powerpoint/2010/main" val="7998456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 is to </a:t>
            </a:r>
            <a:r>
              <a:rPr lang="en-US" dirty="0" err="1" smtClean="0"/>
              <a:t>inhibt</a:t>
            </a:r>
            <a:r>
              <a:rPr lang="en-US" dirty="0" smtClean="0"/>
              <a:t> shedding and minimize</a:t>
            </a:r>
            <a:r>
              <a:rPr lang="en-US" baseline="0" dirty="0" smtClean="0"/>
              <a:t> clinical signs, clearing infection has not been investigated but requires concurrent immunosuppression</a:t>
            </a:r>
          </a:p>
          <a:p>
            <a:r>
              <a:rPr lang="en-US" baseline="0" dirty="0" err="1" smtClean="0"/>
              <a:t>Invitro</a:t>
            </a:r>
            <a:r>
              <a:rPr lang="en-US" baseline="0" dirty="0" smtClean="0"/>
              <a:t> studies support </a:t>
            </a:r>
            <a:r>
              <a:rPr lang="en-US" baseline="0" dirty="0" err="1" smtClean="0"/>
              <a:t>clinda</a:t>
            </a:r>
            <a:r>
              <a:rPr lang="en-US" baseline="0" dirty="0" smtClean="0"/>
              <a:t>, potentiated sulfas, azithromycin and </a:t>
            </a:r>
            <a:r>
              <a:rPr lang="en-US" baseline="0" dirty="0" err="1" smtClean="0"/>
              <a:t>ponazuril</a:t>
            </a:r>
            <a:r>
              <a:rPr lang="en-US" baseline="0" dirty="0" smtClean="0"/>
              <a:t> have activity against it</a:t>
            </a:r>
          </a:p>
          <a:p>
            <a:r>
              <a:rPr lang="en-US" baseline="0" dirty="0" smtClean="0"/>
              <a:t>If uveitis is present should treat with steroids (topical, oral or parenteral)</a:t>
            </a:r>
          </a:p>
          <a:p>
            <a:r>
              <a:rPr lang="en-US" baseline="0" dirty="0" smtClean="0"/>
              <a:t>Anticonvulsants may be necessary for CNS disease</a:t>
            </a:r>
          </a:p>
          <a:p>
            <a:r>
              <a:rPr lang="en-US" baseline="0" dirty="0" smtClean="0"/>
              <a:t>Ocular and CNS disease typically responds more slowly than other syndromes, other diseases respond to therapy in 2-3 days</a:t>
            </a:r>
          </a:p>
          <a:p>
            <a:endParaRPr lang="en-US" baseline="0" dirty="0" smtClean="0"/>
          </a:p>
        </p:txBody>
      </p:sp>
      <p:sp>
        <p:nvSpPr>
          <p:cNvPr id="4" name="Slide Number Placeholder 3"/>
          <p:cNvSpPr>
            <a:spLocks noGrp="1"/>
          </p:cNvSpPr>
          <p:nvPr>
            <p:ph type="sldNum" sz="quarter" idx="10"/>
          </p:nvPr>
        </p:nvSpPr>
        <p:spPr/>
        <p:txBody>
          <a:bodyPr/>
          <a:lstStyle/>
          <a:p>
            <a:fld id="{391105E4-9E70-4B8C-B294-1B0219D99967}" type="slidenum">
              <a:rPr lang="en-US" smtClean="0"/>
              <a:pPr/>
              <a:t>82</a:t>
            </a:fld>
            <a:endParaRPr lang="en-US"/>
          </a:p>
        </p:txBody>
      </p:sp>
    </p:spTree>
    <p:extLst>
      <p:ext uri="{BB962C8B-B14F-4D97-AF65-F5344CB8AC3E}">
        <p14:creationId xmlns:p14="http://schemas.microsoft.com/office/powerpoint/2010/main" val="375593907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Seronegative</a:t>
            </a:r>
            <a:r>
              <a:rPr lang="en-US" dirty="0" smtClean="0"/>
              <a:t> cats</a:t>
            </a:r>
            <a:r>
              <a:rPr lang="en-US" baseline="0" dirty="0" smtClean="0"/>
              <a:t> are considered the greatest public health risk b/c when they get exposed they are expected to be shedding</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84</a:t>
            </a:fld>
            <a:endParaRPr lang="en-US"/>
          </a:p>
        </p:txBody>
      </p:sp>
    </p:spTree>
    <p:extLst>
      <p:ext uri="{BB962C8B-B14F-4D97-AF65-F5344CB8AC3E}">
        <p14:creationId xmlns:p14="http://schemas.microsoft.com/office/powerpoint/2010/main" val="655227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PCR is the current test of choice</a:t>
            </a:r>
            <a:r>
              <a:rPr lang="en-US" baseline="0" dirty="0" smtClean="0"/>
              <a:t> if samples are able to be collected early in the disease course</a:t>
            </a:r>
          </a:p>
          <a:p>
            <a:pPr marL="1141413" lvl="1" indent="-457200">
              <a:buFont typeface="Arial"/>
              <a:buChar char="•"/>
            </a:pPr>
            <a:r>
              <a:rPr lang="en-US" baseline="0" dirty="0" smtClean="0"/>
              <a:t>ELISA testing is undesirable due to timing of </a:t>
            </a:r>
            <a:r>
              <a:rPr lang="en-US" baseline="0" dirty="0" err="1" smtClean="0"/>
              <a:t>infections</a:t>
            </a:r>
            <a:r>
              <a:rPr lang="en-US" dirty="0" err="1" smtClean="0"/>
              <a:t>In</a:t>
            </a:r>
            <a:r>
              <a:rPr lang="en-US" dirty="0" smtClean="0"/>
              <a:t> non-endemic areas, </a:t>
            </a:r>
          </a:p>
          <a:p>
            <a:pPr marL="1598613" lvl="2" indent="-457200">
              <a:buFont typeface="Arial"/>
              <a:buChar char="•"/>
            </a:pPr>
            <a:r>
              <a:rPr lang="en-US" dirty="0" smtClean="0"/>
              <a:t>single positive serum antibody titer in the face of appropriate clinical signs is highly suggestive</a:t>
            </a:r>
          </a:p>
          <a:p>
            <a:pPr marL="1598613" lvl="2" indent="-457200">
              <a:buFont typeface="Arial"/>
              <a:buChar char="•"/>
            </a:pPr>
            <a:r>
              <a:rPr lang="en-US" dirty="0" smtClean="0"/>
              <a:t>Four fold increase in titer 2-3 weeks later confirms diagnosis</a:t>
            </a:r>
          </a:p>
          <a:p>
            <a:endParaRPr lang="en-US" dirty="0" smtClean="0"/>
          </a:p>
          <a:p>
            <a:r>
              <a:rPr lang="en-US" dirty="0" smtClean="0"/>
              <a:t>HI</a:t>
            </a:r>
            <a:r>
              <a:rPr lang="en-US" baseline="0" dirty="0" smtClean="0"/>
              <a:t> testing is the standard serologic test in the US, detects antibody response in dogs at day 7</a:t>
            </a:r>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9</a:t>
            </a:fld>
            <a:endParaRPr lang="en-US"/>
          </a:p>
        </p:txBody>
      </p:sp>
    </p:spTree>
    <p:extLst>
      <p:ext uri="{BB962C8B-B14F-4D97-AF65-F5344CB8AC3E}">
        <p14:creationId xmlns:p14="http://schemas.microsoft.com/office/powerpoint/2010/main" val="83524947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Approximately 0.3-0.8</a:t>
            </a:r>
            <a:r>
              <a:rPr lang="en-US" baseline="0" dirty="0" smtClean="0"/>
              <a:t> </a:t>
            </a:r>
            <a:r>
              <a:rPr lang="en-US" baseline="0" dirty="0" err="1" smtClean="0"/>
              <a:t>mcmeter</a:t>
            </a:r>
            <a:r>
              <a:rPr lang="en-US" baseline="0" dirty="0" smtClean="0"/>
              <a:t> in size</a:t>
            </a:r>
          </a:p>
          <a:p>
            <a:r>
              <a:rPr lang="en-US" baseline="0" dirty="0" smtClean="0"/>
              <a:t>Readily pass through 450 to 300 nm membranes</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86</a:t>
            </a:fld>
            <a:endParaRPr lang="en-US"/>
          </a:p>
        </p:txBody>
      </p:sp>
    </p:spTree>
    <p:extLst>
      <p:ext uri="{BB962C8B-B14F-4D97-AF65-F5344CB8AC3E}">
        <p14:creationId xmlns:p14="http://schemas.microsoft.com/office/powerpoint/2010/main" val="5775864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Thought to be host specific</a:t>
            </a:r>
          </a:p>
          <a:p>
            <a:pPr marL="1141413" lvl="1" indent="-457200">
              <a:buFont typeface="Arial"/>
              <a:buChar char="•"/>
            </a:pPr>
            <a:r>
              <a:rPr lang="en-US" dirty="0" smtClean="0"/>
              <a:t>Non-specific hosts may harbor the organism but not have clinical disease as a result</a:t>
            </a:r>
          </a:p>
          <a:p>
            <a:pPr marL="1141413" lvl="1" indent="-457200">
              <a:buFont typeface="Arial"/>
              <a:buChar char="•"/>
            </a:pPr>
            <a:r>
              <a:rPr lang="en-US" dirty="0" smtClean="0"/>
              <a:t>Pathogenic and non-pathogenic strains may be in a host</a:t>
            </a:r>
          </a:p>
          <a:p>
            <a:pPr marL="457200" indent="-457200">
              <a:buFont typeface="Arial"/>
              <a:buChar char="•"/>
            </a:pPr>
            <a:r>
              <a:rPr lang="en-US" dirty="0" smtClean="0"/>
              <a:t>Canine: </a:t>
            </a:r>
          </a:p>
          <a:p>
            <a:pPr marL="1141413" lvl="1" indent="-457200">
              <a:buFont typeface="Arial"/>
              <a:buChar char="•"/>
            </a:pPr>
            <a:r>
              <a:rPr lang="en-US" i="1" dirty="0" smtClean="0"/>
              <a:t>M. </a:t>
            </a:r>
            <a:r>
              <a:rPr lang="en-US" i="1" dirty="0" err="1" smtClean="0"/>
              <a:t>cynos</a:t>
            </a:r>
            <a:endParaRPr lang="en-US" i="1" dirty="0" smtClean="0"/>
          </a:p>
          <a:p>
            <a:pPr marL="1141413" lvl="1" indent="-457200">
              <a:buFont typeface="Arial"/>
              <a:buChar char="•"/>
            </a:pPr>
            <a:r>
              <a:rPr lang="en-US" i="1" dirty="0" smtClean="0"/>
              <a:t>M. </a:t>
            </a:r>
            <a:r>
              <a:rPr lang="en-US" i="1" dirty="0" err="1" smtClean="0"/>
              <a:t>canis</a:t>
            </a:r>
            <a:r>
              <a:rPr lang="en-US" i="1" dirty="0" smtClean="0"/>
              <a:t>-has been recovered from the genital tract of healthy and diseased dogs, thought to potentially cause decreases in fertility</a:t>
            </a:r>
            <a:endParaRPr lang="en-US" dirty="0" smtClean="0"/>
          </a:p>
          <a:p>
            <a:pPr marL="1141413" lvl="1" indent="-457200">
              <a:buFont typeface="Arial"/>
              <a:buChar char="•"/>
            </a:pPr>
            <a:r>
              <a:rPr lang="en-US" dirty="0" smtClean="0"/>
              <a:t>Many different mycoplasmas have been isolated from animals w/ disease; however, only </a:t>
            </a:r>
            <a:r>
              <a:rPr lang="en-US" dirty="0" err="1" smtClean="0"/>
              <a:t>cynos</a:t>
            </a:r>
            <a:r>
              <a:rPr lang="en-US" dirty="0" smtClean="0"/>
              <a:t> has been capable of </a:t>
            </a:r>
            <a:r>
              <a:rPr lang="en-US" dirty="0" err="1" smtClean="0"/>
              <a:t>causeing</a:t>
            </a:r>
            <a:r>
              <a:rPr lang="en-US" dirty="0" smtClean="0"/>
              <a:t> disease after </a:t>
            </a:r>
            <a:r>
              <a:rPr lang="en-US" dirty="0" err="1" smtClean="0"/>
              <a:t>innoculation</a:t>
            </a:r>
            <a:endParaRPr lang="en-US" dirty="0" smtClean="0"/>
          </a:p>
          <a:p>
            <a:pPr marL="457200" indent="-457200">
              <a:buFont typeface="Arial"/>
              <a:buChar char="•"/>
            </a:pPr>
            <a:r>
              <a:rPr lang="en-US" dirty="0" smtClean="0"/>
              <a:t>Feline</a:t>
            </a:r>
          </a:p>
          <a:p>
            <a:pPr marL="1141413" lvl="1" indent="-457200">
              <a:buFont typeface="Arial"/>
              <a:buChar char="•"/>
            </a:pPr>
            <a:r>
              <a:rPr lang="en-US" i="1" dirty="0" smtClean="0"/>
              <a:t>M. </a:t>
            </a:r>
            <a:r>
              <a:rPr lang="en-US" i="1" dirty="0" err="1" smtClean="0"/>
              <a:t>felis</a:t>
            </a:r>
            <a:r>
              <a:rPr lang="en-US" i="1" dirty="0" smtClean="0"/>
              <a:t>: </a:t>
            </a:r>
            <a:r>
              <a:rPr lang="en-US" dirty="0" smtClean="0"/>
              <a:t>implicated in the causes of conjunctivitis and upper respiratory disease</a:t>
            </a:r>
            <a:endParaRPr lang="en-US" i="1"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87</a:t>
            </a:fld>
            <a:endParaRPr lang="en-US"/>
          </a:p>
        </p:txBody>
      </p:sp>
    </p:spTree>
    <p:extLst>
      <p:ext uri="{BB962C8B-B14F-4D97-AF65-F5344CB8AC3E}">
        <p14:creationId xmlns:p14="http://schemas.microsoft.com/office/powerpoint/2010/main" val="29211390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4213" lvl="0" indent="-457200">
              <a:buFont typeface="Arial"/>
              <a:buChar char="•"/>
            </a:pPr>
            <a:r>
              <a:rPr lang="en-US" dirty="0" smtClean="0"/>
              <a:t>Normal commensal of upper airways</a:t>
            </a:r>
          </a:p>
          <a:p>
            <a:pPr marL="1141413" lvl="1" indent="-457200">
              <a:buFont typeface="Arial"/>
              <a:buChar char="•"/>
            </a:pPr>
            <a:r>
              <a:rPr lang="en-US" dirty="0" smtClean="0"/>
              <a:t>Have identified </a:t>
            </a:r>
            <a:r>
              <a:rPr lang="en-US" dirty="0" err="1" smtClean="0"/>
              <a:t>bovigenitalum</a:t>
            </a:r>
            <a:r>
              <a:rPr lang="en-US" dirty="0" smtClean="0"/>
              <a:t>, </a:t>
            </a:r>
            <a:r>
              <a:rPr lang="en-US" dirty="0" err="1" smtClean="0"/>
              <a:t>canis</a:t>
            </a:r>
            <a:r>
              <a:rPr lang="en-US" dirty="0" smtClean="0"/>
              <a:t>, </a:t>
            </a:r>
            <a:r>
              <a:rPr lang="en-US" dirty="0" err="1" smtClean="0"/>
              <a:t>cynos</a:t>
            </a:r>
            <a:r>
              <a:rPr lang="en-US" dirty="0" smtClean="0"/>
              <a:t>, </a:t>
            </a:r>
            <a:r>
              <a:rPr lang="en-US" dirty="0" err="1" smtClean="0"/>
              <a:t>edwardii</a:t>
            </a:r>
            <a:r>
              <a:rPr lang="en-US" dirty="0" smtClean="0"/>
              <a:t>, </a:t>
            </a:r>
            <a:r>
              <a:rPr lang="en-US" dirty="0" err="1" smtClean="0"/>
              <a:t>feliminutum</a:t>
            </a:r>
            <a:r>
              <a:rPr lang="en-US" dirty="0" smtClean="0"/>
              <a:t>, </a:t>
            </a:r>
            <a:r>
              <a:rPr lang="en-US" dirty="0" err="1" smtClean="0"/>
              <a:t>gatae</a:t>
            </a:r>
            <a:r>
              <a:rPr lang="en-US" dirty="0" smtClean="0"/>
              <a:t>, and </a:t>
            </a:r>
            <a:r>
              <a:rPr lang="en-US" dirty="0" err="1" smtClean="0"/>
              <a:t>spumans</a:t>
            </a:r>
            <a:r>
              <a:rPr lang="en-US" dirty="0" smtClean="0"/>
              <a:t> from dogs with respiratory disease</a:t>
            </a:r>
          </a:p>
          <a:p>
            <a:pPr marL="1141413" lvl="1" indent="-457200">
              <a:buFont typeface="Arial"/>
              <a:buChar char="•"/>
            </a:pPr>
            <a:r>
              <a:rPr lang="en-US" dirty="0" smtClean="0"/>
              <a:t>only </a:t>
            </a:r>
            <a:r>
              <a:rPr lang="en-US" dirty="0" err="1" smtClean="0"/>
              <a:t>cynos</a:t>
            </a:r>
            <a:r>
              <a:rPr lang="en-US" dirty="0" smtClean="0"/>
              <a:t> has caused</a:t>
            </a:r>
            <a:r>
              <a:rPr lang="en-US" baseline="0" dirty="0" smtClean="0"/>
              <a:t> respiratory disease by </a:t>
            </a:r>
            <a:r>
              <a:rPr lang="en-US" baseline="0" dirty="0" err="1" smtClean="0"/>
              <a:t>experiemental</a:t>
            </a:r>
            <a:r>
              <a:rPr lang="en-US" baseline="0" dirty="0" smtClean="0"/>
              <a:t> </a:t>
            </a:r>
            <a:r>
              <a:rPr lang="en-US" baseline="0" dirty="0" err="1" smtClean="0"/>
              <a:t>innoculation</a:t>
            </a:r>
            <a:r>
              <a:rPr lang="en-US" baseline="0" dirty="0" smtClean="0"/>
              <a:t> and by exposure of healthy dogs to ill dogs.</a:t>
            </a:r>
          </a:p>
          <a:p>
            <a:pPr marL="1141413" lvl="1" indent="-457200">
              <a:buFont typeface="Arial"/>
              <a:buChar char="•"/>
            </a:pPr>
            <a:r>
              <a:rPr lang="en-US" baseline="0" dirty="0" smtClean="0"/>
              <a:t>Prevalence of CIRD was significantly associated w/ presence of mycoplasma </a:t>
            </a:r>
            <a:r>
              <a:rPr lang="en-US" baseline="0" dirty="0" err="1" smtClean="0"/>
              <a:t>cynos</a:t>
            </a:r>
            <a:r>
              <a:rPr lang="en-US" baseline="0" dirty="0" smtClean="0"/>
              <a:t> from the trachea and lung</a:t>
            </a:r>
            <a:endParaRPr lang="en-US" dirty="0" smtClean="0"/>
          </a:p>
          <a:p>
            <a:pPr marL="684213" lvl="0" indent="-457200">
              <a:buFont typeface="Arial"/>
              <a:buChar char="•"/>
            </a:pPr>
            <a:r>
              <a:rPr lang="en-US" dirty="0" smtClean="0"/>
              <a:t>20-25% healthy dogs mycoplasma positive in trachea and lungs—</a:t>
            </a:r>
            <a:r>
              <a:rPr lang="en-US" dirty="0" err="1" smtClean="0"/>
              <a:t>randolph</a:t>
            </a:r>
            <a:r>
              <a:rPr lang="en-US" baseline="0" dirty="0" smtClean="0"/>
              <a:t> 1993, though has not been able to be reproduced by other investigators</a:t>
            </a:r>
            <a:endParaRPr lang="en-US" dirty="0" smtClean="0"/>
          </a:p>
          <a:p>
            <a:pPr marL="684213" lvl="0" indent="-457200">
              <a:buFont typeface="Arial"/>
              <a:buChar char="•"/>
            </a:pPr>
            <a:r>
              <a:rPr lang="en-US" dirty="0" smtClean="0"/>
              <a:t>78% of dogs &lt;1 year had mycoplasma as a part of pneumonia</a:t>
            </a:r>
          </a:p>
          <a:p>
            <a:pPr marL="684213" lvl="0" indent="-457200">
              <a:buFont typeface="Arial"/>
              <a:buChar char="•"/>
            </a:pPr>
            <a:r>
              <a:rPr lang="en-US" dirty="0" smtClean="0"/>
              <a:t>Unclear if is secondary or primary</a:t>
            </a:r>
          </a:p>
          <a:p>
            <a:pPr marL="684213" lvl="0" indent="-457200">
              <a:buFont typeface="Arial"/>
              <a:buChar char="•"/>
            </a:pPr>
            <a:r>
              <a:rPr lang="en-US" dirty="0" smtClean="0"/>
              <a:t>M. </a:t>
            </a:r>
            <a:r>
              <a:rPr lang="en-US" dirty="0" err="1" smtClean="0"/>
              <a:t>cynos</a:t>
            </a:r>
            <a:r>
              <a:rPr lang="en-US" dirty="0" smtClean="0"/>
              <a:t> is the only mycoplasma thought to cause respiratory disease</a:t>
            </a:r>
          </a:p>
          <a:p>
            <a:pPr marL="684213" lvl="0" indent="-457200">
              <a:buFont typeface="Arial"/>
              <a:buChar char="•"/>
            </a:pPr>
            <a:r>
              <a:rPr lang="en-US" dirty="0" smtClean="0"/>
              <a:t>Higher rate of infection in shelter settings with endemic respiratory disease</a:t>
            </a:r>
          </a:p>
          <a:p>
            <a:pPr marL="1141413" lvl="1" indent="-457200">
              <a:buFont typeface="Arial"/>
              <a:buChar char="•"/>
            </a:pPr>
            <a:r>
              <a:rPr lang="en-US" dirty="0" err="1" smtClean="0"/>
              <a:t>Chalker</a:t>
            </a:r>
            <a:r>
              <a:rPr lang="en-US" dirty="0" smtClean="0"/>
              <a:t> 2004 reported 20%</a:t>
            </a:r>
            <a:r>
              <a:rPr lang="en-US" baseline="0" dirty="0" smtClean="0"/>
              <a:t> of dogs entering shelters found </a:t>
            </a:r>
            <a:r>
              <a:rPr lang="en-US" baseline="0" dirty="0" err="1" smtClean="0"/>
              <a:t>mycoplasa</a:t>
            </a:r>
            <a:r>
              <a:rPr lang="en-US" baseline="0" dirty="0" smtClean="0"/>
              <a:t> in lower airways in first 2 weeks of entering</a:t>
            </a:r>
          </a:p>
          <a:p>
            <a:pPr marL="1141413" lvl="1" indent="-457200">
              <a:buFont typeface="Arial"/>
              <a:buChar char="•"/>
            </a:pPr>
            <a:r>
              <a:rPr lang="en-US" baseline="0" dirty="0" smtClean="0"/>
              <a:t>Significantly decreased after 4 weeks in kennel, author suggests an adaptive immune response</a:t>
            </a:r>
            <a:endParaRPr lang="en-US" dirty="0" smtClean="0"/>
          </a:p>
          <a:p>
            <a:pPr marL="1141413" marR="0" lvl="1" indent="-457200" algn="l" defTabSz="914400" rtl="0" eaLnBrk="1" fontAlgn="auto" latinLnBrk="0" hangingPunct="1">
              <a:lnSpc>
                <a:spcPct val="100000"/>
              </a:lnSpc>
              <a:spcBef>
                <a:spcPts val="0"/>
              </a:spcBef>
              <a:spcAft>
                <a:spcPts val="0"/>
              </a:spcAft>
              <a:buClrTx/>
              <a:buSzTx/>
              <a:buFont typeface="Arial"/>
              <a:buChar char="•"/>
              <a:tabLst/>
              <a:defRPr/>
            </a:pPr>
            <a:r>
              <a:rPr lang="en-US" dirty="0" smtClean="0"/>
              <a:t>High</a:t>
            </a:r>
            <a:r>
              <a:rPr lang="en-US" baseline="0" dirty="0" smtClean="0"/>
              <a:t> titers to m. </a:t>
            </a:r>
            <a:r>
              <a:rPr lang="en-US" baseline="0" dirty="0" err="1" smtClean="0"/>
              <a:t>cynos</a:t>
            </a:r>
            <a:r>
              <a:rPr lang="en-US" baseline="0" dirty="0" smtClean="0"/>
              <a:t> were documented in dogs entering kennels and 80% of dogs w/ positive m. </a:t>
            </a:r>
            <a:r>
              <a:rPr lang="en-US" baseline="0" dirty="0" err="1" smtClean="0"/>
              <a:t>cynos</a:t>
            </a:r>
            <a:r>
              <a:rPr lang="en-US" baseline="0" dirty="0" smtClean="0"/>
              <a:t> went on to develop respiratory disease</a:t>
            </a:r>
            <a:endParaRPr lang="en-US" dirty="0" smtClean="0"/>
          </a:p>
          <a:p>
            <a:pPr marL="684213" lvl="0" indent="-457200">
              <a:buFont typeface="Arial"/>
              <a:buChar char="•"/>
            </a:pPr>
            <a:r>
              <a:rPr lang="en-US" dirty="0" smtClean="0"/>
              <a:t>Case report of lethal bronchopneumonia in Golden Retriever puppies</a:t>
            </a:r>
          </a:p>
        </p:txBody>
      </p:sp>
      <p:sp>
        <p:nvSpPr>
          <p:cNvPr id="4" name="Slide Number Placeholder 3"/>
          <p:cNvSpPr>
            <a:spLocks noGrp="1"/>
          </p:cNvSpPr>
          <p:nvPr>
            <p:ph type="sldNum" sz="quarter" idx="10"/>
          </p:nvPr>
        </p:nvSpPr>
        <p:spPr/>
        <p:txBody>
          <a:bodyPr/>
          <a:lstStyle/>
          <a:p>
            <a:fld id="{391105E4-9E70-4B8C-B294-1B0219D99967}" type="slidenum">
              <a:rPr lang="en-US" smtClean="0"/>
              <a:pPr/>
              <a:t>89</a:t>
            </a:fld>
            <a:endParaRPr lang="en-US"/>
          </a:p>
        </p:txBody>
      </p:sp>
    </p:spTree>
    <p:extLst>
      <p:ext uri="{BB962C8B-B14F-4D97-AF65-F5344CB8AC3E}">
        <p14:creationId xmlns:p14="http://schemas.microsoft.com/office/powerpoint/2010/main" val="1250284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Urogenital disease</a:t>
            </a:r>
          </a:p>
          <a:p>
            <a:pPr marL="1141413" lvl="1" indent="-457200">
              <a:buFont typeface="Arial"/>
              <a:buChar char="•"/>
            </a:pPr>
            <a:r>
              <a:rPr lang="en-US" i="1" dirty="0" smtClean="0"/>
              <a:t>M. </a:t>
            </a:r>
            <a:r>
              <a:rPr lang="en-US" i="1" dirty="0" err="1" smtClean="0"/>
              <a:t>canis</a:t>
            </a:r>
            <a:endParaRPr lang="en-US" i="1" dirty="0" smtClean="0"/>
          </a:p>
          <a:p>
            <a:pPr marL="1141413" lvl="1" indent="-457200">
              <a:buFont typeface="Arial"/>
              <a:buChar char="•"/>
            </a:pPr>
            <a:r>
              <a:rPr lang="en-US" dirty="0" smtClean="0"/>
              <a:t>30-50% of dogs have mycoplasma in genital tract and 23-75% of females</a:t>
            </a:r>
          </a:p>
          <a:p>
            <a:pPr marL="1141413" lvl="1" indent="-457200">
              <a:buFont typeface="Arial"/>
              <a:buChar char="•"/>
            </a:pPr>
            <a:r>
              <a:rPr lang="en-US" dirty="0" smtClean="0"/>
              <a:t>Commonly present as a mixed infection</a:t>
            </a:r>
          </a:p>
          <a:p>
            <a:pPr marL="1141413" lvl="1" indent="-457200">
              <a:buFont typeface="Arial"/>
              <a:buChar char="•"/>
            </a:pPr>
            <a:r>
              <a:rPr lang="en-US" dirty="0" smtClean="0"/>
              <a:t>Isolated from dogs with infertility and urogenital disease despite prolonged antibiotic therapy</a:t>
            </a:r>
          </a:p>
          <a:p>
            <a:pPr marL="1141413" lvl="1" indent="-457200">
              <a:buFont typeface="Arial"/>
              <a:buChar char="•"/>
            </a:pPr>
            <a:r>
              <a:rPr lang="en-US" dirty="0" smtClean="0"/>
              <a:t>Prostate, epididymis and bladder wall culture positive in dogs w/ infertility and in experimental infections found urethritis and </a:t>
            </a:r>
            <a:r>
              <a:rPr lang="en-US" dirty="0" err="1" smtClean="0"/>
              <a:t>epiddiymytis</a:t>
            </a:r>
            <a:r>
              <a:rPr lang="en-US" dirty="0" smtClean="0"/>
              <a:t> in males and enlarged uteri and </a:t>
            </a:r>
            <a:r>
              <a:rPr lang="en-US" dirty="0" err="1" smtClean="0"/>
              <a:t>endometritis</a:t>
            </a:r>
            <a:r>
              <a:rPr lang="en-US" dirty="0" smtClean="0"/>
              <a:t> in females</a:t>
            </a:r>
          </a:p>
          <a:p>
            <a:pPr marL="457200" indent="-457200">
              <a:buFont typeface="Arial"/>
              <a:buChar char="•"/>
            </a:pPr>
            <a:r>
              <a:rPr lang="en-US" dirty="0" err="1" smtClean="0"/>
              <a:t>Meningoencephalitis</a:t>
            </a:r>
            <a:endParaRPr lang="en-US" dirty="0" smtClean="0"/>
          </a:p>
          <a:p>
            <a:pPr marL="1141413" lvl="1" indent="-457200">
              <a:buFont typeface="Arial"/>
              <a:buChar char="•"/>
            </a:pPr>
            <a:r>
              <a:rPr lang="en-US" dirty="0" smtClean="0"/>
              <a:t>Case report-six week old puppy with acute neurologic signs</a:t>
            </a:r>
          </a:p>
          <a:p>
            <a:pPr marL="1141413" lvl="1" indent="-457200">
              <a:buFont typeface="Arial"/>
              <a:buChar char="•"/>
            </a:pPr>
            <a:r>
              <a:rPr lang="en-US" i="1" dirty="0" smtClean="0"/>
              <a:t>M. </a:t>
            </a:r>
            <a:r>
              <a:rPr lang="en-US" i="1" dirty="0" err="1" smtClean="0"/>
              <a:t>edwardii</a:t>
            </a:r>
            <a:r>
              <a:rPr lang="en-US" i="1" dirty="0" smtClean="0"/>
              <a:t> </a:t>
            </a:r>
            <a:r>
              <a:rPr lang="en-US" dirty="0" smtClean="0"/>
              <a:t>ID by culture and sequencing</a:t>
            </a:r>
            <a:endParaRPr lang="en-US" i="1" dirty="0" smtClean="0"/>
          </a:p>
          <a:p>
            <a:pPr marL="457200" indent="-457200">
              <a:buFont typeface="Arial"/>
              <a:buChar char="•"/>
            </a:pPr>
            <a:r>
              <a:rPr lang="en-US" dirty="0" smtClean="0"/>
              <a:t>Colitis</a:t>
            </a:r>
          </a:p>
          <a:p>
            <a:pPr marL="1141413" lvl="1" indent="-457200">
              <a:buFont typeface="Arial"/>
              <a:buChar char="•"/>
            </a:pPr>
            <a:r>
              <a:rPr lang="en-US" dirty="0" smtClean="0"/>
              <a:t>Normal commensal, unlikely causes disease</a:t>
            </a:r>
          </a:p>
          <a:p>
            <a:pPr marL="1141413" lvl="1" indent="-457200">
              <a:buFont typeface="Arial"/>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90</a:t>
            </a:fld>
            <a:endParaRPr lang="en-US"/>
          </a:p>
        </p:txBody>
      </p:sp>
    </p:spTree>
    <p:extLst>
      <p:ext uri="{BB962C8B-B14F-4D97-AF65-F5344CB8AC3E}">
        <p14:creationId xmlns:p14="http://schemas.microsoft.com/office/powerpoint/2010/main" val="32243365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Conjunctivitis</a:t>
            </a:r>
          </a:p>
          <a:p>
            <a:pPr marL="1141413" lvl="1" indent="-457200">
              <a:buFont typeface="Arial"/>
              <a:buChar char="•"/>
            </a:pPr>
            <a:r>
              <a:rPr lang="en-US" i="1" dirty="0" smtClean="0"/>
              <a:t>M. </a:t>
            </a:r>
            <a:r>
              <a:rPr lang="en-US" i="1" dirty="0" err="1" smtClean="0"/>
              <a:t>felis</a:t>
            </a:r>
            <a:endParaRPr lang="en-US" i="1" dirty="0" smtClean="0"/>
          </a:p>
          <a:p>
            <a:pPr marL="1141413" lvl="1" indent="-457200">
              <a:buFont typeface="Arial"/>
              <a:buChar char="•"/>
            </a:pPr>
            <a:r>
              <a:rPr lang="en-US" dirty="0" smtClean="0"/>
              <a:t>Recent data suggests 50% of these cases are mycoplasma</a:t>
            </a:r>
          </a:p>
          <a:p>
            <a:pPr marL="1544638" lvl="2" indent="-457200">
              <a:buFont typeface="Arial"/>
              <a:buChar char="•"/>
            </a:pPr>
            <a:r>
              <a:rPr lang="en-US" dirty="0" smtClean="0"/>
              <a:t>More cats </a:t>
            </a:r>
            <a:r>
              <a:rPr lang="en-US" dirty="0" err="1" smtClean="0"/>
              <a:t>id’ed</a:t>
            </a:r>
            <a:r>
              <a:rPr lang="en-US" dirty="0" smtClean="0"/>
              <a:t> mycoplasma than FHV (27%) however we all know how reliable herpes identification is.</a:t>
            </a:r>
          </a:p>
          <a:p>
            <a:pPr marL="1544638" lvl="2" indent="-457200">
              <a:buFont typeface="Arial"/>
              <a:buChar char="•"/>
            </a:pPr>
            <a:r>
              <a:rPr lang="en-US" dirty="0" smtClean="0"/>
              <a:t>Hartmann 2010: four new species of mycoplasma identified in conjunctivitis</a:t>
            </a:r>
          </a:p>
          <a:p>
            <a:pPr marL="457200" indent="-457200">
              <a:buFont typeface="Arial"/>
              <a:buChar char="•"/>
            </a:pPr>
            <a:r>
              <a:rPr lang="en-US" dirty="0" smtClean="0"/>
              <a:t>Upper respiratory disease</a:t>
            </a:r>
          </a:p>
          <a:p>
            <a:pPr marL="1141413" lvl="1" indent="-457200">
              <a:buFont typeface="Arial"/>
              <a:buChar char="•"/>
            </a:pPr>
            <a:r>
              <a:rPr lang="en-US" dirty="0" smtClean="0"/>
              <a:t>Holst, et. al 2010.  significantly higher Mycoplasma infections in ill and healthy cats from case households compared to controls</a:t>
            </a:r>
          </a:p>
          <a:p>
            <a:pPr marL="1141413" lvl="1" indent="-457200">
              <a:buFont typeface="Arial"/>
              <a:buChar char="•"/>
            </a:pPr>
            <a:r>
              <a:rPr lang="en-US" dirty="0" err="1" smtClean="0"/>
              <a:t>Presnce</a:t>
            </a:r>
            <a:r>
              <a:rPr lang="en-US" dirty="0" smtClean="0"/>
              <a:t> of M. </a:t>
            </a:r>
            <a:r>
              <a:rPr lang="en-US" dirty="0" err="1" smtClean="0"/>
              <a:t>felis</a:t>
            </a:r>
            <a:r>
              <a:rPr lang="en-US" dirty="0" smtClean="0"/>
              <a:t> is positively associated w/ feline </a:t>
            </a:r>
            <a:r>
              <a:rPr lang="en-US" dirty="0" err="1" smtClean="0"/>
              <a:t>URTd</a:t>
            </a:r>
            <a:endParaRPr lang="en-US" dirty="0" smtClean="0"/>
          </a:p>
          <a:p>
            <a:pPr marL="457200" indent="-457200">
              <a:buFont typeface="Arial"/>
              <a:buChar char="•"/>
            </a:pPr>
            <a:r>
              <a:rPr lang="en-US" dirty="0" smtClean="0"/>
              <a:t>Feline pneumonia</a:t>
            </a:r>
          </a:p>
          <a:p>
            <a:pPr marL="1141413" lvl="1" indent="-457200">
              <a:buFont typeface="Arial"/>
              <a:buChar char="•"/>
            </a:pPr>
            <a:r>
              <a:rPr lang="en-US" dirty="0" smtClean="0"/>
              <a:t>11/21 cases of lower respiratory disease in retrospective</a:t>
            </a:r>
          </a:p>
          <a:p>
            <a:pPr marL="1141413" lvl="1" indent="-457200">
              <a:buFont typeface="Arial"/>
              <a:buChar char="•"/>
            </a:pPr>
            <a:r>
              <a:rPr lang="en-US" dirty="0" smtClean="0"/>
              <a:t>Also some case series presented.</a:t>
            </a:r>
          </a:p>
          <a:p>
            <a:pPr marL="1141413" lvl="1" indent="-457200">
              <a:buFont typeface="Arial"/>
              <a:buChar char="•"/>
            </a:pPr>
            <a:r>
              <a:rPr lang="en-US" dirty="0" smtClean="0"/>
              <a:t>Respiratory failure necessitating mechanical ventilation in one case report</a:t>
            </a:r>
          </a:p>
          <a:p>
            <a:pPr marL="0" indent="0">
              <a:buFont typeface="Arial"/>
              <a:buNone/>
            </a:pPr>
            <a:endParaRPr lang="en-US" dirty="0" smtClean="0"/>
          </a:p>
        </p:txBody>
      </p:sp>
      <p:sp>
        <p:nvSpPr>
          <p:cNvPr id="4" name="Slide Number Placeholder 3"/>
          <p:cNvSpPr>
            <a:spLocks noGrp="1"/>
          </p:cNvSpPr>
          <p:nvPr>
            <p:ph type="sldNum" sz="quarter" idx="10"/>
          </p:nvPr>
        </p:nvSpPr>
        <p:spPr/>
        <p:txBody>
          <a:bodyPr/>
          <a:lstStyle/>
          <a:p>
            <a:fld id="{391105E4-9E70-4B8C-B294-1B0219D99967}" type="slidenum">
              <a:rPr lang="en-US" smtClean="0"/>
              <a:pPr/>
              <a:t>91</a:t>
            </a:fld>
            <a:endParaRPr lang="en-US"/>
          </a:p>
        </p:txBody>
      </p:sp>
    </p:spTree>
    <p:extLst>
      <p:ext uri="{BB962C8B-B14F-4D97-AF65-F5344CB8AC3E}">
        <p14:creationId xmlns:p14="http://schemas.microsoft.com/office/powerpoint/2010/main" val="35339965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Culture</a:t>
            </a:r>
          </a:p>
          <a:p>
            <a:pPr marL="1141413" lvl="1" indent="-457200">
              <a:buFont typeface="Arial"/>
              <a:buChar char="•"/>
            </a:pPr>
            <a:r>
              <a:rPr lang="en-US" dirty="0" smtClean="0"/>
              <a:t>Feline mycoplasmas are not fastidious and should be grown on </a:t>
            </a:r>
            <a:r>
              <a:rPr lang="en-US" dirty="0" err="1" smtClean="0"/>
              <a:t>hayflick’s</a:t>
            </a:r>
            <a:r>
              <a:rPr lang="en-US" dirty="0" smtClean="0"/>
              <a:t> agar</a:t>
            </a:r>
          </a:p>
          <a:p>
            <a:pPr marL="1141413" lvl="1" indent="-457200">
              <a:buFont typeface="Arial"/>
              <a:buChar char="•"/>
            </a:pPr>
            <a:r>
              <a:rPr lang="en-US" dirty="0" smtClean="0"/>
              <a:t>Canine: Rapid growth on B medium</a:t>
            </a:r>
          </a:p>
          <a:p>
            <a:pPr marL="1141413" lvl="1" indent="-457200">
              <a:buFont typeface="Arial"/>
              <a:buChar char="•"/>
            </a:pPr>
            <a:r>
              <a:rPr lang="en-US" dirty="0" smtClean="0"/>
              <a:t>Form fried egg like colonies</a:t>
            </a:r>
          </a:p>
          <a:p>
            <a:pPr marL="1141413" lvl="1" indent="-457200">
              <a:buFont typeface="Arial"/>
              <a:buChar char="•"/>
            </a:pPr>
            <a:r>
              <a:rPr lang="en-US" dirty="0" smtClean="0"/>
              <a:t>Cannot differentiate between different types based on appearance from culture</a:t>
            </a:r>
          </a:p>
          <a:p>
            <a:pPr marL="457200" indent="-457200">
              <a:buFont typeface="Arial"/>
              <a:buChar char="•"/>
            </a:pPr>
            <a:r>
              <a:rPr lang="en-US" dirty="0" smtClean="0"/>
              <a:t>Serology</a:t>
            </a:r>
          </a:p>
          <a:p>
            <a:pPr marL="1141413" lvl="1" indent="-457200">
              <a:buFont typeface="Arial"/>
              <a:buChar char="•"/>
            </a:pPr>
            <a:r>
              <a:rPr lang="en-US" dirty="0" smtClean="0"/>
              <a:t>Growth inhibition</a:t>
            </a:r>
          </a:p>
          <a:p>
            <a:pPr marL="1141413" lvl="1" indent="-457200">
              <a:buFont typeface="Arial"/>
              <a:buChar char="•"/>
            </a:pPr>
            <a:r>
              <a:rPr lang="en-US" dirty="0" err="1" smtClean="0"/>
              <a:t>Immunoflourescence</a:t>
            </a:r>
            <a:endParaRPr lang="en-US" dirty="0" smtClean="0"/>
          </a:p>
          <a:p>
            <a:pPr marL="1141413" lvl="1" indent="-457200">
              <a:buFont typeface="Arial"/>
              <a:buChar char="•"/>
            </a:pPr>
            <a:r>
              <a:rPr lang="en-US" dirty="0" smtClean="0"/>
              <a:t>Metabolism inhibition</a:t>
            </a:r>
          </a:p>
          <a:p>
            <a:pPr marL="1141413" lvl="1" indent="-457200">
              <a:buFont typeface="Arial"/>
              <a:buChar char="•"/>
            </a:pPr>
            <a:r>
              <a:rPr lang="en-US" dirty="0" err="1" smtClean="0"/>
              <a:t>immunodiffusion</a:t>
            </a:r>
            <a:endParaRPr lang="en-US" dirty="0" smtClean="0"/>
          </a:p>
          <a:p>
            <a:pPr marL="1141413" lvl="1" indent="-457200">
              <a:buFont typeface="Arial"/>
              <a:buChar char="•"/>
            </a:pPr>
            <a:r>
              <a:rPr lang="en-US" dirty="0" smtClean="0"/>
              <a:t>Allows for differentiation b/t types</a:t>
            </a:r>
          </a:p>
          <a:p>
            <a:pPr marL="457200" indent="-457200">
              <a:buFont typeface="Arial"/>
              <a:buChar char="•"/>
            </a:pPr>
            <a:r>
              <a:rPr lang="en-US" dirty="0" smtClean="0"/>
              <a:t>Biochemical properties</a:t>
            </a:r>
          </a:p>
          <a:p>
            <a:pPr marL="914400" lvl="1" indent="-457200">
              <a:buFont typeface="Arial"/>
              <a:buChar char="•"/>
            </a:pPr>
            <a:r>
              <a:rPr lang="en-US" dirty="0" smtClean="0"/>
              <a:t>Allows</a:t>
            </a:r>
            <a:r>
              <a:rPr lang="en-US" baseline="0" dirty="0" smtClean="0"/>
              <a:t> differentiation between species</a:t>
            </a:r>
          </a:p>
          <a:p>
            <a:pPr marL="914400" lvl="1" indent="-457200">
              <a:buFont typeface="Arial"/>
              <a:buChar char="•"/>
            </a:pPr>
            <a:r>
              <a:rPr lang="en-US" baseline="0" dirty="0" smtClean="0"/>
              <a:t>Time consuming and costly</a:t>
            </a:r>
            <a:endParaRPr lang="en-US" dirty="0" smtClean="0"/>
          </a:p>
          <a:p>
            <a:pPr marL="457200" indent="-457200">
              <a:buFont typeface="Arial"/>
              <a:buChar char="•"/>
            </a:pPr>
            <a:r>
              <a:rPr lang="en-US" dirty="0" smtClean="0"/>
              <a:t>PCR</a:t>
            </a:r>
          </a:p>
          <a:p>
            <a:pPr marL="1141413" lvl="1" indent="-457200">
              <a:buFont typeface="Arial"/>
              <a:buChar char="•"/>
            </a:pPr>
            <a:r>
              <a:rPr lang="en-US" dirty="0" err="1" smtClean="0"/>
              <a:t>Chalker</a:t>
            </a:r>
            <a:r>
              <a:rPr lang="en-US" dirty="0" smtClean="0"/>
              <a:t> 2002 looked at PCR and culture and similar percentages of animals had positive for both but a subset (15%) tested culture negative and PCR positive</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92</a:t>
            </a:fld>
            <a:endParaRPr lang="en-US"/>
          </a:p>
        </p:txBody>
      </p:sp>
    </p:spTree>
    <p:extLst>
      <p:ext uri="{BB962C8B-B14F-4D97-AF65-F5344CB8AC3E}">
        <p14:creationId xmlns:p14="http://schemas.microsoft.com/office/powerpoint/2010/main" val="409596690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Public health:</a:t>
            </a:r>
          </a:p>
          <a:p>
            <a:pPr marL="457200" indent="-457200">
              <a:buFont typeface="Arial"/>
              <a:buChar char="•"/>
            </a:pPr>
            <a:r>
              <a:rPr lang="en-US" dirty="0" smtClean="0"/>
              <a:t>Unclear if zoonotic</a:t>
            </a:r>
          </a:p>
          <a:p>
            <a:pPr marL="457200" indent="-457200">
              <a:buFont typeface="Arial"/>
              <a:buChar char="•"/>
            </a:pPr>
            <a:r>
              <a:rPr lang="en-US" dirty="0" smtClean="0"/>
              <a:t>Mycoplasmas found in dogs have been found in humans and other animals</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93</a:t>
            </a:fld>
            <a:endParaRPr lang="en-US"/>
          </a:p>
        </p:txBody>
      </p:sp>
    </p:spTree>
    <p:extLst>
      <p:ext uri="{BB962C8B-B14F-4D97-AF65-F5344CB8AC3E}">
        <p14:creationId xmlns:p14="http://schemas.microsoft.com/office/powerpoint/2010/main" val="1235486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Transmitted by direct contact and aerosol</a:t>
            </a:r>
          </a:p>
          <a:p>
            <a:pPr marL="1141413" lvl="1" indent="-457200">
              <a:buFont typeface="Arial"/>
              <a:buChar char="•"/>
            </a:pPr>
            <a:r>
              <a:rPr lang="en-US" dirty="0" err="1" smtClean="0"/>
              <a:t>Fomitic</a:t>
            </a:r>
            <a:r>
              <a:rPr lang="en-US" dirty="0" smtClean="0"/>
              <a:t> transmission may play a role</a:t>
            </a:r>
          </a:p>
          <a:p>
            <a:pPr marL="457200" indent="-457200">
              <a:buFont typeface="Arial"/>
              <a:buChar char="•"/>
            </a:pPr>
            <a:r>
              <a:rPr lang="en-US" dirty="0" smtClean="0"/>
              <a:t>Minimal movement through hospital</a:t>
            </a:r>
          </a:p>
          <a:p>
            <a:pPr marL="457200" indent="-457200">
              <a:buFont typeface="Arial"/>
              <a:buChar char="•"/>
            </a:pPr>
            <a:r>
              <a:rPr lang="en-US" dirty="0" smtClean="0"/>
              <a:t>Quarantine at home during treatment</a:t>
            </a:r>
          </a:p>
          <a:p>
            <a:pPr marL="457200" indent="-457200">
              <a:buFont typeface="Arial"/>
              <a:buChar char="•"/>
            </a:pPr>
            <a:r>
              <a:rPr lang="en-US" dirty="0" smtClean="0"/>
              <a:t>Treatment:</a:t>
            </a:r>
          </a:p>
          <a:p>
            <a:pPr marL="1141413" lvl="1" indent="-457200">
              <a:buFont typeface="Arial"/>
              <a:buChar char="•"/>
            </a:pPr>
            <a:r>
              <a:rPr lang="en-US" dirty="0" smtClean="0"/>
              <a:t>Broad spectrum antibiotics for secondary infections</a:t>
            </a:r>
          </a:p>
          <a:p>
            <a:pPr marL="1141413" lvl="1" indent="-457200">
              <a:buFont typeface="Arial"/>
              <a:buChar char="•"/>
            </a:pPr>
            <a:r>
              <a:rPr lang="en-US" dirty="0" smtClean="0"/>
              <a:t>Supportive care as necessary</a:t>
            </a:r>
          </a:p>
          <a:p>
            <a:pPr marL="1141413" lvl="1" indent="-457200">
              <a:buFont typeface="Arial"/>
              <a:buChar char="•"/>
            </a:pPr>
            <a:r>
              <a:rPr lang="en-US" dirty="0" smtClean="0"/>
              <a:t>Reasons </a:t>
            </a:r>
            <a:r>
              <a:rPr lang="en-US" dirty="0" err="1" smtClean="0"/>
              <a:t>oseltamivir</a:t>
            </a:r>
            <a:r>
              <a:rPr lang="en-US" baseline="0" dirty="0" smtClean="0"/>
              <a:t> is not recommended:</a:t>
            </a:r>
          </a:p>
          <a:p>
            <a:r>
              <a:rPr lang="en-US" baseline="0" dirty="0" smtClean="0"/>
              <a:t>	timing-must be administered very early in course of </a:t>
            </a:r>
            <a:r>
              <a:rPr lang="en-US" baseline="0" dirty="0" err="1" smtClean="0"/>
              <a:t>idsease</a:t>
            </a:r>
            <a:r>
              <a:rPr lang="en-US" baseline="0" dirty="0" smtClean="0"/>
              <a:t> to be of benefit</a:t>
            </a:r>
          </a:p>
          <a:p>
            <a:r>
              <a:rPr lang="en-US" baseline="0" dirty="0" smtClean="0"/>
              <a:t>	safety and efficacy trials have not been performed in dogs</a:t>
            </a:r>
          </a:p>
          <a:p>
            <a:r>
              <a:rPr lang="en-US" baseline="0" dirty="0" smtClean="0"/>
              <a:t>	not necessary as the disease has a low mortality rate</a:t>
            </a:r>
          </a:p>
          <a:p>
            <a:r>
              <a:rPr lang="en-US" baseline="0" dirty="0" smtClean="0"/>
              <a:t>	possible </a:t>
            </a:r>
            <a:r>
              <a:rPr lang="en-US" baseline="0" dirty="0" err="1" smtClean="0"/>
              <a:t>resistence</a:t>
            </a:r>
            <a:r>
              <a:rPr lang="en-US" baseline="0" dirty="0" smtClean="0"/>
              <a:t>-may be needed for a flu pandemic in the future</a:t>
            </a:r>
          </a:p>
          <a:p>
            <a:pPr marL="457200" indent="-457200">
              <a:buFont typeface="Arial"/>
              <a:buChar char="•"/>
            </a:pPr>
            <a:r>
              <a:rPr lang="en-US" dirty="0" smtClean="0"/>
              <a:t>Mortality rate 1-5% is reported</a:t>
            </a:r>
          </a:p>
          <a:p>
            <a:pPr marL="457200" indent="-457200">
              <a:buFont typeface="Arial"/>
              <a:buChar char="•"/>
            </a:pPr>
            <a:r>
              <a:rPr lang="en-US" dirty="0" smtClean="0"/>
              <a:t>Not considered zoonotic</a:t>
            </a:r>
          </a:p>
          <a:p>
            <a:pPr marL="457200" indent="-457200">
              <a:buFont typeface="Arial"/>
              <a:buChar char="•"/>
            </a:pPr>
            <a:r>
              <a:rPr lang="en-US" dirty="0" smtClean="0"/>
              <a:t>Vaccination:</a:t>
            </a:r>
          </a:p>
          <a:p>
            <a:pPr marL="1141413" lvl="1" indent="-457200">
              <a:buFont typeface="Arial"/>
              <a:buChar char="•"/>
            </a:pPr>
            <a:r>
              <a:rPr lang="en-US" dirty="0" smtClean="0"/>
              <a:t>Killed </a:t>
            </a:r>
            <a:r>
              <a:rPr lang="en-US" dirty="0" err="1" smtClean="0"/>
              <a:t>adjuvanted</a:t>
            </a:r>
            <a:r>
              <a:rPr lang="en-US" dirty="0" smtClean="0"/>
              <a:t> products</a:t>
            </a:r>
          </a:p>
          <a:p>
            <a:pPr marL="1141413" lvl="1" indent="-457200">
              <a:buFont typeface="Arial"/>
              <a:buChar char="•"/>
            </a:pPr>
            <a:r>
              <a:rPr lang="en-US" dirty="0" smtClean="0"/>
              <a:t>Decreases virus shedding</a:t>
            </a:r>
          </a:p>
          <a:p>
            <a:pPr marL="1141413" lvl="1" indent="-457200">
              <a:buFont typeface="Arial"/>
              <a:buChar char="•"/>
            </a:pPr>
            <a:r>
              <a:rPr lang="en-US" dirty="0" smtClean="0"/>
              <a:t>Decreased lung pathology</a:t>
            </a:r>
          </a:p>
          <a:p>
            <a:pPr marL="1141413" lvl="1" indent="-457200">
              <a:buFont typeface="Arial"/>
              <a:buChar char="•"/>
            </a:pPr>
            <a:r>
              <a:rPr lang="en-US" dirty="0" smtClean="0"/>
              <a:t>Do not prevent infection</a:t>
            </a:r>
          </a:p>
          <a:p>
            <a:pPr marL="1141413" lvl="1" indent="-457200">
              <a:buFont typeface="Arial"/>
              <a:buChar char="•"/>
            </a:pPr>
            <a:r>
              <a:rPr lang="en-US" dirty="0" smtClean="0"/>
              <a:t>Yearly vaccinations are recommended</a:t>
            </a:r>
          </a:p>
          <a:p>
            <a:pPr marL="1141413" lvl="1" indent="-457200">
              <a:buFont typeface="Arial"/>
              <a:buChar char="•"/>
            </a:pPr>
            <a:r>
              <a:rPr lang="en-US" dirty="0" smtClean="0"/>
              <a:t>Unclear if H3N8 undergoes significant antigenic drift</a:t>
            </a:r>
          </a:p>
        </p:txBody>
      </p:sp>
      <p:sp>
        <p:nvSpPr>
          <p:cNvPr id="4" name="Slide Number Placeholder 3"/>
          <p:cNvSpPr>
            <a:spLocks noGrp="1"/>
          </p:cNvSpPr>
          <p:nvPr>
            <p:ph type="sldNum" sz="quarter" idx="10"/>
          </p:nvPr>
        </p:nvSpPr>
        <p:spPr/>
        <p:txBody>
          <a:bodyPr/>
          <a:lstStyle/>
          <a:p>
            <a:fld id="{391105E4-9E70-4B8C-B294-1B0219D99967}" type="slidenum">
              <a:rPr lang="en-US" smtClean="0"/>
              <a:pPr/>
              <a:t>10</a:t>
            </a:fld>
            <a:endParaRPr lang="en-US"/>
          </a:p>
        </p:txBody>
      </p:sp>
    </p:spTree>
    <p:extLst>
      <p:ext uri="{BB962C8B-B14F-4D97-AF65-F5344CB8AC3E}">
        <p14:creationId xmlns:p14="http://schemas.microsoft.com/office/powerpoint/2010/main" val="3421733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Reports of both deaths</a:t>
            </a:r>
            <a:r>
              <a:rPr lang="en-US" baseline="0" dirty="0" smtClean="0"/>
              <a:t> as well as just systemic illness</a:t>
            </a:r>
            <a:endParaRPr lang="en-US" dirty="0" smtClean="0"/>
          </a:p>
          <a:p>
            <a:r>
              <a:rPr lang="en-US" dirty="0" smtClean="0"/>
              <a:t>One</a:t>
            </a:r>
            <a:r>
              <a:rPr lang="en-US" baseline="0" dirty="0" smtClean="0"/>
              <a:t> report of avian origin H3N2 in 2007 in several dogs in South Korea</a:t>
            </a:r>
          </a:p>
          <a:p>
            <a:r>
              <a:rPr lang="en-US" baseline="0" dirty="0" smtClean="0"/>
              <a:t>	signs were sneezing/nasal discharge to fever cough and death</a:t>
            </a:r>
          </a:p>
          <a:p>
            <a:r>
              <a:rPr lang="en-US" baseline="0" dirty="0" smtClean="0"/>
              <a:t>	all dogs in a kennel seroconverted, suggesting strong dog-to-dog transmission</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13</a:t>
            </a:fld>
            <a:endParaRPr lang="en-US"/>
          </a:p>
        </p:txBody>
      </p:sp>
    </p:spTree>
    <p:extLst>
      <p:ext uri="{BB962C8B-B14F-4D97-AF65-F5344CB8AC3E}">
        <p14:creationId xmlns:p14="http://schemas.microsoft.com/office/powerpoint/2010/main" val="742609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dirty="0" smtClean="0"/>
              <a:t>Previous experimental infection of human influenza to cats</a:t>
            </a:r>
          </a:p>
          <a:p>
            <a:pPr marL="1141413" lvl="1" indent="-457200">
              <a:buFont typeface="Arial"/>
              <a:buChar char="•"/>
            </a:pPr>
            <a:r>
              <a:rPr lang="en-US" dirty="0" smtClean="0"/>
              <a:t>Shed virus from nose or pharynx, developed antibody response and transmitted from cat-to-cat</a:t>
            </a:r>
          </a:p>
          <a:p>
            <a:pPr marL="1141413" lvl="1" indent="-457200">
              <a:buFont typeface="Arial"/>
              <a:buChar char="•"/>
            </a:pPr>
            <a:r>
              <a:rPr lang="en-US" dirty="0" smtClean="0"/>
              <a:t>No systemic illness observed</a:t>
            </a:r>
          </a:p>
          <a:p>
            <a:pPr marL="457200" indent="-457200">
              <a:buFont typeface="Arial"/>
              <a:buChar char="•"/>
            </a:pPr>
            <a:r>
              <a:rPr lang="en-US" dirty="0" smtClean="0"/>
              <a:t>Highly pathogenic avian influenza (H5N1)</a:t>
            </a:r>
          </a:p>
          <a:p>
            <a:pPr marL="1141413" lvl="1" indent="-457200">
              <a:buFont typeface="Arial"/>
              <a:buChar char="•"/>
            </a:pPr>
            <a:r>
              <a:rPr lang="en-US" dirty="0" smtClean="0"/>
              <a:t>High morbidity and mortality</a:t>
            </a:r>
          </a:p>
          <a:p>
            <a:pPr marL="1544638" lvl="2" indent="-457200">
              <a:buFont typeface="Arial"/>
              <a:buChar char="•"/>
            </a:pPr>
            <a:r>
              <a:rPr lang="en-US" dirty="0" smtClean="0"/>
              <a:t>High fever, dyspnea, panting, ataxia and convulsions</a:t>
            </a:r>
          </a:p>
          <a:p>
            <a:pPr marL="1141413" lvl="1" indent="-457200">
              <a:buFont typeface="Arial"/>
              <a:buChar char="•"/>
            </a:pPr>
            <a:r>
              <a:rPr lang="en-US" dirty="0" smtClean="0"/>
              <a:t>Mostly associated with ingestion of raw infected birds or direct contact with poultry feces</a:t>
            </a:r>
          </a:p>
          <a:p>
            <a:pPr marL="1141413" lvl="1" indent="-457200">
              <a:buFont typeface="Arial"/>
              <a:buChar char="•"/>
            </a:pPr>
            <a:r>
              <a:rPr lang="en-US" dirty="0" smtClean="0"/>
              <a:t>Reported in domestic cats, tigers, leopards</a:t>
            </a:r>
          </a:p>
          <a:p>
            <a:pPr marL="1141413" lvl="1" indent="-457200">
              <a:buFont typeface="Arial"/>
              <a:buChar char="•"/>
            </a:pPr>
            <a:r>
              <a:rPr lang="en-US" dirty="0" smtClean="0"/>
              <a:t>Unclear if cats can transmit the virus to other cats, no reports of transmission to humans</a:t>
            </a:r>
          </a:p>
          <a:p>
            <a:pPr marL="1141413" lvl="1" indent="-457200">
              <a:buFont typeface="Arial"/>
              <a:buChar char="•"/>
            </a:pPr>
            <a:r>
              <a:rPr lang="en-US" dirty="0" smtClean="0"/>
              <a:t>Much concern on development of a human host adapted H5N1 as a result of incubation in cat populations</a:t>
            </a:r>
          </a:p>
          <a:p>
            <a:endParaRPr lang="en-US" dirty="0"/>
          </a:p>
        </p:txBody>
      </p:sp>
      <p:sp>
        <p:nvSpPr>
          <p:cNvPr id="4" name="Slide Number Placeholder 3"/>
          <p:cNvSpPr>
            <a:spLocks noGrp="1"/>
          </p:cNvSpPr>
          <p:nvPr>
            <p:ph type="sldNum" sz="quarter" idx="10"/>
          </p:nvPr>
        </p:nvSpPr>
        <p:spPr/>
        <p:txBody>
          <a:bodyPr/>
          <a:lstStyle/>
          <a:p>
            <a:fld id="{391105E4-9E70-4B8C-B294-1B0219D99967}" type="slidenum">
              <a:rPr lang="en-US" smtClean="0"/>
              <a:pPr/>
              <a:t>14</a:t>
            </a:fld>
            <a:endParaRPr lang="en-US"/>
          </a:p>
        </p:txBody>
      </p:sp>
    </p:spTree>
    <p:extLst>
      <p:ext uri="{BB962C8B-B14F-4D97-AF65-F5344CB8AC3E}">
        <p14:creationId xmlns:p14="http://schemas.microsoft.com/office/powerpoint/2010/main" val="286510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5286600"/>
            <a:ext cx="7772400" cy="860425"/>
          </a:xfrm>
        </p:spPr>
        <p:txBody>
          <a:bodyPr anchor="b" anchorCtr="0"/>
          <a:lstStyle>
            <a:lvl1pPr algn="r">
              <a:defRPr>
                <a:solidFill>
                  <a:schemeClr val="tx2">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61600" y="6005400"/>
            <a:ext cx="7753800" cy="1752600"/>
          </a:xfrm>
        </p:spPr>
        <p:txBody>
          <a:bodyPr>
            <a:normAutofit/>
          </a:bodyPr>
          <a:lstStyle>
            <a:lvl1pPr marL="0" indent="0" algn="r">
              <a:buNone/>
              <a:defRPr sz="2400">
                <a:solidFill>
                  <a:schemeClr val="tx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7"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47800"/>
            <a:ext cx="5111750" cy="4678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0" y="1752600"/>
            <a:ext cx="2855913" cy="4373563"/>
          </a:xfrm>
        </p:spPr>
        <p:txBody>
          <a:bodyPr/>
          <a:lstStyle>
            <a:lvl1pPr marL="0" indent="0">
              <a:lnSpc>
                <a:spcPts val="16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itle 1"/>
          <p:cNvSpPr>
            <a:spLocks noGrp="1"/>
          </p:cNvSpPr>
          <p:nvPr>
            <p:ph type="title"/>
          </p:nvPr>
        </p:nvSpPr>
        <p:spPr>
          <a:xfrm>
            <a:off x="609600" y="733200"/>
            <a:ext cx="8229600" cy="639762"/>
          </a:xfrm>
        </p:spPr>
        <p:txBody>
          <a:bodyPr/>
          <a:lstStyle/>
          <a:p>
            <a:r>
              <a:rPr lang="en-US" smtClean="0"/>
              <a:t>Click to edit Master title style</a:t>
            </a:r>
            <a:endParaRPr lang="en-US" dirty="0"/>
          </a:p>
        </p:txBody>
      </p:sp>
      <p:sp>
        <p:nvSpPr>
          <p:cNvPr id="9" name="Text Placeholder 10"/>
          <p:cNvSpPr>
            <a:spLocks noGrp="1"/>
          </p:cNvSpPr>
          <p:nvPr>
            <p:ph type="body" sz="quarter" idx="13"/>
          </p:nvPr>
        </p:nvSpPr>
        <p:spPr>
          <a:xfrm>
            <a:off x="631200" y="1219200"/>
            <a:ext cx="8153400" cy="457200"/>
          </a:xfrm>
        </p:spPr>
        <p:txBody>
          <a:bodyPr>
            <a:normAutofit/>
          </a:bodyPr>
          <a:lstStyle>
            <a:lvl1pPr>
              <a:buFontTx/>
              <a:buNone/>
              <a:defRPr sz="2400"/>
            </a:lvl1pPr>
          </a:lstStyle>
          <a:p>
            <a:pPr lvl="0"/>
            <a:r>
              <a:rPr lang="en-US" smtClean="0"/>
              <a:t>Click to edit Master text styles</a:t>
            </a:r>
          </a:p>
        </p:txBody>
      </p:sp>
      <p:sp>
        <p:nvSpPr>
          <p:cNvPr id="10"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1"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19600" y="5181600"/>
            <a:ext cx="3962400" cy="338138"/>
          </a:xfrm>
        </p:spPr>
        <p:txBody>
          <a:bodyPr anchor="b"/>
          <a:lstStyle>
            <a:lvl1pPr algn="l">
              <a:defRPr sz="1800" b="1"/>
            </a:lvl1pPr>
          </a:lstStyle>
          <a:p>
            <a:r>
              <a:rPr lang="en-US" smtClean="0"/>
              <a:t>Click to edit Master title style</a:t>
            </a:r>
            <a:endParaRPr lang="en-US" dirty="0"/>
          </a:p>
        </p:txBody>
      </p:sp>
      <p:sp>
        <p:nvSpPr>
          <p:cNvPr id="3" name="Picture Placeholder 2"/>
          <p:cNvSpPr>
            <a:spLocks noGrp="1"/>
          </p:cNvSpPr>
          <p:nvPr>
            <p:ph type="pic" idx="1"/>
          </p:nvPr>
        </p:nvSpPr>
        <p:spPr>
          <a:xfrm>
            <a:off x="0" y="381000"/>
            <a:ext cx="9144000" cy="4724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4419600" y="5486400"/>
            <a:ext cx="3962400" cy="804862"/>
          </a:xfrm>
        </p:spPr>
        <p:txBody>
          <a:bodyPr>
            <a:normAutofit/>
          </a:bodyPr>
          <a:lstStyle>
            <a:lvl1pPr marL="0" indent="0">
              <a:lnSpc>
                <a:spcPts val="1400"/>
              </a:lnSpc>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0"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33200"/>
            <a:ext cx="8229600" cy="63976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609600" y="1752600"/>
            <a:ext cx="8229600" cy="4373563"/>
          </a:xfrm>
        </p:spPr>
        <p:txBody>
          <a:bodyPr/>
          <a:lstStyle>
            <a:lvl1pPr marL="0" indent="0">
              <a:lnSpc>
                <a:spcPts val="2600"/>
              </a:lnSpc>
              <a:buFontTx/>
              <a:buNone/>
              <a:defRPr sz="2800" b="1"/>
            </a:lvl1pPr>
            <a:lvl2pPr marL="684213" indent="-227013">
              <a:lnSpc>
                <a:spcPts val="2600"/>
              </a:lnSpc>
              <a:defRPr sz="2400"/>
            </a:lvl2pPr>
            <a:lvl3pPr marL="1087438" indent="-173038">
              <a:lnSpc>
                <a:spcPts val="2600"/>
              </a:lnSpc>
              <a:defRPr sz="2000"/>
            </a:lvl3pPr>
            <a:lvl4pPr marL="1541463" indent="-169863">
              <a:lnSpc>
                <a:spcPts val="2600"/>
              </a:lnSpc>
              <a:defRPr sz="1600"/>
            </a:lvl4pPr>
            <a:lvl5pPr marL="2001838" indent="-173038">
              <a:lnSpc>
                <a:spcPts val="2600"/>
              </a:lnSpc>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3"/>
          </p:nvPr>
        </p:nvSpPr>
        <p:spPr>
          <a:xfrm>
            <a:off x="631200" y="1219200"/>
            <a:ext cx="8153400" cy="457200"/>
          </a:xfrm>
        </p:spPr>
        <p:txBody>
          <a:bodyPr>
            <a:normAutofit/>
          </a:bodyPr>
          <a:lstStyle>
            <a:lvl1pPr>
              <a:buFontTx/>
              <a:buNone/>
              <a:defRPr sz="2400"/>
            </a:lvl1pPr>
          </a:lstStyle>
          <a:p>
            <a:pPr lvl="0"/>
            <a:r>
              <a:rPr lang="en-US" smtClean="0"/>
              <a:t>Click to edit Master text styles</a:t>
            </a:r>
          </a:p>
        </p:txBody>
      </p:sp>
      <p:sp>
        <p:nvSpPr>
          <p:cNvPr id="7"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8"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1981200" y="1981200"/>
            <a:ext cx="6629400" cy="838200"/>
          </a:xfrm>
        </p:spPr>
        <p:txBody>
          <a:bodyPr>
            <a:normAutofit/>
          </a:bodyPr>
          <a:lstStyle>
            <a:lvl1pPr marL="57150" indent="0">
              <a:buFontTx/>
              <a:buNone/>
              <a:defRPr sz="2400" baseline="0"/>
            </a:lvl1pPr>
          </a:lstStyle>
          <a:p>
            <a:pPr lvl="0"/>
            <a:r>
              <a:rPr lang="en-US" smtClean="0"/>
              <a:t>Click to edit Master text styles</a:t>
            </a:r>
          </a:p>
        </p:txBody>
      </p:sp>
      <p:sp>
        <p:nvSpPr>
          <p:cNvPr id="10" name="Title 1"/>
          <p:cNvSpPr>
            <a:spLocks noGrp="1"/>
          </p:cNvSpPr>
          <p:nvPr>
            <p:ph type="title"/>
          </p:nvPr>
        </p:nvSpPr>
        <p:spPr>
          <a:xfrm>
            <a:off x="609600" y="762000"/>
            <a:ext cx="8229600" cy="639762"/>
          </a:xfrm>
        </p:spPr>
        <p:txBody>
          <a:bodyPr/>
          <a:lstStyle/>
          <a:p>
            <a:r>
              <a:rPr lang="en-US" smtClean="0"/>
              <a:t>Click to edit Master title style</a:t>
            </a:r>
            <a:endParaRPr lang="en-US" dirty="0"/>
          </a:p>
        </p:txBody>
      </p:sp>
      <p:sp>
        <p:nvSpPr>
          <p:cNvPr id="11" name="Text Placeholder 10"/>
          <p:cNvSpPr>
            <a:spLocks noGrp="1"/>
          </p:cNvSpPr>
          <p:nvPr>
            <p:ph type="body" sz="quarter" idx="13"/>
          </p:nvPr>
        </p:nvSpPr>
        <p:spPr>
          <a:xfrm>
            <a:off x="631200" y="1248000"/>
            <a:ext cx="8153400" cy="457200"/>
          </a:xfrm>
        </p:spPr>
        <p:txBody>
          <a:bodyPr>
            <a:normAutofit/>
          </a:bodyPr>
          <a:lstStyle>
            <a:lvl1pPr>
              <a:buFontTx/>
              <a:buNone/>
              <a:defRPr sz="2400"/>
            </a:lvl1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871787"/>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685800" y="1371600"/>
            <a:ext cx="7772400" cy="1500187"/>
          </a:xfrm>
        </p:spPr>
        <p:txBody>
          <a:bodyPr anchor="b"/>
          <a:lstStyle>
            <a:lvl1pPr marL="0" indent="0">
              <a:buNone/>
              <a:defRPr sz="2000">
                <a:solidFill>
                  <a:schemeClr val="bg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7"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5" name="Title 1"/>
          <p:cNvSpPr>
            <a:spLocks noGrp="1"/>
          </p:cNvSpPr>
          <p:nvPr>
            <p:ph type="title"/>
          </p:nvPr>
        </p:nvSpPr>
        <p:spPr>
          <a:xfrm>
            <a:off x="609600" y="809400"/>
            <a:ext cx="8229600" cy="639762"/>
          </a:xfrm>
        </p:spPr>
        <p:txBody>
          <a:bodyPr/>
          <a:lstStyle/>
          <a:p>
            <a:r>
              <a:rPr lang="en-US" smtClean="0"/>
              <a:t>Click to edit Master title style</a:t>
            </a:r>
            <a:endParaRPr lang="en-US" dirty="0"/>
          </a:p>
        </p:txBody>
      </p:sp>
      <p:sp>
        <p:nvSpPr>
          <p:cNvPr id="16" name="Text Placeholder 10"/>
          <p:cNvSpPr>
            <a:spLocks noGrp="1"/>
          </p:cNvSpPr>
          <p:nvPr>
            <p:ph type="body" sz="quarter" idx="13"/>
          </p:nvPr>
        </p:nvSpPr>
        <p:spPr>
          <a:xfrm>
            <a:off x="631200" y="1295400"/>
            <a:ext cx="8153400" cy="457200"/>
          </a:xfrm>
        </p:spPr>
        <p:txBody>
          <a:bodyPr>
            <a:normAutofit/>
          </a:bodyPr>
          <a:lstStyle>
            <a:lvl1pPr>
              <a:buFontTx/>
              <a:buNone/>
              <a:defRPr sz="2400"/>
            </a:lvl1pPr>
          </a:lstStyle>
          <a:p>
            <a:pPr lvl="0"/>
            <a:r>
              <a:rPr lang="en-US" smtClean="0"/>
              <a:t>Click to edit Master text styles</a:t>
            </a:r>
          </a:p>
        </p:txBody>
      </p:sp>
      <p:sp>
        <p:nvSpPr>
          <p:cNvPr id="8"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1"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5" name="Content Placeholder 2"/>
          <p:cNvSpPr>
            <a:spLocks noGrp="1"/>
          </p:cNvSpPr>
          <p:nvPr>
            <p:ph sz="half" idx="1"/>
          </p:nvPr>
        </p:nvSpPr>
        <p:spPr>
          <a:xfrm>
            <a:off x="457200" y="1752601"/>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6" name="Content Placeholder 3"/>
          <p:cNvSpPr>
            <a:spLocks noGrp="1"/>
          </p:cNvSpPr>
          <p:nvPr>
            <p:ph sz="half" idx="2"/>
          </p:nvPr>
        </p:nvSpPr>
        <p:spPr>
          <a:xfrm>
            <a:off x="2971800" y="1752601"/>
            <a:ext cx="57150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7" name="Title 1"/>
          <p:cNvSpPr>
            <a:spLocks noGrp="1"/>
          </p:cNvSpPr>
          <p:nvPr>
            <p:ph type="title"/>
          </p:nvPr>
        </p:nvSpPr>
        <p:spPr>
          <a:xfrm>
            <a:off x="609600" y="733200"/>
            <a:ext cx="8229600" cy="639762"/>
          </a:xfrm>
        </p:spPr>
        <p:txBody>
          <a:bodyPr/>
          <a:lstStyle/>
          <a:p>
            <a:r>
              <a:rPr lang="en-US" smtClean="0"/>
              <a:t>Click to edit Master title style</a:t>
            </a:r>
            <a:endParaRPr lang="en-US" dirty="0"/>
          </a:p>
        </p:txBody>
      </p:sp>
      <p:sp>
        <p:nvSpPr>
          <p:cNvPr id="8" name="Text Placeholder 10"/>
          <p:cNvSpPr>
            <a:spLocks noGrp="1"/>
          </p:cNvSpPr>
          <p:nvPr>
            <p:ph type="body" sz="quarter" idx="13"/>
          </p:nvPr>
        </p:nvSpPr>
        <p:spPr>
          <a:xfrm>
            <a:off x="631200" y="1219200"/>
            <a:ext cx="8153400" cy="457200"/>
          </a:xfrm>
        </p:spPr>
        <p:txBody>
          <a:bodyPr>
            <a:normAutofit/>
          </a:bodyPr>
          <a:lstStyle>
            <a:lvl1pPr>
              <a:buFontTx/>
              <a:buNone/>
              <a:defRPr sz="2400"/>
            </a:lvl1pPr>
          </a:lstStyle>
          <a:p>
            <a:pPr lvl="0"/>
            <a:r>
              <a:rPr lang="en-US" smtClean="0"/>
              <a:t>Click to edit Master text styles</a:t>
            </a:r>
          </a:p>
        </p:txBody>
      </p:sp>
      <p:sp>
        <p:nvSpPr>
          <p:cNvPr id="9" name="Content Placeholder 2"/>
          <p:cNvSpPr>
            <a:spLocks noGrp="1"/>
          </p:cNvSpPr>
          <p:nvPr>
            <p:ph sz="half" idx="14"/>
          </p:nvPr>
        </p:nvSpPr>
        <p:spPr>
          <a:xfrm>
            <a:off x="457200" y="3352800"/>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0" name="Content Placeholder 3"/>
          <p:cNvSpPr>
            <a:spLocks noGrp="1"/>
          </p:cNvSpPr>
          <p:nvPr>
            <p:ph sz="half" idx="15"/>
          </p:nvPr>
        </p:nvSpPr>
        <p:spPr>
          <a:xfrm>
            <a:off x="2971800" y="3352800"/>
            <a:ext cx="57150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7" name="Title 1"/>
          <p:cNvSpPr>
            <a:spLocks noGrp="1"/>
          </p:cNvSpPr>
          <p:nvPr>
            <p:ph type="title"/>
          </p:nvPr>
        </p:nvSpPr>
        <p:spPr>
          <a:xfrm>
            <a:off x="609600" y="809400"/>
            <a:ext cx="8229600" cy="639762"/>
          </a:xfrm>
        </p:spPr>
        <p:txBody>
          <a:bodyPr/>
          <a:lstStyle/>
          <a:p>
            <a:r>
              <a:rPr lang="en-US" smtClean="0"/>
              <a:t>Click to edit Master title style</a:t>
            </a:r>
            <a:endParaRPr lang="en-US" dirty="0"/>
          </a:p>
        </p:txBody>
      </p:sp>
      <p:sp>
        <p:nvSpPr>
          <p:cNvPr id="8" name="Text Placeholder 10"/>
          <p:cNvSpPr>
            <a:spLocks noGrp="1"/>
          </p:cNvSpPr>
          <p:nvPr>
            <p:ph type="body" sz="quarter" idx="13"/>
          </p:nvPr>
        </p:nvSpPr>
        <p:spPr>
          <a:xfrm>
            <a:off x="631200" y="1295400"/>
            <a:ext cx="8153400" cy="457200"/>
          </a:xfrm>
        </p:spPr>
        <p:txBody>
          <a:bodyPr>
            <a:normAutofit/>
          </a:bodyPr>
          <a:lstStyle>
            <a:lvl1pPr>
              <a:buFontTx/>
              <a:buNone/>
              <a:defRPr sz="2400"/>
            </a:lvl1pPr>
          </a:lstStyle>
          <a:p>
            <a:pPr lvl="0"/>
            <a:r>
              <a:rPr lang="en-US" smtClean="0"/>
              <a:t>Click to edit Master text styles</a:t>
            </a:r>
          </a:p>
        </p:txBody>
      </p:sp>
      <p:sp>
        <p:nvSpPr>
          <p:cNvPr id="9" name="Content Placeholder 2"/>
          <p:cNvSpPr>
            <a:spLocks noGrp="1"/>
          </p:cNvSpPr>
          <p:nvPr>
            <p:ph sz="half" idx="1"/>
          </p:nvPr>
        </p:nvSpPr>
        <p:spPr>
          <a:xfrm>
            <a:off x="457200" y="3581400"/>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0" name="Content Placeholder 3"/>
          <p:cNvSpPr>
            <a:spLocks noGrp="1"/>
          </p:cNvSpPr>
          <p:nvPr>
            <p:ph sz="half" idx="2"/>
          </p:nvPr>
        </p:nvSpPr>
        <p:spPr>
          <a:xfrm>
            <a:off x="3238500" y="3581400"/>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1" name="Content Placeholder 3"/>
          <p:cNvSpPr>
            <a:spLocks noGrp="1"/>
          </p:cNvSpPr>
          <p:nvPr>
            <p:ph sz="half" idx="14"/>
          </p:nvPr>
        </p:nvSpPr>
        <p:spPr>
          <a:xfrm>
            <a:off x="6019800" y="3581400"/>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13" name="Straight Connector 12"/>
          <p:cNvCxnSpPr>
            <a:endCxn id="9" idx="3"/>
          </p:cNvCxnSpPr>
          <p:nvPr userDrawn="1"/>
        </p:nvCxnSpPr>
        <p:spPr>
          <a:xfrm rot="5400000">
            <a:off x="1650603" y="3303191"/>
            <a:ext cx="3100388" cy="794"/>
          </a:xfrm>
          <a:prstGeom prst="line">
            <a:avLst/>
          </a:prstGeom>
          <a:ln w="25400">
            <a:solidFill>
              <a:schemeClr val="accent4">
                <a:lumMod val="75000"/>
                <a:alpha val="22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rot="5400000">
            <a:off x="3963591" y="3809602"/>
            <a:ext cx="4114007" cy="1588"/>
          </a:xfrm>
          <a:prstGeom prst="line">
            <a:avLst/>
          </a:prstGeom>
          <a:ln w="25400">
            <a:solidFill>
              <a:schemeClr val="accent4">
                <a:lumMod val="75000"/>
                <a:alpha val="22000"/>
              </a:schemeClr>
            </a:solidFill>
          </a:ln>
        </p:spPr>
        <p:style>
          <a:lnRef idx="1">
            <a:schemeClr val="accent1"/>
          </a:lnRef>
          <a:fillRef idx="0">
            <a:schemeClr val="accent1"/>
          </a:fillRef>
          <a:effectRef idx="0">
            <a:schemeClr val="accent1"/>
          </a:effectRef>
          <a:fontRef idx="minor">
            <a:schemeClr val="tx1"/>
          </a:fontRef>
        </p:style>
      </p:cxnSp>
      <p:sp>
        <p:nvSpPr>
          <p:cNvPr id="15" name="Content Placeholder 2"/>
          <p:cNvSpPr>
            <a:spLocks noGrp="1"/>
          </p:cNvSpPr>
          <p:nvPr>
            <p:ph sz="half" idx="15"/>
          </p:nvPr>
        </p:nvSpPr>
        <p:spPr>
          <a:xfrm>
            <a:off x="457200" y="1752600"/>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6" name="Content Placeholder 3"/>
          <p:cNvSpPr>
            <a:spLocks noGrp="1"/>
          </p:cNvSpPr>
          <p:nvPr>
            <p:ph sz="half" idx="16"/>
          </p:nvPr>
        </p:nvSpPr>
        <p:spPr>
          <a:xfrm>
            <a:off x="3238500" y="1752600"/>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7" name="Content Placeholder 3"/>
          <p:cNvSpPr>
            <a:spLocks noGrp="1"/>
          </p:cNvSpPr>
          <p:nvPr>
            <p:ph sz="half" idx="17"/>
          </p:nvPr>
        </p:nvSpPr>
        <p:spPr>
          <a:xfrm>
            <a:off x="6019800" y="1752600"/>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52600"/>
            <a:ext cx="4040188" cy="304801"/>
          </a:xfrm>
          <a:solidFill>
            <a:schemeClr val="accent5">
              <a:lumMod val="20000"/>
              <a:lumOff val="80000"/>
              <a:alpha val="39000"/>
            </a:schemeClr>
          </a:solidFill>
        </p:spPr>
        <p:txBody>
          <a:bodyPr tIns="320040" anchor="b">
            <a:noAutofit/>
          </a:bodyPr>
          <a:lstStyle>
            <a:lvl1pPr marL="0" indent="0">
              <a:buNone/>
              <a:defRPr sz="1800" b="1" cap="all" baseline="0">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057400"/>
            <a:ext cx="4040188" cy="4068763"/>
          </a:xfrm>
        </p:spPr>
        <p:txBody>
          <a:bodyPr/>
          <a:lstStyle>
            <a:lvl1pPr>
              <a:lnSpc>
                <a:spcPct val="100000"/>
              </a:lnSpc>
              <a:defRPr sz="2000"/>
            </a:lvl1pPr>
            <a:lvl2pPr>
              <a:lnSpc>
                <a:spcPct val="100000"/>
              </a:lnSpc>
              <a:defRPr sz="2000"/>
            </a:lvl2pPr>
            <a:lvl3pPr>
              <a:lnSpc>
                <a:spcPct val="100000"/>
              </a:lnSpc>
              <a:defRPr sz="1800"/>
            </a:lvl3pPr>
            <a:lvl4pPr>
              <a:lnSpc>
                <a:spcPct val="100000"/>
              </a:lnSpc>
              <a:defRPr sz="1600"/>
            </a:lvl4pPr>
            <a:lvl5pPr>
              <a:lnSpc>
                <a:spcPct val="100000"/>
              </a:lnSpc>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4645025" y="2057400"/>
            <a:ext cx="4041775" cy="4068763"/>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2"/>
          <p:cNvSpPr>
            <a:spLocks noGrp="1"/>
          </p:cNvSpPr>
          <p:nvPr>
            <p:ph type="body" idx="12"/>
          </p:nvPr>
        </p:nvSpPr>
        <p:spPr>
          <a:xfrm>
            <a:off x="4648200" y="1752601"/>
            <a:ext cx="4040188" cy="304801"/>
          </a:xfrm>
          <a:solidFill>
            <a:schemeClr val="accent5">
              <a:lumMod val="20000"/>
              <a:lumOff val="80000"/>
              <a:alpha val="39000"/>
            </a:schemeClr>
          </a:solidFill>
        </p:spPr>
        <p:txBody>
          <a:bodyPr tIns="320040" anchor="b">
            <a:noAutofit/>
          </a:bodyPr>
          <a:lstStyle>
            <a:lvl1pPr marL="0" indent="0">
              <a:buNone/>
              <a:defRPr sz="1800" b="1" cap="all" baseline="0">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Title 1"/>
          <p:cNvSpPr>
            <a:spLocks noGrp="1"/>
          </p:cNvSpPr>
          <p:nvPr>
            <p:ph type="title"/>
          </p:nvPr>
        </p:nvSpPr>
        <p:spPr>
          <a:xfrm>
            <a:off x="609600" y="733200"/>
            <a:ext cx="8229600" cy="639762"/>
          </a:xfrm>
        </p:spPr>
        <p:txBody>
          <a:bodyPr/>
          <a:lstStyle/>
          <a:p>
            <a:r>
              <a:rPr lang="en-US" smtClean="0"/>
              <a:t>Click to edit Master title style</a:t>
            </a:r>
            <a:endParaRPr lang="en-US" dirty="0"/>
          </a:p>
        </p:txBody>
      </p:sp>
      <p:sp>
        <p:nvSpPr>
          <p:cNvPr id="14" name="Text Placeholder 10"/>
          <p:cNvSpPr>
            <a:spLocks noGrp="1"/>
          </p:cNvSpPr>
          <p:nvPr>
            <p:ph type="body" sz="quarter" idx="13"/>
          </p:nvPr>
        </p:nvSpPr>
        <p:spPr>
          <a:xfrm>
            <a:off x="631200" y="1219200"/>
            <a:ext cx="8153400" cy="457200"/>
          </a:xfrm>
        </p:spPr>
        <p:txBody>
          <a:bodyPr>
            <a:normAutofit/>
          </a:bodyPr>
          <a:lstStyle>
            <a:lvl1pPr>
              <a:buFontTx/>
              <a:buNone/>
              <a:defRPr sz="2400"/>
            </a:lvl1pPr>
          </a:lstStyle>
          <a:p>
            <a:pPr lvl="0"/>
            <a:r>
              <a:rPr lang="en-US" smtClean="0"/>
              <a:t>Click to edit Master text styles</a:t>
            </a:r>
          </a:p>
        </p:txBody>
      </p:sp>
      <p:sp>
        <p:nvSpPr>
          <p:cNvPr id="15"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6" name="Slide Number Placeholder 5"/>
          <p:cNvSpPr>
            <a:spLocks noGrp="1"/>
          </p:cNvSpPr>
          <p:nvPr>
            <p:ph type="sldNum" sz="quarter" idx="1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1"/>
          <p:cNvSpPr>
            <a:spLocks noGrp="1"/>
          </p:cNvSpPr>
          <p:nvPr>
            <p:ph type="title"/>
          </p:nvPr>
        </p:nvSpPr>
        <p:spPr>
          <a:xfrm>
            <a:off x="609600" y="733200"/>
            <a:ext cx="8229600" cy="639762"/>
          </a:xfrm>
        </p:spPr>
        <p:txBody>
          <a:bodyPr/>
          <a:lstStyle/>
          <a:p>
            <a:r>
              <a:rPr lang="en-US" smtClean="0"/>
              <a:t>Click to edit Master title style</a:t>
            </a:r>
            <a:endParaRPr lang="en-US" dirty="0"/>
          </a:p>
        </p:txBody>
      </p:sp>
      <p:sp>
        <p:nvSpPr>
          <p:cNvPr id="8" name="Text Placeholder 10"/>
          <p:cNvSpPr>
            <a:spLocks noGrp="1"/>
          </p:cNvSpPr>
          <p:nvPr>
            <p:ph type="body" sz="quarter" idx="13"/>
          </p:nvPr>
        </p:nvSpPr>
        <p:spPr>
          <a:xfrm>
            <a:off x="631200" y="1219200"/>
            <a:ext cx="8153400" cy="457200"/>
          </a:xfrm>
        </p:spPr>
        <p:txBody>
          <a:bodyPr>
            <a:normAutofit/>
          </a:bodyPr>
          <a:lstStyle>
            <a:lvl1pPr>
              <a:buFontTx/>
              <a:buNone/>
              <a:defRPr sz="2400"/>
            </a:lvl1pPr>
          </a:lstStyle>
          <a:p>
            <a:pPr lvl="0"/>
            <a:r>
              <a:rPr lang="en-US" smtClean="0"/>
              <a:t>Click to edit Master text styles</a:t>
            </a:r>
          </a:p>
        </p:txBody>
      </p:sp>
      <p:sp>
        <p:nvSpPr>
          <p:cNvPr id="6"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1"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4400" y="655638"/>
            <a:ext cx="8229600" cy="639762"/>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95400"/>
            <a:ext cx="8229600" cy="48307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1"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61" r:id="rId6"/>
    <p:sldLayoutId id="2147483662" r:id="rId7"/>
    <p:sldLayoutId id="2147483653" r:id="rId8"/>
    <p:sldLayoutId id="2147483654" r:id="rId9"/>
    <p:sldLayoutId id="2147483655" r:id="rId10"/>
    <p:sldLayoutId id="2147483656" r:id="rId11"/>
    <p:sldLayoutId id="2147483657" r:id="rId12"/>
  </p:sldLayoutIdLst>
  <p:hf sldNum="0" hdr="0" ftr="0" dt="0"/>
  <p:txStyles>
    <p:titleStyle>
      <a:lvl1pPr algn="l" defTabSz="914400" rtl="0" eaLnBrk="1" latinLnBrk="0" hangingPunct="1">
        <a:spcBef>
          <a:spcPct val="0"/>
        </a:spcBef>
        <a:buNone/>
        <a:defRPr sz="3600" b="1" kern="1200" baseline="0">
          <a:solidFill>
            <a:schemeClr val="tx2">
              <a:lumMod val="75000"/>
            </a:schemeClr>
          </a:solidFill>
          <a:latin typeface="+mj-lt"/>
          <a:ea typeface="+mj-ea"/>
          <a:cs typeface="Segoe UI" pitchFamily="34" charset="0"/>
        </a:defRPr>
      </a:lvl1pPr>
    </p:titleStyle>
    <p:bodyStyle>
      <a:lvl1pPr marL="0" indent="0" algn="l" defTabSz="914400" rtl="0" eaLnBrk="1" latinLnBrk="0" hangingPunct="1">
        <a:lnSpc>
          <a:spcPct val="100000"/>
        </a:lnSpc>
        <a:spcBef>
          <a:spcPct val="20000"/>
        </a:spcBef>
        <a:buClr>
          <a:schemeClr val="tx2">
            <a:lumMod val="75000"/>
          </a:schemeClr>
        </a:buClr>
        <a:buSzPct val="70000"/>
        <a:buFont typeface="Arial" pitchFamily="34" charset="0"/>
        <a:buNone/>
        <a:defRPr sz="3200" kern="1200">
          <a:solidFill>
            <a:schemeClr val="tx2">
              <a:lumMod val="75000"/>
            </a:schemeClr>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tx2">
            <a:lumMod val="75000"/>
          </a:schemeClr>
        </a:buClr>
        <a:buSzPct val="70000"/>
        <a:buFont typeface="Arial" pitchFamily="34" charset="0"/>
        <a:buChar char="•"/>
        <a:defRPr sz="2800" kern="1200">
          <a:solidFill>
            <a:schemeClr val="tx2">
              <a:lumMod val="75000"/>
            </a:schemeClr>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tx2">
            <a:lumMod val="75000"/>
          </a:schemeClr>
        </a:buClr>
        <a:buSzPct val="70000"/>
        <a:buFont typeface="Arial" pitchFamily="34" charset="0"/>
        <a:buChar char="•"/>
        <a:defRPr sz="2400" kern="1200">
          <a:solidFill>
            <a:schemeClr val="tx2">
              <a:lumMod val="75000"/>
            </a:schemeClr>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tx2">
            <a:lumMod val="75000"/>
          </a:schemeClr>
        </a:buClr>
        <a:buSzPct val="70000"/>
        <a:buFont typeface="Arial" pitchFamily="34" charset="0"/>
        <a:buChar char="•"/>
        <a:defRPr sz="2000" kern="1200">
          <a:solidFill>
            <a:schemeClr val="tx2">
              <a:lumMod val="75000"/>
            </a:schemeClr>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tx2">
            <a:lumMod val="75000"/>
          </a:schemeClr>
        </a:buClr>
        <a:buSzPct val="70000"/>
        <a:buFont typeface="Arial" pitchFamily="34" charset="0"/>
        <a:buChar char="•"/>
        <a:defRPr sz="2000" kern="1200">
          <a:solidFill>
            <a:schemeClr val="tx2">
              <a:lumMod val="75000"/>
            </a:schemeClr>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2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2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3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3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a:t>
            </a:r>
            <a:r>
              <a:rPr lang="en-US" dirty="0" smtClean="0"/>
              <a:t>nfectious Disease</a:t>
            </a:r>
            <a:endParaRPr lang="en-US" dirty="0"/>
          </a:p>
        </p:txBody>
      </p:sp>
      <p:sp>
        <p:nvSpPr>
          <p:cNvPr id="3" name="Subtitle 2"/>
          <p:cNvSpPr>
            <a:spLocks noGrp="1"/>
          </p:cNvSpPr>
          <p:nvPr>
            <p:ph type="subTitle" idx="1"/>
          </p:nvPr>
        </p:nvSpPr>
        <p:spPr/>
        <p:txBody>
          <a:bodyPr/>
          <a:lstStyle/>
          <a:p>
            <a:r>
              <a:rPr lang="en-US" dirty="0" smtClean="0"/>
              <a:t>Joel Green Weltman</a:t>
            </a:r>
          </a:p>
          <a:p>
            <a:r>
              <a:rPr lang="en-US" dirty="0" smtClean="0"/>
              <a:t>June 21, 2011 and June 28, 2011</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Canine Influenza H3N8</a:t>
            </a:r>
          </a:p>
        </p:txBody>
      </p:sp>
      <p:sp>
        <p:nvSpPr>
          <p:cNvPr id="3" name="Content Placeholder 2"/>
          <p:cNvSpPr>
            <a:spLocks noGrp="1"/>
          </p:cNvSpPr>
          <p:nvPr>
            <p:ph idx="1"/>
          </p:nvPr>
        </p:nvSpPr>
        <p:spPr/>
        <p:txBody>
          <a:bodyPr/>
          <a:lstStyle/>
          <a:p>
            <a:pPr marL="457200" indent="-457200">
              <a:buFont typeface="Arial"/>
              <a:buChar char="•"/>
            </a:pPr>
            <a:r>
              <a:rPr lang="en-US" dirty="0"/>
              <a:t>Transmitted by direct contact and aerosol</a:t>
            </a:r>
          </a:p>
          <a:p>
            <a:pPr marL="1141413" lvl="1" indent="-457200">
              <a:buFont typeface="Arial"/>
              <a:buChar char="•"/>
            </a:pPr>
            <a:r>
              <a:rPr lang="en-US" dirty="0" err="1"/>
              <a:t>Fomitic</a:t>
            </a:r>
            <a:r>
              <a:rPr lang="en-US" dirty="0"/>
              <a:t> transmission may play a role</a:t>
            </a:r>
          </a:p>
          <a:p>
            <a:pPr marL="457200" indent="-457200">
              <a:buFont typeface="Arial"/>
              <a:buChar char="•"/>
            </a:pPr>
            <a:r>
              <a:rPr lang="en-US" dirty="0"/>
              <a:t>Minimal movement through hospital</a:t>
            </a:r>
          </a:p>
          <a:p>
            <a:pPr marL="457200" indent="-457200">
              <a:buFont typeface="Arial"/>
              <a:buChar char="•"/>
            </a:pPr>
            <a:r>
              <a:rPr lang="en-US" dirty="0"/>
              <a:t>Quarantine at home during treatment</a:t>
            </a:r>
          </a:p>
          <a:p>
            <a:pPr marL="457200" indent="-457200">
              <a:buFont typeface="Arial"/>
              <a:buChar char="•"/>
            </a:pPr>
            <a:r>
              <a:rPr lang="en-US" dirty="0"/>
              <a:t>Treatment:</a:t>
            </a:r>
          </a:p>
          <a:p>
            <a:pPr marL="1141413" lvl="1" indent="-457200">
              <a:buFont typeface="Arial"/>
              <a:buChar char="•"/>
            </a:pPr>
            <a:r>
              <a:rPr lang="en-US" dirty="0"/>
              <a:t>Broad spectrum antibiotics for secondary infections</a:t>
            </a:r>
          </a:p>
          <a:p>
            <a:pPr marL="1141413" lvl="1" indent="-457200">
              <a:buFont typeface="Arial"/>
              <a:buChar char="•"/>
            </a:pPr>
            <a:r>
              <a:rPr lang="en-US" dirty="0"/>
              <a:t>Supportive care as necessary</a:t>
            </a:r>
          </a:p>
          <a:p>
            <a:pPr marL="1141413" lvl="1" indent="-457200">
              <a:buFont typeface="Arial"/>
              <a:buChar char="•"/>
            </a:pPr>
            <a:r>
              <a:rPr lang="en-US" dirty="0" err="1" smtClean="0"/>
              <a:t>Oseltamivir</a:t>
            </a:r>
            <a:r>
              <a:rPr lang="en-US" dirty="0" smtClean="0"/>
              <a:t> is not recommended</a:t>
            </a:r>
          </a:p>
          <a:p>
            <a:pPr marL="457200" indent="-457200">
              <a:buFont typeface="Arial"/>
              <a:buChar char="•"/>
            </a:pPr>
            <a:r>
              <a:rPr lang="en-US" dirty="0" smtClean="0"/>
              <a:t>Vaccination</a:t>
            </a:r>
          </a:p>
        </p:txBody>
      </p:sp>
      <p:sp>
        <p:nvSpPr>
          <p:cNvPr id="4" name="Text Placeholder 3"/>
          <p:cNvSpPr>
            <a:spLocks noGrp="1"/>
          </p:cNvSpPr>
          <p:nvPr>
            <p:ph type="body" sz="quarter" idx="13"/>
          </p:nvPr>
        </p:nvSpPr>
        <p:spPr/>
        <p:txBody>
          <a:bodyPr/>
          <a:lstStyle/>
          <a:p>
            <a:r>
              <a:rPr lang="en-US" dirty="0" smtClean="0"/>
              <a:t>Treatment and control</a:t>
            </a:r>
            <a:endParaRPr lang="en-US" dirty="0"/>
          </a:p>
        </p:txBody>
      </p:sp>
      <p:pic>
        <p:nvPicPr>
          <p:cNvPr id="5" name="Picture 4"/>
          <p:cNvPicPr>
            <a:picLocks noChangeAspect="1"/>
          </p:cNvPicPr>
          <p:nvPr/>
        </p:nvPicPr>
        <p:blipFill>
          <a:blip r:embed="rId3"/>
          <a:stretch>
            <a:fillRect/>
          </a:stretch>
        </p:blipFill>
        <p:spPr>
          <a:xfrm>
            <a:off x="6324600" y="4572000"/>
            <a:ext cx="2540000" cy="1790700"/>
          </a:xfrm>
          <a:prstGeom prst="rect">
            <a:avLst/>
          </a:prstGeom>
        </p:spPr>
      </p:pic>
    </p:spTree>
    <p:extLst>
      <p:ext uri="{BB962C8B-B14F-4D97-AF65-F5344CB8AC3E}">
        <p14:creationId xmlns:p14="http://schemas.microsoft.com/office/powerpoint/2010/main" val="25841138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Canine Influenza H3N8</a:t>
            </a:r>
            <a:endParaRPr lang="en-US" dirty="0"/>
          </a:p>
        </p:txBody>
      </p:sp>
      <p:sp>
        <p:nvSpPr>
          <p:cNvPr id="4" name="Text Placeholder 3"/>
          <p:cNvSpPr>
            <a:spLocks noGrp="1"/>
          </p:cNvSpPr>
          <p:nvPr>
            <p:ph type="body" sz="quarter" idx="13"/>
          </p:nvPr>
        </p:nvSpPr>
        <p:spPr/>
        <p:txBody>
          <a:bodyPr/>
          <a:lstStyle/>
          <a:p>
            <a:r>
              <a:rPr lang="en-US" dirty="0" smtClean="0"/>
              <a:t>Environmental control</a:t>
            </a:r>
            <a:endParaRPr lang="en-US" dirty="0"/>
          </a:p>
        </p:txBody>
      </p:sp>
      <p:pic>
        <p:nvPicPr>
          <p:cNvPr id="6" name="Picture 5"/>
          <p:cNvPicPr>
            <a:picLocks noChangeAspect="1"/>
          </p:cNvPicPr>
          <p:nvPr/>
        </p:nvPicPr>
        <p:blipFill rotWithShape="1">
          <a:blip r:embed="rId2"/>
          <a:srcRect l="1755" t="11623" r="1176" b="1502"/>
          <a:stretch/>
        </p:blipFill>
        <p:spPr>
          <a:xfrm>
            <a:off x="1809856" y="1729590"/>
            <a:ext cx="5276744" cy="5025395"/>
          </a:xfrm>
          <a:prstGeom prst="rect">
            <a:avLst/>
          </a:prstGeom>
        </p:spPr>
      </p:pic>
    </p:spTree>
    <p:extLst>
      <p:ext uri="{BB962C8B-B14F-4D97-AF65-F5344CB8AC3E}">
        <p14:creationId xmlns:p14="http://schemas.microsoft.com/office/powerpoint/2010/main" val="341079042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Canine Influenza</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H3N2</a:t>
            </a:r>
          </a:p>
          <a:p>
            <a:pPr marL="1141413" lvl="1" indent="-457200">
              <a:buFont typeface="Arial"/>
              <a:buChar char="•"/>
            </a:pPr>
            <a:r>
              <a:rPr lang="en-US" dirty="0" smtClean="0"/>
              <a:t>South Korea 2007</a:t>
            </a:r>
          </a:p>
          <a:p>
            <a:pPr marL="1544638" lvl="2" indent="-457200">
              <a:buFont typeface="Arial"/>
              <a:buChar char="•"/>
            </a:pPr>
            <a:r>
              <a:rPr lang="en-US" dirty="0" smtClean="0"/>
              <a:t>Spread of disease between several kennels</a:t>
            </a:r>
          </a:p>
          <a:p>
            <a:pPr marL="1544638" lvl="2" indent="-457200">
              <a:buFont typeface="Arial"/>
              <a:buChar char="•"/>
            </a:pPr>
            <a:r>
              <a:rPr lang="en-US" dirty="0" smtClean="0"/>
              <a:t>Questionable dog to dog transmission</a:t>
            </a:r>
          </a:p>
          <a:p>
            <a:pPr marL="1544638" lvl="2" indent="-457200">
              <a:buFont typeface="Arial"/>
              <a:buChar char="•"/>
            </a:pPr>
            <a:r>
              <a:rPr lang="en-US" dirty="0" err="1" smtClean="0"/>
              <a:t>Serosurvey</a:t>
            </a:r>
            <a:r>
              <a:rPr lang="en-US" dirty="0" smtClean="0"/>
              <a:t> showed high prevalence of antibodies</a:t>
            </a:r>
          </a:p>
          <a:p>
            <a:pPr marL="457200" indent="-457200">
              <a:buFont typeface="Arial"/>
              <a:buChar char="•"/>
            </a:pPr>
            <a:r>
              <a:rPr lang="en-US" dirty="0" smtClean="0"/>
              <a:t>H1N1</a:t>
            </a:r>
          </a:p>
          <a:p>
            <a:pPr marL="1141413" lvl="1" indent="-457200">
              <a:buFont typeface="Arial"/>
              <a:buChar char="•"/>
            </a:pPr>
            <a:r>
              <a:rPr lang="en-US" dirty="0" smtClean="0"/>
              <a:t>One report of a dog with respiratory signs testing positive</a:t>
            </a:r>
          </a:p>
          <a:p>
            <a:pPr marL="1141413" lvl="1" indent="-457200">
              <a:buFont typeface="Arial"/>
              <a:buChar char="•"/>
            </a:pPr>
            <a:r>
              <a:rPr lang="en-US" dirty="0" smtClean="0"/>
              <a:t>Owner tested positive for H1N1 as well</a:t>
            </a:r>
          </a:p>
          <a:p>
            <a:pPr marL="1141413" lvl="1" indent="-457200">
              <a:buFont typeface="Arial"/>
              <a:buChar char="•"/>
            </a:pPr>
            <a:r>
              <a:rPr lang="en-US" dirty="0" smtClean="0"/>
              <a:t>Likely does not have a large circulating population</a:t>
            </a:r>
          </a:p>
        </p:txBody>
      </p:sp>
      <p:sp>
        <p:nvSpPr>
          <p:cNvPr id="4" name="Text Placeholder 3"/>
          <p:cNvSpPr>
            <a:spLocks noGrp="1"/>
          </p:cNvSpPr>
          <p:nvPr>
            <p:ph type="body" sz="quarter" idx="13"/>
          </p:nvPr>
        </p:nvSpPr>
        <p:spPr/>
        <p:txBody>
          <a:bodyPr/>
          <a:lstStyle/>
          <a:p>
            <a:r>
              <a:rPr lang="en-US" dirty="0" smtClean="0"/>
              <a:t>Other variants</a:t>
            </a:r>
            <a:endParaRPr lang="en-US" dirty="0"/>
          </a:p>
        </p:txBody>
      </p:sp>
    </p:spTree>
    <p:extLst>
      <p:ext uri="{BB962C8B-B14F-4D97-AF65-F5344CB8AC3E}">
        <p14:creationId xmlns:p14="http://schemas.microsoft.com/office/powerpoint/2010/main" val="121523771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Canine Influenza H5N1</a:t>
            </a:r>
            <a:endParaRPr lang="en-US" dirty="0"/>
          </a:p>
        </p:txBody>
      </p:sp>
      <p:sp>
        <p:nvSpPr>
          <p:cNvPr id="3" name="Content Placeholder 2"/>
          <p:cNvSpPr>
            <a:spLocks noGrp="1"/>
          </p:cNvSpPr>
          <p:nvPr>
            <p:ph idx="1"/>
          </p:nvPr>
        </p:nvSpPr>
        <p:spPr>
          <a:xfrm>
            <a:off x="609600" y="1752600"/>
            <a:ext cx="4495800" cy="4373563"/>
          </a:xfrm>
        </p:spPr>
        <p:txBody>
          <a:bodyPr>
            <a:normAutofit fontScale="85000" lnSpcReduction="10000"/>
          </a:bodyPr>
          <a:lstStyle/>
          <a:p>
            <a:pPr marL="457200" indent="-457200">
              <a:buFont typeface="Arial"/>
              <a:buChar char="•"/>
            </a:pPr>
            <a:r>
              <a:rPr lang="en-US" dirty="0" smtClean="0"/>
              <a:t>Isolated reports</a:t>
            </a:r>
          </a:p>
          <a:p>
            <a:pPr marL="457200" indent="-457200">
              <a:buFont typeface="Arial"/>
              <a:buChar char="•"/>
            </a:pPr>
            <a:r>
              <a:rPr lang="en-US" dirty="0" smtClean="0"/>
              <a:t>Does not appear to spread dog-to-dog</a:t>
            </a:r>
          </a:p>
          <a:p>
            <a:pPr marL="457200" indent="-457200">
              <a:buFont typeface="Arial"/>
              <a:buChar char="•"/>
            </a:pPr>
            <a:r>
              <a:rPr lang="en-US" dirty="0" smtClean="0"/>
              <a:t>Experimental inoculation:</a:t>
            </a:r>
          </a:p>
          <a:p>
            <a:pPr marL="1141413" lvl="1" indent="-457200">
              <a:buFont typeface="Arial"/>
              <a:buChar char="•"/>
            </a:pPr>
            <a:r>
              <a:rPr lang="en-US" dirty="0" smtClean="0"/>
              <a:t>Minimal clinical signs</a:t>
            </a:r>
          </a:p>
          <a:p>
            <a:pPr marL="1141413" lvl="1" indent="-457200">
              <a:buFont typeface="Arial"/>
              <a:buChar char="•"/>
            </a:pPr>
            <a:r>
              <a:rPr lang="en-US" dirty="0" smtClean="0"/>
              <a:t>No gross lesions on pathology</a:t>
            </a:r>
          </a:p>
          <a:p>
            <a:pPr marL="1141413" lvl="1" indent="-457200">
              <a:buFont typeface="Arial"/>
              <a:buChar char="•"/>
            </a:pPr>
            <a:r>
              <a:rPr lang="en-US" dirty="0" smtClean="0"/>
              <a:t>No virus isolated</a:t>
            </a:r>
          </a:p>
          <a:p>
            <a:pPr marL="457200" indent="-457200">
              <a:buFont typeface="Arial"/>
              <a:buChar char="•"/>
            </a:pPr>
            <a:r>
              <a:rPr lang="en-US" dirty="0" smtClean="0"/>
              <a:t>Prevention:</a:t>
            </a:r>
          </a:p>
          <a:p>
            <a:pPr marL="1141413" lvl="1" indent="-457200">
              <a:buFont typeface="Arial"/>
              <a:buChar char="•"/>
            </a:pPr>
            <a:r>
              <a:rPr lang="en-US" dirty="0" smtClean="0"/>
              <a:t>Feed only cooked meat</a:t>
            </a:r>
          </a:p>
          <a:p>
            <a:pPr marL="1141413" lvl="1" indent="-457200">
              <a:buFont typeface="Arial"/>
              <a:buChar char="•"/>
            </a:pPr>
            <a:r>
              <a:rPr lang="en-US" dirty="0" smtClean="0"/>
              <a:t>No hunting of wild birds</a:t>
            </a:r>
            <a:endParaRPr lang="en-US" dirty="0"/>
          </a:p>
        </p:txBody>
      </p:sp>
      <p:sp>
        <p:nvSpPr>
          <p:cNvPr id="4" name="Text Placeholder 3"/>
          <p:cNvSpPr>
            <a:spLocks noGrp="1"/>
          </p:cNvSpPr>
          <p:nvPr>
            <p:ph type="body" sz="quarter" idx="13"/>
          </p:nvPr>
        </p:nvSpPr>
        <p:spPr/>
        <p:txBody>
          <a:bodyPr/>
          <a:lstStyle/>
          <a:p>
            <a:r>
              <a:rPr lang="en-US" dirty="0" smtClean="0"/>
              <a:t>Highly Pathogenic Avian Influenza H5N1</a:t>
            </a:r>
            <a:endParaRPr lang="en-US" dirty="0"/>
          </a:p>
        </p:txBody>
      </p:sp>
      <p:pic>
        <p:nvPicPr>
          <p:cNvPr id="6" name="Picture 5"/>
          <p:cNvPicPr>
            <a:picLocks noChangeAspect="1"/>
          </p:cNvPicPr>
          <p:nvPr/>
        </p:nvPicPr>
        <p:blipFill rotWithShape="1">
          <a:blip r:embed="rId3"/>
          <a:srcRect t="5078" b="13965"/>
          <a:stretch/>
        </p:blipFill>
        <p:spPr>
          <a:xfrm>
            <a:off x="5105400" y="1828800"/>
            <a:ext cx="3801627" cy="4604836"/>
          </a:xfrm>
          <a:prstGeom prst="rect">
            <a:avLst/>
          </a:prstGeom>
        </p:spPr>
      </p:pic>
      <p:sp>
        <p:nvSpPr>
          <p:cNvPr id="7" name="&quot;No&quot; Symbol 6"/>
          <p:cNvSpPr/>
          <p:nvPr/>
        </p:nvSpPr>
        <p:spPr>
          <a:xfrm>
            <a:off x="4953000" y="1752600"/>
            <a:ext cx="4218484" cy="4684257"/>
          </a:xfrm>
          <a:prstGeom prst="noSmoking">
            <a:avLst>
              <a:gd name="adj" fmla="val 7041"/>
            </a:avLst>
          </a:prstGeom>
          <a:solidFill>
            <a:srgbClr val="FF0000"/>
          </a:solidFill>
          <a:ln/>
        </p:spPr>
        <p:style>
          <a:lnRef idx="1">
            <a:schemeClr val="accent1"/>
          </a:lnRef>
          <a:fillRef idx="3">
            <a:schemeClr val="accent1"/>
          </a:fillRef>
          <a:effectRef idx="2">
            <a:schemeClr val="accent1"/>
          </a:effectRef>
          <a:fontRef idx="minor">
            <a:schemeClr val="lt1"/>
          </a:fontRef>
        </p:style>
        <p:txBody>
          <a:bodyPr/>
          <a:lstStyle/>
          <a:p>
            <a:endParaRPr lang="en-US">
              <a:ln>
                <a:solidFill>
                  <a:srgbClr val="FF0000"/>
                </a:solidFill>
              </a:ln>
              <a:solidFill>
                <a:srgbClr val="FF0000"/>
              </a:solidFill>
            </a:endParaRPr>
          </a:p>
        </p:txBody>
      </p:sp>
    </p:spTree>
    <p:extLst>
      <p:ext uri="{BB962C8B-B14F-4D97-AF65-F5344CB8AC3E}">
        <p14:creationId xmlns:p14="http://schemas.microsoft.com/office/powerpoint/2010/main" val="34106282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Feline Influenza</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endParaRPr lang="en-US" dirty="0" smtClean="0"/>
          </a:p>
          <a:p>
            <a:pPr marL="457200" indent="-457200">
              <a:buFont typeface="Arial"/>
              <a:buChar char="•"/>
            </a:pPr>
            <a:r>
              <a:rPr lang="en-US" dirty="0" smtClean="0"/>
              <a:t>High morbidity and mortality</a:t>
            </a:r>
          </a:p>
          <a:p>
            <a:pPr marL="457200" indent="-457200">
              <a:buFont typeface="Arial"/>
              <a:buChar char="•"/>
            </a:pPr>
            <a:r>
              <a:rPr lang="en-US" dirty="0" smtClean="0"/>
              <a:t>Ingestion of raw, infected birds or direct contact with poultry feces</a:t>
            </a:r>
          </a:p>
          <a:p>
            <a:pPr marL="457200" indent="-457200">
              <a:buFont typeface="Arial"/>
              <a:buChar char="•"/>
            </a:pPr>
            <a:r>
              <a:rPr lang="en-US" dirty="0" smtClean="0"/>
              <a:t>Cat-to-cat transmission unclear</a:t>
            </a:r>
          </a:p>
        </p:txBody>
      </p:sp>
      <p:sp>
        <p:nvSpPr>
          <p:cNvPr id="4" name="Text Placeholder 3"/>
          <p:cNvSpPr>
            <a:spLocks noGrp="1"/>
          </p:cNvSpPr>
          <p:nvPr>
            <p:ph type="body" sz="quarter" idx="13"/>
          </p:nvPr>
        </p:nvSpPr>
        <p:spPr/>
        <p:txBody>
          <a:bodyPr/>
          <a:lstStyle/>
          <a:p>
            <a:r>
              <a:rPr lang="en-US" dirty="0"/>
              <a:t>Highly pathogenic avian influenza (H5N1)</a:t>
            </a:r>
          </a:p>
          <a:p>
            <a:endParaRPr lang="en-US" dirty="0"/>
          </a:p>
        </p:txBody>
      </p:sp>
      <p:pic>
        <p:nvPicPr>
          <p:cNvPr id="5" name="Picture 4"/>
          <p:cNvPicPr>
            <a:picLocks noChangeAspect="1"/>
          </p:cNvPicPr>
          <p:nvPr/>
        </p:nvPicPr>
        <p:blipFill>
          <a:blip r:embed="rId3"/>
          <a:stretch>
            <a:fillRect/>
          </a:stretch>
        </p:blipFill>
        <p:spPr>
          <a:xfrm>
            <a:off x="2495550" y="3810000"/>
            <a:ext cx="4152900" cy="2872683"/>
          </a:xfrm>
          <a:prstGeom prst="rect">
            <a:avLst/>
          </a:prstGeom>
        </p:spPr>
      </p:pic>
    </p:spTree>
    <p:extLst>
      <p:ext uri="{BB962C8B-B14F-4D97-AF65-F5344CB8AC3E}">
        <p14:creationId xmlns:p14="http://schemas.microsoft.com/office/powerpoint/2010/main" val="324056087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5629272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Thin, motile </a:t>
            </a:r>
            <a:r>
              <a:rPr lang="en-US" dirty="0" err="1" smtClean="0"/>
              <a:t>spirchetes</a:t>
            </a:r>
            <a:endParaRPr lang="en-US" dirty="0" smtClean="0"/>
          </a:p>
          <a:p>
            <a:pPr marL="457200" indent="-457200">
              <a:buFont typeface="Arial"/>
              <a:buChar char="•"/>
            </a:pPr>
            <a:r>
              <a:rPr lang="en-US" dirty="0" smtClean="0"/>
              <a:t>Grouped into </a:t>
            </a:r>
            <a:r>
              <a:rPr lang="en-US" dirty="0" err="1" smtClean="0"/>
              <a:t>serovars</a:t>
            </a:r>
            <a:r>
              <a:rPr lang="en-US" dirty="0" smtClean="0"/>
              <a:t> and further divided into related </a:t>
            </a:r>
            <a:r>
              <a:rPr lang="en-US" dirty="0" err="1" smtClean="0"/>
              <a:t>serogroups</a:t>
            </a:r>
            <a:endParaRPr lang="en-US" dirty="0" smtClean="0"/>
          </a:p>
          <a:p>
            <a:pPr marL="457200" indent="-457200">
              <a:buFont typeface="Arial"/>
              <a:buChar char="•"/>
            </a:pPr>
            <a:r>
              <a:rPr lang="en-US" dirty="0" smtClean="0"/>
              <a:t>Maintained in definitive hosts</a:t>
            </a:r>
          </a:p>
          <a:p>
            <a:pPr marL="457200" indent="-457200">
              <a:buFont typeface="Arial"/>
              <a:buChar char="•"/>
            </a:pPr>
            <a:r>
              <a:rPr lang="en-US" dirty="0" smtClean="0"/>
              <a:t>Clinical disease seen in incidental hosts</a:t>
            </a:r>
          </a:p>
        </p:txBody>
      </p:sp>
      <p:sp>
        <p:nvSpPr>
          <p:cNvPr id="4" name="Text Placeholder 3"/>
          <p:cNvSpPr>
            <a:spLocks noGrp="1"/>
          </p:cNvSpPr>
          <p:nvPr>
            <p:ph type="body" sz="quarter" idx="13"/>
          </p:nvPr>
        </p:nvSpPr>
        <p:spPr/>
        <p:txBody>
          <a:bodyPr/>
          <a:lstStyle/>
          <a:p>
            <a:r>
              <a:rPr lang="en-US" dirty="0" smtClean="0"/>
              <a:t>Bacteriology</a:t>
            </a:r>
            <a:endParaRPr lang="en-US" dirty="0"/>
          </a:p>
        </p:txBody>
      </p:sp>
      <p:pic>
        <p:nvPicPr>
          <p:cNvPr id="5" name="Picture 4"/>
          <p:cNvPicPr>
            <a:picLocks noChangeAspect="1"/>
          </p:cNvPicPr>
          <p:nvPr/>
        </p:nvPicPr>
        <p:blipFill rotWithShape="1">
          <a:blip r:embed="rId3"/>
          <a:srcRect b="5891"/>
          <a:stretch/>
        </p:blipFill>
        <p:spPr>
          <a:xfrm>
            <a:off x="2667000" y="3810000"/>
            <a:ext cx="3810000" cy="2868455"/>
          </a:xfrm>
          <a:prstGeom prst="rect">
            <a:avLst/>
          </a:prstGeom>
        </p:spPr>
      </p:pic>
    </p:spTree>
    <p:extLst>
      <p:ext uri="{BB962C8B-B14F-4D97-AF65-F5344CB8AC3E}">
        <p14:creationId xmlns:p14="http://schemas.microsoft.com/office/powerpoint/2010/main" val="74972408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4" name="Text Placeholder 3"/>
          <p:cNvSpPr>
            <a:spLocks noGrp="1"/>
          </p:cNvSpPr>
          <p:nvPr>
            <p:ph type="body" sz="quarter" idx="13"/>
          </p:nvPr>
        </p:nvSpPr>
        <p:spPr/>
        <p:txBody>
          <a:bodyPr/>
          <a:lstStyle/>
          <a:p>
            <a:r>
              <a:rPr lang="en-US" dirty="0" smtClean="0"/>
              <a:t>Common </a:t>
            </a:r>
            <a:r>
              <a:rPr lang="en-US" dirty="0" err="1" smtClean="0"/>
              <a:t>Serovars</a:t>
            </a:r>
            <a:endParaRPr lang="en-US" dirty="0"/>
          </a:p>
        </p:txBody>
      </p:sp>
      <p:pic>
        <p:nvPicPr>
          <p:cNvPr id="5" name="Picture 4"/>
          <p:cNvPicPr>
            <a:picLocks noChangeAspect="1"/>
          </p:cNvPicPr>
          <p:nvPr/>
        </p:nvPicPr>
        <p:blipFill rotWithShape="1">
          <a:blip r:embed="rId3"/>
          <a:srcRect t="15257" r="12628"/>
          <a:stretch/>
        </p:blipFill>
        <p:spPr>
          <a:xfrm>
            <a:off x="76200" y="2209800"/>
            <a:ext cx="8928336" cy="2724569"/>
          </a:xfrm>
          <a:prstGeom prst="rect">
            <a:avLst/>
          </a:prstGeom>
        </p:spPr>
      </p:pic>
      <p:sp>
        <p:nvSpPr>
          <p:cNvPr id="7" name="Connector 6"/>
          <p:cNvSpPr/>
          <p:nvPr/>
        </p:nvSpPr>
        <p:spPr>
          <a:xfrm>
            <a:off x="4648200" y="3276600"/>
            <a:ext cx="1828800" cy="304800"/>
          </a:xfrm>
          <a:prstGeom prst="flowChartConnector">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8" name="Connector 7"/>
          <p:cNvSpPr/>
          <p:nvPr/>
        </p:nvSpPr>
        <p:spPr>
          <a:xfrm>
            <a:off x="4648200" y="3048000"/>
            <a:ext cx="1828800" cy="304800"/>
          </a:xfrm>
          <a:prstGeom prst="flowChartConnector">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9" name="Connector 8"/>
          <p:cNvSpPr/>
          <p:nvPr/>
        </p:nvSpPr>
        <p:spPr>
          <a:xfrm>
            <a:off x="4648200" y="4343400"/>
            <a:ext cx="1828800" cy="304800"/>
          </a:xfrm>
          <a:prstGeom prst="flowChartConnector">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0" name="Connector 9"/>
          <p:cNvSpPr/>
          <p:nvPr/>
        </p:nvSpPr>
        <p:spPr>
          <a:xfrm>
            <a:off x="4648200" y="4343400"/>
            <a:ext cx="1828800" cy="304800"/>
          </a:xfrm>
          <a:prstGeom prst="flowChartConnector">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1" name="Connector 10"/>
          <p:cNvSpPr/>
          <p:nvPr/>
        </p:nvSpPr>
        <p:spPr>
          <a:xfrm>
            <a:off x="4724400" y="2590800"/>
            <a:ext cx="1828800" cy="304800"/>
          </a:xfrm>
          <a:prstGeom prst="flowChartConnector">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2" name="Connector 11"/>
          <p:cNvSpPr/>
          <p:nvPr/>
        </p:nvSpPr>
        <p:spPr>
          <a:xfrm>
            <a:off x="4724400" y="2819400"/>
            <a:ext cx="1828800" cy="304800"/>
          </a:xfrm>
          <a:prstGeom prst="flowChartConnector">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3" name="Connector 12"/>
          <p:cNvSpPr/>
          <p:nvPr/>
        </p:nvSpPr>
        <p:spPr>
          <a:xfrm>
            <a:off x="4648200" y="3276600"/>
            <a:ext cx="1828800" cy="304800"/>
          </a:xfrm>
          <a:prstGeom prst="flowChartConnector">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4" name="TextBox 13"/>
          <p:cNvSpPr txBox="1"/>
          <p:nvPr/>
        </p:nvSpPr>
        <p:spPr>
          <a:xfrm>
            <a:off x="4953000" y="5105400"/>
            <a:ext cx="1600200" cy="304800"/>
          </a:xfrm>
          <a:prstGeom prst="rect">
            <a:avLst/>
          </a:prstGeom>
        </p:spPr>
        <p:txBody>
          <a:bodyPr vert="horz" wrap="square" lIns="91440" tIns="45720" rIns="91440" bIns="45720" rtlCol="0" anchor="ctr">
            <a:normAutofit fontScale="70000" lnSpcReduction="20000"/>
          </a:bodyPr>
          <a:lstStyle/>
          <a:p>
            <a:pPr marL="0" marR="0" indent="0" algn="l" defTabSz="914400" rtl="0" eaLnBrk="1" fontAlgn="auto" latinLnBrk="0" hangingPunct="1">
              <a:lnSpc>
                <a:spcPct val="100000"/>
              </a:lnSpc>
              <a:spcBef>
                <a:spcPct val="0"/>
              </a:spcBef>
              <a:spcAft>
                <a:spcPts val="0"/>
              </a:spcAft>
              <a:buClrTx/>
              <a:buSzTx/>
              <a:buFontTx/>
              <a:buNone/>
              <a:tabLst/>
            </a:pPr>
            <a:r>
              <a:rPr lang="en-US" sz="2400" dirty="0" smtClean="0">
                <a:latin typeface="Perpetua" pitchFamily="18" charset="0"/>
                <a:ea typeface="+mj-ea"/>
                <a:cs typeface="+mj-cs"/>
              </a:rPr>
              <a:t>Sa</a:t>
            </a:r>
            <a:r>
              <a:rPr kumimoji="0" lang="en-US" sz="2400" b="0" i="0" u="none" strike="noStrike" kern="1200" cap="none" spc="0" normalizeH="0" baseline="0" noProof="0" dirty="0" err="1" smtClean="0">
                <a:ln>
                  <a:noFill/>
                </a:ln>
                <a:solidFill>
                  <a:schemeClr val="tx1"/>
                </a:solidFill>
                <a:effectLst/>
                <a:uLnTx/>
                <a:uFillTx/>
                <a:latin typeface="Perpetua" pitchFamily="18" charset="0"/>
                <a:ea typeface="+mj-ea"/>
                <a:cs typeface="+mj-cs"/>
              </a:rPr>
              <a:t>xkoebing</a:t>
            </a:r>
            <a:endParaRPr kumimoji="0" lang="en-US" sz="2400" b="0" i="0" u="none" strike="noStrike" kern="1200" cap="none" spc="0" normalizeH="0" baseline="0" noProof="0" dirty="0" smtClean="0">
              <a:ln>
                <a:noFill/>
              </a:ln>
              <a:solidFill>
                <a:schemeClr val="tx1"/>
              </a:solidFill>
              <a:effectLst/>
              <a:uLnTx/>
              <a:uFillTx/>
              <a:latin typeface="Perpetua" pitchFamily="18" charset="0"/>
              <a:ea typeface="+mj-ea"/>
              <a:cs typeface="+mj-cs"/>
            </a:endParaRPr>
          </a:p>
        </p:txBody>
      </p:sp>
      <p:sp>
        <p:nvSpPr>
          <p:cNvPr id="15" name="Connector 14"/>
          <p:cNvSpPr/>
          <p:nvPr/>
        </p:nvSpPr>
        <p:spPr>
          <a:xfrm>
            <a:off x="4800600" y="5105400"/>
            <a:ext cx="1828800" cy="304800"/>
          </a:xfrm>
          <a:prstGeom prst="flowChartConnector">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6" name="TextBox 15"/>
          <p:cNvSpPr txBox="1"/>
          <p:nvPr/>
        </p:nvSpPr>
        <p:spPr>
          <a:xfrm>
            <a:off x="6553200" y="6248400"/>
            <a:ext cx="2286000" cy="4572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en-US" sz="2400" b="0" i="0" u="none" strike="noStrike" kern="1200" cap="none" spc="0" normalizeH="0" baseline="0" noProof="0" dirty="0" smtClean="0">
              <a:ln>
                <a:noFill/>
              </a:ln>
              <a:solidFill>
                <a:schemeClr val="tx1"/>
              </a:solidFill>
              <a:effectLst/>
              <a:uLnTx/>
              <a:uFillTx/>
              <a:latin typeface="Perpetua" pitchFamily="18" charset="0"/>
              <a:ea typeface="+mj-ea"/>
              <a:cs typeface="+mj-cs"/>
            </a:endParaRPr>
          </a:p>
        </p:txBody>
      </p:sp>
      <p:sp>
        <p:nvSpPr>
          <p:cNvPr id="17" name="TextBox 16"/>
          <p:cNvSpPr txBox="1"/>
          <p:nvPr/>
        </p:nvSpPr>
        <p:spPr>
          <a:xfrm>
            <a:off x="6400800" y="6248400"/>
            <a:ext cx="2514600" cy="4572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r>
              <a:rPr kumimoji="0" lang="en-US" sz="2400" i="0" u="none" strike="noStrike" kern="1200" normalizeH="0" baseline="0" noProof="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Perpetua" pitchFamily="18" charset="0"/>
                <a:ea typeface="+mj-ea"/>
                <a:cs typeface="+mj-cs"/>
              </a:rPr>
              <a:t>Gautam</a:t>
            </a:r>
            <a:r>
              <a:rPr kumimoji="0" lang="en-US" sz="2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Perpetua" pitchFamily="18" charset="0"/>
                <a:ea typeface="+mj-ea"/>
                <a:cs typeface="+mj-cs"/>
              </a:rPr>
              <a:t>, 2010</a:t>
            </a:r>
          </a:p>
        </p:txBody>
      </p:sp>
    </p:spTree>
    <p:extLst>
      <p:ext uri="{BB962C8B-B14F-4D97-AF65-F5344CB8AC3E}">
        <p14:creationId xmlns:p14="http://schemas.microsoft.com/office/powerpoint/2010/main" val="12661833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2" presetClass="entr" presetSubtype="4" fill="hold" grpId="2"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fill="hold" grpId="2"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grpId="2"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par>
                                <p:cTn id="43" presetID="2" presetClass="entr" presetSubtype="4" fill="hold" grpId="2"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par>
                                <p:cTn id="47" presetID="2" presetClass="entr" presetSubtype="4" fill="hold" grpId="2" nodeType="with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2" animBg="1"/>
      <p:bldP spid="11" grpId="2" animBg="1"/>
      <p:bldP spid="12" grpId="2" animBg="1"/>
      <p:bldP spid="13" grpId="2" animBg="1"/>
      <p:bldP spid="14" grpId="0"/>
      <p:bldP spid="15" grpId="2"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3" name="Content Placeholder 2"/>
          <p:cNvSpPr>
            <a:spLocks noGrp="1"/>
          </p:cNvSpPr>
          <p:nvPr>
            <p:ph idx="1"/>
          </p:nvPr>
        </p:nvSpPr>
        <p:spPr>
          <a:xfrm>
            <a:off x="609600" y="1752600"/>
            <a:ext cx="4724400" cy="4373563"/>
          </a:xfrm>
        </p:spPr>
        <p:txBody>
          <a:bodyPr>
            <a:normAutofit fontScale="85000" lnSpcReduction="10000"/>
          </a:bodyPr>
          <a:lstStyle/>
          <a:p>
            <a:pPr marL="457200" indent="-457200">
              <a:buFont typeface="Arial"/>
              <a:buChar char="•"/>
            </a:pPr>
            <a:r>
              <a:rPr lang="en-US" dirty="0" smtClean="0"/>
              <a:t>Hawaii</a:t>
            </a:r>
          </a:p>
          <a:p>
            <a:pPr marL="457200" indent="-457200">
              <a:buFont typeface="Arial"/>
              <a:buChar char="•"/>
            </a:pPr>
            <a:r>
              <a:rPr lang="en-US" dirty="0" smtClean="0"/>
              <a:t>West coast</a:t>
            </a:r>
          </a:p>
          <a:p>
            <a:pPr marL="1141413" lvl="1" indent="-457200">
              <a:buFont typeface="Arial"/>
              <a:buChar char="•"/>
            </a:pPr>
            <a:r>
              <a:rPr lang="en-US" dirty="0" smtClean="0"/>
              <a:t>Northern </a:t>
            </a:r>
            <a:r>
              <a:rPr lang="en-US" dirty="0" err="1" smtClean="0"/>
              <a:t>california</a:t>
            </a:r>
            <a:endParaRPr lang="en-US" dirty="0" smtClean="0"/>
          </a:p>
          <a:p>
            <a:pPr marL="1141413" lvl="1" indent="-457200">
              <a:buFont typeface="Arial"/>
              <a:buChar char="•"/>
            </a:pPr>
            <a:r>
              <a:rPr lang="en-US" dirty="0" smtClean="0"/>
              <a:t>Oregon</a:t>
            </a:r>
          </a:p>
          <a:p>
            <a:pPr marL="1141413" lvl="1" indent="-457200">
              <a:buFont typeface="Arial"/>
              <a:buChar char="•"/>
            </a:pPr>
            <a:r>
              <a:rPr lang="en-US" dirty="0" smtClean="0"/>
              <a:t>Washington</a:t>
            </a:r>
          </a:p>
          <a:p>
            <a:pPr marL="457200" indent="-457200">
              <a:buFont typeface="Arial"/>
              <a:buChar char="•"/>
            </a:pPr>
            <a:r>
              <a:rPr lang="en-US" dirty="0" smtClean="0"/>
              <a:t>Upper Midwest</a:t>
            </a:r>
          </a:p>
          <a:p>
            <a:pPr marL="457200" indent="-457200">
              <a:buFont typeface="Arial"/>
              <a:buChar char="•"/>
            </a:pPr>
            <a:r>
              <a:rPr lang="en-US" dirty="0" smtClean="0"/>
              <a:t>Texas</a:t>
            </a:r>
          </a:p>
          <a:p>
            <a:pPr marL="457200" indent="-457200">
              <a:buFont typeface="Arial"/>
              <a:buChar char="•"/>
            </a:pPr>
            <a:r>
              <a:rPr lang="en-US" dirty="0" smtClean="0"/>
              <a:t>Colorado</a:t>
            </a:r>
          </a:p>
          <a:p>
            <a:pPr marL="457200" indent="-457200">
              <a:buFont typeface="Arial"/>
              <a:buChar char="•"/>
            </a:pPr>
            <a:r>
              <a:rPr lang="en-US" dirty="0" smtClean="0"/>
              <a:t>Northeast and mid-Atlantic coastal regions</a:t>
            </a:r>
          </a:p>
          <a:p>
            <a:pPr marL="457200" indent="-457200">
              <a:buFont typeface="Arial"/>
              <a:buChar char="•"/>
            </a:pPr>
            <a:r>
              <a:rPr lang="en-US" dirty="0" smtClean="0"/>
              <a:t>Southeastern United States</a:t>
            </a:r>
            <a:endParaRPr lang="en-US" dirty="0"/>
          </a:p>
        </p:txBody>
      </p:sp>
      <p:sp>
        <p:nvSpPr>
          <p:cNvPr id="4" name="Text Placeholder 3"/>
          <p:cNvSpPr>
            <a:spLocks noGrp="1"/>
          </p:cNvSpPr>
          <p:nvPr>
            <p:ph type="body" sz="quarter" idx="13"/>
          </p:nvPr>
        </p:nvSpPr>
        <p:spPr/>
        <p:txBody>
          <a:bodyPr/>
          <a:lstStyle/>
          <a:p>
            <a:r>
              <a:rPr lang="en-US" dirty="0" smtClean="0"/>
              <a:t>Geographic distribution</a:t>
            </a:r>
            <a:endParaRPr lang="en-US" dirty="0"/>
          </a:p>
        </p:txBody>
      </p:sp>
      <p:pic>
        <p:nvPicPr>
          <p:cNvPr id="5" name="Picture 4"/>
          <p:cNvPicPr>
            <a:picLocks noChangeAspect="1"/>
          </p:cNvPicPr>
          <p:nvPr/>
        </p:nvPicPr>
        <p:blipFill rotWithShape="1">
          <a:blip r:embed="rId2"/>
          <a:srcRect t="13743"/>
          <a:stretch/>
        </p:blipFill>
        <p:spPr>
          <a:xfrm>
            <a:off x="5638800" y="914400"/>
            <a:ext cx="2832100" cy="5323984"/>
          </a:xfrm>
          <a:prstGeom prst="rect">
            <a:avLst/>
          </a:prstGeom>
        </p:spPr>
      </p:pic>
    </p:spTree>
    <p:extLst>
      <p:ext uri="{BB962C8B-B14F-4D97-AF65-F5344CB8AC3E}">
        <p14:creationId xmlns:p14="http://schemas.microsoft.com/office/powerpoint/2010/main" val="118135330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3" name="Content Placeholder 2"/>
          <p:cNvSpPr>
            <a:spLocks noGrp="1"/>
          </p:cNvSpPr>
          <p:nvPr>
            <p:ph idx="1"/>
          </p:nvPr>
        </p:nvSpPr>
        <p:spPr/>
        <p:txBody>
          <a:bodyPr/>
          <a:lstStyle/>
          <a:p>
            <a:pPr marL="457200" indent="-457200">
              <a:buFont typeface="Arial"/>
              <a:buChar char="•"/>
            </a:pPr>
            <a:r>
              <a:rPr lang="en-US" dirty="0" smtClean="0"/>
              <a:t>Access to lakes, rivers or streams</a:t>
            </a:r>
          </a:p>
          <a:p>
            <a:pPr marL="457200" indent="-457200">
              <a:buFont typeface="Arial"/>
              <a:buChar char="•"/>
            </a:pPr>
            <a:r>
              <a:rPr lang="en-US" dirty="0" smtClean="0"/>
              <a:t>Recent rainfall</a:t>
            </a:r>
          </a:p>
          <a:p>
            <a:pPr marL="457200" indent="-457200">
              <a:buFont typeface="Arial"/>
              <a:buChar char="•"/>
            </a:pPr>
            <a:r>
              <a:rPr lang="en-US" dirty="0" smtClean="0"/>
              <a:t>Seasonality: late summer to fall </a:t>
            </a:r>
          </a:p>
          <a:p>
            <a:pPr marL="457200" indent="-457200">
              <a:buFont typeface="Arial"/>
              <a:buChar char="•"/>
            </a:pPr>
            <a:r>
              <a:rPr lang="en-US" dirty="0" smtClean="0"/>
              <a:t>Free range to rural property</a:t>
            </a:r>
          </a:p>
          <a:p>
            <a:pPr marL="457200" indent="-457200">
              <a:buFont typeface="Arial"/>
              <a:buChar char="•"/>
            </a:pPr>
            <a:r>
              <a:rPr lang="en-US" dirty="0" smtClean="0"/>
              <a:t>Access to sewage</a:t>
            </a:r>
          </a:p>
          <a:p>
            <a:pPr marL="457200" indent="-457200">
              <a:buFont typeface="Arial"/>
              <a:buChar char="•"/>
            </a:pPr>
            <a:r>
              <a:rPr lang="en-US" dirty="0" smtClean="0"/>
              <a:t>Outdoor</a:t>
            </a:r>
          </a:p>
          <a:p>
            <a:pPr marL="457200" indent="-457200">
              <a:buFont typeface="Arial"/>
              <a:buChar char="•"/>
            </a:pPr>
            <a:r>
              <a:rPr lang="en-US" dirty="0" smtClean="0"/>
              <a:t>Intact, male</a:t>
            </a:r>
          </a:p>
          <a:p>
            <a:pPr marL="457200" indent="-457200">
              <a:buFont typeface="Arial"/>
              <a:buChar char="•"/>
            </a:pPr>
            <a:r>
              <a:rPr lang="en-US" dirty="0" smtClean="0"/>
              <a:t>Working dog</a:t>
            </a:r>
          </a:p>
          <a:p>
            <a:pPr marL="457200" indent="-457200">
              <a:buFont typeface="Arial"/>
              <a:buChar char="•"/>
            </a:pPr>
            <a:r>
              <a:rPr lang="en-US" dirty="0" smtClean="0"/>
              <a:t>Contact with rodents</a:t>
            </a:r>
            <a:endParaRPr lang="en-US" dirty="0"/>
          </a:p>
        </p:txBody>
      </p:sp>
      <p:sp>
        <p:nvSpPr>
          <p:cNvPr id="4" name="Text Placeholder 3"/>
          <p:cNvSpPr>
            <a:spLocks noGrp="1"/>
          </p:cNvSpPr>
          <p:nvPr>
            <p:ph type="body" sz="quarter" idx="13"/>
          </p:nvPr>
        </p:nvSpPr>
        <p:spPr/>
        <p:txBody>
          <a:bodyPr/>
          <a:lstStyle/>
          <a:p>
            <a:r>
              <a:rPr lang="en-US" dirty="0" smtClean="0"/>
              <a:t>Risk Factors</a:t>
            </a:r>
            <a:endParaRPr lang="en-US" dirty="0"/>
          </a:p>
        </p:txBody>
      </p:sp>
    </p:spTree>
    <p:extLst>
      <p:ext uri="{BB962C8B-B14F-4D97-AF65-F5344CB8AC3E}">
        <p14:creationId xmlns:p14="http://schemas.microsoft.com/office/powerpoint/2010/main" val="267721700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31200" y="808038"/>
            <a:ext cx="8229600" cy="639762"/>
          </a:xfrm>
        </p:spPr>
        <p:txBody>
          <a:bodyPr/>
          <a:lstStyle/>
          <a:p>
            <a:r>
              <a:rPr lang="en-US" dirty="0" smtClean="0"/>
              <a:t>A brief review of various diseases</a:t>
            </a:r>
            <a:endParaRPr lang="en-US" dirty="0"/>
          </a:p>
        </p:txBody>
      </p:sp>
      <p:sp>
        <p:nvSpPr>
          <p:cNvPr id="2" name="Text Placeholder 1"/>
          <p:cNvSpPr>
            <a:spLocks noGrp="1"/>
          </p:cNvSpPr>
          <p:nvPr>
            <p:ph type="body" sz="quarter" idx="15"/>
          </p:nvPr>
        </p:nvSpPr>
        <p:spPr>
          <a:xfrm>
            <a:off x="304800" y="1981200"/>
            <a:ext cx="8305800" cy="4191000"/>
          </a:xfrm>
        </p:spPr>
        <p:txBody>
          <a:bodyPr>
            <a:normAutofit/>
          </a:bodyPr>
          <a:lstStyle/>
          <a:p>
            <a:pPr marL="400050" indent="-342900">
              <a:buFont typeface="Arial"/>
              <a:buChar char="•"/>
            </a:pPr>
            <a:r>
              <a:rPr lang="en-US" dirty="0" smtClean="0"/>
              <a:t>Influenza</a:t>
            </a:r>
          </a:p>
          <a:p>
            <a:pPr marL="400050" indent="-342900">
              <a:buFont typeface="Arial"/>
              <a:buChar char="•"/>
            </a:pPr>
            <a:r>
              <a:rPr lang="en-US" dirty="0" smtClean="0"/>
              <a:t>Leptospirosis</a:t>
            </a:r>
          </a:p>
          <a:p>
            <a:pPr marL="400050" indent="-342900">
              <a:buFont typeface="Arial"/>
              <a:buChar char="•"/>
            </a:pPr>
            <a:r>
              <a:rPr lang="en-US" dirty="0" err="1" smtClean="0"/>
              <a:t>Hepatozoon</a:t>
            </a:r>
            <a:endParaRPr lang="en-US" dirty="0" smtClean="0"/>
          </a:p>
          <a:p>
            <a:pPr marL="400050" indent="-342900">
              <a:buFont typeface="Arial"/>
              <a:buChar char="•"/>
            </a:pPr>
            <a:r>
              <a:rPr lang="en-US" dirty="0" smtClean="0"/>
              <a:t>Tetanus</a:t>
            </a:r>
          </a:p>
          <a:p>
            <a:pPr marL="400050" indent="-342900">
              <a:buFont typeface="Arial"/>
              <a:buChar char="•"/>
            </a:pPr>
            <a:r>
              <a:rPr lang="en-US" dirty="0" smtClean="0"/>
              <a:t>Toxoplasmosis</a:t>
            </a:r>
          </a:p>
          <a:p>
            <a:pPr marL="400050" indent="-342900">
              <a:buFont typeface="Arial"/>
              <a:buChar char="•"/>
            </a:pPr>
            <a:r>
              <a:rPr lang="en-US" dirty="0" err="1" smtClean="0"/>
              <a:t>Mycoplasmosis</a:t>
            </a:r>
            <a:endParaRPr lang="en-US" dirty="0" smtClean="0"/>
          </a:p>
        </p:txBody>
      </p:sp>
      <p:pic>
        <p:nvPicPr>
          <p:cNvPr id="4" name="Picture 3" descr="466673063_a426e844d3.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0" y="1852989"/>
            <a:ext cx="4953000" cy="329869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a:xfrm>
            <a:off x="3810000" y="1752600"/>
            <a:ext cx="5029200" cy="4373563"/>
          </a:xfrm>
        </p:spPr>
        <p:txBody>
          <a:bodyPr/>
          <a:lstStyle/>
          <a:p>
            <a:pPr marL="457200" indent="-457200">
              <a:buFont typeface="Arial"/>
              <a:buChar char="•"/>
            </a:pPr>
            <a:r>
              <a:rPr lang="en-US" dirty="0" smtClean="0"/>
              <a:t>Direct:</a:t>
            </a:r>
          </a:p>
          <a:p>
            <a:pPr marL="1141413" lvl="1" indent="-457200">
              <a:buFont typeface="Arial"/>
              <a:buChar char="•"/>
            </a:pPr>
            <a:r>
              <a:rPr lang="en-US" dirty="0" smtClean="0"/>
              <a:t>Close contact with urine</a:t>
            </a:r>
          </a:p>
          <a:p>
            <a:pPr marL="1141413" lvl="1" indent="-457200">
              <a:buFont typeface="Arial"/>
              <a:buChar char="•"/>
            </a:pPr>
            <a:r>
              <a:rPr lang="en-US" dirty="0" smtClean="0"/>
              <a:t>Venereal</a:t>
            </a:r>
          </a:p>
          <a:p>
            <a:pPr marL="1141413" lvl="1" indent="-457200">
              <a:buFont typeface="Arial"/>
              <a:buChar char="•"/>
            </a:pPr>
            <a:r>
              <a:rPr lang="en-US" dirty="0" smtClean="0"/>
              <a:t>Placental transfer</a:t>
            </a:r>
          </a:p>
          <a:p>
            <a:pPr marL="1141413" lvl="1" indent="-457200">
              <a:buFont typeface="Arial"/>
              <a:buChar char="•"/>
            </a:pPr>
            <a:r>
              <a:rPr lang="en-US" dirty="0" smtClean="0"/>
              <a:t>Bites</a:t>
            </a:r>
          </a:p>
          <a:p>
            <a:pPr marL="1141413" lvl="1" indent="-457200">
              <a:buFont typeface="Arial"/>
              <a:buChar char="•"/>
            </a:pPr>
            <a:r>
              <a:rPr lang="en-US" dirty="0" smtClean="0"/>
              <a:t>Ingestion of infected tissues</a:t>
            </a:r>
          </a:p>
          <a:p>
            <a:pPr marL="457200" indent="-457200">
              <a:buFont typeface="Arial"/>
              <a:buChar char="•"/>
            </a:pPr>
            <a:r>
              <a:rPr lang="en-US" dirty="0" smtClean="0"/>
              <a:t>Indirect</a:t>
            </a:r>
          </a:p>
          <a:p>
            <a:pPr marL="1141413" lvl="1" indent="-457200">
              <a:buFont typeface="Arial"/>
              <a:buChar char="•"/>
            </a:pPr>
            <a:r>
              <a:rPr lang="en-US" dirty="0" smtClean="0"/>
              <a:t>Exposure to contaminated environment</a:t>
            </a:r>
          </a:p>
        </p:txBody>
      </p:sp>
      <p:sp>
        <p:nvSpPr>
          <p:cNvPr id="4" name="Text Placeholder 3"/>
          <p:cNvSpPr>
            <a:spLocks noGrp="1"/>
          </p:cNvSpPr>
          <p:nvPr>
            <p:ph type="body" sz="quarter" idx="13"/>
          </p:nvPr>
        </p:nvSpPr>
        <p:spPr/>
        <p:txBody>
          <a:bodyPr/>
          <a:lstStyle/>
          <a:p>
            <a:r>
              <a:rPr lang="en-US" dirty="0" smtClean="0"/>
              <a:t>Transmission</a:t>
            </a:r>
            <a:endParaRPr lang="en-US" dirty="0"/>
          </a:p>
        </p:txBody>
      </p:sp>
      <p:pic>
        <p:nvPicPr>
          <p:cNvPr id="5" name="Picture 4"/>
          <p:cNvPicPr>
            <a:picLocks noChangeAspect="1"/>
          </p:cNvPicPr>
          <p:nvPr/>
        </p:nvPicPr>
        <p:blipFill rotWithShape="1">
          <a:blip r:embed="rId3"/>
          <a:srcRect l="10212" r="4326"/>
          <a:stretch/>
        </p:blipFill>
        <p:spPr>
          <a:xfrm>
            <a:off x="757946" y="1722038"/>
            <a:ext cx="3154692" cy="5059762"/>
          </a:xfrm>
          <a:prstGeom prst="rect">
            <a:avLst/>
          </a:prstGeom>
        </p:spPr>
      </p:pic>
    </p:spTree>
    <p:extLst>
      <p:ext uri="{BB962C8B-B14F-4D97-AF65-F5344CB8AC3E}">
        <p14:creationId xmlns:p14="http://schemas.microsoft.com/office/powerpoint/2010/main" val="217621143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Course of disease:</a:t>
            </a:r>
          </a:p>
          <a:p>
            <a:pPr marL="1141413" lvl="1" indent="-457200">
              <a:buFont typeface="Arial"/>
              <a:buChar char="•"/>
            </a:pPr>
            <a:r>
              <a:rPr lang="en-US" dirty="0" err="1" smtClean="0"/>
              <a:t>Leptospiremic</a:t>
            </a:r>
            <a:r>
              <a:rPr lang="en-US" dirty="0" smtClean="0"/>
              <a:t> phase</a:t>
            </a:r>
          </a:p>
          <a:p>
            <a:pPr marL="1544638" lvl="2" indent="-457200">
              <a:buFont typeface="Arial"/>
              <a:buChar char="•"/>
            </a:pPr>
            <a:r>
              <a:rPr lang="en-US" dirty="0" smtClean="0"/>
              <a:t>Rapid multiplication</a:t>
            </a:r>
          </a:p>
          <a:p>
            <a:pPr marL="1544638" lvl="2" indent="-457200">
              <a:buFont typeface="Arial"/>
              <a:buChar char="•"/>
            </a:pPr>
            <a:r>
              <a:rPr lang="en-US" dirty="0" smtClean="0"/>
              <a:t>Endothelial damage</a:t>
            </a:r>
          </a:p>
          <a:p>
            <a:pPr marL="1141413" lvl="1" indent="-457200">
              <a:buFont typeface="Arial"/>
              <a:buChar char="•"/>
            </a:pPr>
            <a:r>
              <a:rPr lang="en-US" dirty="0" smtClean="0"/>
              <a:t>Invasion of end organs</a:t>
            </a:r>
          </a:p>
          <a:p>
            <a:pPr marL="1544638" lvl="2" indent="-457200">
              <a:buFont typeface="Arial"/>
              <a:buChar char="•"/>
            </a:pPr>
            <a:r>
              <a:rPr lang="en-US" dirty="0" smtClean="0"/>
              <a:t>Kidneys</a:t>
            </a:r>
          </a:p>
          <a:p>
            <a:pPr marL="1544638" lvl="2" indent="-457200">
              <a:buFont typeface="Arial"/>
              <a:buChar char="•"/>
            </a:pPr>
            <a:r>
              <a:rPr lang="en-US" dirty="0" smtClean="0"/>
              <a:t>Liver</a:t>
            </a:r>
          </a:p>
          <a:p>
            <a:pPr marL="1544638" lvl="2" indent="-457200">
              <a:buFont typeface="Arial"/>
              <a:buChar char="•"/>
            </a:pPr>
            <a:r>
              <a:rPr lang="en-US" dirty="0" smtClean="0"/>
              <a:t>CNS</a:t>
            </a:r>
          </a:p>
          <a:p>
            <a:pPr marL="1544638" lvl="2" indent="-457200">
              <a:buFont typeface="Arial"/>
              <a:buChar char="•"/>
            </a:pPr>
            <a:r>
              <a:rPr lang="en-US" dirty="0" smtClean="0"/>
              <a:t>Eyes</a:t>
            </a:r>
          </a:p>
          <a:p>
            <a:pPr marL="1544638" lvl="2" indent="-457200">
              <a:buFont typeface="Arial"/>
              <a:buChar char="•"/>
            </a:pPr>
            <a:r>
              <a:rPr lang="en-US" dirty="0" smtClean="0"/>
              <a:t>Genitalia</a:t>
            </a:r>
          </a:p>
        </p:txBody>
      </p:sp>
      <p:sp>
        <p:nvSpPr>
          <p:cNvPr id="4" name="Text Placeholder 3"/>
          <p:cNvSpPr>
            <a:spLocks noGrp="1"/>
          </p:cNvSpPr>
          <p:nvPr>
            <p:ph type="body" sz="quarter" idx="13"/>
          </p:nvPr>
        </p:nvSpPr>
        <p:spPr/>
        <p:txBody>
          <a:bodyPr/>
          <a:lstStyle/>
          <a:p>
            <a:r>
              <a:rPr lang="en-US" dirty="0" smtClean="0"/>
              <a:t>Pathophysiology</a:t>
            </a:r>
            <a:endParaRPr lang="en-US" dirty="0"/>
          </a:p>
        </p:txBody>
      </p:sp>
    </p:spTree>
    <p:extLst>
      <p:ext uri="{BB962C8B-B14F-4D97-AF65-F5344CB8AC3E}">
        <p14:creationId xmlns:p14="http://schemas.microsoft.com/office/powerpoint/2010/main" val="51708584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Kidney</a:t>
            </a:r>
          </a:p>
          <a:p>
            <a:pPr marL="1141413" lvl="1" indent="-457200">
              <a:buFont typeface="Arial"/>
              <a:buChar char="•"/>
            </a:pPr>
            <a:r>
              <a:rPr lang="en-US" dirty="0" smtClean="0"/>
              <a:t>Occurs in most experimental models</a:t>
            </a:r>
          </a:p>
          <a:p>
            <a:pPr marL="1141413" lvl="1" indent="-457200">
              <a:buFont typeface="Arial"/>
              <a:buChar char="•"/>
            </a:pPr>
            <a:r>
              <a:rPr lang="en-US" dirty="0" smtClean="0"/>
              <a:t>Multiply in tubular epithelial cells</a:t>
            </a:r>
          </a:p>
          <a:p>
            <a:pPr marL="1141413" lvl="1" indent="-457200">
              <a:buFont typeface="Arial"/>
              <a:buChar char="•"/>
            </a:pPr>
            <a:r>
              <a:rPr lang="en-US" dirty="0" smtClean="0"/>
              <a:t>Results in cytokine release</a:t>
            </a:r>
          </a:p>
          <a:p>
            <a:pPr marL="1544638" lvl="2" indent="-457200">
              <a:buFont typeface="Arial"/>
              <a:buChar char="•"/>
            </a:pPr>
            <a:r>
              <a:rPr lang="en-US" dirty="0" smtClean="0"/>
              <a:t>Inflammatory cell recruitment</a:t>
            </a:r>
          </a:p>
          <a:p>
            <a:pPr marL="1544638" lvl="2" indent="-457200">
              <a:buFont typeface="Arial"/>
              <a:buChar char="•"/>
            </a:pPr>
            <a:r>
              <a:rPr lang="en-US" dirty="0" smtClean="0"/>
              <a:t>Acute nephritis</a:t>
            </a:r>
            <a:endParaRPr lang="en-US" dirty="0"/>
          </a:p>
        </p:txBody>
      </p:sp>
      <p:sp>
        <p:nvSpPr>
          <p:cNvPr id="4" name="Text Placeholder 3"/>
          <p:cNvSpPr>
            <a:spLocks noGrp="1"/>
          </p:cNvSpPr>
          <p:nvPr>
            <p:ph type="body" sz="quarter" idx="13"/>
          </p:nvPr>
        </p:nvSpPr>
        <p:spPr/>
        <p:txBody>
          <a:bodyPr/>
          <a:lstStyle/>
          <a:p>
            <a:r>
              <a:rPr lang="en-US" dirty="0" smtClean="0"/>
              <a:t>Pathophysiology</a:t>
            </a:r>
            <a:endParaRPr lang="en-US" dirty="0"/>
          </a:p>
        </p:txBody>
      </p:sp>
      <p:pic>
        <p:nvPicPr>
          <p:cNvPr id="5" name="Picture 4"/>
          <p:cNvPicPr>
            <a:picLocks noChangeAspect="1"/>
          </p:cNvPicPr>
          <p:nvPr/>
        </p:nvPicPr>
        <p:blipFill>
          <a:blip r:embed="rId3"/>
          <a:stretch>
            <a:fillRect/>
          </a:stretch>
        </p:blipFill>
        <p:spPr>
          <a:xfrm>
            <a:off x="4191000" y="3733800"/>
            <a:ext cx="4445000" cy="2882900"/>
          </a:xfrm>
          <a:prstGeom prst="rect">
            <a:avLst/>
          </a:prstGeom>
        </p:spPr>
      </p:pic>
    </p:spTree>
    <p:extLst>
      <p:ext uri="{BB962C8B-B14F-4D97-AF65-F5344CB8AC3E}">
        <p14:creationId xmlns:p14="http://schemas.microsoft.com/office/powerpoint/2010/main" val="162814204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Liver</a:t>
            </a:r>
          </a:p>
          <a:p>
            <a:pPr marL="1141413" lvl="1" indent="-457200">
              <a:buFont typeface="Arial"/>
              <a:buChar char="•"/>
            </a:pPr>
            <a:r>
              <a:rPr lang="en-US" dirty="0" err="1" smtClean="0"/>
              <a:t>Centrilobular</a:t>
            </a:r>
            <a:r>
              <a:rPr lang="en-US" dirty="0" smtClean="0"/>
              <a:t> necrosis</a:t>
            </a:r>
          </a:p>
          <a:p>
            <a:pPr marL="1141413" lvl="1" indent="-457200">
              <a:buFont typeface="Arial"/>
              <a:buChar char="•"/>
            </a:pPr>
            <a:r>
              <a:rPr lang="en-US" dirty="0" err="1" smtClean="0"/>
              <a:t>Subcelluar</a:t>
            </a:r>
            <a:r>
              <a:rPr lang="en-US" dirty="0" smtClean="0"/>
              <a:t> damage</a:t>
            </a:r>
          </a:p>
          <a:p>
            <a:pPr marL="1141413" lvl="1" indent="-457200">
              <a:buFont typeface="Arial"/>
              <a:buChar char="•"/>
            </a:pPr>
            <a:r>
              <a:rPr lang="en-US" dirty="0" smtClean="0"/>
              <a:t>Occlusion of bile </a:t>
            </a:r>
            <a:r>
              <a:rPr lang="en-US" dirty="0" err="1" smtClean="0"/>
              <a:t>canaliculi</a:t>
            </a:r>
            <a:r>
              <a:rPr lang="en-US" dirty="0" smtClean="0"/>
              <a:t> and ducts</a:t>
            </a:r>
            <a:endParaRPr lang="en-US" dirty="0"/>
          </a:p>
        </p:txBody>
      </p:sp>
      <p:sp>
        <p:nvSpPr>
          <p:cNvPr id="4" name="Text Placeholder 3"/>
          <p:cNvSpPr>
            <a:spLocks noGrp="1"/>
          </p:cNvSpPr>
          <p:nvPr>
            <p:ph type="body" sz="quarter" idx="13"/>
          </p:nvPr>
        </p:nvSpPr>
        <p:spPr/>
        <p:txBody>
          <a:bodyPr/>
          <a:lstStyle/>
          <a:p>
            <a:r>
              <a:rPr lang="en-US" dirty="0" smtClean="0"/>
              <a:t>Pathophysiology</a:t>
            </a:r>
            <a:endParaRPr lang="en-US" dirty="0"/>
          </a:p>
        </p:txBody>
      </p:sp>
      <p:pic>
        <p:nvPicPr>
          <p:cNvPr id="5" name="Picture 4"/>
          <p:cNvPicPr>
            <a:picLocks noChangeAspect="1"/>
          </p:cNvPicPr>
          <p:nvPr/>
        </p:nvPicPr>
        <p:blipFill>
          <a:blip r:embed="rId3"/>
          <a:stretch>
            <a:fillRect/>
          </a:stretch>
        </p:blipFill>
        <p:spPr>
          <a:xfrm>
            <a:off x="2514600" y="3505200"/>
            <a:ext cx="3263900" cy="2882900"/>
          </a:xfrm>
          <a:prstGeom prst="rect">
            <a:avLst/>
          </a:prstGeom>
        </p:spPr>
      </p:pic>
    </p:spTree>
    <p:extLst>
      <p:ext uri="{BB962C8B-B14F-4D97-AF65-F5344CB8AC3E}">
        <p14:creationId xmlns:p14="http://schemas.microsoft.com/office/powerpoint/2010/main" val="364305900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Endothelium</a:t>
            </a:r>
          </a:p>
          <a:p>
            <a:pPr marL="1141413" lvl="1" indent="-457200">
              <a:buFont typeface="Arial"/>
              <a:buChar char="•"/>
            </a:pPr>
            <a:r>
              <a:rPr lang="en-US" dirty="0" smtClean="0"/>
              <a:t>Results in:</a:t>
            </a:r>
          </a:p>
          <a:p>
            <a:pPr marL="1544638" lvl="2" indent="-457200">
              <a:buFont typeface="Arial"/>
              <a:buChar char="•"/>
            </a:pPr>
            <a:r>
              <a:rPr lang="en-US" dirty="0" smtClean="0"/>
              <a:t>Tissue edema</a:t>
            </a:r>
          </a:p>
          <a:p>
            <a:pPr marL="1544638" lvl="2" indent="-457200">
              <a:buFont typeface="Arial"/>
              <a:buChar char="•"/>
            </a:pPr>
            <a:r>
              <a:rPr lang="en-US" dirty="0" smtClean="0"/>
              <a:t>Disseminated intravascular coagulation</a:t>
            </a:r>
          </a:p>
        </p:txBody>
      </p:sp>
      <p:sp>
        <p:nvSpPr>
          <p:cNvPr id="4" name="Text Placeholder 3"/>
          <p:cNvSpPr>
            <a:spLocks noGrp="1"/>
          </p:cNvSpPr>
          <p:nvPr>
            <p:ph type="body" sz="quarter" idx="13"/>
          </p:nvPr>
        </p:nvSpPr>
        <p:spPr/>
        <p:txBody>
          <a:bodyPr/>
          <a:lstStyle/>
          <a:p>
            <a:r>
              <a:rPr lang="en-US" dirty="0" smtClean="0"/>
              <a:t>Pathophysiology</a:t>
            </a:r>
            <a:endParaRPr lang="en-US" dirty="0"/>
          </a:p>
        </p:txBody>
      </p:sp>
    </p:spTree>
    <p:extLst>
      <p:ext uri="{BB962C8B-B14F-4D97-AF65-F5344CB8AC3E}">
        <p14:creationId xmlns:p14="http://schemas.microsoft.com/office/powerpoint/2010/main" val="253307071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CNS</a:t>
            </a:r>
          </a:p>
          <a:p>
            <a:pPr marL="1141413" lvl="1" indent="-457200">
              <a:buFont typeface="Arial"/>
              <a:buChar char="•"/>
            </a:pPr>
            <a:r>
              <a:rPr lang="en-US" dirty="0" smtClean="0"/>
              <a:t>Benign meningitis</a:t>
            </a:r>
          </a:p>
          <a:p>
            <a:pPr marL="457200" indent="-457200">
              <a:buFont typeface="Arial"/>
              <a:buChar char="•"/>
            </a:pPr>
            <a:r>
              <a:rPr lang="en-US" dirty="0" smtClean="0"/>
              <a:t>Eyes</a:t>
            </a:r>
          </a:p>
          <a:p>
            <a:pPr marL="1141413" lvl="1" indent="-457200">
              <a:buFont typeface="Arial"/>
              <a:buChar char="•"/>
            </a:pPr>
            <a:r>
              <a:rPr lang="en-US" dirty="0" smtClean="0"/>
              <a:t>Uveitis</a:t>
            </a:r>
          </a:p>
          <a:p>
            <a:pPr marL="457200" indent="-457200">
              <a:buFont typeface="Arial"/>
              <a:buChar char="•"/>
            </a:pPr>
            <a:r>
              <a:rPr lang="en-US" dirty="0" smtClean="0"/>
              <a:t>Genitalia</a:t>
            </a:r>
          </a:p>
          <a:p>
            <a:pPr marL="1141413" lvl="1" indent="-457200">
              <a:buFont typeface="Arial"/>
              <a:buChar char="•"/>
            </a:pPr>
            <a:r>
              <a:rPr lang="en-US" dirty="0" err="1" smtClean="0"/>
              <a:t>Aborition</a:t>
            </a:r>
            <a:endParaRPr lang="en-US" dirty="0" smtClean="0"/>
          </a:p>
          <a:p>
            <a:pPr marL="1141413" lvl="1" indent="-457200">
              <a:buFont typeface="Arial"/>
              <a:buChar char="•"/>
            </a:pPr>
            <a:r>
              <a:rPr lang="en-US" dirty="0" smtClean="0"/>
              <a:t>Infertility </a:t>
            </a:r>
          </a:p>
          <a:p>
            <a:pPr marL="457200" indent="-457200">
              <a:buFont typeface="Arial"/>
              <a:buChar char="•"/>
            </a:pPr>
            <a:r>
              <a:rPr lang="en-US" dirty="0" smtClean="0"/>
              <a:t>Immune mediated disease</a:t>
            </a:r>
          </a:p>
          <a:p>
            <a:pPr marL="1141413" lvl="1" indent="-457200">
              <a:buFont typeface="Arial"/>
              <a:buChar char="•"/>
            </a:pPr>
            <a:r>
              <a:rPr lang="en-US" dirty="0" smtClean="0"/>
              <a:t>Polyarthritis, IMHA, etc.</a:t>
            </a:r>
          </a:p>
          <a:p>
            <a:pPr marL="1141413" lvl="1" indent="-457200">
              <a:buFont typeface="Arial"/>
              <a:buChar char="•"/>
            </a:pPr>
            <a:r>
              <a:rPr lang="en-US" dirty="0" smtClean="0"/>
              <a:t>Incidence is unknown</a:t>
            </a:r>
            <a:endParaRPr lang="en-US" dirty="0"/>
          </a:p>
        </p:txBody>
      </p:sp>
      <p:sp>
        <p:nvSpPr>
          <p:cNvPr id="4" name="Text Placeholder 3"/>
          <p:cNvSpPr>
            <a:spLocks noGrp="1"/>
          </p:cNvSpPr>
          <p:nvPr>
            <p:ph type="body" sz="quarter" idx="13"/>
          </p:nvPr>
        </p:nvSpPr>
        <p:spPr/>
        <p:txBody>
          <a:bodyPr/>
          <a:lstStyle/>
          <a:p>
            <a:r>
              <a:rPr lang="en-US" dirty="0" smtClean="0"/>
              <a:t>Pathophysiology</a:t>
            </a:r>
            <a:endParaRPr lang="en-US" dirty="0"/>
          </a:p>
        </p:txBody>
      </p:sp>
    </p:spTree>
    <p:extLst>
      <p:ext uri="{BB962C8B-B14F-4D97-AF65-F5344CB8AC3E}">
        <p14:creationId xmlns:p14="http://schemas.microsoft.com/office/powerpoint/2010/main" val="96526365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Leptospirosis Pulmonary Hemorrhage Syndrome</a:t>
            </a:r>
          </a:p>
          <a:p>
            <a:pPr marL="1141413" lvl="1" indent="-457200">
              <a:buFont typeface="Arial"/>
              <a:buChar char="•"/>
            </a:pPr>
            <a:r>
              <a:rPr lang="en-US" dirty="0" smtClean="0"/>
              <a:t>Suggested mechanisms</a:t>
            </a:r>
          </a:p>
          <a:p>
            <a:pPr marL="1544638" lvl="2" indent="-457200">
              <a:buFont typeface="Arial"/>
              <a:buChar char="•"/>
            </a:pPr>
            <a:r>
              <a:rPr lang="en-US" dirty="0" smtClean="0"/>
              <a:t>Endothelial damage and </a:t>
            </a:r>
            <a:r>
              <a:rPr lang="en-US" dirty="0" err="1" smtClean="0"/>
              <a:t>vasculitis</a:t>
            </a:r>
            <a:endParaRPr lang="en-US" dirty="0" smtClean="0"/>
          </a:p>
          <a:p>
            <a:pPr marL="1544638" lvl="2" indent="-457200">
              <a:buFont typeface="Arial"/>
              <a:buChar char="•"/>
            </a:pPr>
            <a:r>
              <a:rPr lang="en-US" dirty="0" smtClean="0"/>
              <a:t>Autoimmune disease</a:t>
            </a:r>
          </a:p>
          <a:p>
            <a:pPr marL="1544638" lvl="2" indent="-457200">
              <a:buFont typeface="Arial"/>
              <a:buChar char="•"/>
            </a:pPr>
            <a:r>
              <a:rPr lang="en-US" dirty="0" smtClean="0"/>
              <a:t>Exposure to circulating toxins</a:t>
            </a:r>
          </a:p>
          <a:p>
            <a:pPr marL="1544638" lvl="2" indent="-457200">
              <a:buFont typeface="Arial"/>
              <a:buChar char="•"/>
            </a:pPr>
            <a:r>
              <a:rPr lang="en-US" dirty="0" smtClean="0"/>
              <a:t>Inducible nitric oxide synthetase and NO production</a:t>
            </a:r>
          </a:p>
          <a:p>
            <a:pPr marL="1141413" lvl="1" indent="-457200">
              <a:buFont typeface="Arial"/>
              <a:buChar char="•"/>
            </a:pPr>
            <a:r>
              <a:rPr lang="en-US" dirty="0" smtClean="0"/>
              <a:t>Reported in 70% of dogs with leptospirosis</a:t>
            </a:r>
          </a:p>
          <a:p>
            <a:pPr marL="1141413" lvl="1" indent="-457200">
              <a:buFont typeface="Arial"/>
              <a:buChar char="•"/>
            </a:pPr>
            <a:r>
              <a:rPr lang="en-US" dirty="0" smtClean="0"/>
              <a:t>Severe, acute alveolar and </a:t>
            </a:r>
            <a:r>
              <a:rPr lang="en-US" dirty="0" err="1" smtClean="0"/>
              <a:t>subpleural</a:t>
            </a:r>
            <a:r>
              <a:rPr lang="en-US" dirty="0" smtClean="0"/>
              <a:t> hemorrhage on necropsy</a:t>
            </a:r>
          </a:p>
          <a:p>
            <a:pPr marL="1141413" lvl="1" indent="-457200">
              <a:buFont typeface="Arial"/>
              <a:buChar char="•"/>
            </a:pPr>
            <a:r>
              <a:rPr lang="en-US" dirty="0" smtClean="0"/>
              <a:t>Poor prognosis if associated with severe signs</a:t>
            </a:r>
          </a:p>
          <a:p>
            <a:pPr marL="1141413" lvl="1" indent="-457200">
              <a:buFont typeface="Arial"/>
              <a:buChar char="•"/>
            </a:pPr>
            <a:endParaRPr lang="en-US" dirty="0"/>
          </a:p>
        </p:txBody>
      </p:sp>
      <p:sp>
        <p:nvSpPr>
          <p:cNvPr id="4" name="Text Placeholder 3"/>
          <p:cNvSpPr>
            <a:spLocks noGrp="1"/>
          </p:cNvSpPr>
          <p:nvPr>
            <p:ph type="body" sz="quarter" idx="13"/>
          </p:nvPr>
        </p:nvSpPr>
        <p:spPr/>
        <p:txBody>
          <a:bodyPr/>
          <a:lstStyle/>
          <a:p>
            <a:r>
              <a:rPr lang="en-US" dirty="0" smtClean="0"/>
              <a:t>Pathophysiology</a:t>
            </a:r>
            <a:endParaRPr lang="en-US" dirty="0"/>
          </a:p>
        </p:txBody>
      </p:sp>
      <p:sp>
        <p:nvSpPr>
          <p:cNvPr id="5" name="TextBox 4"/>
          <p:cNvSpPr txBox="1"/>
          <p:nvPr/>
        </p:nvSpPr>
        <p:spPr>
          <a:xfrm>
            <a:off x="6400800" y="6324600"/>
            <a:ext cx="2514600" cy="381000"/>
          </a:xfrm>
          <a:prstGeom prst="rect">
            <a:avLst/>
          </a:prstGeom>
        </p:spPr>
        <p:txBody>
          <a:bodyPr vert="horz" wrap="square" lIns="91440" tIns="45720" rIns="91440" bIns="45720" rtlCol="0" anchor="ctr">
            <a:normAutofit fontScale="92500" lnSpcReduction="20000"/>
          </a:bodyPr>
          <a:lstStyle/>
          <a:p>
            <a:pPr marL="0" marR="0" indent="0" algn="l" defTabSz="914400" rtl="0" eaLnBrk="1" fontAlgn="auto" latinLnBrk="0" hangingPunct="1">
              <a:lnSpc>
                <a:spcPct val="100000"/>
              </a:lnSpc>
              <a:spcBef>
                <a:spcPct val="0"/>
              </a:spcBef>
              <a:spcAft>
                <a:spcPts val="0"/>
              </a:spcAft>
              <a:buClrTx/>
              <a:buSzTx/>
              <a:buFontTx/>
              <a:buNone/>
              <a:tabLst/>
            </a:pPr>
            <a:r>
              <a:rPr kumimoji="0" lang="en-US" sz="2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Perpetua" pitchFamily="18" charset="0"/>
                <a:ea typeface="+mj-ea"/>
                <a:cs typeface="+mj-cs"/>
              </a:rPr>
              <a:t>Kohn, 2010</a:t>
            </a:r>
          </a:p>
        </p:txBody>
      </p:sp>
    </p:spTree>
    <p:extLst>
      <p:ext uri="{BB962C8B-B14F-4D97-AF65-F5344CB8AC3E}">
        <p14:creationId xmlns:p14="http://schemas.microsoft.com/office/powerpoint/2010/main" val="68126955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Renal failure</a:t>
            </a:r>
          </a:p>
          <a:p>
            <a:pPr marL="457200" indent="-457200">
              <a:buFont typeface="Arial"/>
              <a:buChar char="•"/>
            </a:pPr>
            <a:r>
              <a:rPr lang="en-US" dirty="0" smtClean="0"/>
              <a:t>Hepatic failure</a:t>
            </a:r>
          </a:p>
          <a:p>
            <a:pPr marL="457200" indent="-457200">
              <a:buFont typeface="Arial"/>
              <a:buChar char="•"/>
            </a:pPr>
            <a:r>
              <a:rPr lang="en-US" dirty="0" smtClean="0"/>
              <a:t>Uveitis</a:t>
            </a:r>
          </a:p>
          <a:p>
            <a:pPr marL="457200" indent="-457200">
              <a:buFont typeface="Arial"/>
              <a:buChar char="•"/>
            </a:pPr>
            <a:r>
              <a:rPr lang="en-US" dirty="0" smtClean="0"/>
              <a:t>Pulmonary hemorrhage</a:t>
            </a:r>
          </a:p>
          <a:p>
            <a:pPr marL="457200" indent="-457200">
              <a:buFont typeface="Arial"/>
              <a:buChar char="•"/>
            </a:pPr>
            <a:r>
              <a:rPr lang="en-US" dirty="0" smtClean="0"/>
              <a:t>Acute febrile illness</a:t>
            </a:r>
          </a:p>
          <a:p>
            <a:pPr marL="457200" indent="-457200">
              <a:buFont typeface="Arial"/>
              <a:buChar char="•"/>
            </a:pPr>
            <a:r>
              <a:rPr lang="en-US" dirty="0" smtClean="0"/>
              <a:t>Abortion </a:t>
            </a:r>
          </a:p>
          <a:p>
            <a:pPr marL="457200" indent="-457200">
              <a:buFont typeface="Arial"/>
              <a:buChar char="•"/>
            </a:pPr>
            <a:r>
              <a:rPr lang="en-US" dirty="0" smtClean="0"/>
              <a:t>Coagulopathies</a:t>
            </a:r>
          </a:p>
          <a:p>
            <a:pPr marL="457200" indent="-457200">
              <a:buFont typeface="Arial"/>
              <a:buChar char="•"/>
            </a:pPr>
            <a:r>
              <a:rPr lang="en-US" dirty="0" err="1" smtClean="0"/>
              <a:t>Vasculitis</a:t>
            </a:r>
            <a:endParaRPr lang="en-US" dirty="0" smtClean="0"/>
          </a:p>
          <a:p>
            <a:pPr marL="457200" indent="-457200">
              <a:buFont typeface="Arial"/>
              <a:buChar char="•"/>
            </a:pPr>
            <a:r>
              <a:rPr lang="en-US" dirty="0" smtClean="0"/>
              <a:t>Myocarditis</a:t>
            </a:r>
          </a:p>
          <a:p>
            <a:pPr marL="457200" indent="-457200">
              <a:buFont typeface="Arial"/>
              <a:buChar char="•"/>
            </a:pPr>
            <a:r>
              <a:rPr lang="en-US" dirty="0" smtClean="0"/>
              <a:t>Intussusception</a:t>
            </a:r>
            <a:endParaRPr lang="en-US" dirty="0"/>
          </a:p>
        </p:txBody>
      </p:sp>
      <p:sp>
        <p:nvSpPr>
          <p:cNvPr id="4" name="Text Placeholder 3"/>
          <p:cNvSpPr>
            <a:spLocks noGrp="1"/>
          </p:cNvSpPr>
          <p:nvPr>
            <p:ph type="body" sz="quarter" idx="13"/>
          </p:nvPr>
        </p:nvSpPr>
        <p:spPr/>
        <p:txBody>
          <a:bodyPr/>
          <a:lstStyle/>
          <a:p>
            <a:r>
              <a:rPr lang="en-US" dirty="0" smtClean="0"/>
              <a:t>Clinical syndromes</a:t>
            </a:r>
            <a:endParaRPr lang="en-US" dirty="0"/>
          </a:p>
        </p:txBody>
      </p:sp>
    </p:spTree>
    <p:extLst>
      <p:ext uri="{BB962C8B-B14F-4D97-AF65-F5344CB8AC3E}">
        <p14:creationId xmlns:p14="http://schemas.microsoft.com/office/powerpoint/2010/main" val="66470457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3" name="Content Placeholder 2"/>
          <p:cNvSpPr>
            <a:spLocks noGrp="1"/>
          </p:cNvSpPr>
          <p:nvPr>
            <p:ph idx="1"/>
          </p:nvPr>
        </p:nvSpPr>
        <p:spPr>
          <a:xfrm>
            <a:off x="609600" y="1752600"/>
            <a:ext cx="5105400" cy="4373563"/>
          </a:xfrm>
        </p:spPr>
        <p:txBody>
          <a:bodyPr>
            <a:normAutofit fontScale="85000" lnSpcReduction="10000"/>
          </a:bodyPr>
          <a:lstStyle/>
          <a:p>
            <a:pPr marL="457200" indent="-457200">
              <a:buFont typeface="Arial"/>
              <a:buChar char="•"/>
            </a:pPr>
            <a:r>
              <a:rPr lang="en-US" dirty="0" smtClean="0"/>
              <a:t>Complete blood count</a:t>
            </a:r>
          </a:p>
          <a:p>
            <a:pPr marL="1141413" lvl="1" indent="-457200">
              <a:buFont typeface="Arial"/>
              <a:buChar char="•"/>
            </a:pPr>
            <a:r>
              <a:rPr lang="en-US" dirty="0" err="1" smtClean="0"/>
              <a:t>Neutrophilia</a:t>
            </a:r>
            <a:r>
              <a:rPr lang="en-US" dirty="0" smtClean="0"/>
              <a:t> +/- left shift</a:t>
            </a:r>
          </a:p>
          <a:p>
            <a:pPr marL="1141413" lvl="1" indent="-457200">
              <a:buFont typeface="Arial"/>
              <a:buChar char="•"/>
            </a:pPr>
            <a:r>
              <a:rPr lang="en-US" dirty="0" err="1" smtClean="0"/>
              <a:t>Lymphopenia</a:t>
            </a:r>
            <a:endParaRPr lang="en-US" dirty="0" smtClean="0"/>
          </a:p>
          <a:p>
            <a:pPr marL="1141413" lvl="1" indent="-457200">
              <a:buFont typeface="Arial"/>
              <a:buChar char="•"/>
            </a:pPr>
            <a:r>
              <a:rPr lang="en-US" dirty="0" smtClean="0"/>
              <a:t>Non-regenerative anemia</a:t>
            </a:r>
          </a:p>
          <a:p>
            <a:pPr marL="1141413" lvl="1" indent="-457200">
              <a:buFont typeface="Arial"/>
              <a:buChar char="•"/>
            </a:pPr>
            <a:r>
              <a:rPr lang="en-US" dirty="0" smtClean="0"/>
              <a:t>Thrombocytopenia</a:t>
            </a:r>
          </a:p>
          <a:p>
            <a:pPr marL="457200" indent="-457200">
              <a:buFont typeface="Arial"/>
              <a:buChar char="•"/>
            </a:pPr>
            <a:r>
              <a:rPr lang="en-US" dirty="0" smtClean="0"/>
              <a:t>Serum Biochemistry panel</a:t>
            </a:r>
          </a:p>
          <a:p>
            <a:pPr marL="1141413" lvl="1" indent="-457200">
              <a:buFont typeface="Arial"/>
              <a:buChar char="•"/>
            </a:pPr>
            <a:r>
              <a:rPr lang="en-US" dirty="0" smtClean="0"/>
              <a:t>Azotemia</a:t>
            </a:r>
          </a:p>
          <a:p>
            <a:pPr marL="1141413" lvl="1" indent="-457200">
              <a:buFont typeface="Arial"/>
              <a:buChar char="•"/>
            </a:pPr>
            <a:r>
              <a:rPr lang="en-US" dirty="0" smtClean="0"/>
              <a:t>Increased ALT/AST/ALP and </a:t>
            </a:r>
            <a:r>
              <a:rPr lang="en-US" dirty="0" err="1" smtClean="0"/>
              <a:t>Tbili</a:t>
            </a:r>
            <a:endParaRPr lang="en-US" dirty="0" smtClean="0"/>
          </a:p>
          <a:p>
            <a:pPr marL="1141413" lvl="1" indent="-457200">
              <a:buFont typeface="Arial"/>
              <a:buChar char="•"/>
            </a:pPr>
            <a:r>
              <a:rPr lang="en-US" dirty="0" err="1" smtClean="0"/>
              <a:t>Hyponatremia</a:t>
            </a:r>
            <a:r>
              <a:rPr lang="en-US" dirty="0" smtClean="0"/>
              <a:t>, </a:t>
            </a:r>
            <a:r>
              <a:rPr lang="en-US" dirty="0" err="1" smtClean="0"/>
              <a:t>hypochloridemia</a:t>
            </a:r>
            <a:endParaRPr lang="en-US" dirty="0" smtClean="0"/>
          </a:p>
          <a:p>
            <a:pPr marL="1141413" lvl="1" indent="-457200">
              <a:buFont typeface="Arial"/>
              <a:buChar char="•"/>
            </a:pPr>
            <a:r>
              <a:rPr lang="en-US" dirty="0" smtClean="0"/>
              <a:t>Hypo or hyperkalemia</a:t>
            </a:r>
          </a:p>
          <a:p>
            <a:pPr marL="1141413" lvl="1" indent="-457200">
              <a:buFont typeface="Arial"/>
              <a:buChar char="•"/>
            </a:pPr>
            <a:r>
              <a:rPr lang="en-US" dirty="0" smtClean="0"/>
              <a:t>Increased CK</a:t>
            </a:r>
          </a:p>
        </p:txBody>
      </p:sp>
      <p:sp>
        <p:nvSpPr>
          <p:cNvPr id="4" name="Text Placeholder 3"/>
          <p:cNvSpPr>
            <a:spLocks noGrp="1"/>
          </p:cNvSpPr>
          <p:nvPr>
            <p:ph type="body" sz="quarter" idx="13"/>
          </p:nvPr>
        </p:nvSpPr>
        <p:spPr/>
        <p:txBody>
          <a:bodyPr/>
          <a:lstStyle/>
          <a:p>
            <a:r>
              <a:rPr lang="en-US" dirty="0" err="1" smtClean="0"/>
              <a:t>Clinicopathologic</a:t>
            </a:r>
            <a:r>
              <a:rPr lang="en-US" dirty="0" smtClean="0"/>
              <a:t> findings</a:t>
            </a:r>
            <a:endParaRPr lang="en-US" dirty="0"/>
          </a:p>
        </p:txBody>
      </p:sp>
      <p:sp>
        <p:nvSpPr>
          <p:cNvPr id="5" name="Content Placeholder 2"/>
          <p:cNvSpPr txBox="1">
            <a:spLocks/>
          </p:cNvSpPr>
          <p:nvPr/>
        </p:nvSpPr>
        <p:spPr>
          <a:xfrm>
            <a:off x="5638800" y="1905000"/>
            <a:ext cx="3352800" cy="4373563"/>
          </a:xfrm>
          <a:prstGeom prst="rect">
            <a:avLst/>
          </a:prstGeom>
        </p:spPr>
        <p:txBody>
          <a:bodyPr vert="horz" lIns="91440" tIns="45720" rIns="91440" bIns="45720" rtlCol="0">
            <a:normAutofit/>
          </a:bodyPr>
          <a:lstStyle>
            <a:lvl1pPr marL="0" indent="0" algn="l" defTabSz="914400" rtl="0" eaLnBrk="1" latinLnBrk="0" hangingPunct="1">
              <a:lnSpc>
                <a:spcPts val="2600"/>
              </a:lnSpc>
              <a:spcBef>
                <a:spcPct val="20000"/>
              </a:spcBef>
              <a:buClr>
                <a:schemeClr val="tx2">
                  <a:lumMod val="75000"/>
                </a:schemeClr>
              </a:buClr>
              <a:buSzPct val="70000"/>
              <a:buFontTx/>
              <a:buNone/>
              <a:defRPr sz="2800" b="1" kern="1200">
                <a:solidFill>
                  <a:schemeClr val="tx2">
                    <a:lumMod val="75000"/>
                  </a:schemeClr>
                </a:solidFill>
                <a:latin typeface="+mn-lt"/>
                <a:ea typeface="+mn-ea"/>
                <a:cs typeface="Segoe UI" pitchFamily="34" charset="0"/>
              </a:defRPr>
            </a:lvl1pPr>
            <a:lvl2pPr marL="684213" indent="-227013" algn="l" defTabSz="914400" rtl="0" eaLnBrk="1" latinLnBrk="0" hangingPunct="1">
              <a:lnSpc>
                <a:spcPts val="2600"/>
              </a:lnSpc>
              <a:spcBef>
                <a:spcPct val="20000"/>
              </a:spcBef>
              <a:buClr>
                <a:schemeClr val="tx2">
                  <a:lumMod val="75000"/>
                </a:schemeClr>
              </a:buClr>
              <a:buSzPct val="70000"/>
              <a:buFont typeface="Arial" pitchFamily="34" charset="0"/>
              <a:buChar char="•"/>
              <a:defRPr sz="2400" kern="1200">
                <a:solidFill>
                  <a:schemeClr val="tx2">
                    <a:lumMod val="75000"/>
                  </a:schemeClr>
                </a:solidFill>
                <a:latin typeface="+mn-lt"/>
                <a:ea typeface="+mn-ea"/>
                <a:cs typeface="Segoe UI" pitchFamily="34" charset="0"/>
              </a:defRPr>
            </a:lvl2pPr>
            <a:lvl3pPr marL="1087438" indent="-173038" algn="l" defTabSz="914400" rtl="0" eaLnBrk="1" latinLnBrk="0" hangingPunct="1">
              <a:lnSpc>
                <a:spcPts val="2600"/>
              </a:lnSpc>
              <a:spcBef>
                <a:spcPct val="20000"/>
              </a:spcBef>
              <a:buClr>
                <a:schemeClr val="tx2">
                  <a:lumMod val="75000"/>
                </a:schemeClr>
              </a:buClr>
              <a:buSzPct val="70000"/>
              <a:buFont typeface="Arial" pitchFamily="34" charset="0"/>
              <a:buChar char="•"/>
              <a:defRPr sz="2000" kern="1200">
                <a:solidFill>
                  <a:schemeClr val="tx2">
                    <a:lumMod val="75000"/>
                  </a:schemeClr>
                </a:solidFill>
                <a:latin typeface="+mn-lt"/>
                <a:ea typeface="+mn-ea"/>
                <a:cs typeface="Segoe UI" pitchFamily="34" charset="0"/>
              </a:defRPr>
            </a:lvl3pPr>
            <a:lvl4pPr marL="1541463" indent="-169863" algn="l" defTabSz="914400" rtl="0" eaLnBrk="1" latinLnBrk="0" hangingPunct="1">
              <a:lnSpc>
                <a:spcPts val="2600"/>
              </a:lnSpc>
              <a:spcBef>
                <a:spcPct val="20000"/>
              </a:spcBef>
              <a:buClr>
                <a:schemeClr val="tx2">
                  <a:lumMod val="75000"/>
                </a:schemeClr>
              </a:buClr>
              <a:buSzPct val="70000"/>
              <a:buFont typeface="Arial" pitchFamily="34" charset="0"/>
              <a:buChar char="•"/>
              <a:defRPr sz="1600" kern="1200">
                <a:solidFill>
                  <a:schemeClr val="tx2">
                    <a:lumMod val="75000"/>
                  </a:schemeClr>
                </a:solidFill>
                <a:latin typeface="+mn-lt"/>
                <a:ea typeface="+mn-ea"/>
                <a:cs typeface="Segoe UI" pitchFamily="34" charset="0"/>
              </a:defRPr>
            </a:lvl4pPr>
            <a:lvl5pPr marL="2001838" indent="-173038" algn="l" defTabSz="914400" rtl="0" eaLnBrk="1" latinLnBrk="0" hangingPunct="1">
              <a:lnSpc>
                <a:spcPts val="2600"/>
              </a:lnSpc>
              <a:spcBef>
                <a:spcPct val="20000"/>
              </a:spcBef>
              <a:buClr>
                <a:schemeClr val="tx2">
                  <a:lumMod val="75000"/>
                </a:schemeClr>
              </a:buClr>
              <a:buSzPct val="70000"/>
              <a:buFont typeface="Arial" pitchFamily="34" charset="0"/>
              <a:buChar char="•"/>
              <a:defRPr sz="1400" kern="1200">
                <a:solidFill>
                  <a:schemeClr val="tx2">
                    <a:lumMod val="75000"/>
                  </a:schemeClr>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Arial"/>
              <a:buChar char="•"/>
            </a:pPr>
            <a:r>
              <a:rPr lang="en-US" dirty="0" smtClean="0"/>
              <a:t>Urinalysis</a:t>
            </a:r>
          </a:p>
          <a:p>
            <a:pPr marL="1141413" lvl="1" indent="-457200">
              <a:buFont typeface="Arial"/>
              <a:buChar char="•"/>
            </a:pPr>
            <a:r>
              <a:rPr lang="en-US" dirty="0" err="1" smtClean="0"/>
              <a:t>Isosthenuria</a:t>
            </a:r>
            <a:endParaRPr lang="en-US" dirty="0" smtClean="0"/>
          </a:p>
          <a:p>
            <a:pPr marL="1141413" lvl="1" indent="-457200">
              <a:buFont typeface="Arial"/>
              <a:buChar char="•"/>
            </a:pPr>
            <a:r>
              <a:rPr lang="en-US" dirty="0" err="1" smtClean="0"/>
              <a:t>Glucosuria</a:t>
            </a:r>
            <a:endParaRPr lang="en-US" dirty="0" smtClean="0"/>
          </a:p>
          <a:p>
            <a:pPr marL="1141413" lvl="1" indent="-457200">
              <a:buFont typeface="Arial"/>
              <a:buChar char="•"/>
            </a:pPr>
            <a:r>
              <a:rPr lang="en-US" dirty="0" smtClean="0"/>
              <a:t>Proteinuria</a:t>
            </a:r>
          </a:p>
          <a:p>
            <a:pPr marL="1141413" lvl="1" indent="-457200">
              <a:buFont typeface="Arial"/>
              <a:buChar char="•"/>
            </a:pPr>
            <a:r>
              <a:rPr lang="en-US" dirty="0" err="1" smtClean="0"/>
              <a:t>Bilirubinuria</a:t>
            </a:r>
            <a:endParaRPr lang="en-US" dirty="0" smtClean="0"/>
          </a:p>
          <a:p>
            <a:pPr marL="1141413" lvl="1" indent="-457200">
              <a:buFont typeface="Arial"/>
              <a:buChar char="•"/>
            </a:pPr>
            <a:r>
              <a:rPr lang="en-US" dirty="0" smtClean="0"/>
              <a:t>Hematuria</a:t>
            </a:r>
          </a:p>
          <a:p>
            <a:pPr marL="1141413" lvl="1" indent="-457200">
              <a:buFont typeface="Arial"/>
              <a:buChar char="•"/>
            </a:pPr>
            <a:r>
              <a:rPr lang="en-US" dirty="0" err="1" smtClean="0"/>
              <a:t>Pyuria</a:t>
            </a:r>
            <a:endParaRPr lang="en-US" dirty="0" smtClean="0"/>
          </a:p>
          <a:p>
            <a:pPr marL="1141413" lvl="1" indent="-457200">
              <a:buFont typeface="Arial"/>
              <a:buChar char="•"/>
            </a:pPr>
            <a:r>
              <a:rPr lang="en-US" dirty="0" err="1" smtClean="0"/>
              <a:t>Cylindruria</a:t>
            </a:r>
            <a:endParaRPr lang="en-US" dirty="0" smtClean="0"/>
          </a:p>
        </p:txBody>
      </p:sp>
    </p:spTree>
    <p:extLst>
      <p:ext uri="{BB962C8B-B14F-4D97-AF65-F5344CB8AC3E}">
        <p14:creationId xmlns:p14="http://schemas.microsoft.com/office/powerpoint/2010/main" val="383738616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3" name="Content Placeholder 2"/>
          <p:cNvSpPr>
            <a:spLocks noGrp="1"/>
          </p:cNvSpPr>
          <p:nvPr>
            <p:ph idx="1"/>
          </p:nvPr>
        </p:nvSpPr>
        <p:spPr/>
        <p:txBody>
          <a:bodyPr/>
          <a:lstStyle/>
          <a:p>
            <a:pPr marL="457200" indent="-457200">
              <a:buFont typeface="Arial"/>
              <a:buChar char="•"/>
            </a:pPr>
            <a:r>
              <a:rPr lang="en-US" dirty="0" smtClean="0"/>
              <a:t>DIC panel</a:t>
            </a:r>
          </a:p>
          <a:p>
            <a:pPr marL="1141413" lvl="1" indent="-457200">
              <a:buFont typeface="Arial"/>
              <a:buChar char="•"/>
            </a:pPr>
            <a:r>
              <a:rPr lang="en-US" dirty="0" smtClean="0"/>
              <a:t>Increased fibrinogen</a:t>
            </a:r>
          </a:p>
          <a:p>
            <a:pPr marL="1141413" lvl="1" indent="-457200">
              <a:buFont typeface="Arial"/>
              <a:buChar char="•"/>
            </a:pPr>
            <a:r>
              <a:rPr lang="en-US" dirty="0" smtClean="0"/>
              <a:t>Increased D-dimer and FDP concentration</a:t>
            </a:r>
          </a:p>
          <a:p>
            <a:pPr marL="1141413" lvl="1" indent="-457200">
              <a:buFont typeface="Arial"/>
              <a:buChar char="•"/>
            </a:pPr>
            <a:r>
              <a:rPr lang="en-US" dirty="0" smtClean="0"/>
              <a:t>Decreases in AT activity</a:t>
            </a:r>
          </a:p>
          <a:p>
            <a:pPr marL="1141413" lvl="1" indent="-457200">
              <a:buFont typeface="Arial"/>
              <a:buChar char="•"/>
            </a:pPr>
            <a:r>
              <a:rPr lang="en-US" dirty="0" smtClean="0"/>
              <a:t>Prolongations in PT/PTT</a:t>
            </a:r>
          </a:p>
        </p:txBody>
      </p:sp>
      <p:sp>
        <p:nvSpPr>
          <p:cNvPr id="4" name="Text Placeholder 3"/>
          <p:cNvSpPr>
            <a:spLocks noGrp="1"/>
          </p:cNvSpPr>
          <p:nvPr>
            <p:ph type="body" sz="quarter" idx="13"/>
          </p:nvPr>
        </p:nvSpPr>
        <p:spPr/>
        <p:txBody>
          <a:bodyPr/>
          <a:lstStyle/>
          <a:p>
            <a:r>
              <a:rPr lang="en-US" dirty="0" smtClean="0"/>
              <a:t>Coagulation</a:t>
            </a:r>
            <a:endParaRPr lang="en-US" dirty="0"/>
          </a:p>
        </p:txBody>
      </p:sp>
    </p:spTree>
    <p:extLst>
      <p:ext uri="{BB962C8B-B14F-4D97-AF65-F5344CB8AC3E}">
        <p14:creationId xmlns:p14="http://schemas.microsoft.com/office/powerpoint/2010/main" val="214103247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Influenza</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9540302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3" name="Content Placeholder 2"/>
          <p:cNvSpPr>
            <a:spLocks noGrp="1"/>
          </p:cNvSpPr>
          <p:nvPr>
            <p:ph idx="1"/>
          </p:nvPr>
        </p:nvSpPr>
        <p:spPr>
          <a:xfrm>
            <a:off x="609600" y="1752600"/>
            <a:ext cx="8229600" cy="4876800"/>
          </a:xfrm>
        </p:spPr>
        <p:txBody>
          <a:bodyPr>
            <a:normAutofit/>
          </a:bodyPr>
          <a:lstStyle/>
          <a:p>
            <a:pPr marL="457200" indent="-457200">
              <a:buFont typeface="Arial"/>
              <a:buChar char="•"/>
            </a:pPr>
            <a:r>
              <a:rPr lang="en-US" dirty="0" smtClean="0"/>
              <a:t>Thoracic radiographs</a:t>
            </a:r>
          </a:p>
          <a:p>
            <a:pPr marL="1141413" lvl="1" indent="-457200">
              <a:buFont typeface="Arial"/>
              <a:buChar char="•"/>
            </a:pPr>
            <a:r>
              <a:rPr lang="en-US" dirty="0" smtClean="0"/>
              <a:t>Diffuse nodular interstitial to alveolar pattern</a:t>
            </a:r>
          </a:p>
          <a:p>
            <a:pPr marL="457200" indent="-457200">
              <a:buFont typeface="Arial"/>
              <a:buChar char="•"/>
            </a:pPr>
            <a:r>
              <a:rPr lang="en-US" dirty="0" smtClean="0"/>
              <a:t>Abdominal ultrasound</a:t>
            </a:r>
          </a:p>
          <a:p>
            <a:pPr marL="1141413" lvl="1" indent="-457200">
              <a:buFont typeface="Arial"/>
              <a:buChar char="•"/>
            </a:pPr>
            <a:r>
              <a:rPr lang="en-US" dirty="0" err="1" smtClean="0"/>
              <a:t>Renomegaly</a:t>
            </a:r>
            <a:endParaRPr lang="en-US" dirty="0" smtClean="0"/>
          </a:p>
          <a:p>
            <a:pPr marL="1141413" lvl="1" indent="-457200">
              <a:buFont typeface="Arial"/>
              <a:buChar char="•"/>
            </a:pPr>
            <a:r>
              <a:rPr lang="en-US" dirty="0" smtClean="0"/>
              <a:t>Increased cortical echogenicity</a:t>
            </a:r>
          </a:p>
          <a:p>
            <a:pPr marL="1141413" lvl="1" indent="-457200">
              <a:buFont typeface="Arial"/>
              <a:buChar char="•"/>
            </a:pPr>
            <a:r>
              <a:rPr lang="en-US" dirty="0" err="1" smtClean="0"/>
              <a:t>Perirenal</a:t>
            </a:r>
            <a:r>
              <a:rPr lang="en-US" dirty="0" smtClean="0"/>
              <a:t> fluid accumulation</a:t>
            </a:r>
          </a:p>
          <a:p>
            <a:pPr marL="1141413" lvl="1" indent="-457200">
              <a:buFont typeface="Arial"/>
              <a:buChar char="•"/>
            </a:pPr>
            <a:r>
              <a:rPr lang="en-US" dirty="0" smtClean="0"/>
              <a:t>Mild </a:t>
            </a:r>
            <a:r>
              <a:rPr lang="en-US" dirty="0" err="1" smtClean="0"/>
              <a:t>pylectasia</a:t>
            </a:r>
            <a:endParaRPr lang="en-US" dirty="0" smtClean="0"/>
          </a:p>
          <a:p>
            <a:pPr marL="1141413" lvl="1" indent="-457200">
              <a:buFont typeface="Arial"/>
              <a:buChar char="•"/>
            </a:pPr>
            <a:r>
              <a:rPr lang="en-US" dirty="0" smtClean="0"/>
              <a:t>Medullary band of increased echogenicity</a:t>
            </a:r>
          </a:p>
          <a:p>
            <a:pPr marL="1141413" lvl="1" indent="-457200">
              <a:buFont typeface="Arial"/>
              <a:buChar char="•"/>
            </a:pPr>
            <a:r>
              <a:rPr lang="en-US" dirty="0" smtClean="0"/>
              <a:t>Enlargement and </a:t>
            </a:r>
            <a:r>
              <a:rPr lang="en-US" dirty="0" err="1" smtClean="0"/>
              <a:t>hypoechogenicity</a:t>
            </a:r>
            <a:r>
              <a:rPr lang="en-US" dirty="0" smtClean="0"/>
              <a:t> of pancreas</a:t>
            </a:r>
          </a:p>
          <a:p>
            <a:pPr marL="1141413" lvl="1" indent="-457200">
              <a:buFont typeface="Arial"/>
              <a:buChar char="•"/>
            </a:pPr>
            <a:r>
              <a:rPr lang="en-US" dirty="0" smtClean="0"/>
              <a:t>Thickened gastric and intestinal wall</a:t>
            </a:r>
          </a:p>
          <a:p>
            <a:pPr marL="1141413" lvl="1" indent="-457200">
              <a:buFont typeface="Arial"/>
              <a:buChar char="•"/>
            </a:pPr>
            <a:r>
              <a:rPr lang="en-US" dirty="0" smtClean="0"/>
              <a:t>Splenomegaly with </a:t>
            </a:r>
            <a:r>
              <a:rPr lang="en-US" dirty="0" err="1" smtClean="0"/>
              <a:t>moddled</a:t>
            </a:r>
            <a:r>
              <a:rPr lang="en-US" dirty="0" smtClean="0"/>
              <a:t> </a:t>
            </a:r>
            <a:r>
              <a:rPr lang="en-US" dirty="0" err="1" smtClean="0"/>
              <a:t>echotexture</a:t>
            </a:r>
            <a:endParaRPr lang="en-US" dirty="0" smtClean="0"/>
          </a:p>
          <a:p>
            <a:pPr marL="1141413" lvl="1" indent="-457200">
              <a:buFont typeface="Arial"/>
              <a:buChar char="•"/>
            </a:pPr>
            <a:r>
              <a:rPr lang="en-US" dirty="0" smtClean="0"/>
              <a:t>Mild abdominal </a:t>
            </a:r>
            <a:r>
              <a:rPr lang="en-US" dirty="0" err="1" smtClean="0"/>
              <a:t>lymphadenomegaly</a:t>
            </a:r>
            <a:endParaRPr lang="en-US" dirty="0"/>
          </a:p>
        </p:txBody>
      </p:sp>
      <p:sp>
        <p:nvSpPr>
          <p:cNvPr id="4" name="Text Placeholder 3"/>
          <p:cNvSpPr>
            <a:spLocks noGrp="1"/>
          </p:cNvSpPr>
          <p:nvPr>
            <p:ph type="body" sz="quarter" idx="13"/>
          </p:nvPr>
        </p:nvSpPr>
        <p:spPr/>
        <p:txBody>
          <a:bodyPr/>
          <a:lstStyle/>
          <a:p>
            <a:r>
              <a:rPr lang="en-US" dirty="0" smtClean="0"/>
              <a:t>Imaging</a:t>
            </a:r>
            <a:endParaRPr lang="en-US" dirty="0"/>
          </a:p>
        </p:txBody>
      </p:sp>
    </p:spTree>
    <p:extLst>
      <p:ext uri="{BB962C8B-B14F-4D97-AF65-F5344CB8AC3E}">
        <p14:creationId xmlns:p14="http://schemas.microsoft.com/office/powerpoint/2010/main" val="31987670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3" name="Content Placeholder 2"/>
          <p:cNvSpPr>
            <a:spLocks noGrp="1"/>
          </p:cNvSpPr>
          <p:nvPr>
            <p:ph idx="1"/>
          </p:nvPr>
        </p:nvSpPr>
        <p:spPr/>
        <p:txBody>
          <a:bodyPr>
            <a:normAutofit fontScale="85000" lnSpcReduction="10000"/>
          </a:bodyPr>
          <a:lstStyle/>
          <a:p>
            <a:pPr marL="457200" indent="-457200">
              <a:buFont typeface="Arial"/>
              <a:buChar char="•"/>
            </a:pPr>
            <a:r>
              <a:rPr lang="en-US" dirty="0" smtClean="0"/>
              <a:t>Microscopic agglutination test (MAT)</a:t>
            </a:r>
          </a:p>
          <a:p>
            <a:pPr marL="1141413" lvl="1" indent="-457200">
              <a:buFont typeface="Arial"/>
              <a:buChar char="•"/>
            </a:pPr>
            <a:r>
              <a:rPr lang="en-US" dirty="0" smtClean="0"/>
              <a:t>Highest serum dilution causing agglutination of 50% of </a:t>
            </a:r>
            <a:r>
              <a:rPr lang="en-US" dirty="0" err="1" smtClean="0"/>
              <a:t>leptospires</a:t>
            </a:r>
            <a:r>
              <a:rPr lang="en-US" dirty="0" smtClean="0"/>
              <a:t> in reaction</a:t>
            </a:r>
          </a:p>
          <a:p>
            <a:pPr marL="1141413" lvl="1" indent="-457200">
              <a:buFont typeface="Arial"/>
              <a:buChar char="•"/>
            </a:pPr>
            <a:r>
              <a:rPr lang="en-US" dirty="0" smtClean="0"/>
              <a:t>Recommend acute and convalescent testing</a:t>
            </a:r>
          </a:p>
          <a:p>
            <a:pPr marL="457200" indent="-457200">
              <a:buFont typeface="Arial"/>
              <a:buChar char="•"/>
            </a:pPr>
            <a:r>
              <a:rPr lang="en-US" dirty="0" smtClean="0"/>
              <a:t>Culture</a:t>
            </a:r>
          </a:p>
          <a:p>
            <a:pPr marL="1141413" lvl="1" indent="-457200">
              <a:buFont typeface="Arial"/>
              <a:buChar char="•"/>
            </a:pPr>
            <a:r>
              <a:rPr lang="en-US" dirty="0" smtClean="0"/>
              <a:t>Requires special media</a:t>
            </a:r>
          </a:p>
          <a:p>
            <a:pPr marL="1141413" lvl="1" indent="-457200">
              <a:buFont typeface="Arial"/>
              <a:buChar char="•"/>
            </a:pPr>
            <a:r>
              <a:rPr lang="en-US" dirty="0" smtClean="0"/>
              <a:t>Growth is slow (3-6 months)</a:t>
            </a:r>
          </a:p>
          <a:p>
            <a:pPr marL="457200" indent="-457200">
              <a:buFont typeface="Arial"/>
              <a:buChar char="•"/>
            </a:pPr>
            <a:r>
              <a:rPr lang="en-US" dirty="0" smtClean="0"/>
              <a:t>Polymerase Chain Reaction</a:t>
            </a:r>
          </a:p>
          <a:p>
            <a:pPr marL="457200" indent="-457200">
              <a:buFont typeface="Arial"/>
              <a:buChar char="•"/>
            </a:pPr>
            <a:r>
              <a:rPr lang="en-US" dirty="0" smtClean="0"/>
              <a:t>Direct </a:t>
            </a:r>
            <a:r>
              <a:rPr lang="en-US" dirty="0" err="1" smtClean="0"/>
              <a:t>visualiation</a:t>
            </a:r>
            <a:endParaRPr lang="en-US" dirty="0" smtClean="0"/>
          </a:p>
          <a:p>
            <a:pPr marL="1141413" lvl="1" indent="-457200">
              <a:buFont typeface="Arial"/>
              <a:buChar char="•"/>
            </a:pPr>
            <a:r>
              <a:rPr lang="en-US" dirty="0" err="1" smtClean="0"/>
              <a:t>Darkfield</a:t>
            </a:r>
            <a:r>
              <a:rPr lang="en-US" dirty="0" smtClean="0"/>
              <a:t> microscopy</a:t>
            </a:r>
          </a:p>
          <a:p>
            <a:pPr marL="1141413" lvl="1" indent="-457200">
              <a:buFont typeface="Arial"/>
              <a:buChar char="•"/>
            </a:pPr>
            <a:r>
              <a:rPr lang="en-US" dirty="0" smtClean="0"/>
              <a:t>Histopathology</a:t>
            </a:r>
          </a:p>
        </p:txBody>
      </p:sp>
      <p:sp>
        <p:nvSpPr>
          <p:cNvPr id="4" name="Text Placeholder 3"/>
          <p:cNvSpPr>
            <a:spLocks noGrp="1"/>
          </p:cNvSpPr>
          <p:nvPr>
            <p:ph type="body" sz="quarter" idx="13"/>
          </p:nvPr>
        </p:nvSpPr>
        <p:spPr/>
        <p:txBody>
          <a:bodyPr/>
          <a:lstStyle/>
          <a:p>
            <a:r>
              <a:rPr lang="en-US" dirty="0" smtClean="0"/>
              <a:t>Diagnosis</a:t>
            </a:r>
            <a:endParaRPr lang="en-US" dirty="0"/>
          </a:p>
        </p:txBody>
      </p:sp>
      <p:pic>
        <p:nvPicPr>
          <p:cNvPr id="5" name="Picture 4"/>
          <p:cNvPicPr>
            <a:picLocks noChangeAspect="1"/>
          </p:cNvPicPr>
          <p:nvPr/>
        </p:nvPicPr>
        <p:blipFill>
          <a:blip r:embed="rId3"/>
          <a:stretch>
            <a:fillRect/>
          </a:stretch>
        </p:blipFill>
        <p:spPr>
          <a:xfrm>
            <a:off x="5270500" y="3657600"/>
            <a:ext cx="3797300" cy="2895600"/>
          </a:xfrm>
          <a:prstGeom prst="rect">
            <a:avLst/>
          </a:prstGeom>
        </p:spPr>
      </p:pic>
    </p:spTree>
    <p:extLst>
      <p:ext uri="{BB962C8B-B14F-4D97-AF65-F5344CB8AC3E}">
        <p14:creationId xmlns:p14="http://schemas.microsoft.com/office/powerpoint/2010/main" val="313668165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4" name="Text Placeholder 3"/>
          <p:cNvSpPr>
            <a:spLocks noGrp="1"/>
          </p:cNvSpPr>
          <p:nvPr>
            <p:ph type="body" sz="quarter" idx="13"/>
          </p:nvPr>
        </p:nvSpPr>
        <p:spPr/>
        <p:txBody>
          <a:bodyPr/>
          <a:lstStyle/>
          <a:p>
            <a:r>
              <a:rPr lang="en-US" dirty="0" smtClean="0"/>
              <a:t>Diagnosis</a:t>
            </a:r>
            <a:endParaRPr lang="en-US" dirty="0"/>
          </a:p>
        </p:txBody>
      </p:sp>
      <p:pic>
        <p:nvPicPr>
          <p:cNvPr id="5" name="Picture 4"/>
          <p:cNvPicPr>
            <a:picLocks noChangeAspect="1"/>
          </p:cNvPicPr>
          <p:nvPr/>
        </p:nvPicPr>
        <p:blipFill>
          <a:blip r:embed="rId2"/>
          <a:stretch>
            <a:fillRect/>
          </a:stretch>
        </p:blipFill>
        <p:spPr>
          <a:xfrm>
            <a:off x="1104900" y="1775312"/>
            <a:ext cx="6934200" cy="4777888"/>
          </a:xfrm>
          <a:prstGeom prst="rect">
            <a:avLst/>
          </a:prstGeom>
          <a:ln w="28575" cmpd="sng">
            <a:solidFill>
              <a:schemeClr val="tx1"/>
            </a:solidFill>
          </a:ln>
        </p:spPr>
      </p:pic>
    </p:spTree>
    <p:extLst>
      <p:ext uri="{BB962C8B-B14F-4D97-AF65-F5344CB8AC3E}">
        <p14:creationId xmlns:p14="http://schemas.microsoft.com/office/powerpoint/2010/main" val="182837702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3" name="Content Placeholder 2"/>
          <p:cNvSpPr>
            <a:spLocks noGrp="1"/>
          </p:cNvSpPr>
          <p:nvPr>
            <p:ph idx="1"/>
          </p:nvPr>
        </p:nvSpPr>
        <p:spPr/>
        <p:txBody>
          <a:bodyPr>
            <a:normAutofit fontScale="85000" lnSpcReduction="10000"/>
          </a:bodyPr>
          <a:lstStyle/>
          <a:p>
            <a:pPr marL="457200" indent="-457200">
              <a:buFont typeface="Arial"/>
              <a:buChar char="•"/>
            </a:pPr>
            <a:r>
              <a:rPr lang="en-US" dirty="0" smtClean="0"/>
              <a:t>Supportive care</a:t>
            </a:r>
          </a:p>
          <a:p>
            <a:pPr marL="457200" indent="-457200">
              <a:buFont typeface="Arial"/>
              <a:buChar char="•"/>
            </a:pPr>
            <a:r>
              <a:rPr lang="en-US" dirty="0" smtClean="0"/>
              <a:t>Antibiotic therapy</a:t>
            </a:r>
          </a:p>
          <a:p>
            <a:pPr marL="1141413" lvl="1" indent="-457200">
              <a:buFont typeface="Arial"/>
              <a:buChar char="•"/>
            </a:pPr>
            <a:r>
              <a:rPr lang="en-US" dirty="0" err="1" smtClean="0"/>
              <a:t>Penicillins</a:t>
            </a:r>
            <a:endParaRPr lang="en-US" dirty="0" smtClean="0"/>
          </a:p>
          <a:p>
            <a:pPr marL="1141413" lvl="1" indent="-457200">
              <a:buFont typeface="Arial"/>
              <a:buChar char="•"/>
            </a:pPr>
            <a:r>
              <a:rPr lang="en-US" dirty="0" smtClean="0"/>
              <a:t>Doxycycline</a:t>
            </a:r>
          </a:p>
          <a:p>
            <a:pPr marL="1141413" lvl="1" indent="-457200">
              <a:buFont typeface="Arial"/>
              <a:buChar char="•"/>
            </a:pPr>
            <a:r>
              <a:rPr lang="en-US" dirty="0" smtClean="0"/>
              <a:t>Azithromycin</a:t>
            </a:r>
          </a:p>
          <a:p>
            <a:pPr marL="457200" indent="-457200">
              <a:buFont typeface="Arial"/>
              <a:buChar char="•"/>
            </a:pPr>
            <a:r>
              <a:rPr lang="en-US" dirty="0" smtClean="0"/>
              <a:t>Dialysis</a:t>
            </a:r>
          </a:p>
          <a:p>
            <a:pPr marL="1141413" lvl="1" indent="-457200">
              <a:buFont typeface="Arial"/>
              <a:buChar char="•"/>
            </a:pPr>
            <a:r>
              <a:rPr lang="en-US" dirty="0" smtClean="0"/>
              <a:t>Indications:</a:t>
            </a:r>
          </a:p>
          <a:p>
            <a:pPr marL="1544638" lvl="2" indent="-457200">
              <a:buFont typeface="Arial"/>
              <a:buChar char="•"/>
            </a:pPr>
            <a:r>
              <a:rPr lang="en-US" dirty="0" smtClean="0"/>
              <a:t>Inadequate urine output and volume overload</a:t>
            </a:r>
          </a:p>
          <a:p>
            <a:pPr marL="1544638" lvl="2" indent="-457200">
              <a:buFont typeface="Arial"/>
              <a:buChar char="•"/>
            </a:pPr>
            <a:r>
              <a:rPr lang="en-US" dirty="0" smtClean="0"/>
              <a:t>Hyperkalemia</a:t>
            </a:r>
          </a:p>
          <a:p>
            <a:pPr marL="1544638" lvl="2" indent="-457200">
              <a:buFont typeface="Arial"/>
              <a:buChar char="•"/>
            </a:pPr>
            <a:r>
              <a:rPr lang="en-US" dirty="0" smtClean="0"/>
              <a:t>BUN &gt; 80 mg/</a:t>
            </a:r>
            <a:r>
              <a:rPr lang="en-US" dirty="0" err="1" smtClean="0"/>
              <a:t>dL</a:t>
            </a:r>
            <a:endParaRPr lang="en-US" dirty="0" smtClean="0"/>
          </a:p>
          <a:p>
            <a:pPr marL="1544638" lvl="2" indent="-457200">
              <a:buFont typeface="Arial"/>
              <a:buChar char="•"/>
            </a:pPr>
            <a:r>
              <a:rPr lang="en-US" dirty="0" smtClean="0"/>
              <a:t>Uremia non-responsive to medical care</a:t>
            </a:r>
            <a:endParaRPr lang="en-US" dirty="0"/>
          </a:p>
        </p:txBody>
      </p:sp>
      <p:sp>
        <p:nvSpPr>
          <p:cNvPr id="4" name="Text Placeholder 3"/>
          <p:cNvSpPr>
            <a:spLocks noGrp="1"/>
          </p:cNvSpPr>
          <p:nvPr>
            <p:ph type="body" sz="quarter" idx="13"/>
          </p:nvPr>
        </p:nvSpPr>
        <p:spPr/>
        <p:txBody>
          <a:bodyPr/>
          <a:lstStyle/>
          <a:p>
            <a:r>
              <a:rPr lang="en-US" dirty="0" smtClean="0"/>
              <a:t>Treatment</a:t>
            </a:r>
            <a:endParaRPr lang="en-US" dirty="0"/>
          </a:p>
        </p:txBody>
      </p:sp>
    </p:spTree>
    <p:extLst>
      <p:ext uri="{BB962C8B-B14F-4D97-AF65-F5344CB8AC3E}">
        <p14:creationId xmlns:p14="http://schemas.microsoft.com/office/powerpoint/2010/main" val="416642647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3" name="Content Placeholder 2"/>
          <p:cNvSpPr>
            <a:spLocks noGrp="1"/>
          </p:cNvSpPr>
          <p:nvPr>
            <p:ph idx="1"/>
          </p:nvPr>
        </p:nvSpPr>
        <p:spPr/>
        <p:txBody>
          <a:bodyPr>
            <a:normAutofit fontScale="92500"/>
          </a:bodyPr>
          <a:lstStyle/>
          <a:p>
            <a:pPr marL="457200" indent="-457200">
              <a:buFont typeface="Arial"/>
              <a:buChar char="•"/>
            </a:pPr>
            <a:r>
              <a:rPr lang="en-US" dirty="0" smtClean="0"/>
              <a:t>Leptospirosis Pulmonary Hemorrhage</a:t>
            </a:r>
          </a:p>
          <a:p>
            <a:pPr marL="1141413" lvl="1" indent="-457200">
              <a:buFont typeface="Arial"/>
              <a:buChar char="•"/>
            </a:pPr>
            <a:r>
              <a:rPr lang="en-US" dirty="0" smtClean="0"/>
              <a:t>Cyclophosphamide</a:t>
            </a:r>
          </a:p>
          <a:p>
            <a:pPr marL="1141413" lvl="1" indent="-457200">
              <a:buFont typeface="Arial"/>
              <a:buChar char="•"/>
            </a:pPr>
            <a:r>
              <a:rPr lang="en-US" dirty="0" smtClean="0"/>
              <a:t>Plasma exchange</a:t>
            </a:r>
            <a:endParaRPr lang="en-US" dirty="0"/>
          </a:p>
          <a:p>
            <a:pPr marL="1141413" lvl="1" indent="-457200">
              <a:buFont typeface="Arial"/>
              <a:buChar char="•"/>
            </a:pPr>
            <a:r>
              <a:rPr lang="en-US" dirty="0" smtClean="0"/>
              <a:t>No improvement with dexamethasone and </a:t>
            </a:r>
            <a:r>
              <a:rPr lang="en-US" dirty="0" err="1" smtClean="0"/>
              <a:t>desmopressin</a:t>
            </a:r>
            <a:r>
              <a:rPr lang="en-US" dirty="0" smtClean="0"/>
              <a:t> therapy</a:t>
            </a:r>
          </a:p>
          <a:p>
            <a:pPr marL="457200" indent="-457200">
              <a:buFont typeface="Arial"/>
              <a:buChar char="•"/>
            </a:pPr>
            <a:r>
              <a:rPr lang="en-US" dirty="0" err="1" smtClean="0"/>
              <a:t>Diltiazem</a:t>
            </a:r>
            <a:endParaRPr lang="en-US" dirty="0" smtClean="0"/>
          </a:p>
          <a:p>
            <a:pPr marL="1141413" lvl="1" indent="-457200">
              <a:buFont typeface="Arial"/>
              <a:buChar char="•"/>
            </a:pPr>
            <a:r>
              <a:rPr lang="en-US" dirty="0" smtClean="0"/>
              <a:t>Suggested MOA:</a:t>
            </a:r>
          </a:p>
          <a:p>
            <a:pPr marL="1544638" lvl="2" indent="-457200">
              <a:buFont typeface="Arial"/>
              <a:buChar char="•"/>
            </a:pPr>
            <a:r>
              <a:rPr lang="en-US" dirty="0"/>
              <a:t>R</a:t>
            </a:r>
            <a:r>
              <a:rPr lang="en-US" dirty="0" smtClean="0"/>
              <a:t>eversal of renal vasoconstriction with pre-glomerular dilation</a:t>
            </a:r>
          </a:p>
          <a:p>
            <a:pPr marL="1544638" lvl="2" indent="-457200">
              <a:buFont typeface="Arial"/>
              <a:buChar char="•"/>
            </a:pPr>
            <a:r>
              <a:rPr lang="en-US" dirty="0" smtClean="0"/>
              <a:t>Improved </a:t>
            </a:r>
            <a:r>
              <a:rPr lang="en-US" dirty="0" err="1" smtClean="0"/>
              <a:t>naturesis</a:t>
            </a:r>
            <a:r>
              <a:rPr lang="en-US" dirty="0" smtClean="0"/>
              <a:t> independent of </a:t>
            </a:r>
          </a:p>
          <a:p>
            <a:pPr marL="1141413" lvl="1" indent="-457200">
              <a:buFont typeface="Arial"/>
              <a:buChar char="•"/>
            </a:pPr>
            <a:r>
              <a:rPr lang="en-US" dirty="0" smtClean="0"/>
              <a:t>Reduction of creatinine 1.76 times faster with </a:t>
            </a:r>
            <a:r>
              <a:rPr lang="en-US" dirty="0" err="1" smtClean="0"/>
              <a:t>diltiazem</a:t>
            </a:r>
            <a:endParaRPr lang="en-US" dirty="0" smtClean="0"/>
          </a:p>
        </p:txBody>
      </p:sp>
      <p:sp>
        <p:nvSpPr>
          <p:cNvPr id="4" name="Text Placeholder 3"/>
          <p:cNvSpPr>
            <a:spLocks noGrp="1"/>
          </p:cNvSpPr>
          <p:nvPr>
            <p:ph type="body" sz="quarter" idx="13"/>
          </p:nvPr>
        </p:nvSpPr>
        <p:spPr/>
        <p:txBody>
          <a:bodyPr/>
          <a:lstStyle/>
          <a:p>
            <a:r>
              <a:rPr lang="en-US" dirty="0" smtClean="0"/>
              <a:t>Treatment</a:t>
            </a:r>
            <a:endParaRPr lang="en-US" dirty="0"/>
          </a:p>
        </p:txBody>
      </p:sp>
      <p:sp>
        <p:nvSpPr>
          <p:cNvPr id="5" name="TextBox 4"/>
          <p:cNvSpPr txBox="1"/>
          <p:nvPr/>
        </p:nvSpPr>
        <p:spPr>
          <a:xfrm>
            <a:off x="6324600" y="6248400"/>
            <a:ext cx="2590800" cy="381000"/>
          </a:xfrm>
          <a:prstGeom prst="rect">
            <a:avLst/>
          </a:prstGeom>
        </p:spPr>
        <p:txBody>
          <a:bodyPr vert="horz" wrap="square" lIns="91440" tIns="45720" rIns="91440" bIns="45720" rtlCol="0" anchor="ctr">
            <a:normAutofit fontScale="92500" lnSpcReduction="20000"/>
          </a:bodyPr>
          <a:lstStyle/>
          <a:p>
            <a:pPr marL="0" marR="0" indent="0" algn="l" defTabSz="914400" rtl="0" eaLnBrk="1" fontAlgn="auto" latinLnBrk="0" hangingPunct="1">
              <a:lnSpc>
                <a:spcPct val="100000"/>
              </a:lnSpc>
              <a:spcBef>
                <a:spcPct val="0"/>
              </a:spcBef>
              <a:spcAft>
                <a:spcPts val="0"/>
              </a:spcAft>
              <a:buClrTx/>
              <a:buSzTx/>
              <a:buFontTx/>
              <a:buNone/>
              <a:tabLst/>
            </a:pPr>
            <a:r>
              <a:rPr kumimoji="0" lang="en-US" sz="2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Perpetua" pitchFamily="18" charset="0"/>
                <a:ea typeface="+mj-ea"/>
                <a:cs typeface="+mj-cs"/>
              </a:rPr>
              <a:t>Mathews,</a:t>
            </a:r>
            <a:r>
              <a:rPr kumimoji="0" lang="en-US" sz="2400" i="0" u="none" strike="noStrike" kern="1200" normalizeH="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Perpetua" pitchFamily="18" charset="0"/>
                <a:ea typeface="+mj-ea"/>
                <a:cs typeface="+mj-cs"/>
              </a:rPr>
              <a:t> 2007</a:t>
            </a:r>
            <a:endParaRPr kumimoji="0" lang="en-US" sz="2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Perpetua" pitchFamily="18" charset="0"/>
              <a:ea typeface="+mj-ea"/>
              <a:cs typeface="+mj-cs"/>
            </a:endParaRPr>
          </a:p>
        </p:txBody>
      </p:sp>
    </p:spTree>
    <p:extLst>
      <p:ext uri="{BB962C8B-B14F-4D97-AF65-F5344CB8AC3E}">
        <p14:creationId xmlns:p14="http://schemas.microsoft.com/office/powerpoint/2010/main" val="200430135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3" name="Content Placeholder 2"/>
          <p:cNvSpPr>
            <a:spLocks noGrp="1"/>
          </p:cNvSpPr>
          <p:nvPr>
            <p:ph idx="1"/>
          </p:nvPr>
        </p:nvSpPr>
        <p:spPr/>
        <p:txBody>
          <a:bodyPr/>
          <a:lstStyle/>
          <a:p>
            <a:pPr marL="457200" indent="-457200">
              <a:buFont typeface="Arial"/>
              <a:buChar char="•"/>
            </a:pPr>
            <a:r>
              <a:rPr lang="en-US" dirty="0" smtClean="0"/>
              <a:t>Successful treatment associated with return of urea and creatinine within 10-14 days</a:t>
            </a:r>
          </a:p>
          <a:p>
            <a:pPr marL="1141413" lvl="1" indent="-457200">
              <a:buFont typeface="Arial"/>
              <a:buChar char="•"/>
            </a:pPr>
            <a:r>
              <a:rPr lang="en-US" dirty="0" smtClean="0"/>
              <a:t>Renal tissue regeneration may continue for over 4 weeks</a:t>
            </a:r>
          </a:p>
          <a:p>
            <a:pPr marL="457200" indent="-457200">
              <a:buFont typeface="Arial"/>
              <a:buChar char="•"/>
            </a:pPr>
            <a:r>
              <a:rPr lang="en-US" dirty="0" smtClean="0"/>
              <a:t>Bilirubin may decline more slowly than ALT and ALP</a:t>
            </a:r>
          </a:p>
          <a:p>
            <a:pPr marL="457200" indent="-457200">
              <a:buFont typeface="Arial"/>
              <a:buChar char="•"/>
            </a:pPr>
            <a:r>
              <a:rPr lang="en-US" dirty="0" smtClean="0"/>
              <a:t>Platelet counts normal within 1 week of antimicrobial therapy</a:t>
            </a:r>
          </a:p>
          <a:p>
            <a:pPr marL="457200" indent="-457200">
              <a:buFont typeface="Arial"/>
              <a:buChar char="•"/>
            </a:pPr>
            <a:r>
              <a:rPr lang="en-US" dirty="0" smtClean="0"/>
              <a:t>80% survival rates reported</a:t>
            </a:r>
          </a:p>
          <a:p>
            <a:pPr marL="457200" indent="-457200">
              <a:buFont typeface="Arial"/>
              <a:buChar char="•"/>
            </a:pPr>
            <a:r>
              <a:rPr lang="en-US" dirty="0" smtClean="0"/>
              <a:t>Poor with severe respiratory complications</a:t>
            </a:r>
          </a:p>
          <a:p>
            <a:pPr marL="1141413" lvl="1" indent="-457200">
              <a:buFont typeface="Arial"/>
              <a:buChar char="•"/>
            </a:pPr>
            <a:r>
              <a:rPr lang="en-US" dirty="0" smtClean="0"/>
              <a:t>Mortality reported 48% and 36%</a:t>
            </a:r>
          </a:p>
          <a:p>
            <a:pPr marL="457200" indent="-457200">
              <a:buFont typeface="Arial"/>
              <a:buChar char="•"/>
            </a:pPr>
            <a:endParaRPr lang="en-US" dirty="0"/>
          </a:p>
        </p:txBody>
      </p:sp>
      <p:sp>
        <p:nvSpPr>
          <p:cNvPr id="4" name="Text Placeholder 3"/>
          <p:cNvSpPr>
            <a:spLocks noGrp="1"/>
          </p:cNvSpPr>
          <p:nvPr>
            <p:ph type="body" sz="quarter" idx="13"/>
          </p:nvPr>
        </p:nvSpPr>
        <p:spPr/>
        <p:txBody>
          <a:bodyPr/>
          <a:lstStyle/>
          <a:p>
            <a:r>
              <a:rPr lang="en-US" dirty="0" smtClean="0"/>
              <a:t>Prognosis</a:t>
            </a:r>
            <a:endParaRPr lang="en-US" dirty="0"/>
          </a:p>
        </p:txBody>
      </p:sp>
    </p:spTree>
    <p:extLst>
      <p:ext uri="{BB962C8B-B14F-4D97-AF65-F5344CB8AC3E}">
        <p14:creationId xmlns:p14="http://schemas.microsoft.com/office/powerpoint/2010/main" val="377908713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Human disease:</a:t>
            </a:r>
          </a:p>
          <a:p>
            <a:pPr marL="1141413" lvl="1" indent="-457200">
              <a:buFont typeface="Arial"/>
              <a:buChar char="•"/>
            </a:pPr>
            <a:r>
              <a:rPr lang="en-US" dirty="0" smtClean="0"/>
              <a:t>2-25 day incubation period</a:t>
            </a:r>
          </a:p>
          <a:p>
            <a:pPr marL="1141413" lvl="1" indent="-457200">
              <a:buFont typeface="Arial"/>
              <a:buChar char="•"/>
            </a:pPr>
            <a:r>
              <a:rPr lang="en-US" dirty="0" smtClean="0"/>
              <a:t>Manifestations:</a:t>
            </a:r>
          </a:p>
          <a:p>
            <a:pPr marL="1544638" lvl="2" indent="-457200">
              <a:buFont typeface="Arial"/>
              <a:buChar char="•"/>
            </a:pPr>
            <a:r>
              <a:rPr lang="en-US" dirty="0" smtClean="0"/>
              <a:t>Subclinical</a:t>
            </a:r>
          </a:p>
          <a:p>
            <a:pPr marL="1544638" lvl="2" indent="-457200">
              <a:buFont typeface="Arial"/>
              <a:buChar char="•"/>
            </a:pPr>
            <a:r>
              <a:rPr lang="en-US" dirty="0" smtClean="0"/>
              <a:t>Influenza-like illness</a:t>
            </a:r>
          </a:p>
          <a:p>
            <a:pPr marL="1544638" lvl="2" indent="-457200">
              <a:buFont typeface="Arial"/>
              <a:buChar char="•"/>
            </a:pPr>
            <a:r>
              <a:rPr lang="en-US" dirty="0" smtClean="0"/>
              <a:t>Hepatic failure</a:t>
            </a:r>
          </a:p>
          <a:p>
            <a:pPr marL="1544638" lvl="2" indent="-457200">
              <a:buFont typeface="Arial"/>
              <a:buChar char="•"/>
            </a:pPr>
            <a:r>
              <a:rPr lang="en-US" dirty="0" smtClean="0"/>
              <a:t>Renal failure</a:t>
            </a:r>
          </a:p>
          <a:p>
            <a:pPr marL="1544638" lvl="2" indent="-457200">
              <a:buFont typeface="Arial"/>
              <a:buChar char="•"/>
            </a:pPr>
            <a:r>
              <a:rPr lang="en-US" dirty="0" smtClean="0"/>
              <a:t>Pulmonary Hemorrhage</a:t>
            </a:r>
          </a:p>
        </p:txBody>
      </p:sp>
      <p:sp>
        <p:nvSpPr>
          <p:cNvPr id="4" name="Text Placeholder 3"/>
          <p:cNvSpPr>
            <a:spLocks noGrp="1"/>
          </p:cNvSpPr>
          <p:nvPr>
            <p:ph type="body" sz="quarter" idx="13"/>
          </p:nvPr>
        </p:nvSpPr>
        <p:spPr/>
        <p:txBody>
          <a:bodyPr/>
          <a:lstStyle/>
          <a:p>
            <a:r>
              <a:rPr lang="en-US" dirty="0" smtClean="0"/>
              <a:t>Public health</a:t>
            </a:r>
            <a:endParaRPr lang="en-US" dirty="0"/>
          </a:p>
        </p:txBody>
      </p:sp>
    </p:spTree>
    <p:extLst>
      <p:ext uri="{BB962C8B-B14F-4D97-AF65-F5344CB8AC3E}">
        <p14:creationId xmlns:p14="http://schemas.microsoft.com/office/powerpoint/2010/main" val="25427192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Human risk factors</a:t>
            </a:r>
          </a:p>
          <a:p>
            <a:pPr marL="1141413" lvl="1" indent="-457200">
              <a:buFont typeface="Arial"/>
              <a:buChar char="•"/>
            </a:pPr>
            <a:r>
              <a:rPr lang="en-US" dirty="0"/>
              <a:t>Recreational activities involving </a:t>
            </a:r>
            <a:r>
              <a:rPr lang="en-US" dirty="0" smtClean="0"/>
              <a:t>water</a:t>
            </a:r>
          </a:p>
          <a:p>
            <a:pPr marL="1141413" lvl="1" indent="-457200">
              <a:buFont typeface="Arial"/>
              <a:buChar char="•"/>
            </a:pPr>
            <a:r>
              <a:rPr lang="en-US" dirty="0" smtClean="0"/>
              <a:t>Farm animal contact</a:t>
            </a:r>
          </a:p>
          <a:p>
            <a:pPr marL="1544638" lvl="2" indent="-457200">
              <a:buFont typeface="Arial"/>
              <a:buChar char="•"/>
            </a:pPr>
            <a:r>
              <a:rPr lang="en-US" dirty="0" smtClean="0"/>
              <a:t>Involves approximately 10% of cases</a:t>
            </a:r>
          </a:p>
          <a:p>
            <a:pPr marL="1141413" lvl="1" indent="-457200">
              <a:buFont typeface="Arial"/>
              <a:buChar char="•"/>
            </a:pPr>
            <a:r>
              <a:rPr lang="en-US" dirty="0" smtClean="0"/>
              <a:t>Wild rodent contact</a:t>
            </a:r>
          </a:p>
          <a:p>
            <a:pPr marL="1141413" lvl="1" indent="-457200">
              <a:buFont typeface="Arial"/>
              <a:buChar char="•"/>
            </a:pPr>
            <a:endParaRPr lang="en-US" dirty="0"/>
          </a:p>
        </p:txBody>
      </p:sp>
      <p:sp>
        <p:nvSpPr>
          <p:cNvPr id="4" name="Text Placeholder 3"/>
          <p:cNvSpPr>
            <a:spLocks noGrp="1"/>
          </p:cNvSpPr>
          <p:nvPr>
            <p:ph type="body" sz="quarter" idx="13"/>
          </p:nvPr>
        </p:nvSpPr>
        <p:spPr/>
        <p:txBody>
          <a:bodyPr/>
          <a:lstStyle/>
          <a:p>
            <a:r>
              <a:rPr lang="en-US" dirty="0" smtClean="0"/>
              <a:t>Public Health</a:t>
            </a:r>
            <a:endParaRPr lang="en-US" dirty="0"/>
          </a:p>
        </p:txBody>
      </p:sp>
    </p:spTree>
    <p:extLst>
      <p:ext uri="{BB962C8B-B14F-4D97-AF65-F5344CB8AC3E}">
        <p14:creationId xmlns:p14="http://schemas.microsoft.com/office/powerpoint/2010/main" val="200884664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In hospital setting</a:t>
            </a:r>
          </a:p>
          <a:p>
            <a:pPr marL="1141413" lvl="1" indent="-457200">
              <a:buFont typeface="Arial"/>
              <a:buChar char="•"/>
            </a:pPr>
            <a:r>
              <a:rPr lang="en-US" dirty="0" smtClean="0"/>
              <a:t>Acute leptospirosis represents incidental host infection</a:t>
            </a:r>
          </a:p>
          <a:p>
            <a:pPr marL="1544638" lvl="2" indent="-457200">
              <a:buFont typeface="Arial"/>
              <a:buChar char="•"/>
            </a:pPr>
            <a:r>
              <a:rPr lang="en-US" dirty="0" smtClean="0"/>
              <a:t>Dogs do not become chronic carriers</a:t>
            </a:r>
          </a:p>
          <a:p>
            <a:pPr marL="1141413" lvl="1" indent="-457200">
              <a:buFont typeface="Arial"/>
              <a:buChar char="•"/>
            </a:pPr>
            <a:r>
              <a:rPr lang="en-US" dirty="0" smtClean="0"/>
              <a:t>Rare reports of spread of disease from pet dogs to humans</a:t>
            </a:r>
          </a:p>
          <a:p>
            <a:pPr marL="1544638" lvl="2" indent="-457200">
              <a:buFont typeface="Arial"/>
              <a:buChar char="•"/>
            </a:pPr>
            <a:r>
              <a:rPr lang="en-US" dirty="0" smtClean="0"/>
              <a:t>Not substantiated by molecular methods</a:t>
            </a:r>
          </a:p>
          <a:p>
            <a:pPr marL="1141413" lvl="1" indent="-457200">
              <a:buFont typeface="Arial"/>
              <a:buChar char="•"/>
            </a:pPr>
            <a:r>
              <a:rPr lang="en-US" dirty="0" smtClean="0"/>
              <a:t>Further studies warranted</a:t>
            </a:r>
          </a:p>
          <a:p>
            <a:pPr marL="1544638" lvl="2" indent="-457200">
              <a:buFont typeface="Arial"/>
              <a:buChar char="•"/>
            </a:pPr>
            <a:r>
              <a:rPr lang="en-US" dirty="0" smtClean="0"/>
              <a:t>Consensus recommends further investigation into patients receiving antimicrobials and risks to human infection</a:t>
            </a:r>
            <a:endParaRPr lang="en-US" dirty="0"/>
          </a:p>
        </p:txBody>
      </p:sp>
      <p:sp>
        <p:nvSpPr>
          <p:cNvPr id="4" name="Text Placeholder 3"/>
          <p:cNvSpPr>
            <a:spLocks noGrp="1"/>
          </p:cNvSpPr>
          <p:nvPr>
            <p:ph type="body" sz="quarter" idx="13"/>
          </p:nvPr>
        </p:nvSpPr>
        <p:spPr/>
        <p:txBody>
          <a:bodyPr/>
          <a:lstStyle/>
          <a:p>
            <a:r>
              <a:rPr lang="en-US" dirty="0" smtClean="0"/>
              <a:t>Public Health</a:t>
            </a:r>
            <a:endParaRPr lang="en-US" dirty="0"/>
          </a:p>
        </p:txBody>
      </p:sp>
      <p:sp>
        <p:nvSpPr>
          <p:cNvPr id="5" name="TextBox 4"/>
          <p:cNvSpPr txBox="1"/>
          <p:nvPr/>
        </p:nvSpPr>
        <p:spPr>
          <a:xfrm>
            <a:off x="6324600" y="6248400"/>
            <a:ext cx="2286000" cy="4572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r>
              <a:rPr kumimoji="0" lang="en-US" sz="2400" i="0" u="none" strike="noStrike" kern="1200" normalizeH="0" baseline="0" noProof="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Perpetua" pitchFamily="18" charset="0"/>
                <a:ea typeface="+mj-ea"/>
                <a:cs typeface="+mj-cs"/>
              </a:rPr>
              <a:t>Barmettler</a:t>
            </a:r>
            <a:r>
              <a:rPr kumimoji="0" lang="en-US" sz="2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Perpetua" pitchFamily="18" charset="0"/>
                <a:ea typeface="+mj-ea"/>
                <a:cs typeface="+mj-cs"/>
              </a:rPr>
              <a:t>, 2011</a:t>
            </a:r>
          </a:p>
        </p:txBody>
      </p:sp>
    </p:spTree>
    <p:extLst>
      <p:ext uri="{BB962C8B-B14F-4D97-AF65-F5344CB8AC3E}">
        <p14:creationId xmlns:p14="http://schemas.microsoft.com/office/powerpoint/2010/main" val="241675942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Recommended precautions</a:t>
            </a:r>
          </a:p>
          <a:p>
            <a:pPr marL="1141413" lvl="1" indent="-457200">
              <a:buFont typeface="Arial"/>
              <a:buChar char="•"/>
            </a:pPr>
            <a:r>
              <a:rPr lang="en-US" dirty="0" smtClean="0"/>
              <a:t>Minimal movement of suspect cases</a:t>
            </a:r>
          </a:p>
          <a:p>
            <a:pPr marL="1141413" lvl="1" indent="-457200">
              <a:buFont typeface="Arial"/>
              <a:buChar char="•"/>
            </a:pPr>
            <a:r>
              <a:rPr lang="en-US" dirty="0" smtClean="0"/>
              <a:t>Warning labels placed</a:t>
            </a:r>
          </a:p>
          <a:p>
            <a:pPr marL="1141413" lvl="1" indent="-457200">
              <a:buFont typeface="Arial"/>
              <a:buChar char="•"/>
            </a:pPr>
            <a:r>
              <a:rPr lang="en-US" dirty="0" smtClean="0"/>
              <a:t>Pregnant and </a:t>
            </a:r>
            <a:r>
              <a:rPr lang="en-US" dirty="0" err="1" smtClean="0"/>
              <a:t>immunocompromised</a:t>
            </a:r>
            <a:r>
              <a:rPr lang="en-US" dirty="0" smtClean="0"/>
              <a:t> people should have no contact with patient</a:t>
            </a:r>
          </a:p>
          <a:p>
            <a:pPr marL="1141413" lvl="1" indent="-457200">
              <a:buFont typeface="Arial"/>
              <a:buChar char="•"/>
            </a:pPr>
            <a:r>
              <a:rPr lang="en-US" dirty="0" smtClean="0"/>
              <a:t>Floor-level cages away from high traffic areas</a:t>
            </a:r>
          </a:p>
          <a:p>
            <a:pPr marL="1141413" lvl="1" indent="-457200">
              <a:buFont typeface="Arial"/>
              <a:buChar char="•"/>
            </a:pPr>
            <a:r>
              <a:rPr lang="en-US" dirty="0" smtClean="0"/>
              <a:t>Glove, gown, protective eyewear and facemask</a:t>
            </a:r>
          </a:p>
          <a:p>
            <a:pPr marL="1141413" lvl="1" indent="-457200">
              <a:buFont typeface="Arial"/>
              <a:buChar char="•"/>
            </a:pPr>
            <a:r>
              <a:rPr lang="en-US" dirty="0" smtClean="0"/>
              <a:t>No pressure washing</a:t>
            </a:r>
          </a:p>
          <a:p>
            <a:pPr marL="1141413" lvl="1" indent="-457200">
              <a:buFont typeface="Arial"/>
              <a:buChar char="•"/>
            </a:pPr>
            <a:r>
              <a:rPr lang="en-US" dirty="0" smtClean="0"/>
              <a:t>Indwelling urinary </a:t>
            </a:r>
            <a:r>
              <a:rPr lang="en-US" dirty="0" err="1" smtClean="0"/>
              <a:t>cathter</a:t>
            </a:r>
            <a:endParaRPr lang="en-US" dirty="0" smtClean="0"/>
          </a:p>
        </p:txBody>
      </p:sp>
      <p:sp>
        <p:nvSpPr>
          <p:cNvPr id="4" name="Text Placeholder 3"/>
          <p:cNvSpPr>
            <a:spLocks noGrp="1"/>
          </p:cNvSpPr>
          <p:nvPr>
            <p:ph type="body" sz="quarter" idx="13"/>
          </p:nvPr>
        </p:nvSpPr>
        <p:spPr/>
        <p:txBody>
          <a:bodyPr/>
          <a:lstStyle/>
          <a:p>
            <a:r>
              <a:rPr lang="en-US" dirty="0" smtClean="0"/>
              <a:t>Public Health</a:t>
            </a:r>
            <a:endParaRPr lang="en-US" dirty="0"/>
          </a:p>
        </p:txBody>
      </p:sp>
    </p:spTree>
    <p:extLst>
      <p:ext uri="{BB962C8B-B14F-4D97-AF65-F5344CB8AC3E}">
        <p14:creationId xmlns:p14="http://schemas.microsoft.com/office/powerpoint/2010/main" val="283171996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Canine Influenza</a:t>
            </a:r>
            <a:endParaRPr lang="en-US" dirty="0"/>
          </a:p>
        </p:txBody>
      </p:sp>
      <p:sp>
        <p:nvSpPr>
          <p:cNvPr id="3" name="Content Placeholder 2"/>
          <p:cNvSpPr>
            <a:spLocks noGrp="1"/>
          </p:cNvSpPr>
          <p:nvPr>
            <p:ph idx="1"/>
          </p:nvPr>
        </p:nvSpPr>
        <p:spPr/>
        <p:txBody>
          <a:bodyPr>
            <a:normAutofit fontScale="92500" lnSpcReduction="10000"/>
          </a:bodyPr>
          <a:lstStyle/>
          <a:p>
            <a:pPr marL="457200" indent="-457200">
              <a:buFont typeface="Arial"/>
              <a:buChar char="•"/>
            </a:pPr>
            <a:r>
              <a:rPr lang="en-US" dirty="0"/>
              <a:t>Family </a:t>
            </a:r>
            <a:r>
              <a:rPr lang="en-US" dirty="0" err="1" smtClean="0"/>
              <a:t>Orthomyxoviridae</a:t>
            </a:r>
            <a:endParaRPr lang="en-US" dirty="0" smtClean="0"/>
          </a:p>
          <a:p>
            <a:pPr marL="457200" indent="-457200">
              <a:lnSpc>
                <a:spcPct val="50000"/>
              </a:lnSpc>
              <a:buFont typeface="Arial"/>
              <a:buChar char="•"/>
            </a:pPr>
            <a:endParaRPr lang="en-US" dirty="0"/>
          </a:p>
          <a:p>
            <a:pPr marL="457200" indent="-457200">
              <a:buFont typeface="Arial"/>
              <a:buChar char="•"/>
            </a:pPr>
            <a:r>
              <a:rPr lang="en-US" dirty="0"/>
              <a:t>Three major types: A, B and </a:t>
            </a:r>
            <a:r>
              <a:rPr lang="en-US" dirty="0" smtClean="0"/>
              <a:t>C</a:t>
            </a:r>
          </a:p>
          <a:p>
            <a:pPr marL="457200" indent="-457200">
              <a:lnSpc>
                <a:spcPct val="50000"/>
              </a:lnSpc>
              <a:buFont typeface="Arial"/>
              <a:buChar char="•"/>
            </a:pPr>
            <a:endParaRPr lang="en-US" dirty="0"/>
          </a:p>
          <a:p>
            <a:pPr marL="457200" indent="-457200">
              <a:buFont typeface="Arial"/>
              <a:buChar char="•"/>
            </a:pPr>
            <a:r>
              <a:rPr lang="en-US" dirty="0"/>
              <a:t>Enveloped, RNA virus</a:t>
            </a:r>
          </a:p>
          <a:p>
            <a:pPr marL="1141413" lvl="1" indent="-457200">
              <a:buFont typeface="Arial"/>
              <a:buChar char="•"/>
            </a:pPr>
            <a:r>
              <a:rPr lang="en-US" dirty="0" smtClean="0"/>
              <a:t>Subcategorized </a:t>
            </a:r>
            <a:r>
              <a:rPr lang="en-US" dirty="0"/>
              <a:t>based on 2 different </a:t>
            </a:r>
            <a:r>
              <a:rPr lang="en-US" dirty="0" smtClean="0"/>
              <a:t>proteins</a:t>
            </a:r>
            <a:r>
              <a:rPr lang="en-US" dirty="0"/>
              <a:t>:</a:t>
            </a:r>
          </a:p>
          <a:p>
            <a:pPr marL="1544638" lvl="2" indent="-457200">
              <a:buFont typeface="Arial"/>
              <a:buChar char="•"/>
            </a:pPr>
            <a:r>
              <a:rPr lang="en-US" dirty="0" err="1"/>
              <a:t>Hemagglutinin</a:t>
            </a:r>
            <a:r>
              <a:rPr lang="en-US" dirty="0"/>
              <a:t> </a:t>
            </a:r>
          </a:p>
          <a:p>
            <a:pPr marL="1544638" lvl="2" indent="-457200">
              <a:buFont typeface="Arial"/>
              <a:buChar char="•"/>
            </a:pPr>
            <a:r>
              <a:rPr lang="en-US" dirty="0" smtClean="0"/>
              <a:t>Neuraminidase</a:t>
            </a:r>
          </a:p>
          <a:p>
            <a:pPr marL="1544638" lvl="2" indent="-457200">
              <a:lnSpc>
                <a:spcPct val="70000"/>
              </a:lnSpc>
              <a:buFont typeface="Arial"/>
              <a:buChar char="•"/>
            </a:pPr>
            <a:endParaRPr lang="en-US" dirty="0"/>
          </a:p>
          <a:p>
            <a:pPr marL="457200" indent="-457200">
              <a:buFont typeface="Arial"/>
              <a:buChar char="•"/>
            </a:pPr>
            <a:r>
              <a:rPr lang="en-US" dirty="0" smtClean="0"/>
              <a:t>Undergo mutation:</a:t>
            </a:r>
          </a:p>
          <a:p>
            <a:pPr marL="1141413" lvl="1" indent="-457200">
              <a:buFont typeface="Arial"/>
              <a:buChar char="•"/>
            </a:pPr>
            <a:r>
              <a:rPr lang="en-US" dirty="0" smtClean="0"/>
              <a:t>Antigenic drift</a:t>
            </a:r>
          </a:p>
          <a:p>
            <a:pPr marL="1141413" lvl="1" indent="-457200">
              <a:buFont typeface="Arial"/>
              <a:buChar char="•"/>
            </a:pPr>
            <a:r>
              <a:rPr lang="en-US" dirty="0" smtClean="0"/>
              <a:t>Antigenic shift</a:t>
            </a:r>
          </a:p>
        </p:txBody>
      </p:sp>
      <p:sp>
        <p:nvSpPr>
          <p:cNvPr id="4" name="Text Placeholder 3"/>
          <p:cNvSpPr>
            <a:spLocks noGrp="1"/>
          </p:cNvSpPr>
          <p:nvPr>
            <p:ph type="body" sz="quarter" idx="13"/>
          </p:nvPr>
        </p:nvSpPr>
        <p:spPr/>
        <p:txBody>
          <a:bodyPr/>
          <a:lstStyle/>
          <a:p>
            <a:r>
              <a:rPr lang="en-US" dirty="0" smtClean="0"/>
              <a:t>Virology</a:t>
            </a:r>
            <a:endParaRPr lang="en-US" dirty="0"/>
          </a:p>
        </p:txBody>
      </p:sp>
      <p:pic>
        <p:nvPicPr>
          <p:cNvPr id="6" name="Picture 5"/>
          <p:cNvPicPr>
            <a:picLocks noChangeAspect="1"/>
          </p:cNvPicPr>
          <p:nvPr/>
        </p:nvPicPr>
        <p:blipFill>
          <a:blip r:embed="rId3"/>
          <a:stretch>
            <a:fillRect/>
          </a:stretch>
        </p:blipFill>
        <p:spPr>
          <a:xfrm>
            <a:off x="5052332" y="3886200"/>
            <a:ext cx="3024868" cy="2895600"/>
          </a:xfrm>
          <a:prstGeom prst="rect">
            <a:avLst/>
          </a:prstGeom>
        </p:spPr>
      </p:pic>
    </p:spTree>
    <p:extLst>
      <p:ext uri="{BB962C8B-B14F-4D97-AF65-F5344CB8AC3E}">
        <p14:creationId xmlns:p14="http://schemas.microsoft.com/office/powerpoint/2010/main" val="277073216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Appropriate disinfectants</a:t>
            </a:r>
          </a:p>
          <a:p>
            <a:pPr marL="1141413" lvl="1" indent="-457200">
              <a:buFont typeface="Arial"/>
              <a:buChar char="•"/>
            </a:pPr>
            <a:r>
              <a:rPr lang="en-US" dirty="0" smtClean="0"/>
              <a:t>1:1 aqueous dilution of 10% bleach</a:t>
            </a:r>
          </a:p>
          <a:p>
            <a:pPr marL="1141413" lvl="1" indent="-457200">
              <a:buFont typeface="Arial"/>
              <a:buChar char="•"/>
            </a:pPr>
            <a:r>
              <a:rPr lang="en-US" dirty="0" smtClean="0"/>
              <a:t>Iodine-based accelerated by hydrogen peroxide</a:t>
            </a:r>
          </a:p>
          <a:p>
            <a:pPr marL="1141413" lvl="1" indent="-457200">
              <a:buFont typeface="Arial"/>
              <a:buChar char="•"/>
            </a:pPr>
            <a:r>
              <a:rPr lang="en-US" dirty="0" smtClean="0"/>
              <a:t>Quaternary ammonium solutions</a:t>
            </a:r>
          </a:p>
        </p:txBody>
      </p:sp>
      <p:sp>
        <p:nvSpPr>
          <p:cNvPr id="4" name="Text Placeholder 3"/>
          <p:cNvSpPr>
            <a:spLocks noGrp="1"/>
          </p:cNvSpPr>
          <p:nvPr>
            <p:ph type="body" sz="quarter" idx="13"/>
          </p:nvPr>
        </p:nvSpPr>
        <p:spPr/>
        <p:txBody>
          <a:bodyPr/>
          <a:lstStyle/>
          <a:p>
            <a:r>
              <a:rPr lang="en-US" dirty="0" smtClean="0"/>
              <a:t>Public Health</a:t>
            </a:r>
            <a:endParaRPr lang="en-US" dirty="0"/>
          </a:p>
        </p:txBody>
      </p:sp>
    </p:spTree>
    <p:extLst>
      <p:ext uri="{BB962C8B-B14F-4D97-AF65-F5344CB8AC3E}">
        <p14:creationId xmlns:p14="http://schemas.microsoft.com/office/powerpoint/2010/main" val="2656936510"/>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Leptospirosis</a:t>
            </a:r>
          </a:p>
        </p:txBody>
      </p:sp>
      <p:sp>
        <p:nvSpPr>
          <p:cNvPr id="3" name="Content Placeholder 2"/>
          <p:cNvSpPr>
            <a:spLocks noGrp="1"/>
          </p:cNvSpPr>
          <p:nvPr>
            <p:ph idx="1"/>
          </p:nvPr>
        </p:nvSpPr>
        <p:spPr/>
        <p:txBody>
          <a:bodyPr/>
          <a:lstStyle/>
          <a:p>
            <a:pPr marL="457200" indent="-457200">
              <a:buFont typeface="Arial"/>
              <a:buChar char="•"/>
            </a:pPr>
            <a:r>
              <a:rPr lang="en-US" dirty="0" err="1" smtClean="0"/>
              <a:t>Serovars</a:t>
            </a:r>
            <a:r>
              <a:rPr lang="en-US" dirty="0" smtClean="0"/>
              <a:t> </a:t>
            </a:r>
            <a:r>
              <a:rPr lang="en-US" dirty="0" err="1" smtClean="0"/>
              <a:t>Canicola</a:t>
            </a:r>
            <a:r>
              <a:rPr lang="en-US" dirty="0" smtClean="0"/>
              <a:t>, </a:t>
            </a:r>
            <a:r>
              <a:rPr lang="en-US" dirty="0" err="1" smtClean="0"/>
              <a:t>Grippotyphosa</a:t>
            </a:r>
            <a:r>
              <a:rPr lang="en-US" dirty="0" smtClean="0"/>
              <a:t> and </a:t>
            </a:r>
            <a:r>
              <a:rPr lang="en-US" dirty="0" err="1" smtClean="0"/>
              <a:t>pomona</a:t>
            </a:r>
            <a:r>
              <a:rPr lang="en-US" dirty="0" smtClean="0"/>
              <a:t> isolated from cats</a:t>
            </a:r>
          </a:p>
          <a:p>
            <a:pPr marL="457200" indent="-457200">
              <a:buFont typeface="Arial"/>
              <a:buChar char="•"/>
            </a:pPr>
            <a:r>
              <a:rPr lang="en-US" dirty="0" smtClean="0"/>
              <a:t>Clinical disease rarely reported</a:t>
            </a:r>
          </a:p>
          <a:p>
            <a:pPr marL="457200" indent="-457200">
              <a:buFont typeface="Arial"/>
              <a:buChar char="•"/>
            </a:pPr>
            <a:r>
              <a:rPr lang="en-US" dirty="0" smtClean="0"/>
              <a:t>Experimental infections cause mild renal and hepatic inflammation</a:t>
            </a:r>
          </a:p>
          <a:p>
            <a:pPr marL="457200" indent="-457200">
              <a:buFont typeface="Arial"/>
              <a:buChar char="•"/>
            </a:pPr>
            <a:r>
              <a:rPr lang="en-US" dirty="0" smtClean="0"/>
              <a:t>Unclear the extent cats play in environmental contamination</a:t>
            </a:r>
            <a:endParaRPr lang="en-US" dirty="0"/>
          </a:p>
        </p:txBody>
      </p:sp>
      <p:sp>
        <p:nvSpPr>
          <p:cNvPr id="4" name="Text Placeholder 3"/>
          <p:cNvSpPr>
            <a:spLocks noGrp="1"/>
          </p:cNvSpPr>
          <p:nvPr>
            <p:ph type="body" sz="quarter" idx="13"/>
          </p:nvPr>
        </p:nvSpPr>
        <p:spPr/>
        <p:txBody>
          <a:bodyPr/>
          <a:lstStyle/>
          <a:p>
            <a:r>
              <a:rPr lang="en-US" dirty="0" smtClean="0"/>
              <a:t>Cats</a:t>
            </a:r>
            <a:endParaRPr lang="en-US" dirty="0"/>
          </a:p>
        </p:txBody>
      </p:sp>
    </p:spTree>
    <p:extLst>
      <p:ext uri="{BB962C8B-B14F-4D97-AF65-F5344CB8AC3E}">
        <p14:creationId xmlns:p14="http://schemas.microsoft.com/office/powerpoint/2010/main" val="85725815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Vaccine against </a:t>
            </a:r>
            <a:r>
              <a:rPr lang="en-US" dirty="0" err="1" smtClean="0"/>
              <a:t>serovars</a:t>
            </a:r>
            <a:r>
              <a:rPr lang="en-US" dirty="0" smtClean="0"/>
              <a:t>:</a:t>
            </a:r>
          </a:p>
          <a:p>
            <a:pPr marL="1141413" lvl="1" indent="-457200">
              <a:buFont typeface="Arial"/>
              <a:buChar char="•"/>
            </a:pPr>
            <a:r>
              <a:rPr lang="en-US" dirty="0" err="1" smtClean="0"/>
              <a:t>Icterohaemorrhagiae</a:t>
            </a:r>
            <a:endParaRPr lang="en-US" dirty="0" smtClean="0"/>
          </a:p>
          <a:p>
            <a:pPr marL="1141413" lvl="1" indent="-457200">
              <a:buFont typeface="Arial"/>
              <a:buChar char="•"/>
            </a:pPr>
            <a:r>
              <a:rPr lang="en-US" dirty="0" err="1" smtClean="0"/>
              <a:t>Canicola</a:t>
            </a:r>
            <a:endParaRPr lang="en-US" dirty="0" smtClean="0"/>
          </a:p>
          <a:p>
            <a:pPr marL="1141413" lvl="1" indent="-457200">
              <a:buFont typeface="Arial"/>
              <a:buChar char="•"/>
            </a:pPr>
            <a:r>
              <a:rPr lang="en-US" dirty="0" err="1" smtClean="0"/>
              <a:t>Grippotyphosa</a:t>
            </a:r>
            <a:endParaRPr lang="en-US" dirty="0" smtClean="0"/>
          </a:p>
          <a:p>
            <a:pPr marL="1141413" lvl="1" indent="-457200">
              <a:buFont typeface="Arial"/>
              <a:buChar char="•"/>
            </a:pPr>
            <a:r>
              <a:rPr lang="en-US" dirty="0" smtClean="0"/>
              <a:t>Pomona</a:t>
            </a:r>
          </a:p>
          <a:p>
            <a:pPr marL="457200" indent="-457200">
              <a:buFont typeface="Arial"/>
              <a:buChar char="•"/>
            </a:pPr>
            <a:r>
              <a:rPr lang="en-US" dirty="0" smtClean="0"/>
              <a:t>Efficacy</a:t>
            </a:r>
          </a:p>
          <a:p>
            <a:pPr marL="1141413" lvl="1" indent="-457200">
              <a:buFont typeface="Arial"/>
              <a:buChar char="•"/>
            </a:pPr>
            <a:r>
              <a:rPr lang="en-US" dirty="0" smtClean="0"/>
              <a:t>Prevent disease from experimental challenge</a:t>
            </a:r>
          </a:p>
          <a:p>
            <a:pPr marL="1141413" lvl="1" indent="-457200">
              <a:buFont typeface="Arial"/>
              <a:buChar char="•"/>
            </a:pPr>
            <a:r>
              <a:rPr lang="en-US" dirty="0" smtClean="0"/>
              <a:t>Prevent shedding</a:t>
            </a:r>
          </a:p>
          <a:p>
            <a:pPr marL="1141413" lvl="1" indent="-457200">
              <a:buFont typeface="Arial"/>
              <a:buChar char="•"/>
            </a:pPr>
            <a:r>
              <a:rPr lang="en-US" dirty="0" smtClean="0"/>
              <a:t>Effective for 12 months</a:t>
            </a:r>
          </a:p>
          <a:p>
            <a:pPr marL="457200" indent="-457200">
              <a:buFont typeface="Arial"/>
              <a:buChar char="•"/>
            </a:pPr>
            <a:r>
              <a:rPr lang="en-US" dirty="0" smtClean="0"/>
              <a:t>Recommended for at risk dogs</a:t>
            </a:r>
          </a:p>
        </p:txBody>
      </p:sp>
      <p:sp>
        <p:nvSpPr>
          <p:cNvPr id="4" name="Text Placeholder 3"/>
          <p:cNvSpPr>
            <a:spLocks noGrp="1"/>
          </p:cNvSpPr>
          <p:nvPr>
            <p:ph type="body" sz="quarter" idx="13"/>
          </p:nvPr>
        </p:nvSpPr>
        <p:spPr/>
        <p:txBody>
          <a:bodyPr/>
          <a:lstStyle/>
          <a:p>
            <a:r>
              <a:rPr lang="en-US" dirty="0" smtClean="0"/>
              <a:t>Prevention</a:t>
            </a:r>
            <a:endParaRPr lang="en-US" dirty="0"/>
          </a:p>
        </p:txBody>
      </p:sp>
    </p:spTree>
    <p:extLst>
      <p:ext uri="{BB962C8B-B14F-4D97-AF65-F5344CB8AC3E}">
        <p14:creationId xmlns:p14="http://schemas.microsoft.com/office/powerpoint/2010/main" val="391268971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Leptospirosis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Decrease access to sources of infection</a:t>
            </a:r>
          </a:p>
          <a:p>
            <a:pPr marL="1141413" lvl="1" indent="-457200">
              <a:buFont typeface="Arial"/>
              <a:buChar char="•"/>
            </a:pPr>
            <a:r>
              <a:rPr lang="en-US" dirty="0" smtClean="0"/>
              <a:t>No contact with marshes or stagnant water</a:t>
            </a:r>
          </a:p>
          <a:p>
            <a:pPr marL="1141413" lvl="1" indent="-457200">
              <a:buFont typeface="Arial"/>
              <a:buChar char="•"/>
            </a:pPr>
            <a:r>
              <a:rPr lang="en-US" dirty="0" smtClean="0"/>
              <a:t>Fenced yards</a:t>
            </a:r>
          </a:p>
          <a:p>
            <a:pPr marL="1141413" lvl="1" indent="-457200">
              <a:buFont typeface="Arial"/>
              <a:buChar char="•"/>
            </a:pPr>
            <a:r>
              <a:rPr lang="en-US" dirty="0" smtClean="0"/>
              <a:t>Minimized wild animal contact</a:t>
            </a:r>
          </a:p>
          <a:p>
            <a:pPr marL="1141413" lvl="1" indent="-457200">
              <a:buFont typeface="Arial"/>
              <a:buChar char="•"/>
            </a:pPr>
            <a:r>
              <a:rPr lang="en-US" dirty="0" smtClean="0"/>
              <a:t>Adequate rodent control</a:t>
            </a:r>
          </a:p>
          <a:p>
            <a:pPr marL="457200" indent="-457200">
              <a:buFont typeface="Arial"/>
              <a:buChar char="•"/>
            </a:pPr>
            <a:r>
              <a:rPr lang="en-US" dirty="0" smtClean="0"/>
              <a:t>Immunity after infection</a:t>
            </a:r>
          </a:p>
          <a:p>
            <a:pPr marL="1141413" lvl="1" indent="-457200">
              <a:buFont typeface="Arial"/>
              <a:buChar char="•"/>
            </a:pPr>
            <a:r>
              <a:rPr lang="en-US" dirty="0" smtClean="0"/>
              <a:t>Unclear if life-long immunity is conferred</a:t>
            </a:r>
          </a:p>
          <a:p>
            <a:pPr marL="1141413" lvl="1" indent="-457200">
              <a:buFont typeface="Arial"/>
              <a:buChar char="•"/>
            </a:pPr>
            <a:r>
              <a:rPr lang="en-US" dirty="0" smtClean="0"/>
              <a:t>Recommend vaccination 1 year after recovery</a:t>
            </a:r>
            <a:endParaRPr lang="en-US" dirty="0"/>
          </a:p>
        </p:txBody>
      </p:sp>
      <p:sp>
        <p:nvSpPr>
          <p:cNvPr id="4" name="Text Placeholder 3"/>
          <p:cNvSpPr>
            <a:spLocks noGrp="1"/>
          </p:cNvSpPr>
          <p:nvPr>
            <p:ph type="body" sz="quarter" idx="13"/>
          </p:nvPr>
        </p:nvSpPr>
        <p:spPr/>
        <p:txBody>
          <a:bodyPr/>
          <a:lstStyle/>
          <a:p>
            <a:r>
              <a:rPr lang="en-US" dirty="0" smtClean="0"/>
              <a:t>Prevention</a:t>
            </a:r>
            <a:endParaRPr lang="en-US" dirty="0"/>
          </a:p>
        </p:txBody>
      </p:sp>
    </p:spTree>
    <p:extLst>
      <p:ext uri="{BB962C8B-B14F-4D97-AF65-F5344CB8AC3E}">
        <p14:creationId xmlns:p14="http://schemas.microsoft.com/office/powerpoint/2010/main" val="191482712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hepatozoon</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0373862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Hepatozoon</a:t>
            </a:r>
            <a:r>
              <a:rPr lang="en-US" dirty="0" smtClean="0"/>
              <a:t> </a:t>
            </a:r>
            <a:r>
              <a:rPr lang="en-US" dirty="0" err="1" smtClean="0"/>
              <a:t>americanum</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err="1" smtClean="0"/>
              <a:t>Protozoal</a:t>
            </a:r>
            <a:r>
              <a:rPr lang="en-US" dirty="0" smtClean="0"/>
              <a:t> infection</a:t>
            </a:r>
          </a:p>
          <a:p>
            <a:pPr marL="457200" indent="-457200">
              <a:buFont typeface="Arial"/>
              <a:buChar char="•"/>
            </a:pPr>
            <a:r>
              <a:rPr lang="en-US" i="1" dirty="0" err="1" smtClean="0"/>
              <a:t>Amblyomma</a:t>
            </a:r>
            <a:r>
              <a:rPr lang="en-US" i="1" dirty="0" smtClean="0"/>
              <a:t> </a:t>
            </a:r>
            <a:r>
              <a:rPr lang="en-US" i="1" dirty="0" err="1" smtClean="0"/>
              <a:t>maculatum</a:t>
            </a:r>
            <a:r>
              <a:rPr lang="en-US" dirty="0" smtClean="0"/>
              <a:t>, the Gulf </a:t>
            </a:r>
            <a:r>
              <a:rPr lang="en-US" dirty="0"/>
              <a:t>C</a:t>
            </a:r>
            <a:r>
              <a:rPr lang="en-US" dirty="0" smtClean="0"/>
              <a:t>oast tick</a:t>
            </a:r>
          </a:p>
          <a:p>
            <a:pPr marL="457200" indent="-457200">
              <a:buFont typeface="Arial"/>
              <a:buChar char="•"/>
            </a:pPr>
            <a:r>
              <a:rPr lang="en-US" dirty="0"/>
              <a:t>Geographic distribution: southern United States plus Kansas and </a:t>
            </a:r>
            <a:r>
              <a:rPr lang="en-US" dirty="0" smtClean="0"/>
              <a:t>Kentucky</a:t>
            </a:r>
          </a:p>
          <a:p>
            <a:pPr marL="457200" indent="-457200">
              <a:buFont typeface="Arial"/>
              <a:buChar char="•"/>
            </a:pPr>
            <a:r>
              <a:rPr lang="en-US" dirty="0" smtClean="0"/>
              <a:t>Transmitted by ingestion of tick</a:t>
            </a:r>
          </a:p>
          <a:p>
            <a:pPr marL="457200" indent="-457200">
              <a:buFont typeface="Arial"/>
              <a:buChar char="•"/>
            </a:pPr>
            <a:r>
              <a:rPr lang="en-US" dirty="0" err="1" smtClean="0"/>
              <a:t>Sporozoites</a:t>
            </a:r>
            <a:r>
              <a:rPr lang="en-US" dirty="0" smtClean="0"/>
              <a:t> spread </a:t>
            </a:r>
            <a:r>
              <a:rPr lang="en-US" dirty="0" err="1" smtClean="0"/>
              <a:t>hemotogenously</a:t>
            </a:r>
            <a:r>
              <a:rPr lang="en-US" dirty="0" smtClean="0"/>
              <a:t> or by </a:t>
            </a:r>
            <a:r>
              <a:rPr lang="en-US" dirty="0" err="1" smtClean="0"/>
              <a:t>lymphatics</a:t>
            </a:r>
            <a:r>
              <a:rPr lang="en-US" dirty="0" smtClean="0"/>
              <a:t> within macrophages to skeletal or cardiac muscle</a:t>
            </a:r>
          </a:p>
          <a:p>
            <a:pPr marL="457200" indent="-457200">
              <a:buFont typeface="Arial"/>
              <a:buChar char="•"/>
            </a:pPr>
            <a:r>
              <a:rPr lang="en-US" dirty="0" smtClean="0"/>
              <a:t>Form cysts there and multiply until the cyst ruptures and the </a:t>
            </a:r>
            <a:r>
              <a:rPr lang="en-US" dirty="0" err="1" smtClean="0"/>
              <a:t>merozoites</a:t>
            </a:r>
            <a:r>
              <a:rPr lang="en-US" dirty="0" smtClean="0"/>
              <a:t> can then be recycled to other sites</a:t>
            </a:r>
          </a:p>
          <a:p>
            <a:pPr marL="457200" indent="-457200">
              <a:buFont typeface="Arial"/>
              <a:buChar char="•"/>
            </a:pPr>
            <a:endParaRPr lang="en-US" dirty="0" smtClean="0"/>
          </a:p>
          <a:p>
            <a:pPr marL="457200" indent="-457200">
              <a:buFont typeface="Arial"/>
              <a:buChar char="•"/>
            </a:pPr>
            <a:endParaRPr lang="en-US" dirty="0" smtClean="0"/>
          </a:p>
        </p:txBody>
      </p:sp>
      <p:sp>
        <p:nvSpPr>
          <p:cNvPr id="4" name="Text Placeholder 3"/>
          <p:cNvSpPr>
            <a:spLocks noGrp="1"/>
          </p:cNvSpPr>
          <p:nvPr>
            <p:ph type="body" sz="quarter" idx="13"/>
          </p:nvPr>
        </p:nvSpPr>
        <p:spPr/>
        <p:txBody>
          <a:bodyPr/>
          <a:lstStyle/>
          <a:p>
            <a:r>
              <a:rPr lang="en-US" dirty="0" smtClean="0"/>
              <a:t>Epidemiology and pathophysiology</a:t>
            </a:r>
            <a:endParaRPr lang="en-US" dirty="0"/>
          </a:p>
        </p:txBody>
      </p:sp>
    </p:spTree>
    <p:extLst>
      <p:ext uri="{BB962C8B-B14F-4D97-AF65-F5344CB8AC3E}">
        <p14:creationId xmlns:p14="http://schemas.microsoft.com/office/powerpoint/2010/main" val="282222604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Hepatozoon</a:t>
            </a:r>
            <a:r>
              <a:rPr lang="en-US" dirty="0" smtClean="0"/>
              <a:t> </a:t>
            </a:r>
            <a:r>
              <a:rPr lang="en-US" dirty="0" err="1" smtClean="0"/>
              <a:t>americanum</a:t>
            </a:r>
            <a:endParaRPr lang="en-US" dirty="0"/>
          </a:p>
        </p:txBody>
      </p:sp>
      <p:sp>
        <p:nvSpPr>
          <p:cNvPr id="3" name="Content Placeholder 2"/>
          <p:cNvSpPr>
            <a:spLocks noGrp="1"/>
          </p:cNvSpPr>
          <p:nvPr>
            <p:ph idx="1"/>
          </p:nvPr>
        </p:nvSpPr>
        <p:spPr/>
        <p:txBody>
          <a:bodyPr/>
          <a:lstStyle/>
          <a:p>
            <a:pPr marL="457200" indent="-457200">
              <a:lnSpc>
                <a:spcPct val="100000"/>
              </a:lnSpc>
              <a:buFont typeface="Arial"/>
              <a:buChar char="•"/>
            </a:pPr>
            <a:r>
              <a:rPr lang="en-US" dirty="0" smtClean="0"/>
              <a:t>Fever unresponsive to antibiotics</a:t>
            </a:r>
          </a:p>
          <a:p>
            <a:pPr marL="457200" indent="-457200">
              <a:lnSpc>
                <a:spcPct val="100000"/>
              </a:lnSpc>
              <a:buFont typeface="Arial"/>
              <a:buChar char="•"/>
            </a:pPr>
            <a:r>
              <a:rPr lang="en-US" dirty="0" err="1" smtClean="0"/>
              <a:t>Mucopurulent</a:t>
            </a:r>
            <a:r>
              <a:rPr lang="en-US" dirty="0" smtClean="0"/>
              <a:t> ocular discharge</a:t>
            </a:r>
          </a:p>
          <a:p>
            <a:pPr marL="457200" indent="-457200">
              <a:lnSpc>
                <a:spcPct val="100000"/>
              </a:lnSpc>
              <a:buFont typeface="Arial"/>
              <a:buChar char="•"/>
            </a:pPr>
            <a:r>
              <a:rPr lang="en-US" dirty="0" smtClean="0"/>
              <a:t>Muscle pain and lameness</a:t>
            </a:r>
          </a:p>
          <a:p>
            <a:pPr marL="457200" indent="-457200">
              <a:lnSpc>
                <a:spcPct val="100000"/>
              </a:lnSpc>
              <a:buFont typeface="Arial"/>
              <a:buChar char="•"/>
            </a:pPr>
            <a:r>
              <a:rPr lang="en-US" dirty="0" smtClean="0"/>
              <a:t>Weight loss despite normal appetite</a:t>
            </a:r>
          </a:p>
          <a:p>
            <a:pPr marL="457200" indent="-457200">
              <a:lnSpc>
                <a:spcPct val="100000"/>
              </a:lnSpc>
              <a:buFont typeface="Arial"/>
              <a:buChar char="•"/>
            </a:pPr>
            <a:r>
              <a:rPr lang="en-US" dirty="0" smtClean="0"/>
              <a:t>Chronic renal failure</a:t>
            </a:r>
          </a:p>
          <a:p>
            <a:pPr marL="457200" indent="-457200">
              <a:lnSpc>
                <a:spcPct val="100000"/>
              </a:lnSpc>
              <a:buFont typeface="Arial"/>
              <a:buChar char="•"/>
            </a:pPr>
            <a:r>
              <a:rPr lang="en-US" dirty="0" smtClean="0"/>
              <a:t>Death within 12 months with no therapy</a:t>
            </a:r>
          </a:p>
          <a:p>
            <a:pPr marL="457200" indent="-457200">
              <a:lnSpc>
                <a:spcPct val="100000"/>
              </a:lnSpc>
              <a:buFont typeface="Arial"/>
              <a:buChar char="•"/>
            </a:pPr>
            <a:endParaRPr lang="en-US" dirty="0"/>
          </a:p>
        </p:txBody>
      </p:sp>
      <p:sp>
        <p:nvSpPr>
          <p:cNvPr id="4" name="Text Placeholder 3"/>
          <p:cNvSpPr>
            <a:spLocks noGrp="1"/>
          </p:cNvSpPr>
          <p:nvPr>
            <p:ph type="body" sz="quarter" idx="13"/>
          </p:nvPr>
        </p:nvSpPr>
        <p:spPr/>
        <p:txBody>
          <a:bodyPr/>
          <a:lstStyle/>
          <a:p>
            <a:r>
              <a:rPr lang="en-US" dirty="0" smtClean="0"/>
              <a:t>Clinical signs</a:t>
            </a:r>
            <a:endParaRPr lang="en-US" dirty="0"/>
          </a:p>
        </p:txBody>
      </p:sp>
    </p:spTree>
    <p:extLst>
      <p:ext uri="{BB962C8B-B14F-4D97-AF65-F5344CB8AC3E}">
        <p14:creationId xmlns:p14="http://schemas.microsoft.com/office/powerpoint/2010/main" val="1558629207"/>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Hepatozoon</a:t>
            </a:r>
            <a:r>
              <a:rPr lang="en-US" dirty="0" smtClean="0"/>
              <a:t> </a:t>
            </a:r>
            <a:r>
              <a:rPr lang="en-US" dirty="0" err="1" smtClean="0"/>
              <a:t>americanum</a:t>
            </a:r>
            <a:endParaRPr lang="en-US" dirty="0"/>
          </a:p>
        </p:txBody>
      </p:sp>
      <p:sp>
        <p:nvSpPr>
          <p:cNvPr id="3" name="Content Placeholder 2"/>
          <p:cNvSpPr>
            <a:spLocks noGrp="1"/>
          </p:cNvSpPr>
          <p:nvPr>
            <p:ph idx="1"/>
          </p:nvPr>
        </p:nvSpPr>
        <p:spPr/>
        <p:txBody>
          <a:bodyPr>
            <a:normAutofit fontScale="77500" lnSpcReduction="20000"/>
          </a:bodyPr>
          <a:lstStyle/>
          <a:p>
            <a:pPr marL="457200" indent="-457200">
              <a:buFont typeface="Arial"/>
              <a:buChar char="•"/>
            </a:pPr>
            <a:r>
              <a:rPr lang="en-US" dirty="0" smtClean="0"/>
              <a:t>Mild to severe leukocytosis</a:t>
            </a:r>
          </a:p>
          <a:p>
            <a:pPr marL="457200" indent="-457200">
              <a:lnSpc>
                <a:spcPct val="70000"/>
              </a:lnSpc>
              <a:buFont typeface="Arial"/>
              <a:buChar char="•"/>
            </a:pPr>
            <a:endParaRPr lang="en-US" dirty="0" smtClean="0"/>
          </a:p>
          <a:p>
            <a:pPr marL="457200" indent="-457200">
              <a:buFont typeface="Arial"/>
              <a:buChar char="•"/>
            </a:pPr>
            <a:r>
              <a:rPr lang="en-US" dirty="0" smtClean="0"/>
              <a:t>Mild normochromic, normocytic anemia</a:t>
            </a:r>
          </a:p>
          <a:p>
            <a:pPr marL="457200" indent="-457200">
              <a:lnSpc>
                <a:spcPct val="70000"/>
              </a:lnSpc>
              <a:buFont typeface="Arial"/>
              <a:buChar char="•"/>
            </a:pPr>
            <a:endParaRPr lang="en-US" dirty="0" smtClean="0"/>
          </a:p>
          <a:p>
            <a:pPr marL="457200" indent="-457200">
              <a:buFont typeface="Arial"/>
              <a:buChar char="•"/>
            </a:pPr>
            <a:r>
              <a:rPr lang="en-US" dirty="0" smtClean="0"/>
              <a:t>Normal to elevated platelet count</a:t>
            </a:r>
          </a:p>
          <a:p>
            <a:pPr marL="457200" indent="-457200">
              <a:lnSpc>
                <a:spcPct val="70000"/>
              </a:lnSpc>
              <a:buFont typeface="Arial"/>
              <a:buChar char="•"/>
            </a:pPr>
            <a:endParaRPr lang="en-US" dirty="0" smtClean="0"/>
          </a:p>
          <a:p>
            <a:pPr marL="457200" indent="-457200">
              <a:buFont typeface="Arial"/>
              <a:buChar char="•"/>
            </a:pPr>
            <a:r>
              <a:rPr lang="en-US" dirty="0" smtClean="0"/>
              <a:t>Elevated ALKP</a:t>
            </a:r>
          </a:p>
          <a:p>
            <a:pPr marL="457200" indent="-457200">
              <a:lnSpc>
                <a:spcPct val="70000"/>
              </a:lnSpc>
              <a:buFont typeface="Arial"/>
              <a:buChar char="•"/>
            </a:pPr>
            <a:endParaRPr lang="en-US" dirty="0" smtClean="0"/>
          </a:p>
          <a:p>
            <a:pPr marL="457200" indent="-457200">
              <a:buFont typeface="Arial"/>
              <a:buChar char="•"/>
            </a:pPr>
            <a:r>
              <a:rPr lang="en-US" dirty="0" smtClean="0"/>
              <a:t>Decreased albumin</a:t>
            </a:r>
          </a:p>
          <a:p>
            <a:pPr marL="457200" indent="-457200">
              <a:lnSpc>
                <a:spcPct val="70000"/>
              </a:lnSpc>
              <a:buFont typeface="Arial"/>
              <a:buChar char="•"/>
            </a:pPr>
            <a:endParaRPr lang="en-US" dirty="0" smtClean="0"/>
          </a:p>
          <a:p>
            <a:pPr marL="457200" indent="-457200">
              <a:buFont typeface="Arial"/>
              <a:buChar char="•"/>
            </a:pPr>
            <a:r>
              <a:rPr lang="en-US" dirty="0" smtClean="0"/>
              <a:t>Azotemia and </a:t>
            </a:r>
            <a:r>
              <a:rPr lang="en-US" dirty="0" err="1" smtClean="0"/>
              <a:t>isothenuria</a:t>
            </a:r>
            <a:r>
              <a:rPr lang="en-US" dirty="0" smtClean="0"/>
              <a:t> in patients developing CRF</a:t>
            </a:r>
          </a:p>
          <a:p>
            <a:pPr marL="457200" indent="-457200">
              <a:lnSpc>
                <a:spcPct val="70000"/>
              </a:lnSpc>
              <a:buFont typeface="Arial"/>
              <a:buChar char="•"/>
            </a:pPr>
            <a:endParaRPr lang="en-US" dirty="0" smtClean="0"/>
          </a:p>
          <a:p>
            <a:pPr marL="457200" indent="-457200">
              <a:buFont typeface="Arial"/>
              <a:buChar char="•"/>
            </a:pPr>
            <a:r>
              <a:rPr lang="en-US" dirty="0"/>
              <a:t>Periosteal bony proliferation</a:t>
            </a:r>
          </a:p>
          <a:p>
            <a:pPr marL="457200" indent="-457200">
              <a:buFont typeface="Arial"/>
              <a:buChar char="•"/>
            </a:pPr>
            <a:endParaRPr lang="en-US" dirty="0" smtClean="0"/>
          </a:p>
          <a:p>
            <a:pPr marL="457200" indent="-457200">
              <a:buFont typeface="Arial"/>
              <a:buChar char="•"/>
            </a:pPr>
            <a:endParaRPr lang="en-US" dirty="0"/>
          </a:p>
        </p:txBody>
      </p:sp>
      <p:sp>
        <p:nvSpPr>
          <p:cNvPr id="4" name="Text Placeholder 3"/>
          <p:cNvSpPr>
            <a:spLocks noGrp="1"/>
          </p:cNvSpPr>
          <p:nvPr>
            <p:ph type="body" sz="quarter" idx="13"/>
          </p:nvPr>
        </p:nvSpPr>
        <p:spPr/>
        <p:txBody>
          <a:bodyPr/>
          <a:lstStyle/>
          <a:p>
            <a:r>
              <a:rPr lang="en-US" dirty="0" smtClean="0"/>
              <a:t>Diagnostic findings</a:t>
            </a:r>
            <a:endParaRPr lang="en-US" dirty="0"/>
          </a:p>
        </p:txBody>
      </p:sp>
    </p:spTree>
    <p:extLst>
      <p:ext uri="{BB962C8B-B14F-4D97-AF65-F5344CB8AC3E}">
        <p14:creationId xmlns:p14="http://schemas.microsoft.com/office/powerpoint/2010/main" val="104865189"/>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Hepatozoon</a:t>
            </a:r>
            <a:r>
              <a:rPr lang="en-US" dirty="0" smtClean="0"/>
              <a:t> </a:t>
            </a:r>
            <a:r>
              <a:rPr lang="en-US" dirty="0" err="1" smtClean="0"/>
              <a:t>americanum</a:t>
            </a:r>
            <a:endParaRPr lang="en-US" dirty="0"/>
          </a:p>
        </p:txBody>
      </p:sp>
      <p:sp>
        <p:nvSpPr>
          <p:cNvPr id="3" name="Content Placeholder 2"/>
          <p:cNvSpPr>
            <a:spLocks noGrp="1"/>
          </p:cNvSpPr>
          <p:nvPr>
            <p:ph idx="1"/>
          </p:nvPr>
        </p:nvSpPr>
        <p:spPr/>
        <p:txBody>
          <a:bodyPr/>
          <a:lstStyle/>
          <a:p>
            <a:pPr marL="457200" indent="-457200">
              <a:buFont typeface="Arial"/>
              <a:buChar char="•"/>
            </a:pPr>
            <a:endParaRPr lang="en-US" dirty="0" smtClean="0"/>
          </a:p>
          <a:p>
            <a:pPr marL="457200" indent="-457200">
              <a:buFont typeface="Arial"/>
              <a:buChar char="•"/>
            </a:pPr>
            <a:r>
              <a:rPr lang="en-US" dirty="0" smtClean="0"/>
              <a:t>Identification of intracellular </a:t>
            </a:r>
            <a:r>
              <a:rPr lang="en-US" dirty="0" err="1" smtClean="0"/>
              <a:t>gamonts</a:t>
            </a:r>
            <a:endParaRPr lang="en-US" dirty="0"/>
          </a:p>
          <a:p>
            <a:pPr marL="457200" indent="-457200">
              <a:buFont typeface="Arial"/>
              <a:buChar char="•"/>
            </a:pPr>
            <a:endParaRPr lang="en-US" dirty="0" smtClean="0"/>
          </a:p>
          <a:p>
            <a:pPr marL="457200" indent="-457200">
              <a:buFont typeface="Arial"/>
              <a:buChar char="•"/>
            </a:pPr>
            <a:r>
              <a:rPr lang="en-US" dirty="0" smtClean="0"/>
              <a:t>Muscle biopsy</a:t>
            </a:r>
          </a:p>
          <a:p>
            <a:pPr lvl="1" indent="0">
              <a:buNone/>
            </a:pPr>
            <a:endParaRPr lang="en-US" dirty="0" smtClean="0"/>
          </a:p>
          <a:p>
            <a:pPr marL="457200" indent="-457200">
              <a:buFont typeface="Arial"/>
              <a:buChar char="•"/>
            </a:pPr>
            <a:r>
              <a:rPr lang="en-US" dirty="0" smtClean="0"/>
              <a:t>Serology</a:t>
            </a:r>
          </a:p>
          <a:p>
            <a:pPr marL="457200" indent="-457200">
              <a:buFont typeface="Arial"/>
              <a:buChar char="•"/>
            </a:pPr>
            <a:endParaRPr lang="en-US" dirty="0"/>
          </a:p>
          <a:p>
            <a:pPr marL="457200" indent="-457200">
              <a:buFont typeface="Arial"/>
              <a:buChar char="•"/>
            </a:pPr>
            <a:r>
              <a:rPr lang="en-US" dirty="0" smtClean="0"/>
              <a:t>PCR</a:t>
            </a:r>
          </a:p>
          <a:p>
            <a:pPr lvl="1" indent="0">
              <a:buNone/>
            </a:pPr>
            <a:endParaRPr lang="en-US" dirty="0" smtClean="0"/>
          </a:p>
        </p:txBody>
      </p:sp>
      <p:sp>
        <p:nvSpPr>
          <p:cNvPr id="4" name="Text Placeholder 3"/>
          <p:cNvSpPr>
            <a:spLocks noGrp="1"/>
          </p:cNvSpPr>
          <p:nvPr>
            <p:ph type="body" sz="quarter" idx="13"/>
          </p:nvPr>
        </p:nvSpPr>
        <p:spPr/>
        <p:txBody>
          <a:bodyPr/>
          <a:lstStyle/>
          <a:p>
            <a:r>
              <a:rPr lang="en-US" dirty="0" smtClean="0"/>
              <a:t>Diagnosis</a:t>
            </a:r>
            <a:endParaRPr lang="en-US" dirty="0"/>
          </a:p>
        </p:txBody>
      </p:sp>
      <p:pic>
        <p:nvPicPr>
          <p:cNvPr id="5" name="Picture 4"/>
          <p:cNvPicPr>
            <a:picLocks noChangeAspect="1"/>
          </p:cNvPicPr>
          <p:nvPr/>
        </p:nvPicPr>
        <p:blipFill>
          <a:blip r:embed="rId3"/>
          <a:stretch>
            <a:fillRect/>
          </a:stretch>
        </p:blipFill>
        <p:spPr>
          <a:xfrm>
            <a:off x="6096000" y="3886200"/>
            <a:ext cx="2461491" cy="2641600"/>
          </a:xfrm>
          <a:prstGeom prst="rect">
            <a:avLst/>
          </a:prstGeom>
        </p:spPr>
      </p:pic>
      <p:pic>
        <p:nvPicPr>
          <p:cNvPr id="6" name="Picture 5"/>
          <p:cNvPicPr>
            <a:picLocks noChangeAspect="1"/>
          </p:cNvPicPr>
          <p:nvPr/>
        </p:nvPicPr>
        <p:blipFill>
          <a:blip r:embed="rId4"/>
          <a:stretch>
            <a:fillRect/>
          </a:stretch>
        </p:blipFill>
        <p:spPr>
          <a:xfrm>
            <a:off x="2819400" y="3962400"/>
            <a:ext cx="2969190" cy="2527300"/>
          </a:xfrm>
          <a:prstGeom prst="rect">
            <a:avLst/>
          </a:prstGeom>
        </p:spPr>
      </p:pic>
    </p:spTree>
    <p:extLst>
      <p:ext uri="{BB962C8B-B14F-4D97-AF65-F5344CB8AC3E}">
        <p14:creationId xmlns:p14="http://schemas.microsoft.com/office/powerpoint/2010/main" val="914267182"/>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Hepatozoon</a:t>
            </a:r>
            <a:r>
              <a:rPr lang="en-US" dirty="0" smtClean="0"/>
              <a:t> </a:t>
            </a:r>
            <a:r>
              <a:rPr lang="en-US" dirty="0" err="1" smtClean="0"/>
              <a:t>americanum</a:t>
            </a:r>
            <a:endParaRPr lang="en-US" dirty="0"/>
          </a:p>
        </p:txBody>
      </p:sp>
      <p:sp>
        <p:nvSpPr>
          <p:cNvPr id="3" name="Content Placeholder 2"/>
          <p:cNvSpPr>
            <a:spLocks noGrp="1"/>
          </p:cNvSpPr>
          <p:nvPr>
            <p:ph idx="1"/>
          </p:nvPr>
        </p:nvSpPr>
        <p:spPr/>
        <p:txBody>
          <a:bodyPr>
            <a:normAutofit lnSpcReduction="10000"/>
          </a:bodyPr>
          <a:lstStyle/>
          <a:p>
            <a:pPr marL="457200" indent="-457200">
              <a:buFont typeface="Arial"/>
              <a:buChar char="•"/>
            </a:pPr>
            <a:r>
              <a:rPr lang="en-US" dirty="0" smtClean="0"/>
              <a:t>Supportive care as necessary</a:t>
            </a:r>
          </a:p>
          <a:p>
            <a:pPr marL="457200" indent="-457200">
              <a:lnSpc>
                <a:spcPct val="70000"/>
              </a:lnSpc>
              <a:buFont typeface="Arial"/>
              <a:buChar char="•"/>
            </a:pPr>
            <a:endParaRPr lang="en-US" dirty="0" smtClean="0"/>
          </a:p>
          <a:p>
            <a:pPr marL="457200" indent="-457200">
              <a:buFont typeface="Arial"/>
              <a:buChar char="•"/>
            </a:pPr>
            <a:r>
              <a:rPr lang="en-US" dirty="0"/>
              <a:t>Combination therapy for 2 weeks</a:t>
            </a:r>
            <a:r>
              <a:rPr lang="en-US" dirty="0" smtClean="0"/>
              <a:t>:</a:t>
            </a:r>
          </a:p>
          <a:p>
            <a:pPr marL="1141413" lvl="1" indent="-457200">
              <a:buFont typeface="Arial"/>
              <a:buChar char="•"/>
            </a:pPr>
            <a:r>
              <a:rPr lang="en-US" dirty="0" smtClean="0"/>
              <a:t>Trimethoprim-sulfadiazine (15 mg/kg PO q12h)</a:t>
            </a:r>
          </a:p>
          <a:p>
            <a:pPr marL="1141413" lvl="1" indent="-457200">
              <a:buFont typeface="Arial"/>
              <a:buChar char="•"/>
            </a:pPr>
            <a:r>
              <a:rPr lang="en-US" dirty="0" smtClean="0"/>
              <a:t>Clindamycin (10 mg/kg PO q8h)</a:t>
            </a:r>
          </a:p>
          <a:p>
            <a:pPr marL="1141413" lvl="1" indent="-457200">
              <a:buFont typeface="Arial"/>
              <a:buChar char="•"/>
            </a:pPr>
            <a:r>
              <a:rPr lang="en-US" dirty="0" err="1" smtClean="0"/>
              <a:t>Pyrimethadmine</a:t>
            </a:r>
            <a:r>
              <a:rPr lang="en-US" dirty="0" smtClean="0"/>
              <a:t> (0.25 mg/kg PO q24h)</a:t>
            </a:r>
          </a:p>
          <a:p>
            <a:pPr marL="457200" indent="-457200">
              <a:buFont typeface="Arial"/>
              <a:buChar char="•"/>
            </a:pPr>
            <a:r>
              <a:rPr lang="en-US" dirty="0" err="1" smtClean="0"/>
              <a:t>Decoquinate</a:t>
            </a:r>
            <a:r>
              <a:rPr lang="en-US" dirty="0" smtClean="0"/>
              <a:t> (15 mg/kg PO q12h)</a:t>
            </a:r>
          </a:p>
          <a:p>
            <a:pPr marL="457200" indent="-457200">
              <a:lnSpc>
                <a:spcPct val="70000"/>
              </a:lnSpc>
              <a:buFont typeface="Arial"/>
              <a:buChar char="•"/>
            </a:pPr>
            <a:endParaRPr lang="en-US" dirty="0" smtClean="0"/>
          </a:p>
          <a:p>
            <a:pPr marL="457200" indent="-457200">
              <a:buFont typeface="Arial"/>
              <a:buChar char="•"/>
            </a:pPr>
            <a:r>
              <a:rPr lang="en-US" dirty="0" smtClean="0"/>
              <a:t>Tick prevention therapy</a:t>
            </a:r>
          </a:p>
          <a:p>
            <a:pPr marL="457200" indent="-457200">
              <a:lnSpc>
                <a:spcPct val="60000"/>
              </a:lnSpc>
              <a:buFont typeface="Arial"/>
              <a:buChar char="•"/>
            </a:pPr>
            <a:endParaRPr lang="en-US" dirty="0" smtClean="0"/>
          </a:p>
          <a:p>
            <a:pPr marL="457200" indent="-457200">
              <a:buFont typeface="Arial"/>
              <a:buChar char="•"/>
            </a:pPr>
            <a:r>
              <a:rPr lang="en-US" dirty="0" smtClean="0"/>
              <a:t>Feed only cooked foods</a:t>
            </a:r>
          </a:p>
        </p:txBody>
      </p:sp>
      <p:sp>
        <p:nvSpPr>
          <p:cNvPr id="4" name="Text Placeholder 3"/>
          <p:cNvSpPr>
            <a:spLocks noGrp="1"/>
          </p:cNvSpPr>
          <p:nvPr>
            <p:ph type="body" sz="quarter" idx="13"/>
          </p:nvPr>
        </p:nvSpPr>
        <p:spPr/>
        <p:txBody>
          <a:bodyPr/>
          <a:lstStyle/>
          <a:p>
            <a:r>
              <a:rPr lang="en-US" dirty="0" smtClean="0"/>
              <a:t>Treatment and Prevention</a:t>
            </a:r>
            <a:endParaRPr lang="en-US" dirty="0"/>
          </a:p>
        </p:txBody>
      </p:sp>
    </p:spTree>
    <p:extLst>
      <p:ext uri="{BB962C8B-B14F-4D97-AF65-F5344CB8AC3E}">
        <p14:creationId xmlns:p14="http://schemas.microsoft.com/office/powerpoint/2010/main" val="313099021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Canine Influenza H3N8</a:t>
            </a:r>
            <a:endParaRPr lang="en-US" dirty="0"/>
          </a:p>
        </p:txBody>
      </p:sp>
      <p:sp>
        <p:nvSpPr>
          <p:cNvPr id="3" name="Content Placeholder 2"/>
          <p:cNvSpPr>
            <a:spLocks noGrp="1"/>
          </p:cNvSpPr>
          <p:nvPr>
            <p:ph idx="1"/>
          </p:nvPr>
        </p:nvSpPr>
        <p:spPr>
          <a:xfrm>
            <a:off x="609600" y="1752600"/>
            <a:ext cx="4114800" cy="4724400"/>
          </a:xfrm>
        </p:spPr>
        <p:txBody>
          <a:bodyPr>
            <a:normAutofit/>
          </a:bodyPr>
          <a:lstStyle/>
          <a:p>
            <a:pPr marL="457200" indent="-457200">
              <a:buFont typeface="Arial"/>
              <a:buChar char="•"/>
            </a:pPr>
            <a:r>
              <a:rPr lang="en-US" dirty="0" smtClean="0"/>
              <a:t>Adapted to dogs</a:t>
            </a:r>
          </a:p>
          <a:p>
            <a:pPr marL="457200" indent="-457200">
              <a:buFont typeface="Arial"/>
              <a:buChar char="•"/>
            </a:pPr>
            <a:r>
              <a:rPr lang="en-US" dirty="0" smtClean="0"/>
              <a:t>First reported in Florida 2004</a:t>
            </a:r>
          </a:p>
          <a:p>
            <a:pPr marL="1141413" lvl="1" indent="-457200">
              <a:buFont typeface="Arial"/>
              <a:buChar char="•"/>
            </a:pPr>
            <a:r>
              <a:rPr lang="en-US" dirty="0" smtClean="0"/>
              <a:t>Respiratory disease and hemorrhagic pneumonia in racing greyhounds</a:t>
            </a:r>
          </a:p>
          <a:p>
            <a:pPr marL="457200" indent="-457200">
              <a:buFont typeface="Arial"/>
              <a:buChar char="•"/>
            </a:pPr>
            <a:r>
              <a:rPr lang="en-US" dirty="0" smtClean="0"/>
              <a:t>Thought to be derived from equine H3N8</a:t>
            </a:r>
          </a:p>
          <a:p>
            <a:pPr marL="1141413" lvl="1" indent="-457200">
              <a:buFont typeface="Arial"/>
              <a:buChar char="•"/>
            </a:pPr>
            <a:r>
              <a:rPr lang="en-US" dirty="0" smtClean="0"/>
              <a:t>Horse meat meals</a:t>
            </a:r>
            <a:endParaRPr lang="en-US" dirty="0"/>
          </a:p>
        </p:txBody>
      </p:sp>
      <p:sp>
        <p:nvSpPr>
          <p:cNvPr id="4" name="Text Placeholder 3"/>
          <p:cNvSpPr>
            <a:spLocks noGrp="1"/>
          </p:cNvSpPr>
          <p:nvPr>
            <p:ph type="body" sz="quarter" idx="13"/>
          </p:nvPr>
        </p:nvSpPr>
        <p:spPr/>
        <p:txBody>
          <a:bodyPr/>
          <a:lstStyle/>
          <a:p>
            <a:r>
              <a:rPr lang="en-US" dirty="0" smtClean="0"/>
              <a:t>Epidemiology</a:t>
            </a:r>
            <a:endParaRPr lang="en-US" dirty="0"/>
          </a:p>
        </p:txBody>
      </p:sp>
      <p:pic>
        <p:nvPicPr>
          <p:cNvPr id="5" name="Picture 4"/>
          <p:cNvPicPr>
            <a:picLocks noChangeAspect="1"/>
          </p:cNvPicPr>
          <p:nvPr/>
        </p:nvPicPr>
        <p:blipFill>
          <a:blip r:embed="rId3"/>
          <a:stretch>
            <a:fillRect/>
          </a:stretch>
        </p:blipFill>
        <p:spPr>
          <a:xfrm>
            <a:off x="4724400" y="2133600"/>
            <a:ext cx="3810000" cy="3175000"/>
          </a:xfrm>
          <a:prstGeom prst="rect">
            <a:avLst/>
          </a:prstGeom>
        </p:spPr>
      </p:pic>
    </p:spTree>
    <p:extLst>
      <p:ext uri="{BB962C8B-B14F-4D97-AF65-F5344CB8AC3E}">
        <p14:creationId xmlns:p14="http://schemas.microsoft.com/office/powerpoint/2010/main" val="2336220443"/>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a:t>
            </a:r>
            <a:r>
              <a:rPr lang="en-US" dirty="0" smtClean="0"/>
              <a:t>nfectious Disease</a:t>
            </a:r>
            <a:endParaRPr lang="en-US" dirty="0"/>
          </a:p>
        </p:txBody>
      </p:sp>
      <p:sp>
        <p:nvSpPr>
          <p:cNvPr id="3" name="Subtitle 2"/>
          <p:cNvSpPr>
            <a:spLocks noGrp="1"/>
          </p:cNvSpPr>
          <p:nvPr>
            <p:ph type="subTitle" idx="1"/>
          </p:nvPr>
        </p:nvSpPr>
        <p:spPr/>
        <p:txBody>
          <a:bodyPr/>
          <a:lstStyle/>
          <a:p>
            <a:r>
              <a:rPr lang="en-US" dirty="0" smtClean="0"/>
              <a:t>Joel Green Weltman</a:t>
            </a:r>
          </a:p>
          <a:p>
            <a:r>
              <a:rPr lang="en-US" dirty="0" smtClean="0"/>
              <a:t>June 21, 2011 and June 28, 2011</a:t>
            </a:r>
            <a:endParaRPr lang="en-US" dirty="0"/>
          </a:p>
        </p:txBody>
      </p:sp>
    </p:spTree>
    <p:extLst>
      <p:ext uri="{BB962C8B-B14F-4D97-AF65-F5344CB8AC3E}">
        <p14:creationId xmlns:p14="http://schemas.microsoft.com/office/powerpoint/2010/main" val="1484470430"/>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31200" y="808038"/>
            <a:ext cx="8229600" cy="639762"/>
          </a:xfrm>
        </p:spPr>
        <p:txBody>
          <a:bodyPr/>
          <a:lstStyle/>
          <a:p>
            <a:r>
              <a:rPr lang="en-US" dirty="0" smtClean="0"/>
              <a:t>A brief review of various diseases</a:t>
            </a:r>
            <a:endParaRPr lang="en-US" dirty="0"/>
          </a:p>
        </p:txBody>
      </p:sp>
      <p:sp>
        <p:nvSpPr>
          <p:cNvPr id="2" name="Text Placeholder 1"/>
          <p:cNvSpPr>
            <a:spLocks noGrp="1"/>
          </p:cNvSpPr>
          <p:nvPr>
            <p:ph type="body" sz="quarter" idx="15"/>
          </p:nvPr>
        </p:nvSpPr>
        <p:spPr>
          <a:xfrm>
            <a:off x="304800" y="1981200"/>
            <a:ext cx="8305800" cy="4191000"/>
          </a:xfrm>
        </p:spPr>
        <p:txBody>
          <a:bodyPr>
            <a:normAutofit/>
          </a:bodyPr>
          <a:lstStyle/>
          <a:p>
            <a:pPr marL="400050" indent="-342900">
              <a:buFont typeface="Arial"/>
              <a:buChar char="•"/>
            </a:pPr>
            <a:r>
              <a:rPr lang="en-US" dirty="0" smtClean="0"/>
              <a:t>Influenza</a:t>
            </a:r>
          </a:p>
          <a:p>
            <a:pPr marL="400050" indent="-342900">
              <a:buFont typeface="Arial"/>
              <a:buChar char="•"/>
            </a:pPr>
            <a:r>
              <a:rPr lang="en-US" dirty="0" smtClean="0"/>
              <a:t>Leptospirosis</a:t>
            </a:r>
          </a:p>
          <a:p>
            <a:pPr marL="400050" indent="-342900">
              <a:buFont typeface="Arial"/>
              <a:buChar char="•"/>
            </a:pPr>
            <a:r>
              <a:rPr lang="en-US" dirty="0" err="1" smtClean="0"/>
              <a:t>Hepatozoon</a:t>
            </a:r>
            <a:endParaRPr lang="en-US" dirty="0" smtClean="0"/>
          </a:p>
          <a:p>
            <a:pPr marL="400050" indent="-342900">
              <a:buFont typeface="Arial"/>
              <a:buChar char="•"/>
            </a:pPr>
            <a:r>
              <a:rPr lang="en-US" dirty="0" smtClean="0"/>
              <a:t>Tetanus</a:t>
            </a:r>
          </a:p>
          <a:p>
            <a:pPr marL="400050" indent="-342900">
              <a:buFont typeface="Arial"/>
              <a:buChar char="•"/>
            </a:pPr>
            <a:r>
              <a:rPr lang="en-US" dirty="0" smtClean="0"/>
              <a:t>Toxoplasmosis</a:t>
            </a:r>
          </a:p>
          <a:p>
            <a:pPr marL="400050" indent="-342900">
              <a:buFont typeface="Arial"/>
              <a:buChar char="•"/>
            </a:pPr>
            <a:r>
              <a:rPr lang="en-US" dirty="0" err="1" smtClean="0"/>
              <a:t>Mycoplasmosis</a:t>
            </a:r>
            <a:endParaRPr lang="en-US" dirty="0" smtClean="0"/>
          </a:p>
        </p:txBody>
      </p:sp>
      <p:pic>
        <p:nvPicPr>
          <p:cNvPr id="4" name="Picture 3" descr="466673063_a426e844d3.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0" y="1852989"/>
            <a:ext cx="4953000" cy="3298698"/>
          </a:xfrm>
          <a:prstGeom prst="rect">
            <a:avLst/>
          </a:prstGeom>
        </p:spPr>
      </p:pic>
    </p:spTree>
    <p:extLst>
      <p:ext uri="{BB962C8B-B14F-4D97-AF65-F5344CB8AC3E}">
        <p14:creationId xmlns:p14="http://schemas.microsoft.com/office/powerpoint/2010/main" val="113059829"/>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tetanus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40736476"/>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Tetanus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Bacteriology</a:t>
            </a:r>
          </a:p>
          <a:p>
            <a:pPr marL="1141413" lvl="1" indent="-457200">
              <a:buFont typeface="Arial"/>
              <a:buChar char="•"/>
            </a:pPr>
            <a:r>
              <a:rPr lang="en-US" dirty="0" smtClean="0"/>
              <a:t>Anaerobic, spore-forming, non-encapsulated gram-positive bacillus</a:t>
            </a:r>
          </a:p>
          <a:p>
            <a:pPr marL="1141413" lvl="1" indent="-457200">
              <a:buFont typeface="Arial"/>
              <a:buChar char="•"/>
            </a:pPr>
            <a:r>
              <a:rPr lang="en-US" dirty="0" smtClean="0"/>
              <a:t>Ubiquitous in environment</a:t>
            </a:r>
          </a:p>
          <a:p>
            <a:pPr marL="457200" indent="-457200">
              <a:buFont typeface="Arial"/>
              <a:buChar char="•"/>
            </a:pPr>
            <a:r>
              <a:rPr lang="en-US" dirty="0" smtClean="0"/>
              <a:t>Exposure</a:t>
            </a:r>
          </a:p>
          <a:p>
            <a:pPr marL="1141413" lvl="1" indent="-457200">
              <a:buFont typeface="Arial"/>
              <a:buChar char="•"/>
            </a:pPr>
            <a:r>
              <a:rPr lang="en-US" dirty="0" smtClean="0"/>
              <a:t>External wounds</a:t>
            </a:r>
          </a:p>
          <a:p>
            <a:pPr marL="1141413" lvl="1" indent="-457200">
              <a:buFont typeface="Arial"/>
              <a:buChar char="•"/>
            </a:pPr>
            <a:r>
              <a:rPr lang="en-US" dirty="0" smtClean="0"/>
              <a:t>Surgical wounds</a:t>
            </a:r>
          </a:p>
          <a:p>
            <a:pPr marL="457200" indent="-457200">
              <a:buFont typeface="Arial"/>
              <a:buChar char="•"/>
            </a:pPr>
            <a:r>
              <a:rPr lang="en-US" dirty="0" smtClean="0"/>
              <a:t>Toxins:</a:t>
            </a:r>
          </a:p>
          <a:p>
            <a:pPr marL="1141413" lvl="1" indent="-457200">
              <a:buFont typeface="Arial"/>
              <a:buChar char="•"/>
            </a:pPr>
            <a:r>
              <a:rPr lang="en-US" dirty="0" err="1" smtClean="0"/>
              <a:t>Tetanolysin</a:t>
            </a:r>
            <a:endParaRPr lang="en-US" dirty="0" smtClean="0"/>
          </a:p>
          <a:p>
            <a:pPr marL="1141413" lvl="1" indent="-457200">
              <a:buFont typeface="Arial"/>
              <a:buChar char="•"/>
            </a:pPr>
            <a:r>
              <a:rPr lang="en-US" dirty="0" err="1" smtClean="0"/>
              <a:t>Tetanospasmin</a:t>
            </a:r>
            <a:endParaRPr lang="en-US" dirty="0" smtClean="0"/>
          </a:p>
        </p:txBody>
      </p:sp>
      <p:sp>
        <p:nvSpPr>
          <p:cNvPr id="4" name="Text Placeholder 3"/>
          <p:cNvSpPr>
            <a:spLocks noGrp="1"/>
          </p:cNvSpPr>
          <p:nvPr>
            <p:ph type="body" sz="quarter" idx="13"/>
          </p:nvPr>
        </p:nvSpPr>
        <p:spPr/>
        <p:txBody>
          <a:bodyPr/>
          <a:lstStyle/>
          <a:p>
            <a:r>
              <a:rPr lang="en-US" dirty="0" smtClean="0"/>
              <a:t>Pathophysiology</a:t>
            </a:r>
            <a:endParaRPr lang="en-US" dirty="0"/>
          </a:p>
        </p:txBody>
      </p:sp>
      <p:pic>
        <p:nvPicPr>
          <p:cNvPr id="5" name="Picture 4"/>
          <p:cNvPicPr>
            <a:picLocks noChangeAspect="1"/>
          </p:cNvPicPr>
          <p:nvPr/>
        </p:nvPicPr>
        <p:blipFill rotWithShape="1">
          <a:blip r:embed="rId3"/>
          <a:srcRect l="16123"/>
          <a:stretch/>
        </p:blipFill>
        <p:spPr>
          <a:xfrm>
            <a:off x="4773009" y="3429000"/>
            <a:ext cx="4142390" cy="2908300"/>
          </a:xfrm>
          <a:prstGeom prst="rect">
            <a:avLst/>
          </a:prstGeom>
        </p:spPr>
      </p:pic>
    </p:spTree>
    <p:extLst>
      <p:ext uri="{BB962C8B-B14F-4D97-AF65-F5344CB8AC3E}">
        <p14:creationId xmlns:p14="http://schemas.microsoft.com/office/powerpoint/2010/main" val="3724158453"/>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Mechanism of disease</a:t>
            </a:r>
          </a:p>
          <a:p>
            <a:pPr marL="1141413" lvl="1" indent="-457200">
              <a:buFont typeface="Arial"/>
              <a:buChar char="•"/>
            </a:pPr>
            <a:r>
              <a:rPr lang="en-US" dirty="0" smtClean="0"/>
              <a:t>Exposure through wound</a:t>
            </a:r>
          </a:p>
          <a:p>
            <a:pPr marL="1544638" lvl="2" indent="-457200">
              <a:buFont typeface="Arial"/>
              <a:buChar char="•"/>
            </a:pPr>
            <a:r>
              <a:rPr lang="en-US" dirty="0" smtClean="0"/>
              <a:t>Requires low oxygen tension</a:t>
            </a:r>
          </a:p>
          <a:p>
            <a:pPr marL="1544638" lvl="2" indent="-457200">
              <a:buFont typeface="Arial"/>
              <a:buChar char="•"/>
            </a:pPr>
            <a:r>
              <a:rPr lang="en-US" dirty="0" smtClean="0"/>
              <a:t>Median 9 days following trauma</a:t>
            </a:r>
          </a:p>
          <a:p>
            <a:pPr marL="1141413" lvl="1" indent="-457200">
              <a:buFont typeface="Arial"/>
              <a:buChar char="•"/>
            </a:pPr>
            <a:r>
              <a:rPr lang="en-US" dirty="0" smtClean="0"/>
              <a:t>Inactive </a:t>
            </a:r>
            <a:r>
              <a:rPr lang="en-US" dirty="0"/>
              <a:t>peptide cleaved to active </a:t>
            </a:r>
            <a:endParaRPr lang="en-US" dirty="0" smtClean="0"/>
          </a:p>
          <a:p>
            <a:pPr marL="1544638" lvl="2" indent="-457200">
              <a:buFont typeface="Arial"/>
              <a:buChar char="•"/>
            </a:pPr>
            <a:r>
              <a:rPr lang="en-US" dirty="0" smtClean="0"/>
              <a:t>Heavy </a:t>
            </a:r>
            <a:r>
              <a:rPr lang="en-US" dirty="0"/>
              <a:t>chain mediates attachment to peripheral </a:t>
            </a:r>
            <a:r>
              <a:rPr lang="en-US" dirty="0" smtClean="0"/>
              <a:t>nerves</a:t>
            </a:r>
          </a:p>
          <a:p>
            <a:pPr marL="1544638" lvl="2" indent="-457200">
              <a:buFont typeface="Arial"/>
              <a:buChar char="•"/>
            </a:pPr>
            <a:r>
              <a:rPr lang="en-US" dirty="0" smtClean="0"/>
              <a:t>Internalization and retrograde migration through neurons</a:t>
            </a:r>
            <a:endParaRPr lang="en-US" dirty="0"/>
          </a:p>
          <a:p>
            <a:pPr marL="1141413" lvl="1" indent="-457200">
              <a:buFont typeface="Arial"/>
              <a:buChar char="•"/>
            </a:pPr>
            <a:r>
              <a:rPr lang="en-US" dirty="0" smtClean="0"/>
              <a:t>Prevents release of inhibitory </a:t>
            </a:r>
            <a:r>
              <a:rPr lang="en-US" dirty="0" err="1" smtClean="0"/>
              <a:t>neurotransmittors</a:t>
            </a:r>
            <a:endParaRPr lang="en-US" dirty="0" smtClean="0"/>
          </a:p>
          <a:p>
            <a:pPr marL="1141413" lvl="1" indent="-457200">
              <a:buFont typeface="Arial"/>
              <a:buChar char="•"/>
            </a:pPr>
            <a:r>
              <a:rPr lang="en-US" dirty="0" err="1" smtClean="0"/>
              <a:t>Hematogenous</a:t>
            </a:r>
            <a:r>
              <a:rPr lang="en-US" dirty="0" smtClean="0"/>
              <a:t> spread in high load</a:t>
            </a:r>
            <a:endParaRPr lang="en-US" dirty="0"/>
          </a:p>
        </p:txBody>
      </p:sp>
      <p:sp>
        <p:nvSpPr>
          <p:cNvPr id="4" name="Text Placeholder 3"/>
          <p:cNvSpPr>
            <a:spLocks noGrp="1"/>
          </p:cNvSpPr>
          <p:nvPr>
            <p:ph type="body" sz="quarter" idx="13"/>
          </p:nvPr>
        </p:nvSpPr>
        <p:spPr/>
        <p:txBody>
          <a:bodyPr/>
          <a:lstStyle/>
          <a:p>
            <a:r>
              <a:rPr lang="en-US" dirty="0" err="1" smtClean="0"/>
              <a:t>Tetanospasmin</a:t>
            </a:r>
            <a:endParaRPr lang="en-US" dirty="0"/>
          </a:p>
        </p:txBody>
      </p:sp>
    </p:spTree>
    <p:extLst>
      <p:ext uri="{BB962C8B-B14F-4D97-AF65-F5344CB8AC3E}">
        <p14:creationId xmlns:p14="http://schemas.microsoft.com/office/powerpoint/2010/main" val="4261865580"/>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p:txBody>
          <a:bodyPr/>
          <a:lstStyle/>
          <a:p>
            <a:pPr marL="457200" indent="-457200">
              <a:buFont typeface="Arial"/>
              <a:buChar char="•"/>
            </a:pPr>
            <a:r>
              <a:rPr lang="en-US" dirty="0" smtClean="0"/>
              <a:t>Autonomic disturbances</a:t>
            </a:r>
          </a:p>
          <a:p>
            <a:pPr marL="1141413" lvl="1" indent="-457200">
              <a:buFont typeface="Arial"/>
              <a:buChar char="•"/>
            </a:pPr>
            <a:r>
              <a:rPr lang="en-US" dirty="0" smtClean="0"/>
              <a:t>30% of human tetanus patients</a:t>
            </a:r>
          </a:p>
          <a:p>
            <a:pPr marL="1141413" lvl="1" indent="-457200">
              <a:buFont typeface="Arial"/>
              <a:buChar char="•"/>
            </a:pPr>
            <a:r>
              <a:rPr lang="en-US" dirty="0" smtClean="0"/>
              <a:t>Theory:</a:t>
            </a:r>
          </a:p>
          <a:p>
            <a:pPr marL="1544638" lvl="2" indent="-457200">
              <a:buFont typeface="Arial"/>
              <a:buChar char="•"/>
            </a:pPr>
            <a:r>
              <a:rPr lang="en-US" dirty="0" smtClean="0"/>
              <a:t>Impaired inhibitory circuits in autonomic nervous system</a:t>
            </a:r>
          </a:p>
          <a:p>
            <a:pPr marL="1141413" lvl="1" indent="-457200">
              <a:buFont typeface="Arial"/>
              <a:buChar char="•"/>
            </a:pPr>
            <a:r>
              <a:rPr lang="en-US" dirty="0" smtClean="0"/>
              <a:t>Can affect sympathetic or parasympathetic</a:t>
            </a:r>
          </a:p>
          <a:p>
            <a:pPr marL="1544638" lvl="2" indent="-457200">
              <a:buFont typeface="Arial"/>
              <a:buChar char="•"/>
            </a:pPr>
            <a:r>
              <a:rPr lang="en-US" dirty="0" smtClean="0"/>
              <a:t>Dogs mostly get parasympathetic, humans mostly get sympathetic</a:t>
            </a:r>
          </a:p>
          <a:p>
            <a:pPr marL="1141413" lvl="1" indent="-457200">
              <a:buFont typeface="Arial"/>
              <a:buChar char="•"/>
            </a:pPr>
            <a:r>
              <a:rPr lang="en-US" dirty="0" smtClean="0"/>
              <a:t>Human findings: </a:t>
            </a:r>
            <a:r>
              <a:rPr lang="en-US" dirty="0" err="1" smtClean="0"/>
              <a:t>ptyalism</a:t>
            </a:r>
            <a:r>
              <a:rPr lang="en-US" dirty="0" smtClean="0"/>
              <a:t>, tachycardia, tachypnea, hypertension, increased protein catabolism</a:t>
            </a:r>
          </a:p>
          <a:p>
            <a:pPr marL="1141413" lvl="1" indent="-457200">
              <a:buFont typeface="Arial"/>
              <a:buChar char="•"/>
            </a:pPr>
            <a:endParaRPr lang="en-US" dirty="0" smtClean="0"/>
          </a:p>
        </p:txBody>
      </p:sp>
      <p:sp>
        <p:nvSpPr>
          <p:cNvPr id="4" name="Text Placeholder 3"/>
          <p:cNvSpPr>
            <a:spLocks noGrp="1"/>
          </p:cNvSpPr>
          <p:nvPr>
            <p:ph type="body" sz="quarter" idx="13"/>
          </p:nvPr>
        </p:nvSpPr>
        <p:spPr/>
        <p:txBody>
          <a:bodyPr/>
          <a:lstStyle/>
          <a:p>
            <a:r>
              <a:rPr lang="en-US" dirty="0" smtClean="0"/>
              <a:t>Pathophysiology</a:t>
            </a:r>
            <a:endParaRPr lang="en-US" dirty="0"/>
          </a:p>
        </p:txBody>
      </p:sp>
    </p:spTree>
    <p:extLst>
      <p:ext uri="{BB962C8B-B14F-4D97-AF65-F5344CB8AC3E}">
        <p14:creationId xmlns:p14="http://schemas.microsoft.com/office/powerpoint/2010/main" val="32065305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p:txBody>
          <a:bodyPr>
            <a:normAutofit fontScale="85000" lnSpcReduction="10000"/>
          </a:bodyPr>
          <a:lstStyle/>
          <a:p>
            <a:pPr marL="457200" indent="-457200">
              <a:buFont typeface="Arial"/>
              <a:buChar char="•"/>
            </a:pPr>
            <a:r>
              <a:rPr lang="en-US" dirty="0" smtClean="0"/>
              <a:t>Class I:</a:t>
            </a:r>
          </a:p>
          <a:p>
            <a:pPr marL="1141413" lvl="1" indent="-457200">
              <a:buFont typeface="Arial"/>
              <a:buChar char="•"/>
            </a:pPr>
            <a:r>
              <a:rPr lang="en-US" dirty="0" smtClean="0"/>
              <a:t>Only facial signs</a:t>
            </a:r>
            <a:endParaRPr lang="en-US" dirty="0"/>
          </a:p>
          <a:p>
            <a:pPr marL="457200" indent="-457200">
              <a:buFont typeface="Arial"/>
              <a:buChar char="•"/>
            </a:pPr>
            <a:r>
              <a:rPr lang="en-US" dirty="0" smtClean="0"/>
              <a:t>Class II:</a:t>
            </a:r>
          </a:p>
          <a:p>
            <a:pPr marL="1141413" lvl="1" indent="-457200">
              <a:buFont typeface="Arial"/>
              <a:buChar char="•"/>
            </a:pPr>
            <a:r>
              <a:rPr lang="en-US" dirty="0" smtClean="0"/>
              <a:t>Generalized rigidity or dysphagia</a:t>
            </a:r>
          </a:p>
          <a:p>
            <a:pPr marL="1141413" lvl="1" indent="-457200">
              <a:buFont typeface="Arial"/>
              <a:buChar char="•"/>
            </a:pPr>
            <a:r>
              <a:rPr lang="en-US" dirty="0" smtClean="0"/>
              <a:t>With or without class I signs</a:t>
            </a:r>
          </a:p>
          <a:p>
            <a:pPr marL="457200" indent="-457200">
              <a:buFont typeface="Arial"/>
              <a:buChar char="•"/>
            </a:pPr>
            <a:r>
              <a:rPr lang="en-US" dirty="0" smtClean="0"/>
              <a:t>Class III:</a:t>
            </a:r>
          </a:p>
          <a:p>
            <a:pPr marL="1141413" lvl="1" indent="-457200">
              <a:buFont typeface="Arial"/>
              <a:buChar char="•"/>
            </a:pPr>
            <a:r>
              <a:rPr lang="en-US" dirty="0" smtClean="0"/>
              <a:t>Recumbency or seizures</a:t>
            </a:r>
          </a:p>
          <a:p>
            <a:pPr marL="1141413" lvl="1" indent="-457200">
              <a:buFont typeface="Arial"/>
              <a:buChar char="•"/>
            </a:pPr>
            <a:r>
              <a:rPr lang="en-US" dirty="0" smtClean="0"/>
              <a:t>Class I or class II signs</a:t>
            </a:r>
          </a:p>
          <a:p>
            <a:pPr marL="457200" indent="-457200">
              <a:buFont typeface="Arial"/>
              <a:buChar char="•"/>
            </a:pPr>
            <a:r>
              <a:rPr lang="en-US" dirty="0" smtClean="0"/>
              <a:t>Class IV:</a:t>
            </a:r>
          </a:p>
          <a:p>
            <a:pPr marL="1141413" lvl="1" indent="-457200">
              <a:buFont typeface="Arial"/>
              <a:buChar char="•"/>
            </a:pPr>
            <a:r>
              <a:rPr lang="en-US" dirty="0" smtClean="0"/>
              <a:t>Abnormal HR, RR or BP</a:t>
            </a:r>
          </a:p>
          <a:p>
            <a:pPr marL="1141413" lvl="1" indent="-457200">
              <a:buFont typeface="Arial"/>
              <a:buChar char="•"/>
            </a:pPr>
            <a:r>
              <a:rPr lang="en-US" dirty="0" smtClean="0"/>
              <a:t>Class I, II or III signs</a:t>
            </a:r>
          </a:p>
        </p:txBody>
      </p:sp>
      <p:sp>
        <p:nvSpPr>
          <p:cNvPr id="4" name="Text Placeholder 3"/>
          <p:cNvSpPr>
            <a:spLocks noGrp="1"/>
          </p:cNvSpPr>
          <p:nvPr>
            <p:ph type="body" sz="quarter" idx="13"/>
          </p:nvPr>
        </p:nvSpPr>
        <p:spPr/>
        <p:txBody>
          <a:bodyPr/>
          <a:lstStyle/>
          <a:p>
            <a:r>
              <a:rPr lang="en-US" dirty="0" smtClean="0"/>
              <a:t>Classification system</a:t>
            </a:r>
            <a:endParaRPr lang="en-US" dirty="0"/>
          </a:p>
        </p:txBody>
      </p:sp>
      <p:sp>
        <p:nvSpPr>
          <p:cNvPr id="5" name="TextBox 4"/>
          <p:cNvSpPr txBox="1"/>
          <p:nvPr/>
        </p:nvSpPr>
        <p:spPr>
          <a:xfrm>
            <a:off x="6477000" y="6324600"/>
            <a:ext cx="2438400" cy="4572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r>
              <a:rPr kumimoji="0" lang="en-US" sz="2400" i="0" u="none" strike="noStrike" kern="1200" normalizeH="0" baseline="0" noProof="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Perpetua" pitchFamily="18" charset="0"/>
                <a:ea typeface="+mj-ea"/>
                <a:cs typeface="+mj-cs"/>
              </a:rPr>
              <a:t>Burkitt</a:t>
            </a:r>
            <a:r>
              <a:rPr kumimoji="0" lang="en-US" sz="2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Perpetua" pitchFamily="18" charset="0"/>
                <a:ea typeface="+mj-ea"/>
                <a:cs typeface="+mj-cs"/>
              </a:rPr>
              <a:t> 2007</a:t>
            </a:r>
          </a:p>
        </p:txBody>
      </p:sp>
    </p:spTree>
    <p:extLst>
      <p:ext uri="{BB962C8B-B14F-4D97-AF65-F5344CB8AC3E}">
        <p14:creationId xmlns:p14="http://schemas.microsoft.com/office/powerpoint/2010/main" val="18613145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Tetanus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Four forms:</a:t>
            </a:r>
          </a:p>
          <a:p>
            <a:pPr marL="1141413" lvl="1" indent="-457200">
              <a:buFont typeface="Arial"/>
              <a:buChar char="•"/>
            </a:pPr>
            <a:r>
              <a:rPr lang="en-US" dirty="0" smtClean="0"/>
              <a:t>Cephalic</a:t>
            </a:r>
          </a:p>
          <a:p>
            <a:pPr marL="1544638" lvl="2" indent="-457200">
              <a:buFont typeface="Arial"/>
              <a:buChar char="•"/>
            </a:pPr>
            <a:r>
              <a:rPr lang="en-US" dirty="0" smtClean="0"/>
              <a:t>Seen with otitis media</a:t>
            </a:r>
          </a:p>
          <a:p>
            <a:pPr marL="1141413" lvl="1" indent="-457200">
              <a:buFont typeface="Arial"/>
              <a:buChar char="•"/>
            </a:pPr>
            <a:r>
              <a:rPr lang="en-US" dirty="0" smtClean="0"/>
              <a:t>Localized</a:t>
            </a:r>
          </a:p>
          <a:p>
            <a:pPr marL="1544638" lvl="2" indent="-457200">
              <a:buFont typeface="Arial"/>
              <a:buChar char="•"/>
            </a:pPr>
            <a:r>
              <a:rPr lang="en-US" dirty="0" smtClean="0"/>
              <a:t>Muscle rigidity at site of infection</a:t>
            </a:r>
          </a:p>
          <a:p>
            <a:pPr marL="1544638" lvl="2" indent="-457200">
              <a:buFont typeface="Arial"/>
              <a:buChar char="•"/>
            </a:pPr>
            <a:r>
              <a:rPr lang="en-US" dirty="0" smtClean="0"/>
              <a:t>May progress to contralateral limb</a:t>
            </a:r>
          </a:p>
          <a:p>
            <a:pPr marL="1141413" lvl="1" indent="-457200">
              <a:buFont typeface="Arial"/>
              <a:buChar char="•"/>
            </a:pPr>
            <a:r>
              <a:rPr lang="en-US" dirty="0" smtClean="0"/>
              <a:t>Generalized</a:t>
            </a:r>
          </a:p>
          <a:p>
            <a:pPr marL="1544638" lvl="2" indent="-457200">
              <a:buFont typeface="Arial"/>
              <a:buChar char="•"/>
            </a:pPr>
            <a:r>
              <a:rPr lang="en-US" dirty="0" smtClean="0"/>
              <a:t>Extreme muscle rigidity with extensor groups dominating</a:t>
            </a:r>
          </a:p>
          <a:p>
            <a:pPr marL="1544638" lvl="2" indent="-457200">
              <a:buFont typeface="Arial"/>
              <a:buChar char="•"/>
            </a:pPr>
            <a:r>
              <a:rPr lang="en-US" dirty="0" smtClean="0"/>
              <a:t>May progress from localized form to CNS</a:t>
            </a:r>
          </a:p>
          <a:p>
            <a:pPr marL="1141413" lvl="1" indent="-457200">
              <a:buFont typeface="Arial"/>
              <a:buChar char="•"/>
            </a:pPr>
            <a:r>
              <a:rPr lang="en-US" dirty="0" smtClean="0"/>
              <a:t>Neonatal</a:t>
            </a:r>
            <a:endParaRPr lang="en-US" dirty="0"/>
          </a:p>
        </p:txBody>
      </p:sp>
      <p:sp>
        <p:nvSpPr>
          <p:cNvPr id="4" name="Text Placeholder 3"/>
          <p:cNvSpPr>
            <a:spLocks noGrp="1"/>
          </p:cNvSpPr>
          <p:nvPr>
            <p:ph type="body" sz="quarter" idx="13"/>
          </p:nvPr>
        </p:nvSpPr>
        <p:spPr/>
        <p:txBody>
          <a:bodyPr/>
          <a:lstStyle/>
          <a:p>
            <a:r>
              <a:rPr lang="en-US" dirty="0" smtClean="0"/>
              <a:t>Human classification</a:t>
            </a:r>
            <a:endParaRPr lang="en-US" dirty="0"/>
          </a:p>
        </p:txBody>
      </p:sp>
    </p:spTree>
    <p:extLst>
      <p:ext uri="{BB962C8B-B14F-4D97-AF65-F5344CB8AC3E}">
        <p14:creationId xmlns:p14="http://schemas.microsoft.com/office/powerpoint/2010/main" val="1649053831"/>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Tetanus</a:t>
            </a:r>
            <a:endParaRPr lang="en-US" dirty="0"/>
          </a:p>
        </p:txBody>
      </p:sp>
      <p:sp>
        <p:nvSpPr>
          <p:cNvPr id="4" name="Text Placeholder 3"/>
          <p:cNvSpPr>
            <a:spLocks noGrp="1"/>
          </p:cNvSpPr>
          <p:nvPr>
            <p:ph type="body" sz="quarter" idx="13"/>
          </p:nvPr>
        </p:nvSpPr>
        <p:spPr/>
        <p:txBody>
          <a:bodyPr/>
          <a:lstStyle/>
          <a:p>
            <a:r>
              <a:rPr lang="en-US" dirty="0" smtClean="0"/>
              <a:t>Classification system</a:t>
            </a:r>
            <a:endParaRPr lang="en-US" dirty="0"/>
          </a:p>
        </p:txBody>
      </p:sp>
      <p:pic>
        <p:nvPicPr>
          <p:cNvPr id="5" name="Picture 4"/>
          <p:cNvPicPr>
            <a:picLocks noChangeAspect="1"/>
          </p:cNvPicPr>
          <p:nvPr/>
        </p:nvPicPr>
        <p:blipFill>
          <a:blip r:embed="rId3"/>
          <a:stretch>
            <a:fillRect/>
          </a:stretch>
        </p:blipFill>
        <p:spPr>
          <a:xfrm>
            <a:off x="1447800" y="1752600"/>
            <a:ext cx="6248400" cy="4686300"/>
          </a:xfrm>
          <a:prstGeom prst="rect">
            <a:avLst/>
          </a:prstGeom>
        </p:spPr>
      </p:pic>
    </p:spTree>
    <p:extLst>
      <p:ext uri="{BB962C8B-B14F-4D97-AF65-F5344CB8AC3E}">
        <p14:creationId xmlns:p14="http://schemas.microsoft.com/office/powerpoint/2010/main" val="3321643795"/>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Tetanus</a:t>
            </a:r>
            <a:endParaRPr lang="en-US" dirty="0"/>
          </a:p>
        </p:txBody>
      </p:sp>
      <p:sp>
        <p:nvSpPr>
          <p:cNvPr id="3" name="Content Placeholder 2"/>
          <p:cNvSpPr>
            <a:spLocks noGrp="1"/>
          </p:cNvSpPr>
          <p:nvPr>
            <p:ph idx="1"/>
          </p:nvPr>
        </p:nvSpPr>
        <p:spPr/>
        <p:txBody>
          <a:bodyPr>
            <a:normAutofit fontScale="77500" lnSpcReduction="20000"/>
          </a:bodyPr>
          <a:lstStyle/>
          <a:p>
            <a:pPr marL="457200" indent="-457200">
              <a:buFont typeface="Arial"/>
              <a:buChar char="•"/>
            </a:pPr>
            <a:r>
              <a:rPr lang="en-US" dirty="0" smtClean="0"/>
              <a:t>Recent trauma</a:t>
            </a:r>
          </a:p>
          <a:p>
            <a:pPr marL="1141413" lvl="1" indent="-457200">
              <a:buFont typeface="Arial"/>
              <a:buChar char="•"/>
            </a:pPr>
            <a:r>
              <a:rPr lang="en-US" dirty="0" smtClean="0"/>
              <a:t>Grass awns</a:t>
            </a:r>
          </a:p>
          <a:p>
            <a:pPr marL="1141413" lvl="1" indent="-457200">
              <a:buFont typeface="Arial"/>
              <a:buChar char="•"/>
            </a:pPr>
            <a:r>
              <a:rPr lang="en-US" dirty="0" smtClean="0"/>
              <a:t>Tick bite wounds</a:t>
            </a:r>
          </a:p>
          <a:p>
            <a:pPr marL="1141413" lvl="1" indent="-457200">
              <a:buFont typeface="Arial"/>
              <a:buChar char="•"/>
            </a:pPr>
            <a:r>
              <a:rPr lang="en-US" dirty="0" smtClean="0"/>
              <a:t>Excessive claw grooming</a:t>
            </a:r>
          </a:p>
          <a:p>
            <a:pPr marL="457200" indent="-457200">
              <a:buFont typeface="Arial"/>
              <a:buChar char="•"/>
            </a:pPr>
            <a:r>
              <a:rPr lang="en-US" dirty="0" smtClean="0"/>
              <a:t>Surgical wounds</a:t>
            </a:r>
          </a:p>
          <a:p>
            <a:pPr marL="1141413" lvl="1" indent="-457200">
              <a:buFont typeface="Arial"/>
              <a:buChar char="•"/>
            </a:pPr>
            <a:r>
              <a:rPr lang="en-US" dirty="0" smtClean="0"/>
              <a:t>More likely to progress to higher class (not significantly different however)</a:t>
            </a:r>
          </a:p>
          <a:p>
            <a:pPr marL="1141413" lvl="1" indent="-457200">
              <a:buFont typeface="Arial"/>
              <a:buChar char="•"/>
            </a:pPr>
            <a:r>
              <a:rPr lang="en-US" dirty="0" smtClean="0"/>
              <a:t>No association between wound type and 28 day mortality rate</a:t>
            </a:r>
          </a:p>
          <a:p>
            <a:pPr marL="1141413" lvl="1" indent="-457200">
              <a:buFont typeface="Arial"/>
              <a:buChar char="•"/>
            </a:pPr>
            <a:r>
              <a:rPr lang="en-US" dirty="0" smtClean="0"/>
              <a:t>No association b/t earlier wound management and progression of clinical signs</a:t>
            </a:r>
          </a:p>
          <a:p>
            <a:pPr marL="457200" indent="-457200">
              <a:buFont typeface="Arial"/>
              <a:buChar char="•"/>
            </a:pPr>
            <a:r>
              <a:rPr lang="en-US" dirty="0" smtClean="0"/>
              <a:t>Teething</a:t>
            </a:r>
            <a:endParaRPr lang="en-US" dirty="0"/>
          </a:p>
        </p:txBody>
      </p:sp>
      <p:sp>
        <p:nvSpPr>
          <p:cNvPr id="4" name="Text Placeholder 3"/>
          <p:cNvSpPr>
            <a:spLocks noGrp="1"/>
          </p:cNvSpPr>
          <p:nvPr>
            <p:ph type="body" sz="quarter" idx="13"/>
          </p:nvPr>
        </p:nvSpPr>
        <p:spPr/>
        <p:txBody>
          <a:bodyPr/>
          <a:lstStyle/>
          <a:p>
            <a:r>
              <a:rPr lang="en-US" dirty="0" smtClean="0"/>
              <a:t>Risk factors</a:t>
            </a:r>
            <a:endParaRPr lang="en-US" dirty="0"/>
          </a:p>
        </p:txBody>
      </p:sp>
    </p:spTree>
    <p:extLst>
      <p:ext uri="{BB962C8B-B14F-4D97-AF65-F5344CB8AC3E}">
        <p14:creationId xmlns:p14="http://schemas.microsoft.com/office/powerpoint/2010/main" val="231468641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Canine Influenza H3N8</a:t>
            </a:r>
          </a:p>
        </p:txBody>
      </p:sp>
      <p:sp>
        <p:nvSpPr>
          <p:cNvPr id="3" name="Content Placeholder 2"/>
          <p:cNvSpPr>
            <a:spLocks noGrp="1"/>
          </p:cNvSpPr>
          <p:nvPr>
            <p:ph idx="1"/>
          </p:nvPr>
        </p:nvSpPr>
        <p:spPr>
          <a:xfrm>
            <a:off x="609600" y="1752600"/>
            <a:ext cx="8229600" cy="4724400"/>
          </a:xfrm>
        </p:spPr>
        <p:txBody>
          <a:bodyPr>
            <a:normAutofit fontScale="92500"/>
          </a:bodyPr>
          <a:lstStyle/>
          <a:p>
            <a:pPr marL="457200" indent="-457200">
              <a:buFont typeface="Arial"/>
              <a:buChar char="•"/>
            </a:pPr>
            <a:r>
              <a:rPr lang="en-US" dirty="0" smtClean="0"/>
              <a:t>Animal health diagnostic center statistics</a:t>
            </a:r>
          </a:p>
          <a:p>
            <a:pPr marL="1141413" lvl="1" indent="-457200">
              <a:buFont typeface="Arial"/>
              <a:buChar char="•"/>
            </a:pPr>
            <a:r>
              <a:rPr lang="en-US" dirty="0" smtClean="0"/>
              <a:t>Endemic states:</a:t>
            </a:r>
          </a:p>
          <a:p>
            <a:pPr marL="1544638" lvl="2" indent="-457200">
              <a:buFont typeface="Arial"/>
              <a:buChar char="•"/>
            </a:pPr>
            <a:r>
              <a:rPr lang="en-US" dirty="0" smtClean="0"/>
              <a:t>New York</a:t>
            </a:r>
          </a:p>
          <a:p>
            <a:pPr marL="1544638" lvl="2" indent="-457200">
              <a:buFont typeface="Arial"/>
              <a:buChar char="•"/>
            </a:pPr>
            <a:r>
              <a:rPr lang="en-US" dirty="0" smtClean="0"/>
              <a:t>New Jersey</a:t>
            </a:r>
          </a:p>
          <a:p>
            <a:pPr marL="1544638" lvl="2" indent="-457200">
              <a:buFont typeface="Arial"/>
              <a:buChar char="•"/>
            </a:pPr>
            <a:r>
              <a:rPr lang="en-US" dirty="0" smtClean="0"/>
              <a:t>Colorado</a:t>
            </a:r>
          </a:p>
          <a:p>
            <a:pPr marL="1544638" lvl="2" indent="-457200">
              <a:buFont typeface="Arial"/>
              <a:buChar char="•"/>
            </a:pPr>
            <a:r>
              <a:rPr lang="en-US" dirty="0" smtClean="0"/>
              <a:t>Florida</a:t>
            </a:r>
          </a:p>
          <a:p>
            <a:pPr marL="1544638" lvl="2" indent="-457200">
              <a:buFont typeface="Arial"/>
              <a:buChar char="•"/>
            </a:pPr>
            <a:r>
              <a:rPr lang="en-US" dirty="0" smtClean="0"/>
              <a:t>Pennsylvania</a:t>
            </a:r>
          </a:p>
          <a:p>
            <a:pPr marL="1141413" lvl="1" indent="-457200">
              <a:buFont typeface="Arial"/>
              <a:buChar char="•"/>
            </a:pPr>
            <a:r>
              <a:rPr lang="en-US" dirty="0" smtClean="0"/>
              <a:t>High infection rates</a:t>
            </a:r>
          </a:p>
          <a:p>
            <a:pPr marL="1544638" lvl="2" indent="-457200">
              <a:buFont typeface="Arial"/>
              <a:buChar char="•"/>
            </a:pPr>
            <a:r>
              <a:rPr lang="en-US" dirty="0" smtClean="0"/>
              <a:t>California</a:t>
            </a:r>
          </a:p>
          <a:p>
            <a:pPr marL="1544638" lvl="2" indent="-457200">
              <a:buFont typeface="Arial"/>
              <a:buChar char="•"/>
            </a:pPr>
            <a:r>
              <a:rPr lang="en-US" dirty="0" smtClean="0"/>
              <a:t>Wyoming</a:t>
            </a:r>
          </a:p>
          <a:p>
            <a:pPr marL="1544638" lvl="2" indent="-457200">
              <a:buFont typeface="Arial"/>
              <a:buChar char="•"/>
            </a:pPr>
            <a:r>
              <a:rPr lang="en-US" dirty="0" smtClean="0"/>
              <a:t>Illinois</a:t>
            </a:r>
          </a:p>
          <a:p>
            <a:pPr marL="1544638" lvl="2" indent="-457200">
              <a:buFont typeface="Arial"/>
              <a:buChar char="•"/>
            </a:pPr>
            <a:r>
              <a:rPr lang="en-US" dirty="0" smtClean="0"/>
              <a:t>Massachusetts</a:t>
            </a:r>
          </a:p>
          <a:p>
            <a:pPr marL="1141413" lvl="1" indent="-457200">
              <a:buFont typeface="Arial"/>
              <a:buChar char="•"/>
            </a:pPr>
            <a:endParaRPr lang="en-US" dirty="0" smtClean="0"/>
          </a:p>
        </p:txBody>
      </p:sp>
      <p:sp>
        <p:nvSpPr>
          <p:cNvPr id="4" name="Text Placeholder 3"/>
          <p:cNvSpPr>
            <a:spLocks noGrp="1"/>
          </p:cNvSpPr>
          <p:nvPr>
            <p:ph type="body" sz="quarter" idx="13"/>
          </p:nvPr>
        </p:nvSpPr>
        <p:spPr/>
        <p:txBody>
          <a:bodyPr/>
          <a:lstStyle/>
          <a:p>
            <a:r>
              <a:rPr lang="en-US" dirty="0" smtClean="0"/>
              <a:t>Geographic distribution</a:t>
            </a:r>
            <a:endParaRPr lang="en-US" dirty="0"/>
          </a:p>
        </p:txBody>
      </p:sp>
      <p:pic>
        <p:nvPicPr>
          <p:cNvPr id="5" name="Picture 4"/>
          <p:cNvPicPr>
            <a:picLocks noChangeAspect="1"/>
          </p:cNvPicPr>
          <p:nvPr/>
        </p:nvPicPr>
        <p:blipFill rotWithShape="1">
          <a:blip r:embed="rId3"/>
          <a:srcRect l="44182" t="24049" r="6021" b="23833"/>
          <a:stretch/>
        </p:blipFill>
        <p:spPr>
          <a:xfrm>
            <a:off x="4361978" y="2960616"/>
            <a:ext cx="4553422" cy="3363984"/>
          </a:xfrm>
          <a:prstGeom prst="rect">
            <a:avLst/>
          </a:prstGeom>
        </p:spPr>
      </p:pic>
    </p:spTree>
    <p:extLst>
      <p:ext uri="{BB962C8B-B14F-4D97-AF65-F5344CB8AC3E}">
        <p14:creationId xmlns:p14="http://schemas.microsoft.com/office/powerpoint/2010/main" val="1475809143"/>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a:xfrm>
            <a:off x="609600" y="1752601"/>
            <a:ext cx="3886200" cy="2362200"/>
          </a:xfrm>
        </p:spPr>
        <p:txBody>
          <a:bodyPr>
            <a:normAutofit fontScale="77500" lnSpcReduction="20000"/>
          </a:bodyPr>
          <a:lstStyle/>
          <a:p>
            <a:pPr marL="457200" indent="-457200">
              <a:buFont typeface="Arial"/>
              <a:buChar char="•"/>
            </a:pPr>
            <a:r>
              <a:rPr lang="en-US" dirty="0" smtClean="0"/>
              <a:t>Ocular signs</a:t>
            </a:r>
          </a:p>
          <a:p>
            <a:pPr marL="457200" indent="-457200">
              <a:buFont typeface="Arial"/>
              <a:buChar char="•"/>
            </a:pPr>
            <a:r>
              <a:rPr lang="en-US" dirty="0" smtClean="0"/>
              <a:t>Cervical muscle tension</a:t>
            </a:r>
          </a:p>
          <a:p>
            <a:pPr marL="457200" indent="-457200">
              <a:buFont typeface="Arial"/>
              <a:buChar char="•"/>
            </a:pPr>
            <a:r>
              <a:rPr lang="en-US" dirty="0" smtClean="0"/>
              <a:t>Facial swelling</a:t>
            </a:r>
          </a:p>
          <a:p>
            <a:pPr marL="457200" indent="-457200">
              <a:buFont typeface="Arial"/>
              <a:buChar char="•"/>
            </a:pPr>
            <a:r>
              <a:rPr lang="en-US" dirty="0" smtClean="0"/>
              <a:t>Dysphagia</a:t>
            </a:r>
          </a:p>
          <a:p>
            <a:pPr marL="457200" indent="-457200">
              <a:buFont typeface="Arial"/>
              <a:buChar char="•"/>
            </a:pPr>
            <a:r>
              <a:rPr lang="en-US" dirty="0" smtClean="0"/>
              <a:t>Hypersalivation</a:t>
            </a:r>
          </a:p>
        </p:txBody>
      </p:sp>
      <p:sp>
        <p:nvSpPr>
          <p:cNvPr id="4" name="Text Placeholder 3"/>
          <p:cNvSpPr>
            <a:spLocks noGrp="1"/>
          </p:cNvSpPr>
          <p:nvPr>
            <p:ph type="body" sz="quarter" idx="13"/>
          </p:nvPr>
        </p:nvSpPr>
        <p:spPr/>
        <p:txBody>
          <a:bodyPr/>
          <a:lstStyle/>
          <a:p>
            <a:r>
              <a:rPr lang="en-US" dirty="0" smtClean="0"/>
              <a:t>Clinical signs</a:t>
            </a:r>
            <a:endParaRPr lang="en-US" dirty="0"/>
          </a:p>
        </p:txBody>
      </p:sp>
      <p:pic>
        <p:nvPicPr>
          <p:cNvPr id="5" name="Picture 4"/>
          <p:cNvPicPr>
            <a:picLocks noChangeAspect="1"/>
          </p:cNvPicPr>
          <p:nvPr/>
        </p:nvPicPr>
        <p:blipFill>
          <a:blip r:embed="rId3"/>
          <a:stretch>
            <a:fillRect/>
          </a:stretch>
        </p:blipFill>
        <p:spPr>
          <a:xfrm>
            <a:off x="233218" y="3866213"/>
            <a:ext cx="4491182" cy="2915587"/>
          </a:xfrm>
          <a:prstGeom prst="rect">
            <a:avLst/>
          </a:prstGeom>
        </p:spPr>
      </p:pic>
      <p:sp>
        <p:nvSpPr>
          <p:cNvPr id="8" name="Content Placeholder 2"/>
          <p:cNvSpPr txBox="1">
            <a:spLocks/>
          </p:cNvSpPr>
          <p:nvPr/>
        </p:nvSpPr>
        <p:spPr>
          <a:xfrm>
            <a:off x="4648200" y="1752601"/>
            <a:ext cx="4191000" cy="3352799"/>
          </a:xfrm>
          <a:prstGeom prst="rect">
            <a:avLst/>
          </a:prstGeom>
        </p:spPr>
        <p:txBody>
          <a:bodyPr vert="horz" lIns="91440" tIns="45720" rIns="91440" bIns="45720" rtlCol="0">
            <a:noAutofit/>
          </a:bodyPr>
          <a:lstStyle>
            <a:lvl1pPr marL="0" indent="0" algn="l" defTabSz="914400" rtl="0" eaLnBrk="1" latinLnBrk="0" hangingPunct="1">
              <a:lnSpc>
                <a:spcPts val="2600"/>
              </a:lnSpc>
              <a:spcBef>
                <a:spcPct val="20000"/>
              </a:spcBef>
              <a:buClr>
                <a:schemeClr val="tx2">
                  <a:lumMod val="75000"/>
                </a:schemeClr>
              </a:buClr>
              <a:buSzPct val="70000"/>
              <a:buFontTx/>
              <a:buNone/>
              <a:defRPr sz="2800" b="1" kern="1200">
                <a:solidFill>
                  <a:schemeClr val="tx2">
                    <a:lumMod val="75000"/>
                  </a:schemeClr>
                </a:solidFill>
                <a:latin typeface="+mn-lt"/>
                <a:ea typeface="+mn-ea"/>
                <a:cs typeface="Segoe UI" pitchFamily="34" charset="0"/>
              </a:defRPr>
            </a:lvl1pPr>
            <a:lvl2pPr marL="684213" indent="-227013" algn="l" defTabSz="914400" rtl="0" eaLnBrk="1" latinLnBrk="0" hangingPunct="1">
              <a:lnSpc>
                <a:spcPts val="2600"/>
              </a:lnSpc>
              <a:spcBef>
                <a:spcPct val="20000"/>
              </a:spcBef>
              <a:buClr>
                <a:schemeClr val="tx2">
                  <a:lumMod val="75000"/>
                </a:schemeClr>
              </a:buClr>
              <a:buSzPct val="70000"/>
              <a:buFont typeface="Arial" pitchFamily="34" charset="0"/>
              <a:buChar char="•"/>
              <a:defRPr sz="2400" kern="1200">
                <a:solidFill>
                  <a:schemeClr val="tx2">
                    <a:lumMod val="75000"/>
                  </a:schemeClr>
                </a:solidFill>
                <a:latin typeface="+mn-lt"/>
                <a:ea typeface="+mn-ea"/>
                <a:cs typeface="Segoe UI" pitchFamily="34" charset="0"/>
              </a:defRPr>
            </a:lvl2pPr>
            <a:lvl3pPr marL="1087438" indent="-173038" algn="l" defTabSz="914400" rtl="0" eaLnBrk="1" latinLnBrk="0" hangingPunct="1">
              <a:lnSpc>
                <a:spcPts val="2600"/>
              </a:lnSpc>
              <a:spcBef>
                <a:spcPct val="20000"/>
              </a:spcBef>
              <a:buClr>
                <a:schemeClr val="tx2">
                  <a:lumMod val="75000"/>
                </a:schemeClr>
              </a:buClr>
              <a:buSzPct val="70000"/>
              <a:buFont typeface="Arial" pitchFamily="34" charset="0"/>
              <a:buChar char="•"/>
              <a:defRPr sz="2000" kern="1200">
                <a:solidFill>
                  <a:schemeClr val="tx2">
                    <a:lumMod val="75000"/>
                  </a:schemeClr>
                </a:solidFill>
                <a:latin typeface="+mn-lt"/>
                <a:ea typeface="+mn-ea"/>
                <a:cs typeface="Segoe UI" pitchFamily="34" charset="0"/>
              </a:defRPr>
            </a:lvl3pPr>
            <a:lvl4pPr marL="1541463" indent="-169863" algn="l" defTabSz="914400" rtl="0" eaLnBrk="1" latinLnBrk="0" hangingPunct="1">
              <a:lnSpc>
                <a:spcPts val="2600"/>
              </a:lnSpc>
              <a:spcBef>
                <a:spcPct val="20000"/>
              </a:spcBef>
              <a:buClr>
                <a:schemeClr val="tx2">
                  <a:lumMod val="75000"/>
                </a:schemeClr>
              </a:buClr>
              <a:buSzPct val="70000"/>
              <a:buFont typeface="Arial" pitchFamily="34" charset="0"/>
              <a:buChar char="•"/>
              <a:defRPr sz="1600" kern="1200">
                <a:solidFill>
                  <a:schemeClr val="tx2">
                    <a:lumMod val="75000"/>
                  </a:schemeClr>
                </a:solidFill>
                <a:latin typeface="+mn-lt"/>
                <a:ea typeface="+mn-ea"/>
                <a:cs typeface="Segoe UI" pitchFamily="34" charset="0"/>
              </a:defRPr>
            </a:lvl4pPr>
            <a:lvl5pPr marL="2001838" indent="-173038" algn="l" defTabSz="914400" rtl="0" eaLnBrk="1" latinLnBrk="0" hangingPunct="1">
              <a:lnSpc>
                <a:spcPts val="2600"/>
              </a:lnSpc>
              <a:spcBef>
                <a:spcPct val="20000"/>
              </a:spcBef>
              <a:buClr>
                <a:schemeClr val="tx2">
                  <a:lumMod val="75000"/>
                </a:schemeClr>
              </a:buClr>
              <a:buSzPct val="70000"/>
              <a:buFont typeface="Arial" pitchFamily="34" charset="0"/>
              <a:buChar char="•"/>
              <a:defRPr sz="1400" kern="1200">
                <a:solidFill>
                  <a:schemeClr val="tx2">
                    <a:lumMod val="75000"/>
                  </a:schemeClr>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gn="just">
              <a:buFont typeface="Arial"/>
              <a:buChar char="•"/>
            </a:pPr>
            <a:r>
              <a:rPr lang="en-US" sz="2200" dirty="0" smtClean="0"/>
              <a:t>Regurgitation/vomiting</a:t>
            </a:r>
          </a:p>
          <a:p>
            <a:pPr marL="457200" indent="-457200" algn="just">
              <a:buFont typeface="Arial"/>
              <a:buChar char="•"/>
            </a:pPr>
            <a:r>
              <a:rPr lang="en-US" sz="2200" dirty="0" smtClean="0"/>
              <a:t>Limb stiffness</a:t>
            </a:r>
          </a:p>
          <a:p>
            <a:pPr marL="457200" indent="-457200" algn="just">
              <a:buFont typeface="Arial"/>
              <a:buChar char="•"/>
            </a:pPr>
            <a:r>
              <a:rPr lang="en-US" sz="2200" dirty="0" smtClean="0"/>
              <a:t>Trembling/spasms</a:t>
            </a:r>
          </a:p>
          <a:p>
            <a:pPr marL="457200" indent="-457200" algn="just">
              <a:buFont typeface="Arial"/>
              <a:buChar char="•"/>
            </a:pPr>
            <a:r>
              <a:rPr lang="en-US" sz="2200" dirty="0" smtClean="0"/>
              <a:t>Lateral recumbency</a:t>
            </a:r>
          </a:p>
          <a:p>
            <a:pPr marL="457200" indent="-457200" algn="just">
              <a:buFont typeface="Arial"/>
              <a:buChar char="•"/>
            </a:pPr>
            <a:r>
              <a:rPr lang="en-US" sz="2200" dirty="0" smtClean="0"/>
              <a:t>Voice change</a:t>
            </a:r>
          </a:p>
          <a:p>
            <a:pPr marL="457200" indent="-457200" algn="just">
              <a:buFont typeface="Arial"/>
              <a:buChar char="•"/>
            </a:pPr>
            <a:r>
              <a:rPr lang="en-US" sz="2200" dirty="0" smtClean="0"/>
              <a:t>Urinary incontinence</a:t>
            </a:r>
          </a:p>
        </p:txBody>
      </p:sp>
    </p:spTree>
    <p:extLst>
      <p:ext uri="{BB962C8B-B14F-4D97-AF65-F5344CB8AC3E}">
        <p14:creationId xmlns:p14="http://schemas.microsoft.com/office/powerpoint/2010/main" val="2488985563"/>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p:txBody>
          <a:bodyPr/>
          <a:lstStyle/>
          <a:p>
            <a:pPr marL="457200" indent="-457200">
              <a:buFont typeface="Arial"/>
              <a:buChar char="•"/>
            </a:pPr>
            <a:r>
              <a:rPr lang="en-US" dirty="0" smtClean="0"/>
              <a:t>Physical exam</a:t>
            </a:r>
          </a:p>
          <a:p>
            <a:pPr marL="1141413" lvl="1" indent="-457200">
              <a:buFont typeface="Arial"/>
              <a:buChar char="•"/>
            </a:pPr>
            <a:r>
              <a:rPr lang="en-US" dirty="0" smtClean="0"/>
              <a:t>Hyperthermia</a:t>
            </a:r>
          </a:p>
          <a:p>
            <a:pPr marL="1544638" lvl="2" indent="-457200">
              <a:buFont typeface="Arial"/>
              <a:buChar char="•"/>
            </a:pPr>
            <a:r>
              <a:rPr lang="en-US" dirty="0" smtClean="0"/>
              <a:t>Result of tetanic spasms</a:t>
            </a:r>
          </a:p>
          <a:p>
            <a:pPr marL="1141413" lvl="1" indent="-457200">
              <a:buFont typeface="Arial"/>
              <a:buChar char="•"/>
            </a:pPr>
            <a:r>
              <a:rPr lang="en-US" dirty="0" smtClean="0"/>
              <a:t>Dyspnea</a:t>
            </a:r>
          </a:p>
          <a:p>
            <a:pPr marL="1544638" lvl="2" indent="-457200">
              <a:buFont typeface="Arial"/>
              <a:buChar char="•"/>
            </a:pPr>
            <a:r>
              <a:rPr lang="en-US" dirty="0" smtClean="0"/>
              <a:t>During tetanic spasms of the diaphragm and intercostal muscles</a:t>
            </a:r>
          </a:p>
          <a:p>
            <a:pPr marL="1544638" lvl="2" indent="-457200">
              <a:buFont typeface="Arial"/>
              <a:buChar char="•"/>
            </a:pPr>
            <a:r>
              <a:rPr lang="en-US" dirty="0" smtClean="0"/>
              <a:t>Respiratory failure was leading cause of death in humans prior to mechanical ventilation</a:t>
            </a:r>
          </a:p>
          <a:p>
            <a:pPr marL="1141413" lvl="1" indent="-457200">
              <a:buFont typeface="Arial"/>
              <a:buChar char="•"/>
            </a:pPr>
            <a:r>
              <a:rPr lang="en-US" dirty="0" err="1" smtClean="0"/>
              <a:t>Bradycardia</a:t>
            </a:r>
            <a:r>
              <a:rPr lang="en-US" dirty="0" smtClean="0"/>
              <a:t>, potentially episodic</a:t>
            </a:r>
          </a:p>
          <a:p>
            <a:pPr marL="1141413" lvl="1" indent="-457200">
              <a:buFont typeface="Arial"/>
              <a:buChar char="•"/>
            </a:pPr>
            <a:r>
              <a:rPr lang="en-US" dirty="0" smtClean="0"/>
              <a:t>Increase in muscle tone, episodic</a:t>
            </a:r>
          </a:p>
        </p:txBody>
      </p:sp>
      <p:sp>
        <p:nvSpPr>
          <p:cNvPr id="4" name="Text Placeholder 3"/>
          <p:cNvSpPr>
            <a:spLocks noGrp="1"/>
          </p:cNvSpPr>
          <p:nvPr>
            <p:ph type="body" sz="quarter" idx="13"/>
          </p:nvPr>
        </p:nvSpPr>
        <p:spPr/>
        <p:txBody>
          <a:bodyPr/>
          <a:lstStyle/>
          <a:p>
            <a:r>
              <a:rPr lang="en-US" dirty="0" smtClean="0"/>
              <a:t>Initial assessment</a:t>
            </a:r>
            <a:endParaRPr lang="en-US" dirty="0"/>
          </a:p>
        </p:txBody>
      </p:sp>
    </p:spTree>
    <p:extLst>
      <p:ext uri="{BB962C8B-B14F-4D97-AF65-F5344CB8AC3E}">
        <p14:creationId xmlns:p14="http://schemas.microsoft.com/office/powerpoint/2010/main" val="39231746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p:txBody>
          <a:bodyPr>
            <a:normAutofit fontScale="62500" lnSpcReduction="20000"/>
          </a:bodyPr>
          <a:lstStyle/>
          <a:p>
            <a:pPr marL="457200" indent="-457200">
              <a:lnSpc>
                <a:spcPct val="120000"/>
              </a:lnSpc>
              <a:buFont typeface="Arial"/>
              <a:buChar char="•"/>
            </a:pPr>
            <a:r>
              <a:rPr lang="en-US" dirty="0" smtClean="0"/>
              <a:t>Blood pressure</a:t>
            </a:r>
          </a:p>
          <a:p>
            <a:pPr marL="1141413" lvl="1" indent="-457200">
              <a:lnSpc>
                <a:spcPct val="120000"/>
              </a:lnSpc>
              <a:buFont typeface="Arial"/>
              <a:buChar char="•"/>
            </a:pPr>
            <a:r>
              <a:rPr lang="en-US" dirty="0" smtClean="0"/>
              <a:t>Episodic hypertension or hypotension</a:t>
            </a:r>
          </a:p>
          <a:p>
            <a:pPr marL="457200" indent="-457200">
              <a:lnSpc>
                <a:spcPct val="120000"/>
              </a:lnSpc>
              <a:buFont typeface="Arial"/>
              <a:buChar char="•"/>
            </a:pPr>
            <a:r>
              <a:rPr lang="en-US" dirty="0" smtClean="0"/>
              <a:t>EKG:</a:t>
            </a:r>
          </a:p>
          <a:p>
            <a:pPr marL="1141413" lvl="1" indent="-457200">
              <a:lnSpc>
                <a:spcPct val="120000"/>
              </a:lnSpc>
              <a:buFont typeface="Arial"/>
              <a:buChar char="•"/>
            </a:pPr>
            <a:r>
              <a:rPr lang="en-US" dirty="0" smtClean="0"/>
              <a:t>Sinus tachycardia</a:t>
            </a:r>
            <a:endParaRPr lang="en-US" dirty="0"/>
          </a:p>
          <a:p>
            <a:pPr marL="1141413" lvl="1" indent="-457200">
              <a:lnSpc>
                <a:spcPct val="120000"/>
              </a:lnSpc>
              <a:buFont typeface="Arial"/>
              <a:buChar char="•"/>
            </a:pPr>
            <a:r>
              <a:rPr lang="en-US" dirty="0" err="1" smtClean="0"/>
              <a:t>Bradycardia</a:t>
            </a:r>
            <a:endParaRPr lang="en-US" dirty="0" smtClean="0"/>
          </a:p>
          <a:p>
            <a:pPr marL="457200" indent="-457200">
              <a:lnSpc>
                <a:spcPct val="120000"/>
              </a:lnSpc>
              <a:buFont typeface="Arial"/>
              <a:buChar char="•"/>
            </a:pPr>
            <a:r>
              <a:rPr lang="en-US" dirty="0" smtClean="0"/>
              <a:t>Complete blood count</a:t>
            </a:r>
          </a:p>
          <a:p>
            <a:pPr marL="1141413" lvl="1" indent="-457200">
              <a:lnSpc>
                <a:spcPct val="120000"/>
              </a:lnSpc>
              <a:buFont typeface="Arial"/>
              <a:buChar char="•"/>
            </a:pPr>
            <a:r>
              <a:rPr lang="en-US" dirty="0" smtClean="0"/>
              <a:t>Neutrophilic leukocytosis</a:t>
            </a:r>
          </a:p>
          <a:p>
            <a:pPr marL="457200" indent="-457200">
              <a:lnSpc>
                <a:spcPct val="120000"/>
              </a:lnSpc>
              <a:buFont typeface="Arial"/>
              <a:buChar char="•"/>
            </a:pPr>
            <a:r>
              <a:rPr lang="en-US" dirty="0" smtClean="0"/>
              <a:t>Chemistry</a:t>
            </a:r>
          </a:p>
          <a:p>
            <a:pPr marL="1141413" lvl="1" indent="-457200">
              <a:lnSpc>
                <a:spcPct val="120000"/>
              </a:lnSpc>
              <a:buFont typeface="Arial"/>
              <a:buChar char="•"/>
            </a:pPr>
            <a:r>
              <a:rPr lang="en-US" dirty="0" smtClean="0"/>
              <a:t>Elevations in CK and AST</a:t>
            </a:r>
          </a:p>
          <a:p>
            <a:pPr marL="457200" indent="-457200">
              <a:lnSpc>
                <a:spcPct val="120000"/>
              </a:lnSpc>
              <a:buFont typeface="Arial"/>
              <a:buChar char="•"/>
            </a:pPr>
            <a:r>
              <a:rPr lang="en-US" dirty="0" smtClean="0"/>
              <a:t>Imaging</a:t>
            </a:r>
          </a:p>
          <a:p>
            <a:pPr marL="1141413" lvl="1" indent="-457200">
              <a:lnSpc>
                <a:spcPct val="120000"/>
              </a:lnSpc>
              <a:buFont typeface="Arial"/>
              <a:buChar char="•"/>
            </a:pPr>
            <a:r>
              <a:rPr lang="en-US" dirty="0" smtClean="0"/>
              <a:t>Hiatal hernia</a:t>
            </a:r>
          </a:p>
          <a:p>
            <a:pPr marL="457200" indent="-457200">
              <a:lnSpc>
                <a:spcPct val="120000"/>
              </a:lnSpc>
              <a:buFont typeface="Arial"/>
              <a:buChar char="•"/>
            </a:pPr>
            <a:r>
              <a:rPr lang="en-US" dirty="0" smtClean="0"/>
              <a:t>Electromyography</a:t>
            </a:r>
          </a:p>
          <a:p>
            <a:pPr marL="1141413" lvl="1" indent="-457200">
              <a:lnSpc>
                <a:spcPct val="120000"/>
              </a:lnSpc>
              <a:buFont typeface="Arial"/>
              <a:buChar char="•"/>
            </a:pPr>
            <a:r>
              <a:rPr lang="en-US" dirty="0" smtClean="0"/>
              <a:t>Prolonged </a:t>
            </a:r>
            <a:r>
              <a:rPr lang="en-US" dirty="0" err="1" smtClean="0"/>
              <a:t>electral</a:t>
            </a:r>
            <a:r>
              <a:rPr lang="en-US" dirty="0" smtClean="0"/>
              <a:t> discharge</a:t>
            </a:r>
          </a:p>
          <a:p>
            <a:pPr marL="1141413" lvl="1" indent="-457200">
              <a:lnSpc>
                <a:spcPct val="120000"/>
              </a:lnSpc>
              <a:buFont typeface="Arial"/>
              <a:buChar char="•"/>
            </a:pPr>
            <a:r>
              <a:rPr lang="en-US" dirty="0" smtClean="0"/>
              <a:t>Normal nerve conduction velocities</a:t>
            </a:r>
          </a:p>
        </p:txBody>
      </p:sp>
      <p:sp>
        <p:nvSpPr>
          <p:cNvPr id="4" name="Text Placeholder 3"/>
          <p:cNvSpPr>
            <a:spLocks noGrp="1"/>
          </p:cNvSpPr>
          <p:nvPr>
            <p:ph type="body" sz="quarter" idx="13"/>
          </p:nvPr>
        </p:nvSpPr>
        <p:spPr/>
        <p:txBody>
          <a:bodyPr/>
          <a:lstStyle/>
          <a:p>
            <a:r>
              <a:rPr lang="en-US" dirty="0" smtClean="0"/>
              <a:t>Diagnostic findings</a:t>
            </a:r>
            <a:endParaRPr lang="en-US" dirty="0"/>
          </a:p>
        </p:txBody>
      </p:sp>
      <p:pic>
        <p:nvPicPr>
          <p:cNvPr id="5" name="Picture 4"/>
          <p:cNvPicPr>
            <a:picLocks noChangeAspect="1"/>
          </p:cNvPicPr>
          <p:nvPr/>
        </p:nvPicPr>
        <p:blipFill>
          <a:blip r:embed="rId3"/>
          <a:stretch>
            <a:fillRect/>
          </a:stretch>
        </p:blipFill>
        <p:spPr>
          <a:xfrm>
            <a:off x="4953000" y="2484966"/>
            <a:ext cx="4191000" cy="4144434"/>
          </a:xfrm>
          <a:prstGeom prst="rect">
            <a:avLst/>
          </a:prstGeom>
        </p:spPr>
      </p:pic>
    </p:spTree>
    <p:extLst>
      <p:ext uri="{BB962C8B-B14F-4D97-AF65-F5344CB8AC3E}">
        <p14:creationId xmlns:p14="http://schemas.microsoft.com/office/powerpoint/2010/main" val="28690220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Antitoxin</a:t>
            </a:r>
          </a:p>
          <a:p>
            <a:pPr marL="1141413" lvl="1" indent="-457200">
              <a:buFont typeface="Arial"/>
              <a:buChar char="•"/>
            </a:pPr>
            <a:r>
              <a:rPr lang="en-US" dirty="0" smtClean="0"/>
              <a:t>2 types:</a:t>
            </a:r>
          </a:p>
          <a:p>
            <a:pPr marL="1544638" lvl="2" indent="-457200">
              <a:buFont typeface="Arial"/>
              <a:buChar char="•"/>
            </a:pPr>
            <a:r>
              <a:rPr lang="en-US" dirty="0" smtClean="0"/>
              <a:t>Equine anti-tetanus serum</a:t>
            </a:r>
          </a:p>
          <a:p>
            <a:pPr marL="1544638" lvl="2" indent="-457200">
              <a:buFont typeface="Arial"/>
              <a:buChar char="•"/>
            </a:pPr>
            <a:r>
              <a:rPr lang="en-US" dirty="0" smtClean="0"/>
              <a:t>Human tetanus immune globulin</a:t>
            </a:r>
          </a:p>
          <a:p>
            <a:pPr marL="1141413" lvl="1" indent="-457200">
              <a:buFont typeface="Arial"/>
              <a:buChar char="•"/>
            </a:pPr>
            <a:r>
              <a:rPr lang="en-US" dirty="0" smtClean="0"/>
              <a:t>Neutralize </a:t>
            </a:r>
            <a:r>
              <a:rPr lang="en-US" dirty="0" err="1" smtClean="0"/>
              <a:t>tetanospasmin</a:t>
            </a:r>
            <a:r>
              <a:rPr lang="en-US" dirty="0" smtClean="0"/>
              <a:t> in the blood</a:t>
            </a:r>
          </a:p>
          <a:p>
            <a:pPr marL="1544638" lvl="2" indent="-457200">
              <a:buFont typeface="Arial"/>
              <a:buChar char="•"/>
            </a:pPr>
            <a:r>
              <a:rPr lang="en-US" dirty="0"/>
              <a:t>I</a:t>
            </a:r>
            <a:r>
              <a:rPr lang="en-US" dirty="0" smtClean="0"/>
              <a:t>neffective if already in nerve cell</a:t>
            </a:r>
          </a:p>
          <a:p>
            <a:pPr marL="1544638" lvl="2" indent="-457200">
              <a:buFont typeface="Arial"/>
              <a:buChar char="•"/>
            </a:pPr>
            <a:r>
              <a:rPr lang="en-US" dirty="0" smtClean="0"/>
              <a:t>Cannot enter CNS</a:t>
            </a:r>
          </a:p>
          <a:p>
            <a:pPr marL="1141413" lvl="1" indent="-457200">
              <a:buFont typeface="Arial"/>
              <a:buChar char="•"/>
            </a:pPr>
            <a:r>
              <a:rPr lang="en-US" dirty="0" smtClean="0"/>
              <a:t>Adverse reaction:</a:t>
            </a:r>
          </a:p>
          <a:p>
            <a:pPr marL="1544638" lvl="2" indent="-457200">
              <a:buFont typeface="Arial"/>
              <a:buChar char="•"/>
            </a:pPr>
            <a:r>
              <a:rPr lang="en-US" dirty="0" smtClean="0"/>
              <a:t>Anaphylactic</a:t>
            </a:r>
          </a:p>
          <a:p>
            <a:pPr marL="1544638" lvl="2" indent="-457200">
              <a:buFont typeface="Arial"/>
              <a:buChar char="•"/>
            </a:pPr>
            <a:r>
              <a:rPr lang="en-US" dirty="0" err="1" smtClean="0"/>
              <a:t>Anaphylactoid</a:t>
            </a:r>
            <a:endParaRPr lang="en-US" dirty="0" smtClean="0"/>
          </a:p>
          <a:p>
            <a:pPr marL="1544638" lvl="2" indent="-457200">
              <a:buFont typeface="Arial"/>
              <a:buChar char="•"/>
            </a:pPr>
            <a:r>
              <a:rPr lang="en-US" dirty="0" smtClean="0"/>
              <a:t>Serum sickness</a:t>
            </a:r>
          </a:p>
          <a:p>
            <a:pPr marL="1141413" lvl="1" indent="-457200">
              <a:buFont typeface="Arial"/>
              <a:buChar char="•"/>
            </a:pPr>
            <a:endParaRPr lang="en-US" dirty="0"/>
          </a:p>
        </p:txBody>
      </p:sp>
      <p:sp>
        <p:nvSpPr>
          <p:cNvPr id="4" name="Text Placeholder 3"/>
          <p:cNvSpPr>
            <a:spLocks noGrp="1"/>
          </p:cNvSpPr>
          <p:nvPr>
            <p:ph type="body" sz="quarter" idx="13"/>
          </p:nvPr>
        </p:nvSpPr>
        <p:spPr/>
        <p:txBody>
          <a:bodyPr/>
          <a:lstStyle/>
          <a:p>
            <a:r>
              <a:rPr lang="en-US" dirty="0" smtClean="0"/>
              <a:t>Treatment</a:t>
            </a:r>
            <a:endParaRPr lang="en-US" dirty="0"/>
          </a:p>
        </p:txBody>
      </p:sp>
      <p:pic>
        <p:nvPicPr>
          <p:cNvPr id="5" name="Picture 4"/>
          <p:cNvPicPr>
            <a:picLocks noChangeAspect="1"/>
          </p:cNvPicPr>
          <p:nvPr/>
        </p:nvPicPr>
        <p:blipFill>
          <a:blip r:embed="rId3"/>
          <a:stretch>
            <a:fillRect/>
          </a:stretch>
        </p:blipFill>
        <p:spPr>
          <a:xfrm>
            <a:off x="6121400" y="3886200"/>
            <a:ext cx="2794000" cy="2794000"/>
          </a:xfrm>
          <a:prstGeom prst="rect">
            <a:avLst/>
          </a:prstGeom>
        </p:spPr>
      </p:pic>
    </p:spTree>
    <p:extLst>
      <p:ext uri="{BB962C8B-B14F-4D97-AF65-F5344CB8AC3E}">
        <p14:creationId xmlns:p14="http://schemas.microsoft.com/office/powerpoint/2010/main" val="10080653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p:txBody>
          <a:bodyPr>
            <a:normAutofit/>
          </a:bodyPr>
          <a:lstStyle/>
          <a:p>
            <a:pPr marL="457200" indent="-457200">
              <a:buFont typeface="Arial"/>
              <a:buChar char="•"/>
            </a:pPr>
            <a:r>
              <a:rPr lang="en-US" dirty="0"/>
              <a:t>Wound management</a:t>
            </a:r>
          </a:p>
          <a:p>
            <a:pPr marL="1141413" lvl="1" indent="-457200">
              <a:buFont typeface="Arial"/>
              <a:buChar char="•"/>
            </a:pPr>
            <a:r>
              <a:rPr lang="en-US" dirty="0"/>
              <a:t>Thorough debridement</a:t>
            </a:r>
          </a:p>
          <a:p>
            <a:pPr marL="1141413" lvl="1" indent="-457200">
              <a:buFont typeface="Arial"/>
              <a:buChar char="•"/>
            </a:pPr>
            <a:r>
              <a:rPr lang="en-US" dirty="0"/>
              <a:t>Hydrogen peroxide </a:t>
            </a:r>
            <a:r>
              <a:rPr lang="en-US" dirty="0" smtClean="0"/>
              <a:t>flushing</a:t>
            </a:r>
          </a:p>
          <a:p>
            <a:pPr marL="457200" indent="-457200">
              <a:buFont typeface="Arial"/>
              <a:buChar char="•"/>
            </a:pPr>
            <a:r>
              <a:rPr lang="en-US" dirty="0" smtClean="0"/>
              <a:t>Antimicrobials</a:t>
            </a:r>
          </a:p>
          <a:p>
            <a:pPr marL="1141413" lvl="1" indent="-457200">
              <a:buFont typeface="Arial"/>
              <a:buChar char="•"/>
            </a:pPr>
            <a:r>
              <a:rPr lang="en-US" dirty="0" smtClean="0"/>
              <a:t>Penicillin G</a:t>
            </a:r>
          </a:p>
          <a:p>
            <a:pPr marL="1141413" lvl="1" indent="-457200">
              <a:buFont typeface="Arial"/>
              <a:buChar char="•"/>
            </a:pPr>
            <a:r>
              <a:rPr lang="en-US" dirty="0" smtClean="0"/>
              <a:t>Tetracycline</a:t>
            </a:r>
          </a:p>
          <a:p>
            <a:pPr marL="1141413" lvl="1" indent="-457200">
              <a:buFont typeface="Arial"/>
              <a:buChar char="•"/>
            </a:pPr>
            <a:r>
              <a:rPr lang="en-US" dirty="0" smtClean="0"/>
              <a:t>Clindamycin</a:t>
            </a:r>
          </a:p>
          <a:p>
            <a:pPr marL="1141413" lvl="1" indent="-457200">
              <a:buFont typeface="Arial"/>
              <a:buChar char="•"/>
            </a:pPr>
            <a:r>
              <a:rPr lang="en-US" dirty="0" smtClean="0"/>
              <a:t>Metronidazole</a:t>
            </a:r>
          </a:p>
          <a:p>
            <a:pPr marL="1544638" lvl="2" indent="-457200">
              <a:buFont typeface="Arial"/>
              <a:buChar char="•"/>
            </a:pPr>
            <a:r>
              <a:rPr lang="en-US" dirty="0" smtClean="0"/>
              <a:t>Considered choice treatment in humans</a:t>
            </a:r>
            <a:endParaRPr lang="en-US" dirty="0"/>
          </a:p>
        </p:txBody>
      </p:sp>
      <p:sp>
        <p:nvSpPr>
          <p:cNvPr id="4" name="Text Placeholder 3"/>
          <p:cNvSpPr>
            <a:spLocks noGrp="1"/>
          </p:cNvSpPr>
          <p:nvPr>
            <p:ph type="body" sz="quarter" idx="13"/>
          </p:nvPr>
        </p:nvSpPr>
        <p:spPr/>
        <p:txBody>
          <a:bodyPr/>
          <a:lstStyle/>
          <a:p>
            <a:r>
              <a:rPr lang="en-US" dirty="0" smtClean="0"/>
              <a:t>Treatment</a:t>
            </a:r>
            <a:endParaRPr lang="en-US" dirty="0"/>
          </a:p>
        </p:txBody>
      </p:sp>
      <p:pic>
        <p:nvPicPr>
          <p:cNvPr id="5" name="Picture 4"/>
          <p:cNvPicPr>
            <a:picLocks noChangeAspect="1"/>
          </p:cNvPicPr>
          <p:nvPr/>
        </p:nvPicPr>
        <p:blipFill>
          <a:blip r:embed="rId3"/>
          <a:stretch>
            <a:fillRect/>
          </a:stretch>
        </p:blipFill>
        <p:spPr>
          <a:xfrm>
            <a:off x="5867400" y="2438400"/>
            <a:ext cx="2032000" cy="2032000"/>
          </a:xfrm>
          <a:prstGeom prst="rect">
            <a:avLst/>
          </a:prstGeom>
        </p:spPr>
      </p:pic>
    </p:spTree>
    <p:extLst>
      <p:ext uri="{BB962C8B-B14F-4D97-AF65-F5344CB8AC3E}">
        <p14:creationId xmlns:p14="http://schemas.microsoft.com/office/powerpoint/2010/main" val="8870035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Muscle relaxation</a:t>
            </a:r>
          </a:p>
          <a:p>
            <a:pPr marL="1141413" lvl="1" indent="-457200">
              <a:buFont typeface="Arial"/>
              <a:buChar char="•"/>
            </a:pPr>
            <a:r>
              <a:rPr lang="en-US" dirty="0" err="1" smtClean="0"/>
              <a:t>Phenothiazines</a:t>
            </a:r>
            <a:endParaRPr lang="en-US" dirty="0" smtClean="0"/>
          </a:p>
          <a:p>
            <a:pPr marL="1141413" lvl="1" indent="-457200">
              <a:buFont typeface="Arial"/>
              <a:buChar char="•"/>
            </a:pPr>
            <a:r>
              <a:rPr lang="en-US" dirty="0" smtClean="0"/>
              <a:t>Benzodiazepines</a:t>
            </a:r>
          </a:p>
          <a:p>
            <a:pPr marL="1141413" lvl="1" indent="-457200">
              <a:buFont typeface="Arial"/>
              <a:buChar char="•"/>
            </a:pPr>
            <a:r>
              <a:rPr lang="en-US" dirty="0" err="1" smtClean="0"/>
              <a:t>Dantrolene</a:t>
            </a:r>
            <a:endParaRPr lang="en-US" dirty="0" smtClean="0"/>
          </a:p>
          <a:p>
            <a:pPr marL="1141413" lvl="1" indent="-457200">
              <a:buFont typeface="Arial"/>
              <a:buChar char="•"/>
            </a:pPr>
            <a:r>
              <a:rPr lang="en-US" dirty="0" err="1" smtClean="0"/>
              <a:t>Methocarbamol</a:t>
            </a:r>
            <a:endParaRPr lang="en-US" dirty="0" smtClean="0"/>
          </a:p>
          <a:p>
            <a:pPr marL="1141413" lvl="1" indent="-457200">
              <a:buFont typeface="Arial"/>
              <a:buChar char="•"/>
            </a:pPr>
            <a:r>
              <a:rPr lang="en-US" dirty="0" smtClean="0"/>
              <a:t>Phenobarbital</a:t>
            </a:r>
          </a:p>
        </p:txBody>
      </p:sp>
      <p:sp>
        <p:nvSpPr>
          <p:cNvPr id="4" name="Text Placeholder 3"/>
          <p:cNvSpPr>
            <a:spLocks noGrp="1"/>
          </p:cNvSpPr>
          <p:nvPr>
            <p:ph type="body" sz="quarter" idx="13"/>
          </p:nvPr>
        </p:nvSpPr>
        <p:spPr/>
        <p:txBody>
          <a:bodyPr/>
          <a:lstStyle/>
          <a:p>
            <a:r>
              <a:rPr lang="en-US" dirty="0" smtClean="0"/>
              <a:t>Treatment</a:t>
            </a:r>
            <a:endParaRPr lang="en-US" dirty="0"/>
          </a:p>
        </p:txBody>
      </p:sp>
    </p:spTree>
    <p:extLst>
      <p:ext uri="{BB962C8B-B14F-4D97-AF65-F5344CB8AC3E}">
        <p14:creationId xmlns:p14="http://schemas.microsoft.com/office/powerpoint/2010/main" val="38732320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Tetanus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a:t>Autonomic disturbances</a:t>
            </a:r>
          </a:p>
          <a:p>
            <a:pPr marL="1141413" lvl="1" indent="-457200">
              <a:buFont typeface="Arial"/>
              <a:buChar char="•"/>
            </a:pPr>
            <a:r>
              <a:rPr lang="en-US" dirty="0"/>
              <a:t>Temporary </a:t>
            </a:r>
            <a:r>
              <a:rPr lang="en-US" dirty="0" smtClean="0"/>
              <a:t>pacing</a:t>
            </a:r>
          </a:p>
          <a:p>
            <a:pPr marL="1141413" lvl="1" indent="-457200">
              <a:buFont typeface="Arial"/>
              <a:buChar char="•"/>
            </a:pPr>
            <a:r>
              <a:rPr lang="en-US" dirty="0" smtClean="0"/>
              <a:t>Magnesium</a:t>
            </a:r>
          </a:p>
          <a:p>
            <a:pPr marL="1544638" lvl="2" indent="-457200">
              <a:buFont typeface="Arial"/>
              <a:buChar char="•"/>
            </a:pPr>
            <a:r>
              <a:rPr lang="en-US" dirty="0" smtClean="0"/>
              <a:t>Loss of patellar reflex</a:t>
            </a:r>
            <a:endParaRPr lang="en-US" dirty="0"/>
          </a:p>
        </p:txBody>
      </p:sp>
      <p:sp>
        <p:nvSpPr>
          <p:cNvPr id="4" name="Text Placeholder 3"/>
          <p:cNvSpPr>
            <a:spLocks noGrp="1"/>
          </p:cNvSpPr>
          <p:nvPr>
            <p:ph type="body" sz="quarter" idx="13"/>
          </p:nvPr>
        </p:nvSpPr>
        <p:spPr/>
        <p:txBody>
          <a:bodyPr/>
          <a:lstStyle/>
          <a:p>
            <a:r>
              <a:rPr lang="en-US" dirty="0" smtClean="0"/>
              <a:t>Treatment</a:t>
            </a:r>
            <a:endParaRPr lang="en-US" dirty="0"/>
          </a:p>
        </p:txBody>
      </p:sp>
      <p:pic>
        <p:nvPicPr>
          <p:cNvPr id="5" name="Picture 4"/>
          <p:cNvPicPr>
            <a:picLocks noChangeAspect="1"/>
          </p:cNvPicPr>
          <p:nvPr/>
        </p:nvPicPr>
        <p:blipFill rotWithShape="1">
          <a:blip r:embed="rId3"/>
          <a:srcRect t="12845" b="6198"/>
          <a:stretch/>
        </p:blipFill>
        <p:spPr>
          <a:xfrm>
            <a:off x="2019300" y="3505200"/>
            <a:ext cx="5105400" cy="3099843"/>
          </a:xfrm>
          <a:prstGeom prst="rect">
            <a:avLst/>
          </a:prstGeom>
        </p:spPr>
      </p:pic>
    </p:spTree>
    <p:extLst>
      <p:ext uri="{BB962C8B-B14F-4D97-AF65-F5344CB8AC3E}">
        <p14:creationId xmlns:p14="http://schemas.microsoft.com/office/powerpoint/2010/main" val="9001477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Tetanus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Environment</a:t>
            </a:r>
          </a:p>
          <a:p>
            <a:pPr marL="1141413" lvl="1" indent="-457200">
              <a:buFont typeface="Arial"/>
              <a:buChar char="•"/>
            </a:pPr>
            <a:r>
              <a:rPr lang="en-US" dirty="0" smtClean="0"/>
              <a:t>Dark, quiet</a:t>
            </a:r>
          </a:p>
          <a:p>
            <a:pPr marL="1141413" lvl="1" indent="-457200">
              <a:buFont typeface="Arial"/>
              <a:buChar char="•"/>
            </a:pPr>
            <a:r>
              <a:rPr lang="en-US" dirty="0" smtClean="0"/>
              <a:t>Well padded</a:t>
            </a:r>
          </a:p>
          <a:p>
            <a:pPr marL="1141413" lvl="1" indent="-457200">
              <a:buFont typeface="Arial"/>
              <a:buChar char="•"/>
            </a:pPr>
            <a:r>
              <a:rPr lang="en-US" dirty="0" smtClean="0"/>
              <a:t>Minimal stimulus</a:t>
            </a:r>
          </a:p>
          <a:p>
            <a:pPr marL="1544638" lvl="2" indent="-457200">
              <a:buFont typeface="Arial"/>
              <a:buChar char="•"/>
            </a:pPr>
            <a:r>
              <a:rPr lang="en-US" dirty="0" smtClean="0"/>
              <a:t>Loud patients</a:t>
            </a:r>
          </a:p>
          <a:p>
            <a:pPr marL="1544638" lvl="2" indent="-457200">
              <a:buFont typeface="Arial"/>
              <a:buChar char="•"/>
            </a:pPr>
            <a:r>
              <a:rPr lang="en-US" dirty="0" smtClean="0"/>
              <a:t>Fluid pumps</a:t>
            </a:r>
            <a:endParaRPr lang="en-US" dirty="0"/>
          </a:p>
        </p:txBody>
      </p:sp>
      <p:sp>
        <p:nvSpPr>
          <p:cNvPr id="4" name="Text Placeholder 3"/>
          <p:cNvSpPr>
            <a:spLocks noGrp="1"/>
          </p:cNvSpPr>
          <p:nvPr>
            <p:ph type="body" sz="quarter" idx="13"/>
          </p:nvPr>
        </p:nvSpPr>
        <p:spPr/>
        <p:txBody>
          <a:bodyPr/>
          <a:lstStyle/>
          <a:p>
            <a:r>
              <a:rPr lang="en-US" dirty="0" smtClean="0"/>
              <a:t>Treatment</a:t>
            </a:r>
            <a:endParaRPr lang="en-US" dirty="0"/>
          </a:p>
        </p:txBody>
      </p:sp>
    </p:spTree>
    <p:extLst>
      <p:ext uri="{BB962C8B-B14F-4D97-AF65-F5344CB8AC3E}">
        <p14:creationId xmlns:p14="http://schemas.microsoft.com/office/powerpoint/2010/main" val="18917375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p:txBody>
          <a:bodyPr>
            <a:normAutofit fontScale="92500"/>
          </a:bodyPr>
          <a:lstStyle/>
          <a:p>
            <a:pPr marL="457200" indent="-457200">
              <a:buFont typeface="Arial"/>
              <a:buChar char="•"/>
            </a:pPr>
            <a:r>
              <a:rPr lang="en-US" dirty="0" smtClean="0"/>
              <a:t>Aspiration pneumonia</a:t>
            </a:r>
          </a:p>
          <a:p>
            <a:pPr marL="1141413" lvl="1" indent="-457200">
              <a:buFont typeface="Arial"/>
              <a:buChar char="•"/>
            </a:pPr>
            <a:r>
              <a:rPr lang="en-US" dirty="0" smtClean="0"/>
              <a:t>Lateral recumbency</a:t>
            </a:r>
          </a:p>
          <a:p>
            <a:pPr marL="1141413" lvl="1" indent="-457200">
              <a:buFont typeface="Arial"/>
              <a:buChar char="•"/>
            </a:pPr>
            <a:r>
              <a:rPr lang="en-US" dirty="0" smtClean="0"/>
              <a:t>Decreased gag reflex</a:t>
            </a:r>
          </a:p>
          <a:p>
            <a:pPr marL="1141413" lvl="1" indent="-457200">
              <a:buFont typeface="Arial"/>
              <a:buChar char="•"/>
            </a:pPr>
            <a:r>
              <a:rPr lang="en-US" dirty="0" err="1" smtClean="0"/>
              <a:t>Trismus</a:t>
            </a:r>
            <a:r>
              <a:rPr lang="en-US" dirty="0" smtClean="0"/>
              <a:t>-disallows expulsion of material from mouth</a:t>
            </a:r>
          </a:p>
          <a:p>
            <a:pPr marL="457200" indent="-457200">
              <a:buFont typeface="Arial"/>
              <a:buChar char="•"/>
            </a:pPr>
            <a:r>
              <a:rPr lang="en-US" dirty="0" smtClean="0"/>
              <a:t>Gastrointestinal bleeding</a:t>
            </a:r>
          </a:p>
          <a:p>
            <a:pPr marL="1141413" lvl="1" indent="-457200">
              <a:buFont typeface="Arial"/>
              <a:buChar char="•"/>
            </a:pPr>
            <a:r>
              <a:rPr lang="en-US" dirty="0" smtClean="0"/>
              <a:t>Steroids contraindicated in treatment for tetanus</a:t>
            </a:r>
          </a:p>
          <a:p>
            <a:pPr marL="457200" indent="-457200">
              <a:buFont typeface="Arial"/>
              <a:buChar char="•"/>
            </a:pPr>
            <a:r>
              <a:rPr lang="en-US" dirty="0" smtClean="0"/>
              <a:t>SIRS/MODS</a:t>
            </a:r>
          </a:p>
          <a:p>
            <a:pPr marL="457200" indent="-457200">
              <a:buFont typeface="Arial"/>
              <a:buChar char="•"/>
            </a:pPr>
            <a:r>
              <a:rPr lang="en-US" dirty="0" smtClean="0"/>
              <a:t>Respiratory or cardiac failure</a:t>
            </a:r>
          </a:p>
          <a:p>
            <a:pPr marL="457200" indent="-457200">
              <a:buFont typeface="Arial"/>
              <a:buChar char="•"/>
            </a:pPr>
            <a:r>
              <a:rPr lang="en-US" dirty="0" smtClean="0"/>
              <a:t>Long term:</a:t>
            </a:r>
          </a:p>
          <a:p>
            <a:pPr marL="1141413" lvl="1" indent="-457200">
              <a:buFont typeface="Arial"/>
              <a:buChar char="•"/>
            </a:pPr>
            <a:r>
              <a:rPr lang="en-US" dirty="0" smtClean="0"/>
              <a:t>Abnormal movements in sleep</a:t>
            </a:r>
          </a:p>
        </p:txBody>
      </p:sp>
      <p:sp>
        <p:nvSpPr>
          <p:cNvPr id="4" name="Text Placeholder 3"/>
          <p:cNvSpPr>
            <a:spLocks noGrp="1"/>
          </p:cNvSpPr>
          <p:nvPr>
            <p:ph type="body" sz="quarter" idx="13"/>
          </p:nvPr>
        </p:nvSpPr>
        <p:spPr/>
        <p:txBody>
          <a:bodyPr/>
          <a:lstStyle/>
          <a:p>
            <a:r>
              <a:rPr lang="en-US" dirty="0" smtClean="0"/>
              <a:t>Complications</a:t>
            </a:r>
            <a:endParaRPr lang="en-US" dirty="0"/>
          </a:p>
        </p:txBody>
      </p:sp>
    </p:spTree>
    <p:extLst>
      <p:ext uri="{BB962C8B-B14F-4D97-AF65-F5344CB8AC3E}">
        <p14:creationId xmlns:p14="http://schemas.microsoft.com/office/powerpoint/2010/main" val="16997081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p:txBody>
          <a:bodyPr/>
          <a:lstStyle/>
          <a:p>
            <a:pPr marL="457200" indent="-457200">
              <a:buFont typeface="Arial"/>
              <a:buChar char="•"/>
            </a:pPr>
            <a:r>
              <a:rPr lang="en-US" dirty="0" smtClean="0"/>
              <a:t>28 day survival:</a:t>
            </a:r>
          </a:p>
          <a:p>
            <a:pPr marL="1141413" lvl="1" indent="-457200">
              <a:buFont typeface="Arial"/>
              <a:buChar char="•"/>
            </a:pPr>
            <a:r>
              <a:rPr lang="en-US" dirty="0" smtClean="0"/>
              <a:t>Overall: 77%</a:t>
            </a:r>
          </a:p>
          <a:p>
            <a:pPr marL="1141413" lvl="1" indent="-457200">
              <a:buFont typeface="Arial"/>
              <a:buChar char="•"/>
            </a:pPr>
            <a:r>
              <a:rPr lang="en-US" dirty="0" smtClean="0"/>
              <a:t>Class I: 100%</a:t>
            </a:r>
          </a:p>
          <a:p>
            <a:pPr marL="1141413" lvl="1" indent="-457200">
              <a:buFont typeface="Arial"/>
              <a:buChar char="•"/>
            </a:pPr>
            <a:r>
              <a:rPr lang="en-US" dirty="0" smtClean="0"/>
              <a:t>Class II: 100%</a:t>
            </a:r>
          </a:p>
          <a:p>
            <a:pPr marL="1141413" lvl="1" indent="-457200">
              <a:buFont typeface="Arial"/>
              <a:buChar char="•"/>
            </a:pPr>
            <a:r>
              <a:rPr lang="en-US" dirty="0" smtClean="0"/>
              <a:t>Class III/IV: 58%</a:t>
            </a:r>
          </a:p>
          <a:p>
            <a:pPr marL="457200" indent="-457200">
              <a:buFont typeface="Arial"/>
              <a:buChar char="•"/>
            </a:pPr>
            <a:r>
              <a:rPr lang="en-US" dirty="0" smtClean="0"/>
              <a:t>Poor prognostic factors</a:t>
            </a:r>
          </a:p>
          <a:p>
            <a:pPr marL="1141413" lvl="1" indent="-457200">
              <a:buFont typeface="Arial"/>
              <a:buChar char="•"/>
            </a:pPr>
            <a:r>
              <a:rPr lang="en-US" dirty="0" smtClean="0"/>
              <a:t>High severity class</a:t>
            </a:r>
          </a:p>
          <a:p>
            <a:pPr marL="1141413" lvl="1" indent="-457200">
              <a:buFont typeface="Arial"/>
              <a:buChar char="•"/>
            </a:pPr>
            <a:r>
              <a:rPr lang="en-US" dirty="0" smtClean="0"/>
              <a:t>Autonomic signs</a:t>
            </a:r>
          </a:p>
          <a:p>
            <a:pPr marL="1141413" lvl="1" indent="-457200">
              <a:buFont typeface="Arial"/>
              <a:buChar char="•"/>
            </a:pPr>
            <a:r>
              <a:rPr lang="en-US" dirty="0" smtClean="0"/>
              <a:t>Young age</a:t>
            </a:r>
            <a:endParaRPr lang="en-US" dirty="0"/>
          </a:p>
        </p:txBody>
      </p:sp>
      <p:sp>
        <p:nvSpPr>
          <p:cNvPr id="4" name="Text Placeholder 3"/>
          <p:cNvSpPr>
            <a:spLocks noGrp="1"/>
          </p:cNvSpPr>
          <p:nvPr>
            <p:ph type="body" sz="quarter" idx="13"/>
          </p:nvPr>
        </p:nvSpPr>
        <p:spPr/>
        <p:txBody>
          <a:bodyPr/>
          <a:lstStyle/>
          <a:p>
            <a:r>
              <a:rPr lang="en-US" dirty="0" smtClean="0"/>
              <a:t>Prognosis</a:t>
            </a:r>
            <a:endParaRPr lang="en-US" dirty="0"/>
          </a:p>
        </p:txBody>
      </p:sp>
    </p:spTree>
    <p:extLst>
      <p:ext uri="{BB962C8B-B14F-4D97-AF65-F5344CB8AC3E}">
        <p14:creationId xmlns:p14="http://schemas.microsoft.com/office/powerpoint/2010/main" val="2004547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Canine Influenza H3N8</a:t>
            </a:r>
          </a:p>
        </p:txBody>
      </p:sp>
      <p:sp>
        <p:nvSpPr>
          <p:cNvPr id="3" name="Content Placeholder 2"/>
          <p:cNvSpPr>
            <a:spLocks noGrp="1"/>
          </p:cNvSpPr>
          <p:nvPr>
            <p:ph idx="1"/>
          </p:nvPr>
        </p:nvSpPr>
        <p:spPr>
          <a:xfrm>
            <a:off x="609600" y="1752600"/>
            <a:ext cx="3505200" cy="4373563"/>
          </a:xfrm>
        </p:spPr>
        <p:txBody>
          <a:bodyPr>
            <a:normAutofit/>
          </a:bodyPr>
          <a:lstStyle/>
          <a:p>
            <a:pPr marL="457200" indent="-457200">
              <a:buFont typeface="Arial"/>
              <a:buChar char="•"/>
            </a:pPr>
            <a:r>
              <a:rPr lang="en-US" dirty="0" smtClean="0"/>
              <a:t>Recent boarding or kenneling</a:t>
            </a:r>
          </a:p>
          <a:p>
            <a:pPr marL="457200" indent="-457200">
              <a:buFont typeface="Arial"/>
              <a:buChar char="•"/>
            </a:pPr>
            <a:r>
              <a:rPr lang="en-US" dirty="0" smtClean="0"/>
              <a:t>20 percent asymptomatic</a:t>
            </a:r>
          </a:p>
          <a:p>
            <a:pPr marL="457200" indent="-457200">
              <a:buFont typeface="Arial"/>
              <a:buChar char="•"/>
            </a:pPr>
            <a:r>
              <a:rPr lang="en-US" dirty="0" smtClean="0"/>
              <a:t>Peak shed 2-4 days post infection</a:t>
            </a:r>
          </a:p>
          <a:p>
            <a:pPr marL="457200" indent="-457200">
              <a:buFont typeface="Arial"/>
              <a:buChar char="•"/>
            </a:pPr>
            <a:r>
              <a:rPr lang="en-US" dirty="0" smtClean="0"/>
              <a:t>Virus undetectable on day 7</a:t>
            </a:r>
          </a:p>
          <a:p>
            <a:pPr marL="457200" indent="-457200">
              <a:buFont typeface="Arial"/>
              <a:buChar char="•"/>
            </a:pPr>
            <a:endParaRPr lang="en-US" dirty="0" smtClean="0"/>
          </a:p>
        </p:txBody>
      </p:sp>
      <p:sp>
        <p:nvSpPr>
          <p:cNvPr id="4" name="Text Placeholder 3"/>
          <p:cNvSpPr>
            <a:spLocks noGrp="1"/>
          </p:cNvSpPr>
          <p:nvPr>
            <p:ph type="body" sz="quarter" idx="13"/>
          </p:nvPr>
        </p:nvSpPr>
        <p:spPr/>
        <p:txBody>
          <a:bodyPr/>
          <a:lstStyle/>
          <a:p>
            <a:r>
              <a:rPr lang="en-US" dirty="0" smtClean="0"/>
              <a:t>Presentation</a:t>
            </a:r>
            <a:endParaRPr lang="en-US" dirty="0"/>
          </a:p>
        </p:txBody>
      </p:sp>
      <p:pic>
        <p:nvPicPr>
          <p:cNvPr id="5" name="Picture 4"/>
          <p:cNvPicPr>
            <a:picLocks noChangeAspect="1"/>
          </p:cNvPicPr>
          <p:nvPr/>
        </p:nvPicPr>
        <p:blipFill>
          <a:blip r:embed="rId3"/>
          <a:stretch>
            <a:fillRect/>
          </a:stretch>
        </p:blipFill>
        <p:spPr>
          <a:xfrm>
            <a:off x="4164330" y="2209800"/>
            <a:ext cx="4751070" cy="3276600"/>
          </a:xfrm>
          <a:prstGeom prst="rect">
            <a:avLst/>
          </a:prstGeom>
        </p:spPr>
      </p:pic>
    </p:spTree>
    <p:extLst>
      <p:ext uri="{BB962C8B-B14F-4D97-AF65-F5344CB8AC3E}">
        <p14:creationId xmlns:p14="http://schemas.microsoft.com/office/powerpoint/2010/main" val="736715776"/>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Tetanus</a:t>
            </a:r>
          </a:p>
        </p:txBody>
      </p:sp>
      <p:sp>
        <p:nvSpPr>
          <p:cNvPr id="3" name="Content Placeholder 2"/>
          <p:cNvSpPr>
            <a:spLocks noGrp="1"/>
          </p:cNvSpPr>
          <p:nvPr>
            <p:ph idx="1"/>
          </p:nvPr>
        </p:nvSpPr>
        <p:spPr/>
        <p:txBody>
          <a:bodyPr/>
          <a:lstStyle/>
          <a:p>
            <a:pPr marL="457200" indent="-457200">
              <a:buFont typeface="Arial"/>
              <a:buChar char="•"/>
            </a:pPr>
            <a:r>
              <a:rPr lang="en-US" dirty="0" smtClean="0"/>
              <a:t>Vaccination</a:t>
            </a:r>
          </a:p>
          <a:p>
            <a:pPr marL="1141413" lvl="1" indent="-457200">
              <a:buFont typeface="Arial"/>
              <a:buChar char="•"/>
            </a:pPr>
            <a:r>
              <a:rPr lang="en-US" dirty="0" smtClean="0"/>
              <a:t>Not generally performed in dogs and cats</a:t>
            </a:r>
          </a:p>
          <a:p>
            <a:pPr marL="1141413" lvl="1" indent="-457200">
              <a:buFont typeface="Arial"/>
              <a:buChar char="•"/>
            </a:pPr>
            <a:r>
              <a:rPr lang="en-US" dirty="0" smtClean="0"/>
              <a:t>Directed against </a:t>
            </a:r>
            <a:r>
              <a:rPr lang="en-US" dirty="0" err="1" smtClean="0"/>
              <a:t>tetanospasmin</a:t>
            </a:r>
            <a:endParaRPr lang="en-US" dirty="0" smtClean="0"/>
          </a:p>
          <a:p>
            <a:pPr marL="457200" indent="-457200">
              <a:buFont typeface="Arial"/>
              <a:buChar char="•"/>
            </a:pPr>
            <a:r>
              <a:rPr lang="en-US" dirty="0" smtClean="0"/>
              <a:t>Natural immunity does not occur</a:t>
            </a:r>
          </a:p>
          <a:p>
            <a:pPr marL="457200" indent="-457200">
              <a:buFont typeface="Arial"/>
              <a:buChar char="•"/>
            </a:pPr>
            <a:r>
              <a:rPr lang="en-US" dirty="0" smtClean="0"/>
              <a:t>Highly resistant</a:t>
            </a:r>
          </a:p>
          <a:p>
            <a:pPr marL="1141413" lvl="1" indent="-457200">
              <a:buFont typeface="Arial"/>
              <a:buChar char="•"/>
            </a:pPr>
            <a:r>
              <a:rPr lang="en-US" dirty="0" smtClean="0"/>
              <a:t>Survive high temperatures</a:t>
            </a:r>
          </a:p>
          <a:p>
            <a:pPr marL="1141413" lvl="1" indent="-457200">
              <a:buFont typeface="Arial"/>
              <a:buChar char="•"/>
            </a:pPr>
            <a:r>
              <a:rPr lang="en-US" dirty="0" smtClean="0"/>
              <a:t>Resistant to common disinfectants</a:t>
            </a:r>
            <a:endParaRPr lang="en-US" dirty="0"/>
          </a:p>
        </p:txBody>
      </p:sp>
      <p:sp>
        <p:nvSpPr>
          <p:cNvPr id="4" name="Text Placeholder 3"/>
          <p:cNvSpPr>
            <a:spLocks noGrp="1"/>
          </p:cNvSpPr>
          <p:nvPr>
            <p:ph type="body" sz="quarter" idx="13"/>
          </p:nvPr>
        </p:nvSpPr>
        <p:spPr/>
        <p:txBody>
          <a:bodyPr/>
          <a:lstStyle/>
          <a:p>
            <a:r>
              <a:rPr lang="en-US" dirty="0" smtClean="0"/>
              <a:t>Prevention and Environmental control</a:t>
            </a:r>
            <a:endParaRPr lang="en-US" dirty="0"/>
          </a:p>
        </p:txBody>
      </p:sp>
    </p:spTree>
    <p:extLst>
      <p:ext uri="{BB962C8B-B14F-4D97-AF65-F5344CB8AC3E}">
        <p14:creationId xmlns:p14="http://schemas.microsoft.com/office/powerpoint/2010/main" val="12280654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33525"/>
            <a:ext cx="7772400" cy="1362075"/>
          </a:xfrm>
        </p:spPr>
        <p:txBody>
          <a:bodyPr/>
          <a:lstStyle/>
          <a:p>
            <a:r>
              <a:rPr lang="en-US" dirty="0" smtClean="0"/>
              <a:t>Toxoplasma</a:t>
            </a:r>
            <a:endParaRPr lang="en-US" dirty="0"/>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3"/>
          <a:stretch>
            <a:fillRect/>
          </a:stretch>
        </p:blipFill>
        <p:spPr>
          <a:xfrm>
            <a:off x="1562100" y="3428999"/>
            <a:ext cx="6019800" cy="2267621"/>
          </a:xfrm>
          <a:prstGeom prst="rect">
            <a:avLst/>
          </a:prstGeom>
        </p:spPr>
      </p:pic>
    </p:spTree>
    <p:extLst>
      <p:ext uri="{BB962C8B-B14F-4D97-AF65-F5344CB8AC3E}">
        <p14:creationId xmlns:p14="http://schemas.microsoft.com/office/powerpoint/2010/main" val="27492395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Intracellular </a:t>
            </a:r>
            <a:r>
              <a:rPr lang="en-US" dirty="0" err="1" smtClean="0"/>
              <a:t>protazoan</a:t>
            </a:r>
            <a:r>
              <a:rPr lang="en-US" dirty="0" smtClean="0"/>
              <a:t> parasite</a:t>
            </a:r>
          </a:p>
          <a:p>
            <a:pPr marL="1141413" lvl="1" indent="-457200">
              <a:buFont typeface="Arial"/>
              <a:buChar char="•"/>
            </a:pPr>
            <a:r>
              <a:rPr lang="en-US" dirty="0" smtClean="0"/>
              <a:t>Obligate intracellular</a:t>
            </a:r>
          </a:p>
          <a:p>
            <a:pPr marL="1141413" lvl="1" indent="-457200">
              <a:buFont typeface="Arial"/>
              <a:buChar char="•"/>
            </a:pPr>
            <a:r>
              <a:rPr lang="en-US" dirty="0" smtClean="0"/>
              <a:t>Found in the intestinal tract of definitive host</a:t>
            </a:r>
          </a:p>
          <a:p>
            <a:pPr marL="1141413" lvl="1" indent="-457200">
              <a:buFont typeface="Arial"/>
              <a:buChar char="•"/>
            </a:pPr>
            <a:endParaRPr lang="en-US" dirty="0"/>
          </a:p>
        </p:txBody>
      </p:sp>
      <p:sp>
        <p:nvSpPr>
          <p:cNvPr id="4" name="Text Placeholder 3"/>
          <p:cNvSpPr>
            <a:spLocks noGrp="1"/>
          </p:cNvSpPr>
          <p:nvPr>
            <p:ph type="body" sz="quarter" idx="13"/>
          </p:nvPr>
        </p:nvSpPr>
        <p:spPr/>
        <p:txBody>
          <a:bodyPr/>
          <a:lstStyle/>
          <a:p>
            <a:r>
              <a:rPr lang="en-US" dirty="0" smtClean="0"/>
              <a:t>Biology</a:t>
            </a:r>
            <a:endParaRPr lang="en-US" dirty="0"/>
          </a:p>
        </p:txBody>
      </p:sp>
    </p:spTree>
    <p:extLst>
      <p:ext uri="{BB962C8B-B14F-4D97-AF65-F5344CB8AC3E}">
        <p14:creationId xmlns:p14="http://schemas.microsoft.com/office/powerpoint/2010/main" val="24713330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Sexual and asexual cycles</a:t>
            </a:r>
          </a:p>
          <a:p>
            <a:pPr marL="457200" indent="-457200">
              <a:buFont typeface="Arial"/>
              <a:buChar char="•"/>
            </a:pPr>
            <a:r>
              <a:rPr lang="en-US" dirty="0" err="1" smtClean="0"/>
              <a:t>Unsporulated</a:t>
            </a:r>
            <a:r>
              <a:rPr lang="en-US" dirty="0" smtClean="0"/>
              <a:t> </a:t>
            </a:r>
            <a:r>
              <a:rPr lang="en-US" dirty="0" err="1" smtClean="0"/>
              <a:t>oocyst</a:t>
            </a:r>
            <a:r>
              <a:rPr lang="en-US" dirty="0" smtClean="0"/>
              <a:t> passed in feces</a:t>
            </a:r>
          </a:p>
          <a:p>
            <a:pPr marL="1141413" lvl="1" indent="-457200">
              <a:buFont typeface="Arial"/>
              <a:buChar char="•"/>
            </a:pPr>
            <a:r>
              <a:rPr lang="en-US" dirty="0" err="1" smtClean="0"/>
              <a:t>Sporulate</a:t>
            </a:r>
            <a:r>
              <a:rPr lang="en-US" dirty="0" smtClean="0"/>
              <a:t> in warm temps and moistures</a:t>
            </a:r>
          </a:p>
          <a:p>
            <a:pPr marL="1141413" lvl="1" indent="-457200">
              <a:buFont typeface="Arial"/>
              <a:buChar char="•"/>
            </a:pPr>
            <a:r>
              <a:rPr lang="en-US" dirty="0" smtClean="0"/>
              <a:t>Form 2 </a:t>
            </a:r>
            <a:r>
              <a:rPr lang="en-US" dirty="0" err="1" smtClean="0"/>
              <a:t>sporocystes</a:t>
            </a:r>
            <a:r>
              <a:rPr lang="en-US" dirty="0" smtClean="0"/>
              <a:t> each containing 4 </a:t>
            </a:r>
            <a:r>
              <a:rPr lang="en-US" dirty="0" err="1" smtClean="0"/>
              <a:t>sporozoites</a:t>
            </a:r>
            <a:endParaRPr lang="en-US" dirty="0" smtClean="0"/>
          </a:p>
          <a:p>
            <a:pPr marL="457200" indent="-457200">
              <a:buFont typeface="Arial"/>
              <a:buChar char="•"/>
            </a:pPr>
            <a:r>
              <a:rPr lang="en-US" dirty="0" smtClean="0"/>
              <a:t>Ingestion by animal host</a:t>
            </a:r>
          </a:p>
          <a:p>
            <a:pPr marL="1141413" lvl="1" indent="-457200">
              <a:buFont typeface="Arial"/>
              <a:buChar char="•"/>
            </a:pPr>
            <a:r>
              <a:rPr lang="en-US" dirty="0" err="1"/>
              <a:t>S</a:t>
            </a:r>
            <a:r>
              <a:rPr lang="en-US" dirty="0" err="1" smtClean="0"/>
              <a:t>prozoites</a:t>
            </a:r>
            <a:r>
              <a:rPr lang="en-US" dirty="0" smtClean="0"/>
              <a:t> form </a:t>
            </a:r>
            <a:r>
              <a:rPr lang="en-US" dirty="0" err="1" smtClean="0"/>
              <a:t>schizonts</a:t>
            </a:r>
            <a:r>
              <a:rPr lang="en-US" dirty="0" smtClean="0"/>
              <a:t> or </a:t>
            </a:r>
            <a:r>
              <a:rPr lang="en-US" dirty="0" err="1" smtClean="0"/>
              <a:t>meronts</a:t>
            </a:r>
            <a:endParaRPr lang="en-US" dirty="0" smtClean="0"/>
          </a:p>
          <a:p>
            <a:pPr marL="1141413" lvl="1" indent="-457200">
              <a:buFont typeface="Arial"/>
              <a:buChar char="•"/>
            </a:pPr>
            <a:r>
              <a:rPr lang="en-US" dirty="0" err="1" smtClean="0"/>
              <a:t>Merozoites</a:t>
            </a:r>
            <a:r>
              <a:rPr lang="en-US" dirty="0" smtClean="0"/>
              <a:t> released when host cell ruptures</a:t>
            </a:r>
          </a:p>
          <a:p>
            <a:pPr marL="457200" indent="-457200">
              <a:buFont typeface="Arial"/>
              <a:buChar char="•"/>
            </a:pPr>
            <a:r>
              <a:rPr lang="en-US" dirty="0" smtClean="0"/>
              <a:t>Continue with asexual reproduction or sexual reproduction based on further differentiation</a:t>
            </a:r>
            <a:endParaRPr lang="en-US" dirty="0"/>
          </a:p>
        </p:txBody>
      </p:sp>
      <p:sp>
        <p:nvSpPr>
          <p:cNvPr id="4" name="Text Placeholder 3"/>
          <p:cNvSpPr>
            <a:spLocks noGrp="1"/>
          </p:cNvSpPr>
          <p:nvPr>
            <p:ph type="body" sz="quarter" idx="13"/>
          </p:nvPr>
        </p:nvSpPr>
        <p:spPr/>
        <p:txBody>
          <a:bodyPr/>
          <a:lstStyle/>
          <a:p>
            <a:r>
              <a:rPr lang="en-US" dirty="0" smtClean="0"/>
              <a:t>Lifecycle </a:t>
            </a:r>
            <a:r>
              <a:rPr lang="en-US" dirty="0" err="1" smtClean="0"/>
              <a:t>intraintestinal</a:t>
            </a:r>
            <a:endParaRPr lang="en-US" dirty="0"/>
          </a:p>
        </p:txBody>
      </p:sp>
    </p:spTree>
    <p:extLst>
      <p:ext uri="{BB962C8B-B14F-4D97-AF65-F5344CB8AC3E}">
        <p14:creationId xmlns:p14="http://schemas.microsoft.com/office/powerpoint/2010/main" val="2981305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Same for cats and intermediate hosts</a:t>
            </a:r>
          </a:p>
          <a:p>
            <a:pPr marL="457200" indent="-457200">
              <a:buFont typeface="Arial"/>
              <a:buChar char="•"/>
            </a:pPr>
            <a:r>
              <a:rPr lang="en-US" dirty="0" err="1" smtClean="0"/>
              <a:t>Sporozoites</a:t>
            </a:r>
            <a:r>
              <a:rPr lang="en-US" dirty="0" smtClean="0"/>
              <a:t> </a:t>
            </a:r>
            <a:r>
              <a:rPr lang="en-US" dirty="0" err="1" smtClean="0"/>
              <a:t>excist</a:t>
            </a:r>
            <a:r>
              <a:rPr lang="en-US" dirty="0" smtClean="0"/>
              <a:t> in lumen of intestine</a:t>
            </a:r>
          </a:p>
          <a:p>
            <a:pPr marL="457200" indent="-457200">
              <a:buFont typeface="Arial"/>
              <a:buChar char="•"/>
            </a:pPr>
            <a:r>
              <a:rPr lang="en-US" dirty="0" smtClean="0"/>
              <a:t>Penetrate intestinal cells</a:t>
            </a:r>
          </a:p>
          <a:p>
            <a:pPr marL="1141413" lvl="1" indent="-457200">
              <a:buFont typeface="Arial"/>
              <a:buChar char="•"/>
            </a:pPr>
            <a:r>
              <a:rPr lang="en-US" dirty="0" smtClean="0"/>
              <a:t>Divide into 2 by </a:t>
            </a:r>
            <a:r>
              <a:rPr lang="en-US" dirty="0" err="1" smtClean="0"/>
              <a:t>endodyogeny</a:t>
            </a:r>
            <a:r>
              <a:rPr lang="en-US" dirty="0" smtClean="0"/>
              <a:t> becoming </a:t>
            </a:r>
            <a:r>
              <a:rPr lang="en-US" dirty="0" err="1" smtClean="0"/>
              <a:t>tachyzoites</a:t>
            </a:r>
            <a:endParaRPr lang="en-US" dirty="0" smtClean="0"/>
          </a:p>
          <a:p>
            <a:pPr marL="1141413" lvl="1" indent="-457200">
              <a:buFont typeface="Arial"/>
              <a:buChar char="•"/>
            </a:pPr>
            <a:r>
              <a:rPr lang="en-US" dirty="0" err="1" smtClean="0"/>
              <a:t>Tachyzoites</a:t>
            </a:r>
            <a:r>
              <a:rPr lang="en-US" dirty="0" smtClean="0"/>
              <a:t> multiply and eventually encyst</a:t>
            </a:r>
          </a:p>
          <a:p>
            <a:pPr marL="1141413" lvl="1" indent="-457200">
              <a:buFont typeface="Arial"/>
              <a:buChar char="•"/>
            </a:pPr>
            <a:r>
              <a:rPr lang="en-US" dirty="0" smtClean="0"/>
              <a:t>Cysts grow and now contain </a:t>
            </a:r>
            <a:r>
              <a:rPr lang="en-US" dirty="0" err="1" smtClean="0"/>
              <a:t>bradyzoites</a:t>
            </a:r>
            <a:endParaRPr lang="en-US" dirty="0" smtClean="0"/>
          </a:p>
          <a:p>
            <a:pPr marL="1544638" lvl="2" indent="-457200">
              <a:buFont typeface="Arial"/>
              <a:buChar char="•"/>
            </a:pPr>
            <a:r>
              <a:rPr lang="en-US" dirty="0" err="1" smtClean="0"/>
              <a:t>Bradyzoites</a:t>
            </a:r>
            <a:r>
              <a:rPr lang="en-US" dirty="0" smtClean="0"/>
              <a:t> different from </a:t>
            </a:r>
            <a:r>
              <a:rPr lang="en-US" dirty="0" err="1" smtClean="0"/>
              <a:t>tachyzoites</a:t>
            </a:r>
            <a:r>
              <a:rPr lang="en-US" dirty="0" smtClean="0"/>
              <a:t> as they are resistant to digestion</a:t>
            </a:r>
            <a:endParaRPr lang="en-US" dirty="0"/>
          </a:p>
        </p:txBody>
      </p:sp>
      <p:sp>
        <p:nvSpPr>
          <p:cNvPr id="4" name="Text Placeholder 3"/>
          <p:cNvSpPr>
            <a:spLocks noGrp="1"/>
          </p:cNvSpPr>
          <p:nvPr>
            <p:ph type="body" sz="quarter" idx="13"/>
          </p:nvPr>
        </p:nvSpPr>
        <p:spPr/>
        <p:txBody>
          <a:bodyPr/>
          <a:lstStyle/>
          <a:p>
            <a:r>
              <a:rPr lang="en-US" dirty="0" smtClean="0"/>
              <a:t>Lifecycle </a:t>
            </a:r>
            <a:r>
              <a:rPr lang="en-US" dirty="0" err="1" smtClean="0"/>
              <a:t>extraintestinal</a:t>
            </a:r>
            <a:endParaRPr lang="en-US" dirty="0"/>
          </a:p>
        </p:txBody>
      </p:sp>
    </p:spTree>
    <p:extLst>
      <p:ext uri="{BB962C8B-B14F-4D97-AF65-F5344CB8AC3E}">
        <p14:creationId xmlns:p14="http://schemas.microsoft.com/office/powerpoint/2010/main" val="38633570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4" name="Text Placeholder 3"/>
          <p:cNvSpPr>
            <a:spLocks noGrp="1"/>
          </p:cNvSpPr>
          <p:nvPr>
            <p:ph type="body" sz="quarter" idx="13"/>
          </p:nvPr>
        </p:nvSpPr>
        <p:spPr/>
        <p:txBody>
          <a:bodyPr/>
          <a:lstStyle/>
          <a:p>
            <a:r>
              <a:rPr lang="en-US" dirty="0" smtClean="0"/>
              <a:t>Lifecycle</a:t>
            </a:r>
            <a:endParaRPr lang="en-US" dirty="0"/>
          </a:p>
        </p:txBody>
      </p:sp>
      <p:pic>
        <p:nvPicPr>
          <p:cNvPr id="5" name="Picture 4"/>
          <p:cNvPicPr>
            <a:picLocks noChangeAspect="1"/>
          </p:cNvPicPr>
          <p:nvPr/>
        </p:nvPicPr>
        <p:blipFill>
          <a:blip r:embed="rId2"/>
          <a:stretch>
            <a:fillRect/>
          </a:stretch>
        </p:blipFill>
        <p:spPr>
          <a:xfrm>
            <a:off x="1305886" y="1828800"/>
            <a:ext cx="6532228" cy="4910433"/>
          </a:xfrm>
          <a:prstGeom prst="rect">
            <a:avLst/>
          </a:prstGeom>
        </p:spPr>
      </p:pic>
    </p:spTree>
    <p:extLst>
      <p:ext uri="{BB962C8B-B14F-4D97-AF65-F5344CB8AC3E}">
        <p14:creationId xmlns:p14="http://schemas.microsoft.com/office/powerpoint/2010/main" val="89352960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Modes of transmission</a:t>
            </a:r>
          </a:p>
          <a:p>
            <a:pPr marL="1141413" lvl="1" indent="-457200">
              <a:buFont typeface="Arial"/>
              <a:buChar char="•"/>
            </a:pPr>
            <a:r>
              <a:rPr lang="en-US" dirty="0" smtClean="0"/>
              <a:t>Fecal-oral</a:t>
            </a:r>
          </a:p>
          <a:p>
            <a:pPr marL="1141413" lvl="1" indent="-457200">
              <a:buFont typeface="Arial"/>
              <a:buChar char="•"/>
            </a:pPr>
            <a:r>
              <a:rPr lang="en-US" dirty="0" err="1" smtClean="0"/>
              <a:t>Carnivorism</a:t>
            </a:r>
            <a:endParaRPr lang="en-US" dirty="0" smtClean="0"/>
          </a:p>
          <a:p>
            <a:pPr marL="1141413" lvl="1" indent="-457200">
              <a:buFont typeface="Arial"/>
              <a:buChar char="•"/>
            </a:pPr>
            <a:r>
              <a:rPr lang="en-US" dirty="0" err="1" smtClean="0"/>
              <a:t>Transplacental</a:t>
            </a:r>
            <a:endParaRPr lang="en-US" dirty="0" smtClean="0"/>
          </a:p>
          <a:p>
            <a:pPr marL="1141413" lvl="1" indent="-457200">
              <a:buFont typeface="Arial"/>
              <a:buChar char="•"/>
            </a:pPr>
            <a:r>
              <a:rPr lang="en-US" dirty="0" err="1" smtClean="0"/>
              <a:t>Transmammary</a:t>
            </a:r>
            <a:r>
              <a:rPr lang="en-US" dirty="0" smtClean="0"/>
              <a:t>-kittens</a:t>
            </a:r>
          </a:p>
          <a:p>
            <a:pPr marL="457200" indent="-457200">
              <a:buFont typeface="Arial"/>
              <a:buChar char="•"/>
            </a:pPr>
            <a:r>
              <a:rPr lang="en-US" dirty="0" smtClean="0"/>
              <a:t>Predisposing factor</a:t>
            </a:r>
          </a:p>
          <a:p>
            <a:pPr marL="1141413" lvl="1" indent="-457200">
              <a:buFont typeface="Arial"/>
              <a:buChar char="•"/>
            </a:pPr>
            <a:r>
              <a:rPr lang="en-US" dirty="0" err="1" smtClean="0"/>
              <a:t>Concomittant</a:t>
            </a:r>
            <a:r>
              <a:rPr lang="en-US" dirty="0" smtClean="0"/>
              <a:t> illness</a:t>
            </a:r>
          </a:p>
          <a:p>
            <a:pPr marL="1141413" lvl="1" indent="-457200">
              <a:buFont typeface="Arial"/>
              <a:buChar char="•"/>
            </a:pPr>
            <a:r>
              <a:rPr lang="en-US" dirty="0" smtClean="0"/>
              <a:t>Immunosuppression</a:t>
            </a:r>
            <a:endParaRPr lang="en-US" dirty="0"/>
          </a:p>
          <a:p>
            <a:pPr marL="1141413" lvl="1" indent="-457200">
              <a:buFont typeface="Arial"/>
              <a:buChar char="•"/>
            </a:pPr>
            <a:r>
              <a:rPr lang="en-US" dirty="0" smtClean="0"/>
              <a:t>Stress</a:t>
            </a:r>
          </a:p>
          <a:p>
            <a:pPr marL="1141413" lvl="1" indent="-457200">
              <a:buFont typeface="Arial"/>
              <a:buChar char="•"/>
            </a:pPr>
            <a:r>
              <a:rPr lang="en-US" dirty="0" smtClean="0"/>
              <a:t>Postnatal infections less severe than prenatal</a:t>
            </a:r>
          </a:p>
        </p:txBody>
      </p:sp>
      <p:sp>
        <p:nvSpPr>
          <p:cNvPr id="4" name="Text Placeholder 3"/>
          <p:cNvSpPr>
            <a:spLocks noGrp="1"/>
          </p:cNvSpPr>
          <p:nvPr>
            <p:ph type="body" sz="quarter" idx="13"/>
          </p:nvPr>
        </p:nvSpPr>
        <p:spPr/>
        <p:txBody>
          <a:bodyPr/>
          <a:lstStyle/>
          <a:p>
            <a:r>
              <a:rPr lang="en-US" dirty="0" smtClean="0"/>
              <a:t>Transmission</a:t>
            </a:r>
            <a:endParaRPr lang="en-US" dirty="0"/>
          </a:p>
        </p:txBody>
      </p:sp>
    </p:spTree>
    <p:extLst>
      <p:ext uri="{BB962C8B-B14F-4D97-AF65-F5344CB8AC3E}">
        <p14:creationId xmlns:p14="http://schemas.microsoft.com/office/powerpoint/2010/main" val="3507625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3" name="Content Placeholder 2"/>
          <p:cNvSpPr>
            <a:spLocks noGrp="1"/>
          </p:cNvSpPr>
          <p:nvPr>
            <p:ph idx="1"/>
          </p:nvPr>
        </p:nvSpPr>
        <p:spPr>
          <a:xfrm>
            <a:off x="609600" y="1828800"/>
            <a:ext cx="3886200" cy="4419600"/>
          </a:xfrm>
        </p:spPr>
        <p:txBody>
          <a:bodyPr>
            <a:normAutofit/>
          </a:bodyPr>
          <a:lstStyle/>
          <a:p>
            <a:pPr marL="457200" indent="-457200">
              <a:buFont typeface="Arial"/>
              <a:buChar char="•"/>
            </a:pPr>
            <a:r>
              <a:rPr lang="en-US" dirty="0" smtClean="0"/>
              <a:t>Cats</a:t>
            </a:r>
          </a:p>
          <a:p>
            <a:pPr marL="1141413" lvl="1" indent="-457200">
              <a:buFont typeface="Arial"/>
              <a:buChar char="•"/>
            </a:pPr>
            <a:r>
              <a:rPr lang="en-US" dirty="0" err="1" smtClean="0"/>
              <a:t>Transplacental</a:t>
            </a:r>
            <a:endParaRPr lang="en-US" dirty="0" smtClean="0"/>
          </a:p>
          <a:p>
            <a:pPr marL="1544638" lvl="2" indent="-457200">
              <a:buFont typeface="Arial"/>
              <a:buChar char="•"/>
            </a:pPr>
            <a:r>
              <a:rPr lang="en-US" dirty="0" smtClean="0"/>
              <a:t>Stillbirth</a:t>
            </a:r>
          </a:p>
          <a:p>
            <a:pPr marL="1544638" lvl="2" indent="-457200">
              <a:buFont typeface="Arial"/>
              <a:buChar char="•"/>
            </a:pPr>
            <a:r>
              <a:rPr lang="en-US" dirty="0" smtClean="0"/>
              <a:t>Poor doers</a:t>
            </a:r>
          </a:p>
          <a:p>
            <a:pPr marL="1544638" lvl="2" indent="-457200">
              <a:buFont typeface="Arial"/>
              <a:buChar char="•"/>
            </a:pPr>
            <a:r>
              <a:rPr lang="en-US" dirty="0" smtClean="0"/>
              <a:t>Hepatitis</a:t>
            </a:r>
          </a:p>
          <a:p>
            <a:pPr marL="1544638" lvl="2" indent="-457200">
              <a:buFont typeface="Arial"/>
              <a:buChar char="•"/>
            </a:pPr>
            <a:r>
              <a:rPr lang="en-US" dirty="0" smtClean="0"/>
              <a:t>Pneumonitis</a:t>
            </a:r>
          </a:p>
          <a:p>
            <a:pPr marL="1544638" lvl="2" indent="-457200">
              <a:buFont typeface="Arial"/>
              <a:buChar char="•"/>
            </a:pPr>
            <a:r>
              <a:rPr lang="en-US" dirty="0" smtClean="0"/>
              <a:t>Encephalitis</a:t>
            </a:r>
          </a:p>
        </p:txBody>
      </p:sp>
      <p:sp>
        <p:nvSpPr>
          <p:cNvPr id="4" name="Text Placeholder 3"/>
          <p:cNvSpPr>
            <a:spLocks noGrp="1"/>
          </p:cNvSpPr>
          <p:nvPr>
            <p:ph type="body" sz="quarter" idx="13"/>
          </p:nvPr>
        </p:nvSpPr>
        <p:spPr/>
        <p:txBody>
          <a:bodyPr/>
          <a:lstStyle/>
          <a:p>
            <a:r>
              <a:rPr lang="en-US" dirty="0" smtClean="0"/>
              <a:t>Clinical findings</a:t>
            </a:r>
            <a:endParaRPr lang="en-US" dirty="0"/>
          </a:p>
        </p:txBody>
      </p:sp>
      <p:sp>
        <p:nvSpPr>
          <p:cNvPr id="7" name="TextBox 6"/>
          <p:cNvSpPr txBox="1"/>
          <p:nvPr/>
        </p:nvSpPr>
        <p:spPr>
          <a:xfrm>
            <a:off x="3657600" y="2209800"/>
            <a:ext cx="5257800" cy="3810000"/>
          </a:xfrm>
          <a:prstGeom prst="rect">
            <a:avLst/>
          </a:prstGeom>
        </p:spPr>
        <p:txBody>
          <a:bodyPr vert="horz" wrap="square" lIns="91440" tIns="45720" rIns="91440" bIns="45720" rtlCol="0" anchor="t">
            <a:normAutofit/>
          </a:bodyPr>
          <a:lstStyle/>
          <a:p>
            <a:pPr marL="1141413" lvl="1" indent="-457200">
              <a:buFont typeface="Arial"/>
              <a:buChar char="•"/>
            </a:pPr>
            <a:r>
              <a:rPr lang="en-US" sz="2400" dirty="0">
                <a:solidFill>
                  <a:schemeClr val="tx2">
                    <a:lumMod val="75000"/>
                  </a:schemeClr>
                </a:solidFill>
              </a:rPr>
              <a:t>Post-natal infection</a:t>
            </a:r>
          </a:p>
          <a:p>
            <a:pPr marL="1544638" lvl="2" indent="-457200">
              <a:buFont typeface="Arial"/>
              <a:buChar char="•"/>
            </a:pPr>
            <a:r>
              <a:rPr lang="en-US" sz="2000" dirty="0">
                <a:solidFill>
                  <a:schemeClr val="tx2">
                    <a:lumMod val="75000"/>
                  </a:schemeClr>
                </a:solidFill>
              </a:rPr>
              <a:t>Pneumonia</a:t>
            </a:r>
          </a:p>
          <a:p>
            <a:pPr marL="1544638" lvl="2" indent="-457200">
              <a:buFont typeface="Arial"/>
              <a:buChar char="•"/>
            </a:pPr>
            <a:r>
              <a:rPr lang="en-US" sz="2000" dirty="0">
                <a:solidFill>
                  <a:schemeClr val="tx2">
                    <a:lumMod val="75000"/>
                  </a:schemeClr>
                </a:solidFill>
              </a:rPr>
              <a:t>F</a:t>
            </a:r>
            <a:r>
              <a:rPr lang="en-US" sz="2000" dirty="0" smtClean="0">
                <a:solidFill>
                  <a:schemeClr val="tx2">
                    <a:lumMod val="75000"/>
                  </a:schemeClr>
                </a:solidFill>
              </a:rPr>
              <a:t>ever </a:t>
            </a:r>
            <a:endParaRPr lang="en-US" sz="2000" dirty="0">
              <a:solidFill>
                <a:schemeClr val="tx2">
                  <a:lumMod val="75000"/>
                </a:schemeClr>
              </a:solidFill>
            </a:endParaRPr>
          </a:p>
          <a:p>
            <a:pPr marL="1544638" lvl="2" indent="-457200">
              <a:buFont typeface="Arial"/>
              <a:buChar char="•"/>
            </a:pPr>
            <a:r>
              <a:rPr lang="en-US" sz="2000" dirty="0">
                <a:solidFill>
                  <a:schemeClr val="tx2">
                    <a:lumMod val="75000"/>
                  </a:schemeClr>
                </a:solidFill>
              </a:rPr>
              <a:t>Anorexia and weight loss</a:t>
            </a:r>
          </a:p>
          <a:p>
            <a:pPr marL="1544638" lvl="2" indent="-457200">
              <a:buFont typeface="Arial"/>
              <a:buChar char="•"/>
            </a:pPr>
            <a:r>
              <a:rPr lang="en-US" sz="2000" dirty="0">
                <a:solidFill>
                  <a:schemeClr val="tx2">
                    <a:lumMod val="75000"/>
                  </a:schemeClr>
                </a:solidFill>
              </a:rPr>
              <a:t>Hepatitis/</a:t>
            </a:r>
            <a:r>
              <a:rPr lang="en-US" sz="2000" dirty="0" err="1" smtClean="0">
                <a:solidFill>
                  <a:schemeClr val="tx2">
                    <a:lumMod val="75000"/>
                  </a:schemeClr>
                </a:solidFill>
              </a:rPr>
              <a:t>cholangiohepatitis</a:t>
            </a:r>
            <a:endParaRPr lang="en-US" sz="2000" dirty="0" smtClean="0">
              <a:solidFill>
                <a:schemeClr val="tx2">
                  <a:lumMod val="75000"/>
                </a:schemeClr>
              </a:solidFill>
            </a:endParaRPr>
          </a:p>
          <a:p>
            <a:pPr marL="1544638" lvl="2" indent="-457200">
              <a:buFont typeface="Arial"/>
              <a:buChar char="•"/>
            </a:pPr>
            <a:r>
              <a:rPr lang="en-US" sz="2000" dirty="0" smtClean="0">
                <a:solidFill>
                  <a:schemeClr val="tx2">
                    <a:lumMod val="75000"/>
                  </a:schemeClr>
                </a:solidFill>
              </a:rPr>
              <a:t>Abdominal effusion</a:t>
            </a:r>
          </a:p>
          <a:p>
            <a:pPr marL="1544638" lvl="2" indent="-457200">
              <a:buFont typeface="Arial"/>
              <a:buChar char="•"/>
            </a:pPr>
            <a:r>
              <a:rPr lang="en-US" sz="2000" dirty="0" smtClean="0">
                <a:solidFill>
                  <a:schemeClr val="tx2">
                    <a:lumMod val="75000"/>
                  </a:schemeClr>
                </a:solidFill>
              </a:rPr>
              <a:t>CNS</a:t>
            </a:r>
          </a:p>
          <a:p>
            <a:pPr marL="1544638" lvl="2" indent="-457200">
              <a:buFont typeface="Arial"/>
              <a:buChar char="•"/>
            </a:pPr>
            <a:r>
              <a:rPr lang="en-US" sz="2000" dirty="0" smtClean="0">
                <a:solidFill>
                  <a:schemeClr val="tx2">
                    <a:lumMod val="75000"/>
                  </a:schemeClr>
                </a:solidFill>
              </a:rPr>
              <a:t>Pancreatic</a:t>
            </a:r>
          </a:p>
          <a:p>
            <a:pPr marL="1544638" lvl="2" indent="-457200">
              <a:buFont typeface="Arial"/>
              <a:buChar char="•"/>
            </a:pPr>
            <a:r>
              <a:rPr lang="en-US" sz="2000" dirty="0" smtClean="0">
                <a:solidFill>
                  <a:schemeClr val="tx2">
                    <a:lumMod val="75000"/>
                  </a:schemeClr>
                </a:solidFill>
              </a:rPr>
              <a:t>Ocular</a:t>
            </a:r>
          </a:p>
          <a:p>
            <a:pPr marL="1544638" lvl="2" indent="-457200">
              <a:buFont typeface="Arial"/>
              <a:buChar char="•"/>
            </a:pPr>
            <a:r>
              <a:rPr lang="en-US" sz="2000" dirty="0" smtClean="0">
                <a:solidFill>
                  <a:schemeClr val="tx2">
                    <a:lumMod val="75000"/>
                  </a:schemeClr>
                </a:solidFill>
              </a:rPr>
              <a:t>Muscle pains</a:t>
            </a:r>
            <a:endParaRPr lang="en-US" sz="2000" dirty="0">
              <a:solidFill>
                <a:schemeClr val="tx2">
                  <a:lumMod val="75000"/>
                </a:schemeClr>
              </a:solidFill>
            </a:endParaRPr>
          </a:p>
        </p:txBody>
      </p:sp>
    </p:spTree>
    <p:extLst>
      <p:ext uri="{BB962C8B-B14F-4D97-AF65-F5344CB8AC3E}">
        <p14:creationId xmlns:p14="http://schemas.microsoft.com/office/powerpoint/2010/main" val="12706308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Dogs</a:t>
            </a:r>
          </a:p>
          <a:p>
            <a:pPr marL="1141413" lvl="1" indent="-457200">
              <a:buFont typeface="Arial"/>
              <a:buChar char="•"/>
            </a:pPr>
            <a:r>
              <a:rPr lang="en-US" dirty="0" smtClean="0"/>
              <a:t>Neurologic</a:t>
            </a:r>
          </a:p>
          <a:p>
            <a:pPr marL="1141413" lvl="1" indent="-457200">
              <a:buFont typeface="Arial"/>
              <a:buChar char="•"/>
            </a:pPr>
            <a:r>
              <a:rPr lang="en-US" dirty="0" smtClean="0"/>
              <a:t>Respiratory</a:t>
            </a:r>
          </a:p>
          <a:p>
            <a:pPr marL="1141413" lvl="1" indent="-457200">
              <a:buFont typeface="Arial"/>
              <a:buChar char="•"/>
            </a:pPr>
            <a:r>
              <a:rPr lang="en-US" dirty="0" smtClean="0"/>
              <a:t>Myositis</a:t>
            </a:r>
          </a:p>
          <a:p>
            <a:pPr marL="1141413" lvl="1" indent="-457200">
              <a:buFont typeface="Arial"/>
              <a:buChar char="•"/>
            </a:pPr>
            <a:r>
              <a:rPr lang="en-US" dirty="0" smtClean="0"/>
              <a:t>Hepatic</a:t>
            </a:r>
          </a:p>
          <a:p>
            <a:pPr marL="1141413" lvl="1" indent="-457200">
              <a:buFont typeface="Arial"/>
              <a:buChar char="•"/>
            </a:pPr>
            <a:r>
              <a:rPr lang="en-US" dirty="0" smtClean="0"/>
              <a:t>Myocarditis</a:t>
            </a:r>
          </a:p>
          <a:p>
            <a:pPr marL="1141413" lvl="1" indent="-457200">
              <a:buFont typeface="Arial"/>
              <a:buChar char="•"/>
            </a:pPr>
            <a:r>
              <a:rPr lang="en-US" dirty="0" smtClean="0"/>
              <a:t>Generalized</a:t>
            </a:r>
          </a:p>
          <a:p>
            <a:pPr marL="1141413" lvl="1" indent="-457200">
              <a:buFont typeface="Arial"/>
              <a:buChar char="•"/>
            </a:pPr>
            <a:r>
              <a:rPr lang="en-US" dirty="0" smtClean="0"/>
              <a:t>Ocular</a:t>
            </a:r>
            <a:endParaRPr lang="en-US" dirty="0"/>
          </a:p>
        </p:txBody>
      </p:sp>
      <p:sp>
        <p:nvSpPr>
          <p:cNvPr id="4" name="Text Placeholder 3"/>
          <p:cNvSpPr>
            <a:spLocks noGrp="1"/>
          </p:cNvSpPr>
          <p:nvPr>
            <p:ph type="body" sz="quarter" idx="13"/>
          </p:nvPr>
        </p:nvSpPr>
        <p:spPr/>
        <p:txBody>
          <a:bodyPr/>
          <a:lstStyle/>
          <a:p>
            <a:r>
              <a:rPr lang="en-US" dirty="0" smtClean="0"/>
              <a:t>Clinical findings</a:t>
            </a:r>
            <a:endParaRPr lang="en-US" dirty="0"/>
          </a:p>
        </p:txBody>
      </p:sp>
    </p:spTree>
    <p:extLst>
      <p:ext uri="{BB962C8B-B14F-4D97-AF65-F5344CB8AC3E}">
        <p14:creationId xmlns:p14="http://schemas.microsoft.com/office/powerpoint/2010/main" val="6625446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3" name="Content Placeholder 2"/>
          <p:cNvSpPr>
            <a:spLocks noGrp="1"/>
          </p:cNvSpPr>
          <p:nvPr>
            <p:ph idx="1"/>
          </p:nvPr>
        </p:nvSpPr>
        <p:spPr/>
        <p:txBody>
          <a:bodyPr>
            <a:normAutofit fontScale="85000" lnSpcReduction="10000"/>
          </a:bodyPr>
          <a:lstStyle/>
          <a:p>
            <a:pPr marL="457200" indent="-457200">
              <a:buFont typeface="Arial"/>
              <a:buChar char="•"/>
            </a:pPr>
            <a:r>
              <a:rPr lang="en-US" dirty="0" smtClean="0"/>
              <a:t>Complete blood count</a:t>
            </a:r>
          </a:p>
          <a:p>
            <a:pPr marL="1141413" lvl="1" indent="-457200">
              <a:buFont typeface="Arial"/>
              <a:buChar char="•"/>
            </a:pPr>
            <a:r>
              <a:rPr lang="en-US" dirty="0" err="1" smtClean="0"/>
              <a:t>Nonregenerative</a:t>
            </a:r>
            <a:r>
              <a:rPr lang="en-US" dirty="0" smtClean="0"/>
              <a:t> anemia</a:t>
            </a:r>
          </a:p>
          <a:p>
            <a:pPr marL="1141413" lvl="1" indent="-457200">
              <a:buFont typeface="Arial"/>
              <a:buChar char="•"/>
            </a:pPr>
            <a:r>
              <a:rPr lang="en-US" dirty="0" smtClean="0"/>
              <a:t>Neutrophilic leukocytosis</a:t>
            </a:r>
          </a:p>
          <a:p>
            <a:pPr marL="1141413" lvl="1" indent="-457200">
              <a:buFont typeface="Arial"/>
              <a:buChar char="•"/>
            </a:pPr>
            <a:r>
              <a:rPr lang="en-US" dirty="0" smtClean="0"/>
              <a:t>Lymphocytosis</a:t>
            </a:r>
          </a:p>
          <a:p>
            <a:pPr marL="1141413" lvl="1" indent="-457200">
              <a:buFont typeface="Arial"/>
              <a:buChar char="•"/>
            </a:pPr>
            <a:r>
              <a:rPr lang="en-US" dirty="0" err="1" smtClean="0"/>
              <a:t>Monocytosis</a:t>
            </a:r>
            <a:endParaRPr lang="en-US" dirty="0" smtClean="0"/>
          </a:p>
          <a:p>
            <a:pPr marL="1141413" lvl="1" indent="-457200">
              <a:buFont typeface="Arial"/>
              <a:buChar char="•"/>
            </a:pPr>
            <a:r>
              <a:rPr lang="en-US" dirty="0" smtClean="0"/>
              <a:t>Eosinophilia</a:t>
            </a:r>
          </a:p>
          <a:p>
            <a:pPr marL="457200" indent="-457200">
              <a:buFont typeface="Arial"/>
              <a:buChar char="•"/>
            </a:pPr>
            <a:r>
              <a:rPr lang="en-US" dirty="0" smtClean="0"/>
              <a:t>Serum chemistries</a:t>
            </a:r>
          </a:p>
          <a:p>
            <a:pPr marL="1141413" lvl="1" indent="-457200">
              <a:buFont typeface="Arial"/>
              <a:buChar char="•"/>
            </a:pPr>
            <a:r>
              <a:rPr lang="en-US" dirty="0" smtClean="0"/>
              <a:t>Hypoalbuminemia</a:t>
            </a:r>
          </a:p>
          <a:p>
            <a:pPr marL="1141413" lvl="1" indent="-457200">
              <a:buFont typeface="Arial"/>
              <a:buChar char="•"/>
            </a:pPr>
            <a:r>
              <a:rPr lang="en-US" dirty="0" err="1" smtClean="0"/>
              <a:t>Hyperglobulinemia</a:t>
            </a:r>
            <a:r>
              <a:rPr lang="en-US" dirty="0" smtClean="0"/>
              <a:t> in chronic disease in cats</a:t>
            </a:r>
          </a:p>
          <a:p>
            <a:pPr marL="1141413" lvl="1" indent="-457200">
              <a:buFont typeface="Arial"/>
              <a:buChar char="•"/>
            </a:pPr>
            <a:r>
              <a:rPr lang="en-US" dirty="0" smtClean="0"/>
              <a:t>ALT/AST elevation</a:t>
            </a:r>
          </a:p>
          <a:p>
            <a:pPr marL="1141413" lvl="1" indent="-457200">
              <a:buFont typeface="Arial"/>
              <a:buChar char="•"/>
            </a:pPr>
            <a:r>
              <a:rPr lang="en-US" dirty="0" smtClean="0"/>
              <a:t>ALKP elevation</a:t>
            </a:r>
            <a:endParaRPr lang="en-US" dirty="0"/>
          </a:p>
        </p:txBody>
      </p:sp>
      <p:sp>
        <p:nvSpPr>
          <p:cNvPr id="4" name="Text Placeholder 3"/>
          <p:cNvSpPr>
            <a:spLocks noGrp="1"/>
          </p:cNvSpPr>
          <p:nvPr>
            <p:ph type="body" sz="quarter" idx="13"/>
          </p:nvPr>
        </p:nvSpPr>
        <p:spPr/>
        <p:txBody>
          <a:bodyPr/>
          <a:lstStyle/>
          <a:p>
            <a:r>
              <a:rPr lang="en-US" dirty="0" smtClean="0"/>
              <a:t>Clinical laboratory findings</a:t>
            </a:r>
            <a:endParaRPr lang="en-US" dirty="0"/>
          </a:p>
        </p:txBody>
      </p:sp>
    </p:spTree>
    <p:extLst>
      <p:ext uri="{BB962C8B-B14F-4D97-AF65-F5344CB8AC3E}">
        <p14:creationId xmlns:p14="http://schemas.microsoft.com/office/powerpoint/2010/main" val="2851864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Canine Influenza</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a:t>Low-grade fever first sign</a:t>
            </a:r>
          </a:p>
          <a:p>
            <a:pPr marL="457200" indent="-457200">
              <a:buFont typeface="Arial"/>
              <a:buChar char="•"/>
            </a:pPr>
            <a:r>
              <a:rPr lang="en-US" dirty="0" smtClean="0"/>
              <a:t>Rapid </a:t>
            </a:r>
            <a:r>
              <a:rPr lang="en-US" dirty="0"/>
              <a:t>onset of signs:</a:t>
            </a:r>
          </a:p>
          <a:p>
            <a:pPr marL="1141413" lvl="1" indent="-457200">
              <a:buFont typeface="Arial"/>
              <a:buChar char="•"/>
            </a:pPr>
            <a:r>
              <a:rPr lang="en-US" dirty="0"/>
              <a:t>Cough</a:t>
            </a:r>
          </a:p>
          <a:p>
            <a:pPr marL="1141413" lvl="1" indent="-457200">
              <a:buFont typeface="Arial"/>
              <a:buChar char="•"/>
            </a:pPr>
            <a:r>
              <a:rPr lang="en-US" dirty="0"/>
              <a:t>Nasal discharge-serous or purulent</a:t>
            </a:r>
          </a:p>
          <a:p>
            <a:pPr marL="1141413" lvl="1" indent="-457200">
              <a:buFont typeface="Arial"/>
              <a:buChar char="•"/>
            </a:pPr>
            <a:r>
              <a:rPr lang="en-US" dirty="0"/>
              <a:t>Lethargy/anorexia/depression</a:t>
            </a:r>
          </a:p>
          <a:p>
            <a:pPr marL="1141413" lvl="1" indent="-457200">
              <a:buFont typeface="Arial"/>
              <a:buChar char="•"/>
            </a:pPr>
            <a:r>
              <a:rPr lang="en-US" dirty="0"/>
              <a:t>Ocular discharge</a:t>
            </a:r>
          </a:p>
          <a:p>
            <a:endParaRPr lang="en-US" dirty="0"/>
          </a:p>
        </p:txBody>
      </p:sp>
      <p:sp>
        <p:nvSpPr>
          <p:cNvPr id="4" name="Text Placeholder 3"/>
          <p:cNvSpPr>
            <a:spLocks noGrp="1"/>
          </p:cNvSpPr>
          <p:nvPr>
            <p:ph type="body" sz="quarter" idx="13"/>
          </p:nvPr>
        </p:nvSpPr>
        <p:spPr/>
        <p:txBody>
          <a:bodyPr/>
          <a:lstStyle/>
          <a:p>
            <a:r>
              <a:rPr lang="en-US" dirty="0" smtClean="0"/>
              <a:t>Clinical signs</a:t>
            </a:r>
            <a:endParaRPr lang="en-US" dirty="0"/>
          </a:p>
        </p:txBody>
      </p:sp>
      <p:pic>
        <p:nvPicPr>
          <p:cNvPr id="5" name="Picture 4"/>
          <p:cNvPicPr>
            <a:picLocks noChangeAspect="1"/>
          </p:cNvPicPr>
          <p:nvPr/>
        </p:nvPicPr>
        <p:blipFill>
          <a:blip r:embed="rId3"/>
          <a:stretch>
            <a:fillRect/>
          </a:stretch>
        </p:blipFill>
        <p:spPr>
          <a:xfrm>
            <a:off x="5715000" y="3886200"/>
            <a:ext cx="3175000" cy="2362200"/>
          </a:xfrm>
          <a:prstGeom prst="rect">
            <a:avLst/>
          </a:prstGeom>
        </p:spPr>
      </p:pic>
    </p:spTree>
    <p:extLst>
      <p:ext uri="{BB962C8B-B14F-4D97-AF65-F5344CB8AC3E}">
        <p14:creationId xmlns:p14="http://schemas.microsoft.com/office/powerpoint/2010/main" val="2919534030"/>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Thoracic radiographs</a:t>
            </a:r>
          </a:p>
          <a:p>
            <a:pPr marL="1141413" lvl="1" indent="-457200">
              <a:buFont typeface="Arial"/>
              <a:buChar char="•"/>
            </a:pPr>
            <a:r>
              <a:rPr lang="en-US" dirty="0" smtClean="0"/>
              <a:t>Diffuse interstitial to alveolar pattern with mottled lobar </a:t>
            </a:r>
            <a:r>
              <a:rPr lang="en-US" dirty="0" err="1" smtClean="0"/>
              <a:t>disribtuion</a:t>
            </a:r>
            <a:endParaRPr lang="en-US" dirty="0" smtClean="0"/>
          </a:p>
          <a:p>
            <a:pPr marL="1141413" lvl="1" indent="-457200">
              <a:buFont typeface="Arial"/>
              <a:buChar char="•"/>
            </a:pPr>
            <a:r>
              <a:rPr lang="en-US" dirty="0" smtClean="0"/>
              <a:t>Pleural effusion</a:t>
            </a:r>
          </a:p>
          <a:p>
            <a:pPr marL="457200" indent="-457200">
              <a:buFont typeface="Arial"/>
              <a:buChar char="•"/>
            </a:pPr>
            <a:r>
              <a:rPr lang="en-US" dirty="0" smtClean="0"/>
              <a:t>Abdominal Radiographs</a:t>
            </a:r>
          </a:p>
          <a:p>
            <a:pPr marL="1141413" lvl="1" indent="-457200">
              <a:buFont typeface="Arial"/>
              <a:buChar char="•"/>
            </a:pPr>
            <a:r>
              <a:rPr lang="en-US" dirty="0" smtClean="0"/>
              <a:t>Masses in intestine, lymph nodes or decreased </a:t>
            </a:r>
            <a:r>
              <a:rPr lang="en-US" dirty="0" err="1" smtClean="0"/>
              <a:t>serosal</a:t>
            </a:r>
            <a:r>
              <a:rPr lang="en-US" dirty="0" smtClean="0"/>
              <a:t> detail</a:t>
            </a:r>
          </a:p>
          <a:p>
            <a:pPr marL="457200" indent="-457200">
              <a:buFont typeface="Arial"/>
              <a:buChar char="•"/>
            </a:pPr>
            <a:r>
              <a:rPr lang="en-US" dirty="0" err="1" smtClean="0"/>
              <a:t>Myelography</a:t>
            </a:r>
            <a:r>
              <a:rPr lang="en-US" dirty="0" smtClean="0"/>
              <a:t> and MRI:</a:t>
            </a:r>
          </a:p>
          <a:p>
            <a:pPr marL="1141413" lvl="1" indent="-457200">
              <a:buFont typeface="Arial"/>
              <a:buChar char="•"/>
            </a:pPr>
            <a:r>
              <a:rPr lang="en-US" dirty="0" smtClean="0"/>
              <a:t>CNS signs may show changes</a:t>
            </a:r>
            <a:endParaRPr lang="en-US" dirty="0"/>
          </a:p>
        </p:txBody>
      </p:sp>
      <p:sp>
        <p:nvSpPr>
          <p:cNvPr id="4" name="Text Placeholder 3"/>
          <p:cNvSpPr>
            <a:spLocks noGrp="1"/>
          </p:cNvSpPr>
          <p:nvPr>
            <p:ph type="body" sz="quarter" idx="13"/>
          </p:nvPr>
        </p:nvSpPr>
        <p:spPr/>
        <p:txBody>
          <a:bodyPr/>
          <a:lstStyle/>
          <a:p>
            <a:r>
              <a:rPr lang="en-US" dirty="0" smtClean="0"/>
              <a:t>Imaging findings</a:t>
            </a:r>
            <a:endParaRPr lang="en-US" dirty="0"/>
          </a:p>
        </p:txBody>
      </p:sp>
    </p:spTree>
    <p:extLst>
      <p:ext uri="{BB962C8B-B14F-4D97-AF65-F5344CB8AC3E}">
        <p14:creationId xmlns:p14="http://schemas.microsoft.com/office/powerpoint/2010/main" val="23879135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Organism identification</a:t>
            </a:r>
          </a:p>
          <a:p>
            <a:pPr marL="1141413" lvl="1" indent="-457200">
              <a:buFont typeface="Arial"/>
              <a:buChar char="•"/>
            </a:pPr>
            <a:r>
              <a:rPr lang="en-US" dirty="0" err="1" smtClean="0"/>
              <a:t>Tachyzoites</a:t>
            </a:r>
            <a:endParaRPr lang="en-US" dirty="0" smtClean="0"/>
          </a:p>
          <a:p>
            <a:pPr marL="1141413" lvl="1" indent="-457200">
              <a:buFont typeface="Arial"/>
              <a:buChar char="•"/>
            </a:pPr>
            <a:r>
              <a:rPr lang="en-US" dirty="0" smtClean="0"/>
              <a:t>Oocytes</a:t>
            </a:r>
          </a:p>
          <a:p>
            <a:pPr marL="457200" indent="-457200">
              <a:buFont typeface="Arial"/>
              <a:buChar char="•"/>
            </a:pPr>
            <a:r>
              <a:rPr lang="en-US" dirty="0" smtClean="0"/>
              <a:t>Serology</a:t>
            </a:r>
          </a:p>
          <a:p>
            <a:pPr marL="1141413" lvl="1" indent="-457200">
              <a:buFont typeface="Arial"/>
              <a:buChar char="•"/>
            </a:pPr>
            <a:r>
              <a:rPr lang="en-US" dirty="0" err="1" smtClean="0"/>
              <a:t>IgM</a:t>
            </a:r>
            <a:endParaRPr lang="en-US" dirty="0" smtClean="0"/>
          </a:p>
          <a:p>
            <a:pPr marL="1141413" lvl="1" indent="-457200">
              <a:buFont typeface="Arial"/>
              <a:buChar char="•"/>
            </a:pPr>
            <a:r>
              <a:rPr lang="en-US" dirty="0" smtClean="0"/>
              <a:t>Acute and convalescent </a:t>
            </a:r>
            <a:r>
              <a:rPr lang="en-US" dirty="0" err="1" smtClean="0"/>
              <a:t>IgG</a:t>
            </a:r>
            <a:r>
              <a:rPr lang="en-US" dirty="0" smtClean="0"/>
              <a:t> titers</a:t>
            </a:r>
          </a:p>
          <a:p>
            <a:pPr marL="1141413" lvl="1" indent="-457200">
              <a:buFont typeface="Arial"/>
              <a:buChar char="•"/>
            </a:pPr>
            <a:r>
              <a:rPr lang="en-US" dirty="0" smtClean="0"/>
              <a:t>Interpretations:</a:t>
            </a:r>
          </a:p>
          <a:p>
            <a:pPr marL="1544638" lvl="2" indent="-457200">
              <a:buFont typeface="Arial"/>
              <a:buChar char="•"/>
            </a:pPr>
            <a:r>
              <a:rPr lang="en-US" dirty="0" err="1" smtClean="0"/>
              <a:t>Seronegative</a:t>
            </a:r>
            <a:r>
              <a:rPr lang="en-US" dirty="0" smtClean="0"/>
              <a:t> cats: unlikely infected but likely to shed </a:t>
            </a:r>
            <a:r>
              <a:rPr lang="en-US" dirty="0" err="1" smtClean="0"/>
              <a:t>oocysts</a:t>
            </a:r>
            <a:r>
              <a:rPr lang="en-US" dirty="0" smtClean="0"/>
              <a:t> if exposed</a:t>
            </a:r>
          </a:p>
          <a:p>
            <a:pPr marL="1544638" lvl="2" indent="-457200">
              <a:buFont typeface="Arial"/>
              <a:buChar char="•"/>
            </a:pPr>
            <a:r>
              <a:rPr lang="en-US" dirty="0" smtClean="0"/>
              <a:t>Seropositive cats: likely exposed but unlikely to shed </a:t>
            </a:r>
            <a:r>
              <a:rPr lang="en-US" dirty="0" err="1" smtClean="0"/>
              <a:t>oocysts</a:t>
            </a:r>
            <a:r>
              <a:rPr lang="en-US" dirty="0" smtClean="0"/>
              <a:t> if </a:t>
            </a:r>
            <a:r>
              <a:rPr lang="en-US" dirty="0" err="1" smtClean="0"/>
              <a:t>reexposed</a:t>
            </a:r>
            <a:endParaRPr lang="en-US" dirty="0" smtClean="0"/>
          </a:p>
        </p:txBody>
      </p:sp>
      <p:sp>
        <p:nvSpPr>
          <p:cNvPr id="4" name="Text Placeholder 3"/>
          <p:cNvSpPr>
            <a:spLocks noGrp="1"/>
          </p:cNvSpPr>
          <p:nvPr>
            <p:ph type="body" sz="quarter" idx="13"/>
          </p:nvPr>
        </p:nvSpPr>
        <p:spPr/>
        <p:txBody>
          <a:bodyPr/>
          <a:lstStyle/>
          <a:p>
            <a:r>
              <a:rPr lang="en-US" dirty="0" smtClean="0"/>
              <a:t>Diagnosis</a:t>
            </a:r>
            <a:endParaRPr lang="en-US" dirty="0"/>
          </a:p>
        </p:txBody>
      </p:sp>
    </p:spTree>
    <p:extLst>
      <p:ext uri="{BB962C8B-B14F-4D97-AF65-F5344CB8AC3E}">
        <p14:creationId xmlns:p14="http://schemas.microsoft.com/office/powerpoint/2010/main" val="4867439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4" name="Text Placeholder 3"/>
          <p:cNvSpPr>
            <a:spLocks noGrp="1"/>
          </p:cNvSpPr>
          <p:nvPr>
            <p:ph type="body" sz="quarter" idx="13"/>
          </p:nvPr>
        </p:nvSpPr>
        <p:spPr/>
        <p:txBody>
          <a:bodyPr/>
          <a:lstStyle/>
          <a:p>
            <a:r>
              <a:rPr lang="en-US" smtClean="0"/>
              <a:t>Therapy</a:t>
            </a:r>
            <a:endParaRPr lang="en-US"/>
          </a:p>
        </p:txBody>
      </p:sp>
      <p:pic>
        <p:nvPicPr>
          <p:cNvPr id="5" name="Picture 4"/>
          <p:cNvPicPr>
            <a:picLocks noChangeAspect="1"/>
          </p:cNvPicPr>
          <p:nvPr/>
        </p:nvPicPr>
        <p:blipFill>
          <a:blip r:embed="rId3"/>
          <a:stretch>
            <a:fillRect/>
          </a:stretch>
        </p:blipFill>
        <p:spPr>
          <a:xfrm>
            <a:off x="588368" y="1905000"/>
            <a:ext cx="7967265" cy="4127500"/>
          </a:xfrm>
          <a:prstGeom prst="rect">
            <a:avLst/>
          </a:prstGeom>
        </p:spPr>
      </p:pic>
    </p:spTree>
    <p:extLst>
      <p:ext uri="{BB962C8B-B14F-4D97-AF65-F5344CB8AC3E}">
        <p14:creationId xmlns:p14="http://schemas.microsoft.com/office/powerpoint/2010/main" val="32702925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Feed only commercially processed feed</a:t>
            </a:r>
          </a:p>
          <a:p>
            <a:pPr marL="457200" indent="-457200">
              <a:buFont typeface="Arial"/>
              <a:buChar char="•"/>
            </a:pPr>
            <a:r>
              <a:rPr lang="en-US" dirty="0" smtClean="0"/>
              <a:t>Restriction from hunting</a:t>
            </a:r>
          </a:p>
          <a:p>
            <a:pPr marL="457200" indent="-457200">
              <a:buFont typeface="Arial"/>
              <a:buChar char="•"/>
            </a:pPr>
            <a:r>
              <a:rPr lang="en-US" dirty="0" smtClean="0"/>
              <a:t>Restriction from entering buildings where food producing animals are held</a:t>
            </a:r>
          </a:p>
        </p:txBody>
      </p:sp>
      <p:sp>
        <p:nvSpPr>
          <p:cNvPr id="4" name="Text Placeholder 3"/>
          <p:cNvSpPr>
            <a:spLocks noGrp="1"/>
          </p:cNvSpPr>
          <p:nvPr>
            <p:ph type="body" sz="quarter" idx="13"/>
          </p:nvPr>
        </p:nvSpPr>
        <p:spPr/>
        <p:txBody>
          <a:bodyPr/>
          <a:lstStyle/>
          <a:p>
            <a:r>
              <a:rPr lang="en-US" dirty="0" smtClean="0"/>
              <a:t>Prevention</a:t>
            </a:r>
            <a:endParaRPr lang="en-US" dirty="0"/>
          </a:p>
        </p:txBody>
      </p:sp>
    </p:spTree>
    <p:extLst>
      <p:ext uri="{BB962C8B-B14F-4D97-AF65-F5344CB8AC3E}">
        <p14:creationId xmlns:p14="http://schemas.microsoft.com/office/powerpoint/2010/main" val="4403128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Toxoplasmosis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Prevention of infection</a:t>
            </a:r>
          </a:p>
          <a:p>
            <a:pPr marL="1141413" lvl="1" indent="-457200">
              <a:buFont typeface="Arial"/>
              <a:buChar char="•"/>
            </a:pPr>
            <a:r>
              <a:rPr lang="en-US" dirty="0" smtClean="0"/>
              <a:t>Only spread disease in acute infection, so minimize interactions when this may happen</a:t>
            </a:r>
          </a:p>
          <a:p>
            <a:pPr marL="1141413" lvl="1" indent="-457200">
              <a:buFont typeface="Arial"/>
              <a:buChar char="•"/>
            </a:pPr>
            <a:r>
              <a:rPr lang="en-US" dirty="0" smtClean="0"/>
              <a:t>Scoop </a:t>
            </a:r>
            <a:r>
              <a:rPr lang="en-US" dirty="0" err="1" smtClean="0"/>
              <a:t>litterbox</a:t>
            </a:r>
            <a:r>
              <a:rPr lang="en-US" dirty="0" smtClean="0"/>
              <a:t> daily</a:t>
            </a:r>
          </a:p>
          <a:p>
            <a:pPr marL="1141413" lvl="1" indent="-457200">
              <a:buFont typeface="Arial"/>
              <a:buChar char="•"/>
            </a:pPr>
            <a:r>
              <a:rPr lang="en-US" dirty="0" smtClean="0"/>
              <a:t>Cover sandboxes</a:t>
            </a:r>
          </a:p>
          <a:p>
            <a:pPr marL="457200" indent="-457200">
              <a:buFont typeface="Arial"/>
              <a:buChar char="•"/>
            </a:pPr>
            <a:r>
              <a:rPr lang="en-US" dirty="0" smtClean="0"/>
              <a:t>Disinfection</a:t>
            </a:r>
          </a:p>
          <a:p>
            <a:pPr marL="1141413" lvl="1" indent="-457200">
              <a:buFont typeface="Arial"/>
              <a:buChar char="•"/>
            </a:pPr>
            <a:r>
              <a:rPr lang="en-US" dirty="0" smtClean="0"/>
              <a:t>10% ammonia, 10 minute exposure</a:t>
            </a:r>
          </a:p>
          <a:p>
            <a:pPr marL="1141413" lvl="1" indent="-457200">
              <a:buFont typeface="Arial"/>
              <a:buChar char="•"/>
            </a:pPr>
            <a:r>
              <a:rPr lang="en-US" dirty="0" smtClean="0"/>
              <a:t>Emersion in boiling water</a:t>
            </a:r>
          </a:p>
          <a:p>
            <a:pPr marL="1141413" lvl="1" indent="-457200">
              <a:buFont typeface="Arial"/>
              <a:buChar char="•"/>
            </a:pPr>
            <a:endParaRPr lang="en-US" dirty="0"/>
          </a:p>
        </p:txBody>
      </p:sp>
      <p:sp>
        <p:nvSpPr>
          <p:cNvPr id="4" name="Text Placeholder 3"/>
          <p:cNvSpPr>
            <a:spLocks noGrp="1"/>
          </p:cNvSpPr>
          <p:nvPr>
            <p:ph type="body" sz="quarter" idx="13"/>
          </p:nvPr>
        </p:nvSpPr>
        <p:spPr/>
        <p:txBody>
          <a:bodyPr/>
          <a:lstStyle/>
          <a:p>
            <a:r>
              <a:rPr lang="en-US" dirty="0" smtClean="0"/>
              <a:t>Public Health</a:t>
            </a:r>
            <a:endParaRPr lang="en-US" dirty="0"/>
          </a:p>
        </p:txBody>
      </p:sp>
    </p:spTree>
    <p:extLst>
      <p:ext uri="{BB962C8B-B14F-4D97-AF65-F5344CB8AC3E}">
        <p14:creationId xmlns:p14="http://schemas.microsoft.com/office/powerpoint/2010/main" val="27379573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Mycoplasma</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975228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Mycoplasma</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Very small size</a:t>
            </a:r>
          </a:p>
          <a:p>
            <a:pPr marL="457200" indent="-457200">
              <a:buFont typeface="Arial"/>
              <a:buChar char="•"/>
            </a:pPr>
            <a:r>
              <a:rPr lang="en-US" dirty="0" smtClean="0"/>
              <a:t>Lack a cell wall</a:t>
            </a:r>
          </a:p>
          <a:p>
            <a:pPr marL="457200" indent="-457200">
              <a:buFont typeface="Arial"/>
              <a:buChar char="•"/>
            </a:pPr>
            <a:r>
              <a:rPr lang="en-US" dirty="0" smtClean="0"/>
              <a:t>Require close association with mammalian cell to grow</a:t>
            </a:r>
          </a:p>
          <a:p>
            <a:pPr marL="1141413" lvl="1" indent="-457200">
              <a:buFont typeface="Arial"/>
              <a:buChar char="•"/>
            </a:pPr>
            <a:r>
              <a:rPr lang="en-US" dirty="0" smtClean="0"/>
              <a:t>Utilize the nutrition of mammalian cells</a:t>
            </a:r>
          </a:p>
          <a:p>
            <a:pPr marL="457200" indent="-457200">
              <a:buFont typeface="Arial"/>
              <a:buChar char="•"/>
            </a:pPr>
            <a:r>
              <a:rPr lang="en-US" dirty="0" smtClean="0"/>
              <a:t>Readily pass through cell membranes</a:t>
            </a:r>
            <a:endParaRPr lang="en-US" dirty="0"/>
          </a:p>
        </p:txBody>
      </p:sp>
      <p:sp>
        <p:nvSpPr>
          <p:cNvPr id="4" name="Text Placeholder 3"/>
          <p:cNvSpPr>
            <a:spLocks noGrp="1"/>
          </p:cNvSpPr>
          <p:nvPr>
            <p:ph type="body" sz="quarter" idx="13"/>
          </p:nvPr>
        </p:nvSpPr>
        <p:spPr/>
        <p:txBody>
          <a:bodyPr/>
          <a:lstStyle/>
          <a:p>
            <a:r>
              <a:rPr lang="en-US" dirty="0" smtClean="0"/>
              <a:t>Bacteriology</a:t>
            </a:r>
            <a:endParaRPr lang="en-US" dirty="0"/>
          </a:p>
        </p:txBody>
      </p:sp>
    </p:spTree>
    <p:extLst>
      <p:ext uri="{BB962C8B-B14F-4D97-AF65-F5344CB8AC3E}">
        <p14:creationId xmlns:p14="http://schemas.microsoft.com/office/powerpoint/2010/main" val="25134098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Mycoplasma</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Thought to be host specific</a:t>
            </a:r>
          </a:p>
          <a:p>
            <a:pPr marL="1141413" lvl="1" indent="-457200">
              <a:buFont typeface="Arial"/>
              <a:buChar char="•"/>
            </a:pPr>
            <a:r>
              <a:rPr lang="en-US" dirty="0" smtClean="0"/>
              <a:t>Non-specific hosts may harbor the organism but not have clinical disease as a result</a:t>
            </a:r>
          </a:p>
          <a:p>
            <a:pPr marL="1141413" lvl="1" indent="-457200">
              <a:buFont typeface="Arial"/>
              <a:buChar char="•"/>
            </a:pPr>
            <a:r>
              <a:rPr lang="en-US" dirty="0" smtClean="0"/>
              <a:t>Pathogenic and non-pathogenic strains may be in a host</a:t>
            </a:r>
          </a:p>
          <a:p>
            <a:pPr marL="457200" indent="-457200">
              <a:buFont typeface="Arial"/>
              <a:buChar char="•"/>
            </a:pPr>
            <a:r>
              <a:rPr lang="en-US" dirty="0" smtClean="0"/>
              <a:t>Canine: </a:t>
            </a:r>
          </a:p>
          <a:p>
            <a:pPr marL="1141413" lvl="1" indent="-457200">
              <a:buFont typeface="Arial"/>
              <a:buChar char="•"/>
            </a:pPr>
            <a:r>
              <a:rPr lang="en-US" i="1" dirty="0" smtClean="0"/>
              <a:t>M. </a:t>
            </a:r>
            <a:r>
              <a:rPr lang="en-US" i="1" dirty="0" err="1" smtClean="0"/>
              <a:t>cynos</a:t>
            </a:r>
            <a:endParaRPr lang="en-US" i="1" dirty="0" smtClean="0"/>
          </a:p>
          <a:p>
            <a:pPr marL="1141413" lvl="1" indent="-457200">
              <a:buFont typeface="Arial"/>
              <a:buChar char="•"/>
            </a:pPr>
            <a:r>
              <a:rPr lang="en-US" i="1" dirty="0" smtClean="0"/>
              <a:t>M. </a:t>
            </a:r>
            <a:r>
              <a:rPr lang="en-US" i="1" dirty="0" err="1" smtClean="0"/>
              <a:t>canis</a:t>
            </a:r>
            <a:endParaRPr lang="en-US" i="1" dirty="0" smtClean="0"/>
          </a:p>
          <a:p>
            <a:pPr marL="457200" indent="-457200">
              <a:buFont typeface="Arial"/>
              <a:buChar char="•"/>
            </a:pPr>
            <a:r>
              <a:rPr lang="en-US" dirty="0" smtClean="0"/>
              <a:t>Feline</a:t>
            </a:r>
            <a:endParaRPr lang="en-US" dirty="0" smtClean="0"/>
          </a:p>
          <a:p>
            <a:pPr marL="1141413" lvl="1" indent="-457200">
              <a:buFont typeface="Arial"/>
              <a:buChar char="•"/>
            </a:pPr>
            <a:r>
              <a:rPr lang="en-US" i="1" dirty="0" smtClean="0"/>
              <a:t>M. </a:t>
            </a:r>
            <a:r>
              <a:rPr lang="en-US" i="1" dirty="0" err="1" smtClean="0"/>
              <a:t>felis</a:t>
            </a:r>
            <a:endParaRPr lang="en-US" i="1" dirty="0"/>
          </a:p>
        </p:txBody>
      </p:sp>
      <p:sp>
        <p:nvSpPr>
          <p:cNvPr id="4" name="Text Placeholder 3"/>
          <p:cNvSpPr>
            <a:spLocks noGrp="1"/>
          </p:cNvSpPr>
          <p:nvPr>
            <p:ph type="body" sz="quarter" idx="13"/>
          </p:nvPr>
        </p:nvSpPr>
        <p:spPr/>
        <p:txBody>
          <a:bodyPr/>
          <a:lstStyle/>
          <a:p>
            <a:r>
              <a:rPr lang="en-US" dirty="0" smtClean="0"/>
              <a:t>Types</a:t>
            </a:r>
            <a:endParaRPr lang="en-US" dirty="0"/>
          </a:p>
        </p:txBody>
      </p:sp>
    </p:spTree>
    <p:extLst>
      <p:ext uri="{BB962C8B-B14F-4D97-AF65-F5344CB8AC3E}">
        <p14:creationId xmlns:p14="http://schemas.microsoft.com/office/powerpoint/2010/main" val="18057910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Mycoplasma</a:t>
            </a:r>
            <a:endParaRPr lang="en-US" dirty="0"/>
          </a:p>
        </p:txBody>
      </p:sp>
      <p:sp>
        <p:nvSpPr>
          <p:cNvPr id="4" name="Text Placeholder 3"/>
          <p:cNvSpPr>
            <a:spLocks noGrp="1"/>
          </p:cNvSpPr>
          <p:nvPr>
            <p:ph type="body" sz="quarter" idx="13"/>
          </p:nvPr>
        </p:nvSpPr>
        <p:spPr/>
        <p:txBody>
          <a:bodyPr/>
          <a:lstStyle/>
          <a:p>
            <a:r>
              <a:rPr lang="en-US" dirty="0" smtClean="0"/>
              <a:t>Canine </a:t>
            </a:r>
            <a:r>
              <a:rPr lang="en-US" dirty="0" smtClean="0"/>
              <a:t>Taxonomy</a:t>
            </a:r>
            <a:endParaRPr lang="en-US" dirty="0"/>
          </a:p>
        </p:txBody>
      </p:sp>
      <p:pic>
        <p:nvPicPr>
          <p:cNvPr id="5" name="Picture 4"/>
          <p:cNvPicPr>
            <a:picLocks noChangeAspect="1"/>
          </p:cNvPicPr>
          <p:nvPr/>
        </p:nvPicPr>
        <p:blipFill>
          <a:blip r:embed="rId2"/>
          <a:stretch>
            <a:fillRect/>
          </a:stretch>
        </p:blipFill>
        <p:spPr>
          <a:xfrm>
            <a:off x="0" y="1852706"/>
            <a:ext cx="9144000" cy="4243294"/>
          </a:xfrm>
          <a:prstGeom prst="rect">
            <a:avLst/>
          </a:prstGeom>
        </p:spPr>
      </p:pic>
    </p:spTree>
    <p:extLst>
      <p:ext uri="{BB962C8B-B14F-4D97-AF65-F5344CB8AC3E}">
        <p14:creationId xmlns:p14="http://schemas.microsoft.com/office/powerpoint/2010/main" val="17064189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Canine </a:t>
            </a:r>
            <a:r>
              <a:rPr lang="en-US" dirty="0" err="1" smtClean="0"/>
              <a:t>Mycoplasmosis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Respiratory disease</a:t>
            </a:r>
          </a:p>
          <a:p>
            <a:pPr marL="1141413" lvl="1" indent="-457200">
              <a:buFont typeface="Arial"/>
              <a:buChar char="•"/>
            </a:pPr>
            <a:r>
              <a:rPr lang="en-US" dirty="0" smtClean="0"/>
              <a:t>Normal commensal of upper airways</a:t>
            </a:r>
          </a:p>
          <a:p>
            <a:pPr marL="1141413" lvl="1" indent="-457200">
              <a:buFont typeface="Arial"/>
              <a:buChar char="•"/>
            </a:pPr>
            <a:r>
              <a:rPr lang="en-US" dirty="0" smtClean="0"/>
              <a:t>20-25% healthy dogs mycoplasma positive in trachea and lungs</a:t>
            </a:r>
          </a:p>
          <a:p>
            <a:pPr marL="1141413" lvl="1" indent="-457200">
              <a:buFont typeface="Arial"/>
              <a:buChar char="•"/>
            </a:pPr>
            <a:r>
              <a:rPr lang="en-US" dirty="0" smtClean="0"/>
              <a:t>Young&gt;older</a:t>
            </a:r>
            <a:endParaRPr lang="en-US" dirty="0" smtClean="0"/>
          </a:p>
          <a:p>
            <a:pPr marL="1141413" lvl="1" indent="-457200">
              <a:buFont typeface="Arial"/>
              <a:buChar char="•"/>
            </a:pPr>
            <a:r>
              <a:rPr lang="en-US" dirty="0" smtClean="0"/>
              <a:t>Shelter settings</a:t>
            </a:r>
            <a:endParaRPr lang="en-US" dirty="0" smtClean="0"/>
          </a:p>
          <a:p>
            <a:pPr marL="1141413" lvl="1" indent="-457200">
              <a:buFont typeface="Arial"/>
              <a:buChar char="•"/>
            </a:pPr>
            <a:r>
              <a:rPr lang="en-US" dirty="0" smtClean="0"/>
              <a:t>Case report of lethal bronchopneumonia in Golden Retriever puppies</a:t>
            </a:r>
          </a:p>
          <a:p>
            <a:pPr marL="1141413" lvl="1" indent="-457200">
              <a:buFont typeface="Arial"/>
              <a:buChar char="•"/>
            </a:pPr>
            <a:endParaRPr lang="en-US" dirty="0"/>
          </a:p>
        </p:txBody>
      </p:sp>
      <p:sp>
        <p:nvSpPr>
          <p:cNvPr id="4" name="Text Placeholder 3"/>
          <p:cNvSpPr>
            <a:spLocks noGrp="1"/>
          </p:cNvSpPr>
          <p:nvPr>
            <p:ph type="body" sz="quarter" idx="13"/>
          </p:nvPr>
        </p:nvSpPr>
        <p:spPr/>
        <p:txBody>
          <a:bodyPr/>
          <a:lstStyle/>
          <a:p>
            <a:r>
              <a:rPr lang="en-US" dirty="0" smtClean="0"/>
              <a:t>Clinical syndromes</a:t>
            </a:r>
            <a:endParaRPr lang="en-US" dirty="0"/>
          </a:p>
        </p:txBody>
      </p:sp>
    </p:spTree>
    <p:extLst>
      <p:ext uri="{BB962C8B-B14F-4D97-AF65-F5344CB8AC3E}">
        <p14:creationId xmlns:p14="http://schemas.microsoft.com/office/powerpoint/2010/main" val="2807362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Canine Influenza H3N8</a:t>
            </a:r>
          </a:p>
        </p:txBody>
      </p:sp>
      <p:sp>
        <p:nvSpPr>
          <p:cNvPr id="3" name="Content Placeholder 2"/>
          <p:cNvSpPr>
            <a:spLocks noGrp="1"/>
          </p:cNvSpPr>
          <p:nvPr>
            <p:ph idx="1"/>
          </p:nvPr>
        </p:nvSpPr>
        <p:spPr/>
        <p:txBody>
          <a:bodyPr>
            <a:normAutofit/>
          </a:bodyPr>
          <a:lstStyle/>
          <a:p>
            <a:pPr marL="457200" indent="-457200">
              <a:buFont typeface="Arial"/>
              <a:buChar char="•"/>
            </a:pPr>
            <a:r>
              <a:rPr lang="en-US" dirty="0"/>
              <a:t>PCR</a:t>
            </a:r>
          </a:p>
          <a:p>
            <a:pPr marL="1141413" lvl="1" indent="-457200">
              <a:buFont typeface="Arial"/>
              <a:buChar char="•"/>
            </a:pPr>
            <a:r>
              <a:rPr lang="en-US" dirty="0"/>
              <a:t>Nasal swabs</a:t>
            </a:r>
          </a:p>
          <a:p>
            <a:pPr marL="1141413" lvl="1" indent="-457200">
              <a:buFont typeface="Arial"/>
              <a:buChar char="•"/>
            </a:pPr>
            <a:r>
              <a:rPr lang="en-US" dirty="0"/>
              <a:t>Most accurate if collected prior to onset of signs</a:t>
            </a:r>
          </a:p>
          <a:p>
            <a:pPr marL="1141413" lvl="1" indent="-457200">
              <a:buFont typeface="Arial"/>
              <a:buChar char="•"/>
            </a:pPr>
            <a:r>
              <a:rPr lang="en-US" dirty="0"/>
              <a:t>Viral shedding occurs prior to onset of signs and tapers over the next 2-3 </a:t>
            </a:r>
            <a:r>
              <a:rPr lang="en-US" dirty="0" smtClean="0"/>
              <a:t>days</a:t>
            </a:r>
          </a:p>
          <a:p>
            <a:pPr marL="457200" indent="-457200">
              <a:buFont typeface="Arial"/>
              <a:buChar char="•"/>
            </a:pPr>
            <a:r>
              <a:rPr lang="en-US" dirty="0" smtClean="0"/>
              <a:t>Virus isolation</a:t>
            </a:r>
          </a:p>
          <a:p>
            <a:pPr marL="457200" indent="-457200">
              <a:buFont typeface="Arial"/>
              <a:buChar char="•"/>
            </a:pPr>
            <a:r>
              <a:rPr lang="en-US" dirty="0" smtClean="0"/>
              <a:t>Serology</a:t>
            </a:r>
          </a:p>
          <a:p>
            <a:pPr marL="1141413" lvl="1" indent="-457200">
              <a:buFont typeface="Arial"/>
              <a:buChar char="•"/>
            </a:pPr>
            <a:r>
              <a:rPr lang="en-US" dirty="0" smtClean="0"/>
              <a:t>Seroconvert by day 7 after onset of clinical signs</a:t>
            </a:r>
          </a:p>
          <a:p>
            <a:pPr marL="1141413" lvl="1" indent="-457200">
              <a:buFont typeface="Arial"/>
              <a:buChar char="•"/>
            </a:pPr>
            <a:r>
              <a:rPr lang="en-US" dirty="0" smtClean="0"/>
              <a:t>ELISA</a:t>
            </a:r>
          </a:p>
          <a:p>
            <a:pPr marL="1141413" lvl="1" indent="-457200">
              <a:buFont typeface="Arial"/>
              <a:buChar char="•"/>
            </a:pPr>
            <a:r>
              <a:rPr lang="en-US" dirty="0" smtClean="0"/>
              <a:t>HI test</a:t>
            </a:r>
          </a:p>
        </p:txBody>
      </p:sp>
      <p:sp>
        <p:nvSpPr>
          <p:cNvPr id="4" name="Text Placeholder 3"/>
          <p:cNvSpPr>
            <a:spLocks noGrp="1"/>
          </p:cNvSpPr>
          <p:nvPr>
            <p:ph type="body" sz="quarter" idx="13"/>
          </p:nvPr>
        </p:nvSpPr>
        <p:spPr/>
        <p:txBody>
          <a:bodyPr/>
          <a:lstStyle/>
          <a:p>
            <a:r>
              <a:rPr lang="en-US" dirty="0" smtClean="0"/>
              <a:t>Diagnosis</a:t>
            </a:r>
            <a:endParaRPr lang="en-US" dirty="0"/>
          </a:p>
        </p:txBody>
      </p:sp>
    </p:spTree>
    <p:extLst>
      <p:ext uri="{BB962C8B-B14F-4D97-AF65-F5344CB8AC3E}">
        <p14:creationId xmlns:p14="http://schemas.microsoft.com/office/powerpoint/2010/main" val="2882174919"/>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Canine </a:t>
            </a:r>
            <a:r>
              <a:rPr lang="en-US" dirty="0" err="1" smtClean="0"/>
              <a:t>Mycoplasmosis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Urogenital disease</a:t>
            </a:r>
          </a:p>
          <a:p>
            <a:pPr marL="1141413" lvl="1" indent="-457200">
              <a:buFont typeface="Arial"/>
              <a:buChar char="•"/>
            </a:pPr>
            <a:r>
              <a:rPr lang="en-US" i="1" dirty="0" smtClean="0"/>
              <a:t>M. </a:t>
            </a:r>
            <a:r>
              <a:rPr lang="en-US" i="1" dirty="0" err="1" smtClean="0"/>
              <a:t>canis</a:t>
            </a:r>
            <a:endParaRPr lang="en-US" i="1" dirty="0" smtClean="0"/>
          </a:p>
          <a:p>
            <a:pPr marL="1141413" lvl="1" indent="-457200">
              <a:buFont typeface="Arial"/>
              <a:buChar char="•"/>
            </a:pPr>
            <a:r>
              <a:rPr lang="en-US" dirty="0" smtClean="0"/>
              <a:t>Commonly </a:t>
            </a:r>
            <a:r>
              <a:rPr lang="en-US" dirty="0" smtClean="0"/>
              <a:t>present as a mixed </a:t>
            </a:r>
            <a:r>
              <a:rPr lang="en-US" dirty="0" smtClean="0"/>
              <a:t>infection</a:t>
            </a:r>
          </a:p>
          <a:p>
            <a:pPr marL="1141413" lvl="1" indent="-457200">
              <a:buFont typeface="Arial"/>
              <a:buChar char="•"/>
            </a:pPr>
            <a:r>
              <a:rPr lang="en-US" dirty="0" smtClean="0"/>
              <a:t>Pathology found in </a:t>
            </a:r>
            <a:r>
              <a:rPr lang="en-US" dirty="0" smtClean="0"/>
              <a:t>prostate</a:t>
            </a:r>
            <a:r>
              <a:rPr lang="en-US" dirty="0" smtClean="0"/>
              <a:t>, </a:t>
            </a:r>
            <a:r>
              <a:rPr lang="en-US" dirty="0" smtClean="0"/>
              <a:t>epididymis, urethra, uterus, and </a:t>
            </a:r>
            <a:r>
              <a:rPr lang="en-US" dirty="0" smtClean="0"/>
              <a:t>bladder wall </a:t>
            </a:r>
            <a:endParaRPr lang="en-US" dirty="0" smtClean="0"/>
          </a:p>
          <a:p>
            <a:pPr marL="457200" indent="-457200">
              <a:buFont typeface="Arial"/>
              <a:buChar char="•"/>
            </a:pPr>
            <a:r>
              <a:rPr lang="en-US" dirty="0" err="1" smtClean="0"/>
              <a:t>Meningoencephalitis</a:t>
            </a:r>
            <a:endParaRPr lang="en-US" dirty="0" smtClean="0"/>
          </a:p>
          <a:p>
            <a:pPr marL="1141413" lvl="1" indent="-457200">
              <a:buFont typeface="Arial"/>
              <a:buChar char="•"/>
            </a:pPr>
            <a:r>
              <a:rPr lang="en-US" dirty="0" smtClean="0"/>
              <a:t>Case </a:t>
            </a:r>
            <a:r>
              <a:rPr lang="en-US" dirty="0" smtClean="0"/>
              <a:t>report-six week old puppy with acute neurologic signs</a:t>
            </a:r>
          </a:p>
          <a:p>
            <a:pPr marL="1141413" lvl="1" indent="-457200">
              <a:buFont typeface="Arial"/>
              <a:buChar char="•"/>
            </a:pPr>
            <a:r>
              <a:rPr lang="en-US" i="1" dirty="0" smtClean="0"/>
              <a:t>M. </a:t>
            </a:r>
            <a:r>
              <a:rPr lang="en-US" i="1" dirty="0" err="1" smtClean="0"/>
              <a:t>edwardii</a:t>
            </a:r>
            <a:r>
              <a:rPr lang="en-US" i="1" dirty="0" smtClean="0"/>
              <a:t> </a:t>
            </a:r>
            <a:r>
              <a:rPr lang="en-US" dirty="0" smtClean="0"/>
              <a:t>ID by culture and sequencing</a:t>
            </a:r>
            <a:endParaRPr lang="en-US" i="1" dirty="0" smtClean="0"/>
          </a:p>
          <a:p>
            <a:pPr marL="457200" indent="-457200">
              <a:buFont typeface="Arial"/>
              <a:buChar char="•"/>
            </a:pPr>
            <a:r>
              <a:rPr lang="en-US" dirty="0" smtClean="0"/>
              <a:t>Colitis</a:t>
            </a:r>
          </a:p>
          <a:p>
            <a:pPr marL="1141413" lvl="1" indent="-457200">
              <a:buFont typeface="Arial"/>
              <a:buChar char="•"/>
            </a:pPr>
            <a:r>
              <a:rPr lang="en-US" dirty="0"/>
              <a:t>N</a:t>
            </a:r>
            <a:r>
              <a:rPr lang="en-US" dirty="0" smtClean="0"/>
              <a:t>ormal commensal, unlikely causes disease</a:t>
            </a:r>
            <a:endParaRPr lang="en-US" dirty="0"/>
          </a:p>
        </p:txBody>
      </p:sp>
      <p:sp>
        <p:nvSpPr>
          <p:cNvPr id="4" name="Text Placeholder 3"/>
          <p:cNvSpPr>
            <a:spLocks noGrp="1"/>
          </p:cNvSpPr>
          <p:nvPr>
            <p:ph type="body" sz="quarter" idx="13"/>
          </p:nvPr>
        </p:nvSpPr>
        <p:spPr/>
        <p:txBody>
          <a:bodyPr/>
          <a:lstStyle/>
          <a:p>
            <a:r>
              <a:rPr lang="en-US" dirty="0" smtClean="0"/>
              <a:t>Clinical syndromes</a:t>
            </a:r>
            <a:endParaRPr lang="en-US" dirty="0"/>
          </a:p>
        </p:txBody>
      </p:sp>
    </p:spTree>
    <p:extLst>
      <p:ext uri="{BB962C8B-B14F-4D97-AF65-F5344CB8AC3E}">
        <p14:creationId xmlns:p14="http://schemas.microsoft.com/office/powerpoint/2010/main" val="11318454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Feline </a:t>
            </a:r>
            <a:r>
              <a:rPr lang="en-US" dirty="0" err="1" smtClean="0"/>
              <a:t>mycoplasmosis</a:t>
            </a:r>
            <a:endParaRPr lang="en-US" dirty="0"/>
          </a:p>
        </p:txBody>
      </p:sp>
      <p:sp>
        <p:nvSpPr>
          <p:cNvPr id="3" name="Content Placeholder 2"/>
          <p:cNvSpPr>
            <a:spLocks noGrp="1"/>
          </p:cNvSpPr>
          <p:nvPr>
            <p:ph idx="1"/>
          </p:nvPr>
        </p:nvSpPr>
        <p:spPr/>
        <p:txBody>
          <a:bodyPr>
            <a:normAutofit/>
          </a:bodyPr>
          <a:lstStyle/>
          <a:p>
            <a:pPr marL="457200" indent="-457200">
              <a:buFont typeface="Arial"/>
              <a:buChar char="•"/>
            </a:pPr>
            <a:r>
              <a:rPr lang="en-US" dirty="0" smtClean="0"/>
              <a:t>Conjunctivitis</a:t>
            </a:r>
          </a:p>
          <a:p>
            <a:pPr marL="1141413" lvl="1" indent="-457200">
              <a:buFont typeface="Arial"/>
              <a:buChar char="•"/>
            </a:pPr>
            <a:r>
              <a:rPr lang="en-US" i="1" dirty="0" smtClean="0"/>
              <a:t>M. </a:t>
            </a:r>
            <a:r>
              <a:rPr lang="en-US" i="1" dirty="0" err="1" smtClean="0"/>
              <a:t>felis</a:t>
            </a:r>
            <a:endParaRPr lang="en-US" i="1" dirty="0" smtClean="0"/>
          </a:p>
          <a:p>
            <a:pPr marL="1141413" lvl="1" indent="-457200">
              <a:buFont typeface="Arial"/>
              <a:buChar char="•"/>
            </a:pPr>
            <a:r>
              <a:rPr lang="en-US" dirty="0" smtClean="0"/>
              <a:t>Recent data suggests 50% of these cases are mycoplasma</a:t>
            </a:r>
          </a:p>
          <a:p>
            <a:pPr marL="457200" indent="-457200">
              <a:buFont typeface="Arial"/>
              <a:buChar char="•"/>
            </a:pPr>
            <a:r>
              <a:rPr lang="en-US" dirty="0" smtClean="0"/>
              <a:t>Upper </a:t>
            </a:r>
            <a:r>
              <a:rPr lang="en-US" dirty="0" smtClean="0"/>
              <a:t>respiratory disease</a:t>
            </a:r>
          </a:p>
          <a:p>
            <a:pPr marL="1141413" lvl="1" indent="-457200">
              <a:buFont typeface="Arial"/>
              <a:buChar char="•"/>
            </a:pPr>
            <a:r>
              <a:rPr lang="en-US" dirty="0" err="1" smtClean="0"/>
              <a:t>Presnce</a:t>
            </a:r>
            <a:r>
              <a:rPr lang="en-US" dirty="0" smtClean="0"/>
              <a:t> of M. </a:t>
            </a:r>
            <a:r>
              <a:rPr lang="en-US" dirty="0" err="1" smtClean="0"/>
              <a:t>felis</a:t>
            </a:r>
            <a:r>
              <a:rPr lang="en-US" dirty="0" smtClean="0"/>
              <a:t> is positively associated w/ feline </a:t>
            </a:r>
            <a:r>
              <a:rPr lang="en-US" dirty="0" err="1" smtClean="0"/>
              <a:t>URTd</a:t>
            </a:r>
            <a:endParaRPr lang="en-US" dirty="0" smtClean="0"/>
          </a:p>
          <a:p>
            <a:pPr marL="457200" indent="-457200">
              <a:buFont typeface="Arial"/>
              <a:buChar char="•"/>
            </a:pPr>
            <a:r>
              <a:rPr lang="en-US" dirty="0" smtClean="0"/>
              <a:t>Feline pneumonia</a:t>
            </a:r>
          </a:p>
          <a:p>
            <a:pPr marL="1141413" lvl="1" indent="-457200">
              <a:buFont typeface="Arial"/>
              <a:buChar char="•"/>
            </a:pPr>
            <a:r>
              <a:rPr lang="en-US" dirty="0" smtClean="0"/>
              <a:t>Variant severity reported</a:t>
            </a:r>
            <a:endParaRPr lang="en-US" dirty="0"/>
          </a:p>
          <a:p>
            <a:pPr marL="457200" indent="-457200">
              <a:buFont typeface="Arial"/>
              <a:buChar char="•"/>
            </a:pPr>
            <a:endParaRPr lang="en-US" dirty="0" smtClean="0"/>
          </a:p>
          <a:p>
            <a:pPr marL="457200" indent="-457200">
              <a:buFont typeface="Arial"/>
              <a:buChar char="•"/>
            </a:pPr>
            <a:endParaRPr lang="en-US" dirty="0" smtClean="0"/>
          </a:p>
          <a:p>
            <a:pPr marL="1141413" lvl="1" indent="-457200">
              <a:buFont typeface="Arial"/>
              <a:buChar char="•"/>
            </a:pPr>
            <a:endParaRPr lang="en-US" dirty="0" smtClean="0"/>
          </a:p>
          <a:p>
            <a:pPr marL="457200" indent="-457200">
              <a:buFont typeface="Arial"/>
              <a:buChar char="•"/>
            </a:pPr>
            <a:endParaRPr lang="en-US" dirty="0"/>
          </a:p>
        </p:txBody>
      </p:sp>
      <p:sp>
        <p:nvSpPr>
          <p:cNvPr id="4" name="Text Placeholder 3"/>
          <p:cNvSpPr>
            <a:spLocks noGrp="1"/>
          </p:cNvSpPr>
          <p:nvPr>
            <p:ph type="body" sz="quarter" idx="13"/>
          </p:nvPr>
        </p:nvSpPr>
        <p:spPr/>
        <p:txBody>
          <a:bodyPr/>
          <a:lstStyle/>
          <a:p>
            <a:r>
              <a:rPr lang="en-US" dirty="0" smtClean="0"/>
              <a:t>Clinical syndromes</a:t>
            </a:r>
            <a:endParaRPr lang="en-US" dirty="0"/>
          </a:p>
        </p:txBody>
      </p:sp>
    </p:spTree>
    <p:extLst>
      <p:ext uri="{BB962C8B-B14F-4D97-AF65-F5344CB8AC3E}">
        <p14:creationId xmlns:p14="http://schemas.microsoft.com/office/powerpoint/2010/main" val="31271324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Mycoplasmosis</a:t>
            </a:r>
            <a:endParaRPr lang="en-US" dirty="0"/>
          </a:p>
        </p:txBody>
      </p:sp>
      <p:sp>
        <p:nvSpPr>
          <p:cNvPr id="3" name="Content Placeholder 2"/>
          <p:cNvSpPr>
            <a:spLocks noGrp="1"/>
          </p:cNvSpPr>
          <p:nvPr>
            <p:ph idx="1"/>
          </p:nvPr>
        </p:nvSpPr>
        <p:spPr/>
        <p:txBody>
          <a:bodyPr>
            <a:normAutofit fontScale="85000" lnSpcReduction="10000"/>
          </a:bodyPr>
          <a:lstStyle/>
          <a:p>
            <a:pPr marL="457200" indent="-457200">
              <a:buFont typeface="Arial"/>
              <a:buChar char="•"/>
            </a:pPr>
            <a:r>
              <a:rPr lang="en-US" dirty="0" smtClean="0"/>
              <a:t>Culture</a:t>
            </a:r>
          </a:p>
          <a:p>
            <a:pPr marL="1141413" lvl="1" indent="-457200">
              <a:buFont typeface="Arial"/>
              <a:buChar char="•"/>
            </a:pPr>
            <a:r>
              <a:rPr lang="en-US" dirty="0" smtClean="0"/>
              <a:t>Form </a:t>
            </a:r>
            <a:r>
              <a:rPr lang="en-US" dirty="0" smtClean="0"/>
              <a:t>fried egg like colonies</a:t>
            </a:r>
          </a:p>
          <a:p>
            <a:pPr marL="1141413" lvl="1" indent="-457200">
              <a:buFont typeface="Arial"/>
              <a:buChar char="•"/>
            </a:pPr>
            <a:r>
              <a:rPr lang="en-US" dirty="0" smtClean="0"/>
              <a:t>Cannot differentiate between different types based on appearance from culture</a:t>
            </a:r>
          </a:p>
          <a:p>
            <a:pPr marL="457200" indent="-457200">
              <a:buFont typeface="Arial"/>
              <a:buChar char="•"/>
            </a:pPr>
            <a:r>
              <a:rPr lang="en-US" dirty="0" smtClean="0"/>
              <a:t>Serology</a:t>
            </a:r>
          </a:p>
          <a:p>
            <a:pPr marL="1141413" lvl="1" indent="-457200">
              <a:buFont typeface="Arial"/>
              <a:buChar char="•"/>
            </a:pPr>
            <a:r>
              <a:rPr lang="en-US" dirty="0" smtClean="0"/>
              <a:t>Allows </a:t>
            </a:r>
            <a:r>
              <a:rPr lang="en-US" dirty="0" smtClean="0"/>
              <a:t>for differentiation </a:t>
            </a:r>
            <a:r>
              <a:rPr lang="en-US" dirty="0" smtClean="0"/>
              <a:t>b</a:t>
            </a:r>
            <a:r>
              <a:rPr lang="en-US" dirty="0" smtClean="0"/>
              <a:t>etween</a:t>
            </a:r>
            <a:r>
              <a:rPr lang="en-US" dirty="0" smtClean="0"/>
              <a:t> </a:t>
            </a:r>
            <a:r>
              <a:rPr lang="en-US" dirty="0" smtClean="0"/>
              <a:t>types</a:t>
            </a:r>
          </a:p>
          <a:p>
            <a:pPr marL="457200" indent="-457200">
              <a:buFont typeface="Arial"/>
              <a:buChar char="•"/>
            </a:pPr>
            <a:r>
              <a:rPr lang="en-US" dirty="0" smtClean="0"/>
              <a:t>Biochemical properties</a:t>
            </a:r>
          </a:p>
          <a:p>
            <a:pPr marL="1141413" lvl="1" indent="-457200">
              <a:buFont typeface="Arial"/>
              <a:buChar char="•"/>
            </a:pPr>
            <a:r>
              <a:rPr lang="en-US" dirty="0" smtClean="0"/>
              <a:t>Glucose fermentation</a:t>
            </a:r>
          </a:p>
          <a:p>
            <a:pPr marL="1141413" lvl="1" indent="-457200">
              <a:buFont typeface="Arial"/>
              <a:buChar char="•"/>
            </a:pPr>
            <a:r>
              <a:rPr lang="en-US" dirty="0" smtClean="0"/>
              <a:t>Arginine hydrolysis</a:t>
            </a:r>
          </a:p>
          <a:p>
            <a:pPr marL="1141413" lvl="1" indent="-457200">
              <a:buFont typeface="Arial"/>
              <a:buChar char="•"/>
            </a:pPr>
            <a:r>
              <a:rPr lang="en-US" dirty="0" smtClean="0"/>
              <a:t>Phosphatase production</a:t>
            </a:r>
            <a:endParaRPr lang="en-US" dirty="0" smtClean="0"/>
          </a:p>
          <a:p>
            <a:pPr marL="457200" indent="-457200">
              <a:buFont typeface="Arial"/>
              <a:buChar char="•"/>
            </a:pPr>
            <a:r>
              <a:rPr lang="en-US" dirty="0" smtClean="0"/>
              <a:t>PCR</a:t>
            </a:r>
            <a:endParaRPr lang="en-US" dirty="0" smtClean="0"/>
          </a:p>
        </p:txBody>
      </p:sp>
      <p:sp>
        <p:nvSpPr>
          <p:cNvPr id="4" name="Text Placeholder 3"/>
          <p:cNvSpPr>
            <a:spLocks noGrp="1"/>
          </p:cNvSpPr>
          <p:nvPr>
            <p:ph type="body" sz="quarter" idx="13"/>
          </p:nvPr>
        </p:nvSpPr>
        <p:spPr/>
        <p:txBody>
          <a:bodyPr/>
          <a:lstStyle/>
          <a:p>
            <a:r>
              <a:rPr lang="en-US" dirty="0" smtClean="0"/>
              <a:t>Diagnosis</a:t>
            </a:r>
            <a:endParaRPr lang="en-US" dirty="0"/>
          </a:p>
        </p:txBody>
      </p:sp>
    </p:spTree>
    <p:extLst>
      <p:ext uri="{BB962C8B-B14F-4D97-AF65-F5344CB8AC3E}">
        <p14:creationId xmlns:p14="http://schemas.microsoft.com/office/powerpoint/2010/main" val="43956298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Mycoplasma</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smtClean="0"/>
              <a:t>Resistant to beta-lactams</a:t>
            </a:r>
          </a:p>
          <a:p>
            <a:pPr marL="1141413" lvl="1" indent="-457200">
              <a:buFont typeface="Arial"/>
              <a:buChar char="•"/>
            </a:pPr>
            <a:r>
              <a:rPr lang="en-US" dirty="0" smtClean="0"/>
              <a:t>Prolonged therapy with beta-lactams can exacerbate infections</a:t>
            </a:r>
          </a:p>
          <a:p>
            <a:pPr marL="457200" indent="-457200">
              <a:buFont typeface="Arial"/>
              <a:buChar char="•"/>
            </a:pPr>
            <a:r>
              <a:rPr lang="en-US" dirty="0" smtClean="0"/>
              <a:t>Doxycycline</a:t>
            </a:r>
          </a:p>
          <a:p>
            <a:pPr marL="457200" indent="-457200">
              <a:buFont typeface="Arial"/>
              <a:buChar char="•"/>
            </a:pPr>
            <a:r>
              <a:rPr lang="en-US" dirty="0" err="1" smtClean="0"/>
              <a:t>Pradofloxicin</a:t>
            </a:r>
            <a:endParaRPr lang="en-US" dirty="0" smtClean="0"/>
          </a:p>
          <a:p>
            <a:pPr marL="1141413" lvl="1" indent="-457200">
              <a:buFont typeface="Arial"/>
              <a:buChar char="•"/>
            </a:pPr>
            <a:r>
              <a:rPr lang="en-US" dirty="0" smtClean="0"/>
              <a:t>Feline upper respiratory tract infections</a:t>
            </a:r>
          </a:p>
          <a:p>
            <a:pPr marL="1141413" lvl="1" indent="-457200">
              <a:buFont typeface="Arial"/>
              <a:buChar char="•"/>
            </a:pPr>
            <a:r>
              <a:rPr lang="en-US" dirty="0" smtClean="0"/>
              <a:t>Efficacious against Mycoplasma</a:t>
            </a:r>
          </a:p>
          <a:p>
            <a:pPr marL="1141413" lvl="1" indent="-457200">
              <a:buFont typeface="Arial"/>
              <a:buChar char="•"/>
            </a:pPr>
            <a:r>
              <a:rPr lang="en-US" dirty="0" smtClean="0"/>
              <a:t>Does not clear C. </a:t>
            </a:r>
            <a:r>
              <a:rPr lang="en-US" dirty="0" err="1" smtClean="0"/>
              <a:t>felis</a:t>
            </a:r>
            <a:r>
              <a:rPr lang="en-US" dirty="0" smtClean="0"/>
              <a:t>.</a:t>
            </a:r>
            <a:endParaRPr lang="en-US" dirty="0"/>
          </a:p>
        </p:txBody>
      </p:sp>
      <p:sp>
        <p:nvSpPr>
          <p:cNvPr id="4" name="Text Placeholder 3"/>
          <p:cNvSpPr>
            <a:spLocks noGrp="1"/>
          </p:cNvSpPr>
          <p:nvPr>
            <p:ph type="body" sz="quarter" idx="13"/>
          </p:nvPr>
        </p:nvSpPr>
        <p:spPr/>
        <p:txBody>
          <a:bodyPr/>
          <a:lstStyle/>
          <a:p>
            <a:r>
              <a:rPr lang="en-US" dirty="0" smtClean="0"/>
              <a:t>Treatment</a:t>
            </a:r>
            <a:endParaRPr lang="en-US" dirty="0"/>
          </a:p>
        </p:txBody>
      </p:sp>
    </p:spTree>
    <p:extLst>
      <p:ext uri="{BB962C8B-B14F-4D97-AF65-F5344CB8AC3E}">
        <p14:creationId xmlns:p14="http://schemas.microsoft.com/office/powerpoint/2010/main" val="109860047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609600" y="1752600"/>
            <a:ext cx="8229600" cy="4876800"/>
          </a:xfrm>
        </p:spPr>
        <p:txBody>
          <a:bodyPr>
            <a:normAutofit fontScale="62500" lnSpcReduction="20000"/>
          </a:bodyPr>
          <a:lstStyle/>
          <a:p>
            <a:pPr marL="457200" indent="-457200">
              <a:lnSpc>
                <a:spcPct val="100000"/>
              </a:lnSpc>
              <a:buFont typeface="Arial"/>
              <a:buChar char="•"/>
            </a:pPr>
            <a:r>
              <a:rPr lang="en-US" b="0" dirty="0"/>
              <a:t>Greene CE. </a:t>
            </a:r>
            <a:r>
              <a:rPr lang="en-US" b="0" i="1" dirty="0"/>
              <a:t>Infectious Disease of the Dog and Cat.</a:t>
            </a:r>
            <a:r>
              <a:rPr lang="en-US" b="0" dirty="0"/>
              <a:t> 3</a:t>
            </a:r>
            <a:r>
              <a:rPr lang="en-US" b="0" baseline="30000" dirty="0"/>
              <a:t>rd</a:t>
            </a:r>
            <a:r>
              <a:rPr lang="en-US" b="0" dirty="0"/>
              <a:t> Ed. 2006</a:t>
            </a:r>
            <a:r>
              <a:rPr lang="en-US" b="0" dirty="0" smtClean="0"/>
              <a:t>.</a:t>
            </a:r>
          </a:p>
          <a:p>
            <a:pPr marL="457200" indent="-457200">
              <a:lnSpc>
                <a:spcPct val="100000"/>
              </a:lnSpc>
              <a:buFont typeface="Arial"/>
              <a:buChar char="•"/>
            </a:pPr>
            <a:r>
              <a:rPr lang="en-US" b="0" dirty="0" smtClean="0"/>
              <a:t>Barrel </a:t>
            </a:r>
            <a:r>
              <a:rPr lang="en-US" b="0" dirty="0"/>
              <a:t>EA, et. al. “</a:t>
            </a:r>
            <a:r>
              <a:rPr lang="en-US" b="0" dirty="0" err="1"/>
              <a:t>Seroprevalence</a:t>
            </a:r>
            <a:r>
              <a:rPr lang="en-US" b="0" dirty="0"/>
              <a:t> and risk factors for canine H3N8 influenza virus exposure in </a:t>
            </a:r>
            <a:r>
              <a:rPr lang="en-US" b="0" dirty="0" err="1"/>
              <a:t>hosehold</a:t>
            </a:r>
            <a:r>
              <a:rPr lang="en-US" b="0" dirty="0"/>
              <a:t> dogs in Colorado.” </a:t>
            </a:r>
            <a:r>
              <a:rPr lang="en-US" b="0" i="1" dirty="0"/>
              <a:t>JVIM.  </a:t>
            </a:r>
            <a:r>
              <a:rPr lang="en-US" b="0" dirty="0"/>
              <a:t>24: 2010</a:t>
            </a:r>
            <a:r>
              <a:rPr lang="en-US" b="0" dirty="0" smtClean="0"/>
              <a:t>.</a:t>
            </a:r>
          </a:p>
          <a:p>
            <a:pPr marL="457200" indent="-457200">
              <a:lnSpc>
                <a:spcPct val="100000"/>
              </a:lnSpc>
              <a:buFont typeface="Arial"/>
              <a:buChar char="•"/>
            </a:pPr>
            <a:r>
              <a:rPr lang="en-US" b="0" dirty="0" smtClean="0"/>
              <a:t>Holt DE, et. al. “Serologic prevalence of antibodies against canine influenza virus (H3N8) in dogs in a metropolitan animal shelter.” </a:t>
            </a:r>
            <a:r>
              <a:rPr lang="en-US" b="0" i="1" dirty="0" smtClean="0"/>
              <a:t>JAVMA. </a:t>
            </a:r>
            <a:r>
              <a:rPr lang="en-US" b="0" dirty="0" smtClean="0"/>
              <a:t>237: 2010.</a:t>
            </a:r>
          </a:p>
          <a:p>
            <a:pPr marL="457200" indent="-457200">
              <a:lnSpc>
                <a:spcPct val="100000"/>
              </a:lnSpc>
              <a:buFont typeface="Arial"/>
              <a:buChar char="•"/>
            </a:pPr>
            <a:r>
              <a:rPr lang="en-US" b="0" dirty="0" err="1" smtClean="0"/>
              <a:t>Dubovi</a:t>
            </a:r>
            <a:r>
              <a:rPr lang="en-US" b="0" dirty="0" smtClean="0"/>
              <a:t> E. “Canine Influenza.” </a:t>
            </a:r>
            <a:r>
              <a:rPr lang="en-US" b="0" i="1" dirty="0" smtClean="0"/>
              <a:t>Vet </a:t>
            </a:r>
            <a:r>
              <a:rPr lang="en-US" b="0" i="1" dirty="0" err="1" smtClean="0"/>
              <a:t>Clin</a:t>
            </a:r>
            <a:r>
              <a:rPr lang="en-US" b="0" i="1" dirty="0" smtClean="0"/>
              <a:t> Small </a:t>
            </a:r>
            <a:r>
              <a:rPr lang="en-US" b="0" i="1" dirty="0" err="1" smtClean="0"/>
              <a:t>Anim</a:t>
            </a:r>
            <a:r>
              <a:rPr lang="en-US" b="0" i="1" dirty="0" smtClean="0"/>
              <a:t> </a:t>
            </a:r>
            <a:r>
              <a:rPr lang="en-US" b="0" dirty="0" smtClean="0"/>
              <a:t>40: 2010.</a:t>
            </a:r>
          </a:p>
          <a:p>
            <a:pPr marL="457200" indent="-457200">
              <a:lnSpc>
                <a:spcPct val="100000"/>
              </a:lnSpc>
              <a:buFont typeface="Arial"/>
              <a:buChar char="•"/>
            </a:pPr>
            <a:r>
              <a:rPr lang="en-US" b="0" dirty="0" smtClean="0"/>
              <a:t>Sykes JE, Hartmann K, </a:t>
            </a:r>
            <a:r>
              <a:rPr lang="en-US" b="0" dirty="0" err="1" smtClean="0"/>
              <a:t>Lunn</a:t>
            </a:r>
            <a:r>
              <a:rPr lang="en-US" b="0" dirty="0" smtClean="0"/>
              <a:t> KF, Moore GE, Stoddard RA, Goldstein RE. “2010 ACVIM Small Animal consensus statement on leptospirosis.” </a:t>
            </a:r>
            <a:r>
              <a:rPr lang="en-US" b="0" i="1" dirty="0" smtClean="0"/>
              <a:t>JVIM</a:t>
            </a:r>
            <a:r>
              <a:rPr lang="en-US" b="0" dirty="0" smtClean="0"/>
              <a:t>. 25: 2011.</a:t>
            </a:r>
          </a:p>
          <a:p>
            <a:pPr marL="457200" indent="-457200">
              <a:lnSpc>
                <a:spcPct val="100000"/>
              </a:lnSpc>
              <a:buFont typeface="Arial"/>
              <a:buChar char="•"/>
            </a:pPr>
            <a:r>
              <a:rPr lang="en-US" b="0" dirty="0" smtClean="0"/>
              <a:t>Goldstein RE. “Canine Leptospirosis.” </a:t>
            </a:r>
            <a:r>
              <a:rPr lang="en-US" b="0" i="1" dirty="0" smtClean="0"/>
              <a:t>Vet </a:t>
            </a:r>
            <a:r>
              <a:rPr lang="en-US" b="0" i="1" dirty="0" err="1" smtClean="0"/>
              <a:t>Clin</a:t>
            </a:r>
            <a:r>
              <a:rPr lang="en-US" b="0" i="1" dirty="0" smtClean="0"/>
              <a:t> Small </a:t>
            </a:r>
            <a:r>
              <a:rPr lang="en-US" b="0" i="1" dirty="0" err="1" smtClean="0"/>
              <a:t>Animl</a:t>
            </a:r>
            <a:r>
              <a:rPr lang="en-US" b="0" i="1" dirty="0" smtClean="0"/>
              <a:t>. </a:t>
            </a:r>
            <a:r>
              <a:rPr lang="en-US" b="0" dirty="0" smtClean="0"/>
              <a:t>40: 2010.</a:t>
            </a:r>
          </a:p>
          <a:p>
            <a:pPr marL="457200" indent="-457200">
              <a:lnSpc>
                <a:spcPct val="100000"/>
              </a:lnSpc>
              <a:buFont typeface="Arial"/>
              <a:buChar char="•"/>
            </a:pPr>
            <a:r>
              <a:rPr lang="en-US" b="0" dirty="0" err="1" smtClean="0"/>
              <a:t>Barmettler</a:t>
            </a:r>
            <a:r>
              <a:rPr lang="en-US" b="0" dirty="0" smtClean="0"/>
              <a:t>, R, et. al. “Assessment of exposure to </a:t>
            </a:r>
            <a:r>
              <a:rPr lang="en-US" b="0" dirty="0" err="1" smtClean="0"/>
              <a:t>Leptospira</a:t>
            </a:r>
            <a:r>
              <a:rPr lang="en-US" b="0" dirty="0" smtClean="0"/>
              <a:t> </a:t>
            </a:r>
            <a:r>
              <a:rPr lang="en-US" b="0" dirty="0" err="1" smtClean="0"/>
              <a:t>serovars</a:t>
            </a:r>
            <a:r>
              <a:rPr lang="en-US" b="0" dirty="0" smtClean="0"/>
              <a:t> in veterinary staff and dog owners in contact with infected dogs.” </a:t>
            </a:r>
            <a:r>
              <a:rPr lang="en-US" b="0" i="1" dirty="0" smtClean="0"/>
              <a:t>JAVMA.</a:t>
            </a:r>
            <a:r>
              <a:rPr lang="en-US" b="0" dirty="0" smtClean="0"/>
              <a:t> 238: 2011.</a:t>
            </a:r>
          </a:p>
          <a:p>
            <a:pPr marL="457200" indent="-457200">
              <a:lnSpc>
                <a:spcPct val="100000"/>
              </a:lnSpc>
              <a:buFont typeface="Arial"/>
              <a:buChar char="•"/>
            </a:pPr>
            <a:r>
              <a:rPr lang="en-US" b="0" dirty="0" err="1" smtClean="0"/>
              <a:t>Gautam</a:t>
            </a:r>
            <a:r>
              <a:rPr lang="en-US" b="0" dirty="0" smtClean="0"/>
              <a:t> et al. “Detection of antibodies against </a:t>
            </a:r>
            <a:r>
              <a:rPr lang="en-US" b="0" i="1" dirty="0" err="1" smtClean="0"/>
              <a:t>Leptosira</a:t>
            </a:r>
            <a:r>
              <a:rPr lang="en-US" b="0" dirty="0" smtClean="0"/>
              <a:t> </a:t>
            </a:r>
            <a:r>
              <a:rPr lang="en-US" b="0" dirty="0" err="1" smtClean="0"/>
              <a:t>serovars</a:t>
            </a:r>
            <a:r>
              <a:rPr lang="en-US" b="0" dirty="0" smtClean="0"/>
              <a:t> via microscopic agglutination tests in dogs in the United States, 200-2007.” </a:t>
            </a:r>
            <a:r>
              <a:rPr lang="en-US" b="0" i="1" dirty="0" smtClean="0"/>
              <a:t>JAVMA. </a:t>
            </a:r>
            <a:r>
              <a:rPr lang="en-US" b="0" dirty="0" smtClean="0"/>
              <a:t>237: 2010.</a:t>
            </a:r>
          </a:p>
          <a:p>
            <a:pPr marL="457200" indent="-457200">
              <a:lnSpc>
                <a:spcPct val="100000"/>
              </a:lnSpc>
              <a:buFont typeface="Arial"/>
              <a:buChar char="•"/>
            </a:pPr>
            <a:endParaRPr lang="en-US" b="0" dirty="0" smtClean="0"/>
          </a:p>
          <a:p>
            <a:pPr marL="457200" indent="-457200">
              <a:lnSpc>
                <a:spcPct val="100000"/>
              </a:lnSpc>
              <a:buFont typeface="Arial"/>
              <a:buChar char="•"/>
            </a:pPr>
            <a:endParaRPr lang="en-US" b="0" dirty="0" smtClean="0"/>
          </a:p>
          <a:p>
            <a:pPr marL="457200" indent="-457200">
              <a:lnSpc>
                <a:spcPct val="100000"/>
              </a:lnSpc>
              <a:buFont typeface="Arial"/>
              <a:buChar char="•"/>
            </a:pPr>
            <a:endParaRPr lang="en-US" b="0" dirty="0"/>
          </a:p>
        </p:txBody>
      </p:sp>
      <p:sp>
        <p:nvSpPr>
          <p:cNvPr id="4" name="Text Placeholder 3"/>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9622929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62500" lnSpcReduction="20000"/>
          </a:bodyPr>
          <a:lstStyle/>
          <a:p>
            <a:pPr marL="457200" indent="-457200">
              <a:lnSpc>
                <a:spcPct val="100000"/>
              </a:lnSpc>
              <a:buFont typeface="Arial"/>
              <a:buChar char="•"/>
            </a:pPr>
            <a:r>
              <a:rPr lang="en-US" b="0" dirty="0" smtClean="0"/>
              <a:t>Kohn B, </a:t>
            </a:r>
            <a:r>
              <a:rPr lang="en-US" b="0" dirty="0" err="1" smtClean="0"/>
              <a:t>et.al</a:t>
            </a:r>
            <a:r>
              <a:rPr lang="en-US" b="0" dirty="0" smtClean="0"/>
              <a:t>. “Pulmonary Abnormalities in dogs with Leptospirosis.” </a:t>
            </a:r>
            <a:r>
              <a:rPr lang="en-US" b="0" i="1" dirty="0" smtClean="0"/>
              <a:t>JVIM</a:t>
            </a:r>
            <a:r>
              <a:rPr lang="en-US" b="0" dirty="0" smtClean="0"/>
              <a:t>. 24: 2010.</a:t>
            </a:r>
          </a:p>
          <a:p>
            <a:pPr marL="457200" indent="-457200">
              <a:lnSpc>
                <a:spcPct val="100000"/>
              </a:lnSpc>
              <a:buFont typeface="Arial"/>
              <a:buChar char="•"/>
            </a:pPr>
            <a:r>
              <a:rPr lang="en-US" b="0" dirty="0" err="1" smtClean="0"/>
              <a:t>Schweighauser</a:t>
            </a:r>
            <a:r>
              <a:rPr lang="en-US" b="0" dirty="0" smtClean="0"/>
              <a:t> A </a:t>
            </a:r>
            <a:r>
              <a:rPr lang="en-US" b="0" dirty="0" err="1" smtClean="0"/>
              <a:t>et.al</a:t>
            </a:r>
            <a:r>
              <a:rPr lang="en-US" b="0" dirty="0" smtClean="0"/>
              <a:t>. “Small intestinal intussusception in five dogs with acute renal failure and suspected leptospirosis.” </a:t>
            </a:r>
            <a:r>
              <a:rPr lang="en-US" b="0" i="1" dirty="0" smtClean="0"/>
              <a:t>JVECC</a:t>
            </a:r>
            <a:r>
              <a:rPr lang="en-US" b="0" dirty="0" smtClean="0"/>
              <a:t>. 19: 2009.</a:t>
            </a:r>
          </a:p>
          <a:p>
            <a:pPr marL="457200" indent="-457200">
              <a:lnSpc>
                <a:spcPct val="100000"/>
              </a:lnSpc>
              <a:buFont typeface="Arial"/>
              <a:buChar char="•"/>
            </a:pPr>
            <a:r>
              <a:rPr lang="en-US" b="0" dirty="0" smtClean="0"/>
              <a:t>Mathews KA, </a:t>
            </a:r>
            <a:r>
              <a:rPr lang="en-US" b="0" dirty="0" err="1" smtClean="0"/>
              <a:t>Monteith</a:t>
            </a:r>
            <a:r>
              <a:rPr lang="en-US" b="0" dirty="0" smtClean="0"/>
              <a:t> G. “Evaluation of adding </a:t>
            </a:r>
            <a:r>
              <a:rPr lang="en-US" b="0" dirty="0" err="1" smtClean="0"/>
              <a:t>diltiazem</a:t>
            </a:r>
            <a:r>
              <a:rPr lang="en-US" b="0" dirty="0" smtClean="0"/>
              <a:t> therapy to standard treatment of acute renal failure caused by leptospirosis: 18 dogs (1998-2001).” </a:t>
            </a:r>
            <a:r>
              <a:rPr lang="en-US" b="0" i="1" dirty="0" smtClean="0"/>
              <a:t>JVECC</a:t>
            </a:r>
            <a:r>
              <a:rPr lang="en-US" b="0" dirty="0" smtClean="0"/>
              <a:t>. 17: 2007.</a:t>
            </a:r>
          </a:p>
          <a:p>
            <a:pPr marL="457200" indent="-457200">
              <a:lnSpc>
                <a:spcPct val="100000"/>
              </a:lnSpc>
              <a:buFont typeface="Arial"/>
              <a:buChar char="•"/>
            </a:pPr>
            <a:r>
              <a:rPr lang="en-US" b="0" dirty="0" smtClean="0"/>
              <a:t>Potter </a:t>
            </a:r>
            <a:r>
              <a:rPr lang="en-US" b="0" dirty="0"/>
              <a:t>TM, </a:t>
            </a:r>
            <a:r>
              <a:rPr lang="en-US" b="0" dirty="0" err="1"/>
              <a:t>Macintire</a:t>
            </a:r>
            <a:r>
              <a:rPr lang="en-US" b="0" dirty="0"/>
              <a:t> DK. “</a:t>
            </a:r>
            <a:r>
              <a:rPr lang="en-US" b="0" i="1" dirty="0" err="1"/>
              <a:t>Hepatozoon</a:t>
            </a:r>
            <a:r>
              <a:rPr lang="en-US" b="0" i="1" dirty="0"/>
              <a:t> </a:t>
            </a:r>
            <a:r>
              <a:rPr lang="en-US" b="0" i="1" dirty="0" err="1"/>
              <a:t>americanum</a:t>
            </a:r>
            <a:r>
              <a:rPr lang="en-US" b="0" dirty="0"/>
              <a:t>: an emerging disease in the south-central/southeastern United States.” </a:t>
            </a:r>
            <a:r>
              <a:rPr lang="en-US" b="0" i="1" dirty="0"/>
              <a:t>JVECC</a:t>
            </a:r>
            <a:r>
              <a:rPr lang="en-US" b="0" dirty="0"/>
              <a:t>. 20(1): 2010</a:t>
            </a:r>
            <a:r>
              <a:rPr lang="en-US" b="0" dirty="0" smtClean="0"/>
              <a:t>.</a:t>
            </a:r>
          </a:p>
          <a:p>
            <a:pPr marL="457200" indent="-457200">
              <a:lnSpc>
                <a:spcPct val="100000"/>
              </a:lnSpc>
              <a:buFont typeface="Arial"/>
              <a:buChar char="•"/>
            </a:pPr>
            <a:r>
              <a:rPr lang="en-US" b="0" dirty="0" smtClean="0"/>
              <a:t>Beeler </a:t>
            </a:r>
            <a:r>
              <a:rPr lang="en-US" b="0" dirty="0"/>
              <a:t>E. “Influenza in Dogs and Cats.” </a:t>
            </a:r>
            <a:r>
              <a:rPr lang="en-US" b="0" i="1" dirty="0"/>
              <a:t>Vet Clinics of Small Animal Practice</a:t>
            </a:r>
            <a:r>
              <a:rPr lang="en-US" b="0" dirty="0"/>
              <a:t>. 39: 2009</a:t>
            </a:r>
            <a:r>
              <a:rPr lang="en-US" b="0" dirty="0" smtClean="0"/>
              <a:t>.</a:t>
            </a:r>
          </a:p>
          <a:p>
            <a:pPr marL="457200" indent="-457200">
              <a:lnSpc>
                <a:spcPct val="100000"/>
              </a:lnSpc>
              <a:buFont typeface="Arial"/>
              <a:buChar char="•"/>
            </a:pPr>
            <a:r>
              <a:rPr lang="en-US" b="0" dirty="0" err="1" smtClean="0"/>
              <a:t>Burkitt</a:t>
            </a:r>
            <a:r>
              <a:rPr lang="en-US" b="0" dirty="0" smtClean="0"/>
              <a:t>, JM, </a:t>
            </a:r>
            <a:r>
              <a:rPr lang="en-US" b="0" dirty="0" err="1" smtClean="0"/>
              <a:t>et.al</a:t>
            </a:r>
            <a:r>
              <a:rPr lang="en-US" b="0" dirty="0" smtClean="0"/>
              <a:t>.  “Risk factors associated w/ outcome in dogs w/ tetanus: 38 cases (1987-2005).” </a:t>
            </a:r>
            <a:r>
              <a:rPr lang="en-US" b="0" i="1" dirty="0" smtClean="0"/>
              <a:t>JAVMA. 230: 2007.</a:t>
            </a:r>
          </a:p>
          <a:p>
            <a:pPr marL="457200" indent="-457200">
              <a:lnSpc>
                <a:spcPct val="100000"/>
              </a:lnSpc>
              <a:buFont typeface="Arial"/>
              <a:buChar char="•"/>
            </a:pPr>
            <a:r>
              <a:rPr lang="en-US" b="0" dirty="0" err="1" smtClean="0"/>
              <a:t>Linnenbrink</a:t>
            </a:r>
            <a:r>
              <a:rPr lang="en-US" b="0" dirty="0" smtClean="0"/>
              <a:t> T, McMichael M. “Tetanus: pathophysiology, clinical signs, diagnosis, and update on new treatment modalities.” </a:t>
            </a:r>
            <a:r>
              <a:rPr lang="en-US" b="0" i="1" dirty="0" smtClean="0"/>
              <a:t>JVECC</a:t>
            </a:r>
            <a:r>
              <a:rPr lang="en-US" b="0" dirty="0" smtClean="0"/>
              <a:t> 16: 2006.</a:t>
            </a:r>
            <a:endParaRPr lang="en-US" b="0" dirty="0"/>
          </a:p>
          <a:p>
            <a:pPr marL="457200" indent="-457200">
              <a:lnSpc>
                <a:spcPct val="100000"/>
              </a:lnSpc>
              <a:buFont typeface="Arial"/>
              <a:buChar char="•"/>
            </a:pPr>
            <a:r>
              <a:rPr lang="en-US" b="0" dirty="0" err="1" smtClean="0"/>
              <a:t>Whitford</a:t>
            </a:r>
            <a:r>
              <a:rPr lang="en-US" b="0" dirty="0"/>
              <a:t> </a:t>
            </a:r>
            <a:r>
              <a:rPr lang="en-US" b="0" dirty="0" smtClean="0"/>
              <a:t>HW, </a:t>
            </a:r>
            <a:r>
              <a:rPr lang="en-US" b="0" dirty="0" err="1" smtClean="0"/>
              <a:t>Rosenbusch</a:t>
            </a:r>
            <a:r>
              <a:rPr lang="en-US" b="0" dirty="0" smtClean="0"/>
              <a:t> RF, </a:t>
            </a:r>
            <a:r>
              <a:rPr lang="en-US" b="0" dirty="0" err="1" smtClean="0"/>
              <a:t>Lauerman</a:t>
            </a:r>
            <a:r>
              <a:rPr lang="en-US" b="0" dirty="0" smtClean="0"/>
              <a:t> LH. </a:t>
            </a:r>
            <a:r>
              <a:rPr lang="en-US" b="0" i="1" dirty="0" err="1" smtClean="0"/>
              <a:t>Mycoplasmosis</a:t>
            </a:r>
            <a:r>
              <a:rPr lang="en-US" b="0" i="1" dirty="0" smtClean="0"/>
              <a:t> in Animals: Laboratory Diagnosis</a:t>
            </a:r>
            <a:r>
              <a:rPr lang="en-US" b="0" dirty="0" smtClean="0"/>
              <a:t>” 1994.</a:t>
            </a:r>
            <a:endParaRPr lang="en-US" b="0" dirty="0"/>
          </a:p>
        </p:txBody>
      </p:sp>
      <p:sp>
        <p:nvSpPr>
          <p:cNvPr id="4" name="Text Placeholder 3"/>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9207942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55000" lnSpcReduction="20000"/>
          </a:bodyPr>
          <a:lstStyle/>
          <a:p>
            <a:pPr marL="457200" indent="-457200">
              <a:buFont typeface="Arial"/>
              <a:buChar char="•"/>
            </a:pPr>
            <a:r>
              <a:rPr lang="en-US" dirty="0" err="1" smtClean="0"/>
              <a:t>Chalker</a:t>
            </a:r>
            <a:r>
              <a:rPr lang="en-US" dirty="0" smtClean="0"/>
              <a:t> VJ. “Canine mycoplasmas.” </a:t>
            </a:r>
            <a:r>
              <a:rPr lang="en-US" i="1" dirty="0" smtClean="0"/>
              <a:t>Res Vet Sci</a:t>
            </a:r>
            <a:r>
              <a:rPr lang="en-US" dirty="0" smtClean="0"/>
              <a:t>. 79:2009.</a:t>
            </a:r>
          </a:p>
          <a:p>
            <a:pPr marL="457200" indent="-457200">
              <a:buFont typeface="Arial"/>
              <a:buChar char="•"/>
            </a:pPr>
            <a:r>
              <a:rPr lang="en-US" dirty="0" smtClean="0"/>
              <a:t>Hartmann AD, et. al. “Detection of bacterial and viral organisms from the conjunctiva of cats with conjunctivitis and upper </a:t>
            </a:r>
            <a:r>
              <a:rPr lang="en-US" dirty="0" err="1" smtClean="0"/>
              <a:t>respiraotry</a:t>
            </a:r>
            <a:r>
              <a:rPr lang="en-US" dirty="0" smtClean="0"/>
              <a:t> tract disease.” </a:t>
            </a:r>
            <a:r>
              <a:rPr lang="en-US" i="1" dirty="0" smtClean="0"/>
              <a:t>JFMS</a:t>
            </a:r>
            <a:r>
              <a:rPr lang="en-US" dirty="0" smtClean="0"/>
              <a:t>. 12: 2010.</a:t>
            </a:r>
          </a:p>
          <a:p>
            <a:pPr marL="457200" indent="-457200">
              <a:buFont typeface="Arial"/>
              <a:buChar char="•"/>
            </a:pPr>
            <a:r>
              <a:rPr lang="en-US" dirty="0" smtClean="0"/>
              <a:t>Hartmann AD et. al. “Efficacy of </a:t>
            </a:r>
            <a:r>
              <a:rPr lang="en-US" dirty="0" err="1" smtClean="0"/>
              <a:t>Pradovfloxicin</a:t>
            </a:r>
            <a:r>
              <a:rPr lang="en-US" dirty="0"/>
              <a:t> </a:t>
            </a:r>
            <a:r>
              <a:rPr lang="en-US" dirty="0" smtClean="0"/>
              <a:t>in cats with Feline Upper Respiratory tract disease due to </a:t>
            </a:r>
            <a:r>
              <a:rPr lang="en-US" i="1" dirty="0" smtClean="0"/>
              <a:t>C. </a:t>
            </a:r>
            <a:r>
              <a:rPr lang="en-US" i="1" dirty="0" err="1" smtClean="0"/>
              <a:t>felis</a:t>
            </a:r>
            <a:r>
              <a:rPr lang="en-US" i="1" dirty="0" smtClean="0"/>
              <a:t> </a:t>
            </a:r>
            <a:r>
              <a:rPr lang="en-US" dirty="0" smtClean="0"/>
              <a:t>and </a:t>
            </a:r>
            <a:r>
              <a:rPr lang="en-US" i="1" dirty="0" smtClean="0"/>
              <a:t>Mycoplasma</a:t>
            </a:r>
            <a:r>
              <a:rPr lang="en-US" dirty="0" smtClean="0"/>
              <a:t> infection. </a:t>
            </a:r>
            <a:r>
              <a:rPr lang="en-US" i="1" dirty="0" smtClean="0"/>
              <a:t>JVIM</a:t>
            </a:r>
            <a:r>
              <a:rPr lang="en-US" dirty="0" smtClean="0"/>
              <a:t>. 22: 2008.</a:t>
            </a:r>
          </a:p>
          <a:p>
            <a:pPr marL="457200" indent="-457200">
              <a:buFont typeface="Arial"/>
              <a:buChar char="•"/>
            </a:pPr>
            <a:r>
              <a:rPr lang="en-US" dirty="0" smtClean="0"/>
              <a:t>Holst BS, et. al.  “Infectious causes of feline upper respiratory diseases-a case-controlled study.” </a:t>
            </a:r>
            <a:r>
              <a:rPr lang="en-US" i="1" dirty="0" smtClean="0"/>
              <a:t>JFMS</a:t>
            </a:r>
            <a:r>
              <a:rPr lang="en-US" dirty="0" smtClean="0"/>
              <a:t>. 12:2010.</a:t>
            </a:r>
          </a:p>
          <a:p>
            <a:pPr marL="457200" indent="-457200">
              <a:buFont typeface="Arial"/>
              <a:buChar char="•"/>
            </a:pPr>
            <a:r>
              <a:rPr lang="en-US" dirty="0" err="1" smtClean="0"/>
              <a:t>Zeugwetter</a:t>
            </a:r>
            <a:r>
              <a:rPr lang="en-US" dirty="0" smtClean="0"/>
              <a:t> F et. al. “Lethal bronchopneumonia caused by </a:t>
            </a:r>
            <a:r>
              <a:rPr lang="en-US" i="1" dirty="0" smtClean="0"/>
              <a:t>Mycoplasma</a:t>
            </a:r>
            <a:r>
              <a:rPr lang="en-US" dirty="0" smtClean="0"/>
              <a:t> </a:t>
            </a:r>
            <a:r>
              <a:rPr lang="en-US" i="1" dirty="0" err="1" smtClean="0"/>
              <a:t>cynos</a:t>
            </a:r>
            <a:r>
              <a:rPr lang="en-US" dirty="0" smtClean="0"/>
              <a:t> in a litter of golden retriever puppies.”  </a:t>
            </a:r>
            <a:r>
              <a:rPr lang="en-US" i="1" dirty="0" smtClean="0"/>
              <a:t>Vet Rec</a:t>
            </a:r>
            <a:r>
              <a:rPr lang="en-US" dirty="0" smtClean="0"/>
              <a:t>. 2007.</a:t>
            </a:r>
          </a:p>
          <a:p>
            <a:pPr marL="457200" indent="-457200">
              <a:buFont typeface="Arial"/>
              <a:buChar char="•"/>
            </a:pPr>
            <a:r>
              <a:rPr lang="en-US" dirty="0" err="1" smtClean="0"/>
              <a:t>Iiha</a:t>
            </a:r>
            <a:r>
              <a:rPr lang="en-US" dirty="0" smtClean="0"/>
              <a:t> MRS, et. al. “</a:t>
            </a:r>
            <a:r>
              <a:rPr lang="en-US" dirty="0" err="1" smtClean="0"/>
              <a:t>Meningoencephalitis</a:t>
            </a:r>
            <a:r>
              <a:rPr lang="en-US" dirty="0" smtClean="0"/>
              <a:t> caused by </a:t>
            </a:r>
            <a:r>
              <a:rPr lang="en-US" i="1" dirty="0" smtClean="0"/>
              <a:t>Mycoplasma </a:t>
            </a:r>
            <a:r>
              <a:rPr lang="en-US" i="1" dirty="0" err="1" smtClean="0"/>
              <a:t>edwardii</a:t>
            </a:r>
            <a:r>
              <a:rPr lang="en-US" dirty="0" smtClean="0"/>
              <a:t> in a dog.” </a:t>
            </a:r>
            <a:r>
              <a:rPr lang="en-US" i="1" dirty="0" smtClean="0"/>
              <a:t>J Vet </a:t>
            </a:r>
            <a:r>
              <a:rPr lang="en-US" i="1" dirty="0" err="1" smtClean="0"/>
              <a:t>Diagn</a:t>
            </a:r>
            <a:r>
              <a:rPr lang="en-US" i="1" dirty="0" smtClean="0"/>
              <a:t> Invest.</a:t>
            </a:r>
            <a:r>
              <a:rPr lang="en-US" dirty="0" smtClean="0"/>
              <a:t>22: 2010.</a:t>
            </a:r>
          </a:p>
          <a:p>
            <a:pPr marL="457200" indent="-457200">
              <a:buFont typeface="Arial"/>
              <a:buChar char="•"/>
            </a:pPr>
            <a:endParaRPr lang="en-US" dirty="0" smtClean="0"/>
          </a:p>
          <a:p>
            <a:pPr marL="457200" indent="-457200">
              <a:buFont typeface="Arial"/>
              <a:buChar char="•"/>
            </a:pPr>
            <a:endParaRPr lang="en-US" dirty="0"/>
          </a:p>
        </p:txBody>
      </p:sp>
      <p:sp>
        <p:nvSpPr>
          <p:cNvPr id="4" name="Text Placeholder 3"/>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8540845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pPr marL="457200" indent="-457200">
              <a:buFont typeface="Arial"/>
              <a:buChar char="•"/>
            </a:pPr>
            <a:r>
              <a:rPr lang="en-US" dirty="0" err="1"/>
              <a:t>Chalker</a:t>
            </a:r>
            <a:r>
              <a:rPr lang="en-US" dirty="0"/>
              <a:t> VH. Et al. “Mycoplasmas associated with canine infectious respiratory disease.” </a:t>
            </a:r>
            <a:r>
              <a:rPr lang="en-US" i="1" dirty="0" smtClean="0"/>
              <a:t>Microbiology. </a:t>
            </a:r>
            <a:r>
              <a:rPr lang="en-US" dirty="0" smtClean="0"/>
              <a:t>150: 2004.</a:t>
            </a:r>
          </a:p>
          <a:p>
            <a:pPr marL="457200" indent="-457200">
              <a:buFont typeface="Arial"/>
              <a:buChar char="•"/>
            </a:pPr>
            <a:r>
              <a:rPr lang="en-US" dirty="0" err="1" smtClean="0"/>
              <a:t>Trow</a:t>
            </a:r>
            <a:r>
              <a:rPr lang="en-US" dirty="0" smtClean="0"/>
              <a:t> AV. Et. al. “Primary mycoplasma pneumonia associated w/ respiratory failure in a cat.” </a:t>
            </a:r>
            <a:r>
              <a:rPr lang="en-US" i="1" dirty="0" smtClean="0"/>
              <a:t>JFMS</a:t>
            </a:r>
            <a:r>
              <a:rPr lang="en-US" dirty="0" smtClean="0"/>
              <a:t>. 10: 2008.</a:t>
            </a:r>
          </a:p>
          <a:p>
            <a:pPr marL="457200" indent="-457200">
              <a:buFont typeface="Arial"/>
              <a:buChar char="•"/>
            </a:pPr>
            <a:r>
              <a:rPr lang="en-US" dirty="0" err="1" smtClean="0"/>
              <a:t>Rycroff</a:t>
            </a:r>
            <a:r>
              <a:rPr lang="en-US" dirty="0" smtClean="0"/>
              <a:t> AN. Et. al. “Serologic evidence of </a:t>
            </a:r>
            <a:r>
              <a:rPr lang="en-US" i="1" dirty="0" smtClean="0"/>
              <a:t>Mycoplasma </a:t>
            </a:r>
            <a:r>
              <a:rPr lang="en-US" i="1" dirty="0" err="1" smtClean="0"/>
              <a:t>cynos</a:t>
            </a:r>
            <a:r>
              <a:rPr lang="en-US" dirty="0" smtClean="0"/>
              <a:t> infectious in canine infectious respiratory disease.” </a:t>
            </a:r>
            <a:r>
              <a:rPr lang="en-US" i="1" dirty="0" smtClean="0"/>
              <a:t>Vet </a:t>
            </a:r>
            <a:r>
              <a:rPr lang="en-US" i="1" dirty="0" err="1" smtClean="0"/>
              <a:t>microbiol</a:t>
            </a:r>
            <a:r>
              <a:rPr lang="en-US" i="1" dirty="0" smtClean="0"/>
              <a:t>. </a:t>
            </a:r>
            <a:r>
              <a:rPr lang="en-US" dirty="0" smtClean="0"/>
              <a:t>120: 2007.</a:t>
            </a:r>
          </a:p>
          <a:p>
            <a:pPr marL="457200" indent="-457200">
              <a:buFont typeface="Arial"/>
              <a:buChar char="•"/>
            </a:pPr>
            <a:endParaRPr lang="en-US" dirty="0" smtClean="0"/>
          </a:p>
          <a:p>
            <a:pPr marL="457200" indent="-457200">
              <a:buFont typeface="Arial"/>
              <a:buChar char="•"/>
            </a:pPr>
            <a:endParaRPr lang="en-US" dirty="0" smtClean="0"/>
          </a:p>
          <a:p>
            <a:pPr marL="457200" indent="-457200">
              <a:buFont typeface="Arial"/>
              <a:buChar char="•"/>
            </a:pPr>
            <a:endParaRPr lang="en-US" dirty="0"/>
          </a:p>
          <a:p>
            <a:pPr marL="457200" indent="-457200">
              <a:buFont typeface="Arial"/>
              <a:buChar char="•"/>
            </a:pPr>
            <a:endParaRPr lang="en-US" dirty="0"/>
          </a:p>
        </p:txBody>
      </p:sp>
      <p:sp>
        <p:nvSpPr>
          <p:cNvPr id="4" name="Text Placeholder 3"/>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9707385"/>
      </p:ext>
    </p:extLst>
  </p:cSld>
  <p:clrMapOvr>
    <a:masterClrMapping/>
  </p:clrMapOvr>
</p:sld>
</file>

<file path=ppt/theme/theme1.xml><?xml version="1.0" encoding="utf-8"?>
<a:theme xmlns:a="http://schemas.openxmlformats.org/drawingml/2006/main" name="TC018572739991">
  <a:themeElements>
    <a:clrScheme name="organic_molecules">
      <a:dk1>
        <a:sysClr val="windowText" lastClr="000000"/>
      </a:dk1>
      <a:lt1>
        <a:sysClr val="window" lastClr="FFFFFF"/>
      </a:lt1>
      <a:dk2>
        <a:srgbClr val="03327F"/>
      </a:dk2>
      <a:lt2>
        <a:srgbClr val="C2D9FE"/>
      </a:lt2>
      <a:accent1>
        <a:srgbClr val="0F6FC6"/>
      </a:accent1>
      <a:accent2>
        <a:srgbClr val="009DD9"/>
      </a:accent2>
      <a:accent3>
        <a:srgbClr val="0BD0D9"/>
      </a:accent3>
      <a:accent4>
        <a:srgbClr val="10CF9B"/>
      </a:accent4>
      <a:accent5>
        <a:srgbClr val="5ECE71"/>
      </a:accent5>
      <a:accent6>
        <a:srgbClr val="319B3B"/>
      </a:accent6>
      <a:hlink>
        <a:srgbClr val="087BDA"/>
      </a:hlink>
      <a:folHlink>
        <a:srgbClr val="A984E0"/>
      </a:folHlink>
    </a:clrScheme>
    <a:fontScheme name="Organic">
      <a:majorFont>
        <a:latin typeface="Segoe UI"/>
        <a:ea typeface=""/>
        <a:cs typeface=""/>
      </a:majorFont>
      <a:minorFont>
        <a:latin typeface="Segoe UI"/>
        <a:ea typeface=""/>
        <a:cs typeface=""/>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2400" b="0" i="0" u="none" strike="noStrike" kern="1200" cap="none" spc="0" normalizeH="0" baseline="0" noProof="0" dirty="0" smtClean="0">
            <a:ln>
              <a:noFill/>
            </a:ln>
            <a:solidFill>
              <a:schemeClr val="tx1"/>
            </a:solidFill>
            <a:effectLst/>
            <a:uLnTx/>
            <a:uFillTx/>
            <a:latin typeface="Perpetua" pitchFamily="18" charset="0"/>
            <a:ea typeface="+mj-ea"/>
            <a:cs typeface="+mj-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C31007B-A76D-4FF3-95F4-4A4380F875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TC018572739991</Template>
  <TotalTime>32099</TotalTime>
  <Words>8176</Words>
  <Application>Microsoft Macintosh PowerPoint</Application>
  <PresentationFormat>On-screen Show (4:3)</PresentationFormat>
  <Paragraphs>1559</Paragraphs>
  <Slides>97</Slides>
  <Notes>66</Notes>
  <HiddenSlides>0</HiddenSlides>
  <MMClips>0</MMClips>
  <ScaleCrop>false</ScaleCrop>
  <HeadingPairs>
    <vt:vector size="4" baseType="variant">
      <vt:variant>
        <vt:lpstr>Theme</vt:lpstr>
      </vt:variant>
      <vt:variant>
        <vt:i4>1</vt:i4>
      </vt:variant>
      <vt:variant>
        <vt:lpstr>Slide Titles</vt:lpstr>
      </vt:variant>
      <vt:variant>
        <vt:i4>97</vt:i4>
      </vt:variant>
    </vt:vector>
  </HeadingPairs>
  <TitlesOfParts>
    <vt:vector size="98" baseType="lpstr">
      <vt:lpstr>TC018572739991</vt:lpstr>
      <vt:lpstr>Infectious Disease</vt:lpstr>
      <vt:lpstr>A brief review of various diseases</vt:lpstr>
      <vt:lpstr>Influenza</vt:lpstr>
      <vt:lpstr>Canine Influenza</vt:lpstr>
      <vt:lpstr>Canine Influenza H3N8</vt:lpstr>
      <vt:lpstr>Canine Influenza H3N8</vt:lpstr>
      <vt:lpstr>Canine Influenza H3N8</vt:lpstr>
      <vt:lpstr>Canine Influenza</vt:lpstr>
      <vt:lpstr>Canine Influenza H3N8</vt:lpstr>
      <vt:lpstr>Canine Influenza H3N8</vt:lpstr>
      <vt:lpstr>Canine Influenza H3N8</vt:lpstr>
      <vt:lpstr>Canine Influenza</vt:lpstr>
      <vt:lpstr>Canine Influenza H5N1</vt:lpstr>
      <vt:lpstr>Feline Influenza</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Leptospirosis</vt:lpstr>
      <vt:lpstr>hepatozoon</vt:lpstr>
      <vt:lpstr>Hepatozoon americanum</vt:lpstr>
      <vt:lpstr>Hepatozoon americanum</vt:lpstr>
      <vt:lpstr>Hepatozoon americanum</vt:lpstr>
      <vt:lpstr>Hepatozoon americanum</vt:lpstr>
      <vt:lpstr>Hepatozoon americanum</vt:lpstr>
      <vt:lpstr>Infectious Disease</vt:lpstr>
      <vt:lpstr>A brief review of various diseases</vt:lpstr>
      <vt:lpstr>tetanus</vt:lpstr>
      <vt:lpstr>Tetanus</vt:lpstr>
      <vt:lpstr>Tetanus</vt:lpstr>
      <vt:lpstr>Tetanus</vt:lpstr>
      <vt:lpstr>Tetanus</vt:lpstr>
      <vt:lpstr>Tetanus</vt:lpstr>
      <vt:lpstr>Tetanus</vt:lpstr>
      <vt:lpstr>Tetanus</vt:lpstr>
      <vt:lpstr>Tetanus</vt:lpstr>
      <vt:lpstr>Tetanus</vt:lpstr>
      <vt:lpstr>Tetanus</vt:lpstr>
      <vt:lpstr>Tetanus</vt:lpstr>
      <vt:lpstr>Tetanus</vt:lpstr>
      <vt:lpstr>Tetanus</vt:lpstr>
      <vt:lpstr>Tetanus</vt:lpstr>
      <vt:lpstr>Tetanus</vt:lpstr>
      <vt:lpstr>Tetanus</vt:lpstr>
      <vt:lpstr>Tetanus</vt:lpstr>
      <vt:lpstr>Tetanus</vt:lpstr>
      <vt:lpstr>Toxoplasma</vt:lpstr>
      <vt:lpstr>Toxoplasmosis</vt:lpstr>
      <vt:lpstr>Toxoplasmosis</vt:lpstr>
      <vt:lpstr>Toxoplasmosis</vt:lpstr>
      <vt:lpstr>Toxoplasmosis</vt:lpstr>
      <vt:lpstr>Toxoplasmosis</vt:lpstr>
      <vt:lpstr>Toxoplasmosis</vt:lpstr>
      <vt:lpstr>Toxoplasmosis</vt:lpstr>
      <vt:lpstr>Toxoplasmosis</vt:lpstr>
      <vt:lpstr>Toxoplasmosis</vt:lpstr>
      <vt:lpstr>Toxoplasmosis</vt:lpstr>
      <vt:lpstr>Toxoplasmosis</vt:lpstr>
      <vt:lpstr>Toxoplasmosis</vt:lpstr>
      <vt:lpstr>Toxoplasmosis</vt:lpstr>
      <vt:lpstr>Mycoplasma</vt:lpstr>
      <vt:lpstr>Mycoplasma</vt:lpstr>
      <vt:lpstr>Mycoplasma</vt:lpstr>
      <vt:lpstr>Mycoplasma</vt:lpstr>
      <vt:lpstr>Canine Mycoplasmosis</vt:lpstr>
      <vt:lpstr>Canine Mycoplasmosis</vt:lpstr>
      <vt:lpstr>Feline mycoplasmosis</vt:lpstr>
      <vt:lpstr>Mycoplasmosis</vt:lpstr>
      <vt:lpstr>Mycoplasma</vt:lpstr>
      <vt:lpstr>References</vt:lpstr>
      <vt:lpstr>References</vt:lpstr>
      <vt:lpstr>References</vt:lpstr>
      <vt:lpstr>References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Infectious Disease</dc:title>
  <dc:subject/>
  <dc:creator/>
  <cp:keywords/>
  <dc:description/>
  <cp:lastModifiedBy>Joel Weltman</cp:lastModifiedBy>
  <cp:revision>204</cp:revision>
  <dcterms:modified xsi:type="dcterms:W3CDTF">2011-06-26T20:44:15Z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TC101857273</vt:lpwstr>
  </property>
</Properties>
</file>