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6" r:id="rId2"/>
    <p:sldId id="258" r:id="rId3"/>
    <p:sldId id="257" r:id="rId4"/>
    <p:sldId id="259" r:id="rId5"/>
    <p:sldId id="260" r:id="rId6"/>
    <p:sldId id="261" r:id="rId7"/>
    <p:sldId id="267" r:id="rId8"/>
    <p:sldId id="268" r:id="rId9"/>
    <p:sldId id="269" r:id="rId10"/>
    <p:sldId id="297" r:id="rId11"/>
    <p:sldId id="299" r:id="rId12"/>
    <p:sldId id="300" r:id="rId13"/>
    <p:sldId id="301" r:id="rId14"/>
    <p:sldId id="270" r:id="rId15"/>
    <p:sldId id="298" r:id="rId16"/>
    <p:sldId id="265" r:id="rId17"/>
    <p:sldId id="302" r:id="rId18"/>
    <p:sldId id="303" r:id="rId19"/>
    <p:sldId id="304" r:id="rId20"/>
    <p:sldId id="305" r:id="rId21"/>
    <p:sldId id="271" r:id="rId22"/>
    <p:sldId id="272" r:id="rId23"/>
    <p:sldId id="306" r:id="rId24"/>
    <p:sldId id="307" r:id="rId25"/>
    <p:sldId id="276" r:id="rId26"/>
    <p:sldId id="277" r:id="rId27"/>
    <p:sldId id="278" r:id="rId28"/>
    <p:sldId id="280" r:id="rId29"/>
    <p:sldId id="281" r:id="rId30"/>
    <p:sldId id="283" r:id="rId31"/>
    <p:sldId id="284" r:id="rId32"/>
    <p:sldId id="285" r:id="rId33"/>
    <p:sldId id="286" r:id="rId34"/>
    <p:sldId id="287" r:id="rId35"/>
    <p:sldId id="289" r:id="rId36"/>
    <p:sldId id="290" r:id="rId37"/>
    <p:sldId id="291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852" autoAdjust="0"/>
  </p:normalViewPr>
  <p:slideViewPr>
    <p:cSldViewPr snapToGrid="0" snapToObjects="1">
      <p:cViewPr varScale="1">
        <p:scale>
          <a:sx n="59" d="100"/>
          <a:sy n="59" d="100"/>
        </p:scale>
        <p:origin x="-142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B20AE5-A29C-394E-847F-3F65915F6152}" type="datetimeFigureOut">
              <a:rPr lang="en-US" smtClean="0"/>
              <a:t>12/21/10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502DD-7B5B-9945-BBCC-61A3CBF3D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246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54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Membrane potential of eukaryotes is low compared to bacterial </a:t>
            </a:r>
            <a:r>
              <a:rPr lang="en-US" sz="1200" dirty="0" err="1" smtClean="0"/>
              <a:t>transmembrane</a:t>
            </a:r>
            <a:r>
              <a:rPr lang="en-US" sz="1200" dirty="0" smtClean="0"/>
              <a:t> potentials</a:t>
            </a:r>
          </a:p>
          <a:p>
            <a:r>
              <a:rPr lang="en-US" sz="1200" dirty="0" smtClean="0"/>
              <a:t>Cholesterol is found in all eukaryotes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530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Activation of death receptors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 of TNF family and have a special cytoplasmic region called the death domain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Fas ligand will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trimerize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Clustering will recruit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-associated via death domain which contains the death effector domain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 in release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caspase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which is a protease and the effector of apoptosis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91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1 hypersensitivity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 of binding of antigen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resultant mast cell, basophil or eosinophil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degranulation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Immediate/antibody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mediated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Allergen is an antigen that evokes T</a:t>
            </a:r>
            <a:r>
              <a:rPr lang="en-US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to drive an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response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highly diffusible particle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Often only necessary in small quantities in order to selectively evoke T</a:t>
            </a:r>
            <a:r>
              <a:rPr lang="en-US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Enzymes have been specifically implicated as allergens in asthma as well as dust allergies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Involves two phases: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Immediate reaction: due to histamine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prostaglandins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increase in vascular permeability and contraction of smooth muscle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Late-phase reaction, 8-12 hours later, induced synthesis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leukotrienes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chemokines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cytokines drawing more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eosinophils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</a:t>
            </a:r>
            <a:r>
              <a:rPr lang="en-US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lymphocytes to site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Clinically less marked than the immediate response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Associated with second phase of smooth muscle contraction, sustained edema and development of airway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hyperreactivity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nonspecific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bronchoconstrictor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stimuli (histamine)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Systemic anaphylaxis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Allergen is introduced directly into the bloodstream or rapidly absorbed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Widespread increased vascular permeability, airway constriction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Initially believed to be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immunoglobin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mediated but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anaphylactoid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reactions with cytotoxic and immune complex mechanisms are known (e.g. blood transfusion)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Asthma: allergen induced activation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submucosal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mast cells in lower airways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include an acute response 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includes chronic inflammation of the airways with increased numbers of T</a:t>
            </a:r>
            <a:r>
              <a:rPr lang="en-US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eosinophils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well as other inflammatory mediators such as neutrophils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Skin allergies and GI allergies also associated with type I hypersensitivity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II hypersensitivity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Binding of a cell by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antigen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“immune complexes”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Referred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as cytotoxic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Attack of the antigen by preformed antibody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 would be penicillin hypersensitive people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III hypersensitivity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Soluble antigens give rise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antigen:antibody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complexes or immune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complexes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Delayed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t-cell dependent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Pathogenic potential determined by size as well as the amount,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affinitiy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isotype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responding antibody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Large aggregates are fixed by complement and cleared from the system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 complexes tend to deposit in blood vessel walls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ligate Fc receptors on leukocytes leading to leukocyte activation and tissue injury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Serum sickness-systemic type III hypersensitivity response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Injection of large quantities of poorly catabolized foreign antigen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Occurs 7-10 days after the injection of the antigen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Clinical features: chills, fever, rash, arthritis and glomerulonephritis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IV hypersensitivity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Delayed-type hypersensitivity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Mediated by antigen specific effector T cells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be mediated by CD4 or CD8 cells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4351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Eosinophilic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pneumopathy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type I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Thought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be a sensitivity to fungi, molds, drugs, bacteria or parasites (heartworm)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Most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cases inciting antigen is not identified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Likely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combo of type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IV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humans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Involves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pulmonary infiltration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Flea bite hypersensitivity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Can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 as type I or type IV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Anaphylaxis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two mechanisms have been shown-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w/ stimulation of mast cells, basophils, histamine, prostaglandins,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leukotrienes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serotonin and PAF and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IgG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Fc, macrophages, and PAF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334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Blood transfusion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Acute hemolytic reactions with previously formed antibody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Albumin in ill dogs: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Delayed reactions 5-14 days following administration included lethargy, edema, urticarial, lameness,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ppyrexia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vasculitis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vomiting, generalized pain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inappetance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3 dogs.  All 3 recovered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Albumin type IV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Six healthy dogs received albumin transfusion and all developed delayed signs including peripheral edema,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vasculitis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inappetance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lameness, depression and lethargy.  One dog developed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oliguric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renal failure and died and another dog died from e coli bacteremia</a:t>
            </a:r>
          </a:p>
          <a:p>
            <a:pPr lvl="0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97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Food sensitivity type IV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Humans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often have type I to foods, previously presumed to be so in dogs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Lack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antigen-specific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low correlation b/t intradermal skin test and oral food provocation tests.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High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lymphocyte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pstimulation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tests in dogs with food sensitivity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Indicates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circulating lymphocytes reactive to food antigens in peripheral blood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Other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studies have shown histamine release from peripheral basophils in food antigen responses, suggesting type I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Food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exposure up to 14 days necessary to elicit responses, suggesting type IV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Sulfonamide hypersensitivity type IV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Delayed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onset of signs with fever, skin eruptions, hepatotoxicity, blood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dyscrasias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KCS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Time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frame of 5 days exposure plus one patient with dermal antibodies suggests type IV hypersensitivity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595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Corticosteroids: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Acts through two different receptors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Intracellular steroid receptors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Poorly characterized membrane-bound receptors expressed in nearly every cell in the body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6182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 DNA transcription by two mechanisms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Directly bind specific sites on DNA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 with other transcription factors, such as NF-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κB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Rapidly produce anti-inflammatory proteins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 functions of monocytes and macrophages and reduce numbers of CD4 T cells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Adverse side effects are common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1547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Azathioprine, cyclophosphamide,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mycophenolate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Kill rapidly dividing cells, particularly skin, GI tract and bone marrow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Azathioprine: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Converted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vivo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purine analog 6-thioguanine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Competes with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inosine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monophosphate, blocking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novo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synthesis of adenosine monophosphate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guanosine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monophosphate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Blocks DNA synthesis</a:t>
            </a:r>
          </a:p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Mycophenolate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mofetil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Metabolized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mycopheonlic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acid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Inhibits the enzyme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inosine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monophosphate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Cyclophosphamide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Metabolized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phosphoramide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mustard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Alkylates DNA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Cyclosporin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 T cell proliferation by inhibiting phosphatase activity of calcineurin5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5966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en-US" baseline="0" dirty="0" smtClean="0"/>
              <a:t> studies in literature both ex-vivo on </a:t>
            </a:r>
            <a:r>
              <a:rPr lang="en-US" baseline="0" dirty="0" err="1" smtClean="0"/>
              <a:t>thymic</a:t>
            </a:r>
            <a:r>
              <a:rPr lang="en-US" baseline="0" dirty="0" smtClean="0"/>
              <a:t> cells</a:t>
            </a:r>
          </a:p>
          <a:p>
            <a:r>
              <a:rPr lang="en-US" baseline="0" dirty="0" smtClean="0"/>
              <a:t>Appears some studies on mice and cats but I don’t believe they are published</a:t>
            </a:r>
          </a:p>
          <a:p>
            <a:r>
              <a:rPr lang="en-US" baseline="0" dirty="0" smtClean="0"/>
              <a:t>Nothing clinical that I could find</a:t>
            </a:r>
            <a:endParaRPr lang="en-US" dirty="0" smtClean="0"/>
          </a:p>
          <a:p>
            <a:r>
              <a:rPr lang="en-US" dirty="0" smtClean="0"/>
              <a:t>Also increased red cell counts in anemia and also platelets</a:t>
            </a:r>
          </a:p>
          <a:p>
            <a:r>
              <a:rPr lang="en-US" dirty="0" smtClean="0"/>
              <a:t>Currently on special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074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Neutralization: antibody binds the bacterial surface preventing it from entering cells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Opsonization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facilitating phagocytosis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Complement activation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587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Anthelminthic used in production medicine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MOA: suspected to be involved in altered metabolism of cyclic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neucleotides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S-AMP and c-GMP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Activates T lymphocytes and increases antibody production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 function of monocytes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neutorphils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Enhances maturation of dendritic cells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Upregulation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toll-like receptor 7 and 8</a:t>
            </a:r>
            <a:r>
              <a:rPr lang="en-US" dirty="0" smtClean="0">
                <a:effectLst/>
              </a:rPr>
              <a:t> </a:t>
            </a:r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A few</a:t>
            </a:r>
            <a:r>
              <a:rPr lang="en-US" baseline="0" dirty="0" smtClean="0">
                <a:effectLst/>
              </a:rPr>
              <a:t> studies looking at immunotherapy for </a:t>
            </a:r>
            <a:r>
              <a:rPr lang="en-US" baseline="0" dirty="0" err="1" smtClean="0">
                <a:effectLst/>
              </a:rPr>
              <a:t>neoplasias</a:t>
            </a:r>
            <a:r>
              <a:rPr lang="en-US" baseline="0" dirty="0" smtClean="0">
                <a:effectLst/>
              </a:rPr>
              <a:t> in cats</a:t>
            </a:r>
          </a:p>
          <a:p>
            <a:r>
              <a:rPr lang="en-US" baseline="0" dirty="0" smtClean="0">
                <a:effectLst/>
              </a:rPr>
              <a:t>Significantly earlier production of lymphocytes and neutrophils in dogs w/ </a:t>
            </a:r>
            <a:r>
              <a:rPr lang="en-US" baseline="0" dirty="0" err="1" smtClean="0">
                <a:effectLst/>
              </a:rPr>
              <a:t>demodex</a:t>
            </a:r>
            <a:r>
              <a:rPr lang="en-US" baseline="0" dirty="0" smtClean="0">
                <a:effectLst/>
              </a:rPr>
              <a:t> treated w/ </a:t>
            </a:r>
            <a:r>
              <a:rPr lang="en-US" baseline="0" dirty="0" err="1" smtClean="0">
                <a:effectLst/>
              </a:rPr>
              <a:t>amitraz</a:t>
            </a:r>
            <a:r>
              <a:rPr lang="en-US" baseline="0" dirty="0" smtClean="0">
                <a:effectLst/>
              </a:rPr>
              <a:t> and </a:t>
            </a:r>
            <a:r>
              <a:rPr lang="en-US" baseline="0" dirty="0" err="1" smtClean="0">
                <a:effectLst/>
              </a:rPr>
              <a:t>levamisole</a:t>
            </a:r>
            <a:r>
              <a:rPr lang="en-US" baseline="0" dirty="0" smtClean="0">
                <a:effectLst/>
              </a:rPr>
              <a:t> vs. just </a:t>
            </a:r>
            <a:r>
              <a:rPr lang="en-US" baseline="0" dirty="0" err="1" smtClean="0">
                <a:effectLst/>
              </a:rPr>
              <a:t>amitraz</a:t>
            </a:r>
            <a:endParaRPr lang="en-US" baseline="0" dirty="0" smtClean="0">
              <a:effectLst/>
            </a:endParaRPr>
          </a:p>
          <a:p>
            <a:r>
              <a:rPr lang="en-US" baseline="0" dirty="0" smtClean="0">
                <a:effectLst/>
              </a:rPr>
              <a:t>Case reports of generalized </a:t>
            </a:r>
            <a:r>
              <a:rPr lang="en-US" baseline="0" dirty="0" err="1" smtClean="0">
                <a:effectLst/>
              </a:rPr>
              <a:t>papillomatosis</a:t>
            </a:r>
            <a:r>
              <a:rPr lang="en-US" baseline="0" dirty="0" smtClean="0">
                <a:effectLst/>
              </a:rPr>
              <a:t> and treatment</a:t>
            </a:r>
          </a:p>
          <a:p>
            <a:r>
              <a:rPr lang="en-US" baseline="0" dirty="0" smtClean="0">
                <a:effectLst/>
              </a:rPr>
              <a:t>Mouse study w/ vaccination for </a:t>
            </a:r>
            <a:r>
              <a:rPr lang="en-US" baseline="0" dirty="0" err="1" smtClean="0">
                <a:effectLst/>
              </a:rPr>
              <a:t>hep</a:t>
            </a:r>
            <a:r>
              <a:rPr lang="en-US" baseline="0" dirty="0" smtClean="0">
                <a:effectLst/>
              </a:rPr>
              <a:t> B virus to increase PAMPs, </a:t>
            </a:r>
            <a:r>
              <a:rPr lang="en-US" baseline="0" dirty="0" err="1" smtClean="0">
                <a:effectLst/>
              </a:rPr>
              <a:t>upregulated</a:t>
            </a:r>
            <a:r>
              <a:rPr lang="en-US" baseline="0" dirty="0" smtClean="0">
                <a:effectLst/>
              </a:rPr>
              <a:t> t lymphocytes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1848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Adaptogens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common would be Asian Ginseng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Generally work by modulation of the hypothalamic-pituitary-adrenal axis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Polysaccharide complexes and sterols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Shitake or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reishi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mushrooms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Enhance cell mediated immunity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Echinacea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Increases the activity of phagocytic cells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Promotes cytokine production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Enhanced activity of natural killer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studies of macrophages in mice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performed showed increased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macrphage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activation in vivo, increased IL-12 production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Astragalus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increases T-cell mediated immunity</a:t>
            </a:r>
          </a:p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CpG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oligodeoxynucleotides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bacterial DNA sequences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Induce systemic innate immune response of short duration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Stimulate B-cell proliferation, expression and cytokine production as well as enhanced NK cell cytotoxicity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Induce lymphocyte proliferation in the spleen and lymph node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 vivo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Considered a possibility for vaccine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adjuvant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study showed ex vivo increased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lymphocyte production in lymph node and spleen, not in blood though…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				improves canine staph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dematitis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827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 omega in cats w/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FELv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interferon (IFN)-treated cats (n 5 39) had significantly reduced clinical scores (based on clinical signs such as interest in eating and 			stomatitis and death) compared with placebo (n 5 42),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IFN-treated group showed significantly lower rates of mortality: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The IFN treatment was associated with minor but consistent improvement in abnormal hematologic parameters (red blood cell count, 			packed cell volume, and white blood cell count),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Previously investigated in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parvo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dogs and showed statistically significant decreases in mortality in unvaccinated dogs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IL2 cats: adults showed significant decreases in number of sneezes, not in young and Th2 profiles not different in rhinitis from normal cats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473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C3, antibody titers, lymphocyte counts, lymphocyte response to mitogen, neutrophil counts and neutrophil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chemotaxis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malnutrition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CD4:CD8 T cell ratio with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malnorishment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685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Amino acids involved in activation of T and B cells, NK cells and macrophages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Necessary for: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 expression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lymphocyte proliferation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arginine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deprevation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glutamine for GABA production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production of antibodies, cytokines and other cytotoxic substances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Studied amino acids: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Arginine necessary for lymphocyte development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Deficiency leads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dcreased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 cells in lymphoid organs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Aspartate and glutamine are involved in metabolism of leukocytes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Glutamine supplementation has been shown to enhance immunity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Lysine deficiency decreases immunity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Methionine and cysteine necessary for T and B cell proliferation and function</a:t>
            </a:r>
          </a:p>
          <a:p>
            <a:pPr lvl="3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Taurine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cats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lymphopenia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spleen and lymph node atrophy, impaired oxidative burst by phagocytes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667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Dietary copper deficiency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antibody production and cell-mediated immunity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Zinc deficiency</a:t>
            </a:r>
          </a:p>
          <a:p>
            <a:pPr lvl="5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Lymphopenia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5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Thymic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atrophy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Reduction in lymphocyte function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Reduction in NK and CD4 cell function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neutrophil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chemotaxis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Iron deficiency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T cell responses, cytokine and antibody production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Selenium deficiency 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impairs lymphocyte proliferation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impairs antibody production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neutrophil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chemotaxis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4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Vitamin A: decreased mucosal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epithealization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impaired neutrophil and NK cell function, decreased number of B cells, increased risk of infection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Vitamin E: decrease in lymphocyte proliferation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 complex vitamins: may impair both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humoral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cell-mediated immunity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0484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Vaccination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Suppressed lymphocyte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baslogenesis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responses following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parvo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vaccination in one study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lymphocyte numbers day 5 and 7 post vaccination in larger study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study in adult dogs showed increased levels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cytokines and complement activity and decreased lymphocyte responses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Suggests a shift from cell mediated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humoral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immunity following vaccination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Anesthesia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Lymphocyte stimulation depressed 1 week post OHE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studies show no change in antibody responses with vaccination at or around anesthetic events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585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Shown in large animals with shipping fever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Sled dogs exercised 5 consecutive days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 serum globulin concentrations were low at rest and decreased progressively throughout the study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repeatable in lab setting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688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Diabetes mellitus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 infections correlated to cell-mediated immunity and phagocytic function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Proposed decreased neutrophil adherence shown in poorly controlled diabetic dogs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Proposed that thyroid dysfunction and cortisol excess will be associated with immunodeficiency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Advancing age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mitogen activated lymphocyte proliferation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percentage of B lymphocytes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changes in NK cell activity or phagocytic activity</a:t>
            </a:r>
          </a:p>
          <a:p>
            <a:pPr lvl="1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723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B-cell activation 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T-cells recognize MHC class II bound to peptides and deliver an activating signal to B cell </a:t>
            </a:r>
          </a:p>
          <a:p>
            <a:pPr marL="9144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Antigen presenting cell is traditionally a dendritic cell but may also be a B cell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Signal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enhanced by CD19:CD21:CD81 co-receptor complex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Called thymus dependent or TD antigens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-4 and CD-40L are synthesized and secreted by helper T cell and activate clonal expansion of B cells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 cells become trapped in T-cell zones of the lymphoid tissue allowing interaction with T cells and activation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B-cell recognition of microbial constituent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potential routes: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 recognition of common microbial constituent</a:t>
            </a:r>
          </a:p>
          <a:p>
            <a:pPr lvl="3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Nonthymus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-derived accessory cell w/ massive cross-linking of B-cell receptors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Called thymus independent or TI antigens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255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Trauma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Dysfunction of antigen presenting cells and T cells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Danger signals released after trauma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Causes cytokine release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affect phagocytes and cell-mediated immunity,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humoral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immunity typically spared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Toxins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Drugs: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Typical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immunosuppressants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Glucocorticoids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Cyclophosphamide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Chlorambucil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Methotrexate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Mycophenolate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Leflunomide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Bone marrow suppression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Phenobarbital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Sulfa drugs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Opioids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 in decreased NK cell activity, reduced lymphocyte and interferon-gamma activity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Chronic opioid use will affect HPA axis 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 activation of adrenal glands to secrete glucocorticoids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Acute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opoid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 will affect sympathetic nervous system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Primary (thymus) and secondary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Peyer’s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patches, lymph nodes) are affected by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sympathetics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Opioids induce catecholamine release 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suppress NK cells and macrophage activity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Intereference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phagocytic activities of macrophages 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Inhibit B and T cell response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Interfere with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chemotaxis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Modulate immune mediator production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Dopamine: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via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receptors on immune cells w/ highest numbers found in b cells and NK cells</a:t>
            </a: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when T cells are activated likely results in their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supression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Suspected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Insecticides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Herbicides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Fungicides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Halogenated cyclic hydrocarbons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Heavy metals</a:t>
            </a:r>
          </a:p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Mycotoxins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Radiation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 radiation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Changes in antigen presenting cells of skin and activation of regulatory T cells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Radiographs or radiation therapy will reduce lymphocytes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2290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Canine distemper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Destruction of lymphocytes, particularly CD4+ in initial stages, CD8+ later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Necrosis of hematopoietic cells in bone marrow may cause leukopenia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Canine parvovirus 2 and feline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panleukopenia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virus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Leukopenia: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Sequestration of neutrophils in damaged GI tract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Destruction of precursors in bone marrow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Feline Leukemia virus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Viral protein inhibits T and B-cell function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Inhibited cytotoxic responses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Altered monocyte morphology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distribution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impaired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cytokine production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CD4+ T cell malfunction can lead to decreased CMI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humoral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functions</a:t>
            </a:r>
          </a:p>
          <a:p>
            <a:pPr lvl="3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Lymphopenia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common along with decreased lymphocytes in lymph nodes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FIV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Progressive reduction in CD4+ T-cell numbers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Initially also neutropenia from apoptosis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Feline corona virus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Depletion of CD4+ and CD8+ cells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Hypergammaglobuinemia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493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Ehrlichia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Organism infects monocytes forming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morulae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Acute phase: transient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cytopenias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(esp. thrombocytopenia)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Unclear mechanism, may be associated with decreased MHC class II expression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Anaplasma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phagocytophilum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Infects granulocytes, particularly neutrophils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superoxide production in infected cells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neutrophil mobility and phagocytosis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Reduces endothelial adherence and transmigration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Bartonella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Impaired leukocyte function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Cyclic CD8+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lymphopenia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adhesion molecules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MHC class II  molecules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B lymphocytes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96096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Leishmania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Intracellular to phagocytes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Inhibits respiratory burst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Inhibits macrophage function and apoptosis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Impaired antigen presentation through inhibiting MHC expression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Impairs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chemotaxis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Interferes IL-2 transcription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Binds and suppresses NK activity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Fungal:</a:t>
            </a:r>
          </a:p>
          <a:p>
            <a:pPr lvl="2"/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Aspergillus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Candida, Cryptococcus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Glucuronoxylomannan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mediated immunosuppression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Inhibits phagocytosis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Interferes w/ migration of leukocyte from bloodstream to tissues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Depletes complement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Inhibits T-cell responses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722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different destinations of proliferating B cells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 cell differentiates into plasma cells for antibody synthesis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 cell migrates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primarly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lymphoid follicle to develop the germinal center 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Site of rapid B cell proliferation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 cells undergoing somatic mutation are selected for highest affinity to surface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immunoglobulins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Surviving cells will differentiate into plasma cells or memory B cells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723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 to be distributed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low general affinity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pentamers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allowing for simultaneous binding to multivalent antigens such as bacterial capsules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Extremely effective at activating the complement system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Typically does not diffuse into tissues due to large size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IgA: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Diffuse easily into tissues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Forms dimers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Principle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isotype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secretions such as mucous of epithelium, intestinal and respiratory tracts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Less potent than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opsonin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complement activator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Primarily functions as neutralizing antibody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Always monomeric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Selected for high affinity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Principle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isotype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blood and extracellular fluids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Efficient at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opsonization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phagocytes and complement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Highly bound by mast cells beneath skin and mucosa and along blood vessels in connective tissues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Stimulates degranulation of mast cell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98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Fc receptors of accessory cells are signaling receptors specific for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immunoglobins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different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isotypes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Phagocytes are activated to ingest and destroy pathogens by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antibodies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Facilitated by binding of complement protein C3b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Antibody dependent cell mediated cytotoxicity: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Antibody bound to the surface of the cell interacts w/ Fc receptors on the NK cell</a:t>
            </a:r>
          </a:p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typically involved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 in activity similar to cytotoxic t cells with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granzyme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perforins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Mast cells, basophils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eosinophils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antibody by high affinity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receptor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 in degranulation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Crucial to defense against parasite infestation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06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Microorganisms typically bear repeating patterns on surfaces-pattern recognition receptors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/>
              <a:t>	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 wall of gram positive and gram negative bacteria have repetitive matrix of proteins, carbohydrates and lipids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Lipopolysaccharide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gram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</a:t>
            </a: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lipotechoic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acid on gram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capable of recognizing DAMPs (danger associated molecular patterns)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Basically an umbrella term for PAMPs and endogenous alarm signals from dying/injured cells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5387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 different receptors each having different ligands identified by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2010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thoroughly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studied of PAMPS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TLR-4 well studied as it binds LPS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 been shown to be important in the response to sepsis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TLR-4 negative mice have diminished cellular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humoral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immune responses in sepsis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Responses will vary based on the type of infection they are responding to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 kinase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 3-kinase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NFkB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liberation from inhibitor which allows it to move into the nucleus</a:t>
            </a:r>
          </a:p>
          <a:p>
            <a:pPr lvl="5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NFkB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associated with HDP production as well as cytokines and cell adhesion molecules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stimulates the activation of NJK and p38 MAP kinases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RIG-I and Mda5 helicases also capable of recognizing PRR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742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Cytokines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hematopoietin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family can signal by the Janus kinase family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phosphorylate associated receptors generating binding sites for proteins w/ SH2 domains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SH2 containing factors are recruited which contain signal transducers and activators of transcription (STAT)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Stats will form dimers and translocate to nucleus to initiate gene transcription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502DD-7B5B-9945-BBCC-61A3CBF3D2F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204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12/21/10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12/21/10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12/21/10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12/21/10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12/21/10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12/21/10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12/21/10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12/21/10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12/21/10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12/21/10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Drag picture to placeholder or click icon to add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12/21/10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 algn="r" eaLnBrk="1" latinLnBrk="0" hangingPunct="1"/>
            <a:endParaRPr kumimoji="0"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12/21/10</a:t>
            </a:fld>
            <a:endParaRPr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‹#›</a:t>
            </a:fld>
            <a:endParaRPr kumimoji="0" lang="en-US" sz="1600" b="1" dirty="0">
              <a:solidFill>
                <a:schemeClr val="tx2">
                  <a:shade val="90000"/>
                </a:schemeClr>
              </a:solidFill>
              <a:effectLst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Immunology, part II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Joel Green Weltman</a:t>
            </a:r>
          </a:p>
          <a:p>
            <a:r>
              <a:rPr lang="en-US" dirty="0" smtClean="0"/>
              <a:t>12/21/10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797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JakStat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400" dirty="0"/>
              <a:t>Cytokines of </a:t>
            </a:r>
            <a:r>
              <a:rPr lang="en-US" sz="3400" dirty="0" err="1"/>
              <a:t>hematopoietin</a:t>
            </a:r>
            <a:r>
              <a:rPr lang="en-US" sz="3400" dirty="0"/>
              <a:t> family </a:t>
            </a:r>
            <a:r>
              <a:rPr lang="en-US" sz="3400" dirty="0" smtClean="0"/>
              <a:t>signal </a:t>
            </a:r>
            <a:r>
              <a:rPr lang="en-US" sz="3400" dirty="0"/>
              <a:t>by the Janus kinase family</a:t>
            </a:r>
          </a:p>
          <a:p>
            <a:pPr lvl="1"/>
            <a:r>
              <a:rPr lang="en-US" sz="2700" dirty="0" smtClean="0"/>
              <a:t>Phosphorylate </a:t>
            </a:r>
            <a:r>
              <a:rPr lang="en-US" sz="2700" dirty="0"/>
              <a:t>associated receptors generating </a:t>
            </a:r>
            <a:r>
              <a:rPr lang="en-US" sz="2700" dirty="0" smtClean="0"/>
              <a:t>new binding sites</a:t>
            </a:r>
            <a:endParaRPr lang="en-US" sz="2700" dirty="0"/>
          </a:p>
          <a:p>
            <a:pPr lvl="1"/>
            <a:r>
              <a:rPr lang="en-US" sz="2700" dirty="0"/>
              <a:t>Some SH2 containing factors </a:t>
            </a:r>
            <a:r>
              <a:rPr lang="en-US" sz="2700" dirty="0" smtClean="0"/>
              <a:t>recruited </a:t>
            </a:r>
            <a:r>
              <a:rPr lang="en-US" sz="2700" dirty="0"/>
              <a:t>which contain signal transducers and activators of transcription (STAT)</a:t>
            </a:r>
          </a:p>
          <a:p>
            <a:pPr lvl="1"/>
            <a:r>
              <a:rPr lang="en-US" sz="2700" dirty="0" smtClean="0"/>
              <a:t>STATs </a:t>
            </a:r>
            <a:r>
              <a:rPr lang="en-US" sz="2700" dirty="0"/>
              <a:t>will form dimers and translocate to nucleus to initiate gene transcription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103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Host Defense Peptides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4093853" cy="4526280"/>
          </a:xfrm>
        </p:spPr>
        <p:txBody>
          <a:bodyPr>
            <a:normAutofit fontScale="92500" lnSpcReduction="20000"/>
          </a:bodyPr>
          <a:lstStyle/>
          <a:p>
            <a:r>
              <a:rPr lang="en-US" sz="3400" dirty="0" smtClean="0"/>
              <a:t>Consists </a:t>
            </a:r>
            <a:r>
              <a:rPr lang="en-US" sz="3400" dirty="0"/>
              <a:t>of </a:t>
            </a:r>
            <a:r>
              <a:rPr lang="en-US" sz="3400" dirty="0" err="1"/>
              <a:t>defensins</a:t>
            </a:r>
            <a:r>
              <a:rPr lang="en-US" sz="3400" dirty="0"/>
              <a:t> and </a:t>
            </a:r>
            <a:r>
              <a:rPr lang="en-US" sz="3400" dirty="0" err="1"/>
              <a:t>cathelicidins</a:t>
            </a:r>
            <a:r>
              <a:rPr lang="en-US" sz="3400" dirty="0"/>
              <a:t> (most reviewed) as well as other </a:t>
            </a:r>
            <a:r>
              <a:rPr lang="en-US" sz="3400" dirty="0" smtClean="0"/>
              <a:t>substances</a:t>
            </a:r>
          </a:p>
          <a:p>
            <a:r>
              <a:rPr lang="en-US" sz="3400" dirty="0" smtClean="0"/>
              <a:t>Recognition by membrane potential and cholesterol content in plasma membrane</a:t>
            </a:r>
            <a:endParaRPr lang="en-US" sz="3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165" y="1608228"/>
            <a:ext cx="3804595" cy="47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917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Host Defense Peptides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Synthesis and expression</a:t>
            </a:r>
          </a:p>
          <a:p>
            <a:pPr lvl="1"/>
            <a:r>
              <a:rPr lang="en-US" sz="2800" dirty="0"/>
              <a:t>Can be </a:t>
            </a:r>
            <a:r>
              <a:rPr lang="en-US" sz="2800" dirty="0" err="1"/>
              <a:t>constinuently</a:t>
            </a:r>
            <a:r>
              <a:rPr lang="en-US" sz="2800" dirty="0"/>
              <a:t> expressed or expressed in response to inflammation/infection</a:t>
            </a:r>
          </a:p>
          <a:p>
            <a:pPr lvl="1"/>
            <a:r>
              <a:rPr lang="en-US" sz="2800" dirty="0"/>
              <a:t>Promoted by LPS, IL-1β, and </a:t>
            </a:r>
            <a:r>
              <a:rPr lang="en-US" sz="2800" dirty="0" smtClean="0"/>
              <a:t>TNFα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15207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Host Defense Peptides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Biological activity:</a:t>
            </a:r>
          </a:p>
          <a:p>
            <a:pPr lvl="1"/>
            <a:r>
              <a:rPr lang="en-US" sz="2800" dirty="0"/>
              <a:t>Act as </a:t>
            </a:r>
            <a:r>
              <a:rPr lang="en-US" sz="2800" dirty="0" err="1"/>
              <a:t>chemoattractant</a:t>
            </a:r>
            <a:r>
              <a:rPr lang="en-US" sz="2800" dirty="0"/>
              <a:t> for immune cells</a:t>
            </a:r>
          </a:p>
          <a:p>
            <a:pPr lvl="1"/>
            <a:r>
              <a:rPr lang="en-US" sz="2800" dirty="0"/>
              <a:t>Enhance cellular adhesion and subsequent cellular </a:t>
            </a:r>
            <a:r>
              <a:rPr lang="en-US" sz="2800" dirty="0" err="1"/>
              <a:t>transepithelial</a:t>
            </a:r>
            <a:r>
              <a:rPr lang="en-US" sz="2800" dirty="0"/>
              <a:t> migration</a:t>
            </a:r>
          </a:p>
          <a:p>
            <a:pPr lvl="1"/>
            <a:r>
              <a:rPr lang="en-US" sz="2800" dirty="0"/>
              <a:t>Enhance cytotoxicity of NK cells</a:t>
            </a:r>
          </a:p>
          <a:p>
            <a:pPr lvl="1"/>
            <a:r>
              <a:rPr lang="en-US" sz="2800" dirty="0"/>
              <a:t>Inhibit the activation of classical complement pathway</a:t>
            </a:r>
          </a:p>
          <a:p>
            <a:pPr lvl="1"/>
            <a:r>
              <a:rPr lang="en-US" sz="2800" dirty="0"/>
              <a:t>Bind LPS and LTA</a:t>
            </a:r>
          </a:p>
          <a:p>
            <a:pPr lvl="1"/>
            <a:r>
              <a:rPr lang="en-US" sz="2800" dirty="0"/>
              <a:t>Chemotactic for monocytes</a:t>
            </a:r>
          </a:p>
          <a:p>
            <a:pPr lvl="1"/>
            <a:r>
              <a:rPr lang="en-US" sz="2800" dirty="0"/>
              <a:t>Interact with the ACTH receptor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979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Extrinsic Apoptosis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4245674" cy="4526280"/>
          </a:xfrm>
        </p:spPr>
        <p:txBody>
          <a:bodyPr>
            <a:normAutofit fontScale="85000" lnSpcReduction="10000"/>
          </a:bodyPr>
          <a:lstStyle/>
          <a:p>
            <a:r>
              <a:rPr lang="en-US" sz="3400" dirty="0"/>
              <a:t>Activation of death receptors</a:t>
            </a:r>
          </a:p>
          <a:p>
            <a:pPr lvl="1"/>
            <a:r>
              <a:rPr lang="en-US" sz="2700" dirty="0"/>
              <a:t>Part of TNF family </a:t>
            </a:r>
            <a:endParaRPr lang="en-US" sz="2700" dirty="0" smtClean="0"/>
          </a:p>
          <a:p>
            <a:pPr lvl="1"/>
            <a:r>
              <a:rPr lang="en-US" sz="2700" dirty="0" smtClean="0"/>
              <a:t>Contain </a:t>
            </a:r>
            <a:r>
              <a:rPr lang="en-US" sz="2700" dirty="0"/>
              <a:t>a special cytoplasmic region called the death domain</a:t>
            </a:r>
          </a:p>
          <a:p>
            <a:pPr lvl="1"/>
            <a:r>
              <a:rPr lang="en-US" sz="2700" dirty="0"/>
              <a:t>Fas ligand will </a:t>
            </a:r>
            <a:r>
              <a:rPr lang="en-US" sz="2700" dirty="0" err="1"/>
              <a:t>trimerize</a:t>
            </a:r>
            <a:r>
              <a:rPr lang="en-US" sz="2700" dirty="0"/>
              <a:t> Fas</a:t>
            </a:r>
          </a:p>
          <a:p>
            <a:pPr lvl="1"/>
            <a:r>
              <a:rPr lang="en-US" sz="2700" dirty="0" smtClean="0"/>
              <a:t>Recruits Fas</a:t>
            </a:r>
            <a:r>
              <a:rPr lang="en-US" sz="2700" dirty="0"/>
              <a:t>-associated via death domain </a:t>
            </a:r>
            <a:r>
              <a:rPr lang="en-US" sz="2700" dirty="0" smtClean="0"/>
              <a:t>(FADD)</a:t>
            </a:r>
          </a:p>
          <a:p>
            <a:pPr lvl="1"/>
            <a:r>
              <a:rPr lang="en-US" sz="2700" dirty="0" smtClean="0"/>
              <a:t>Signals </a:t>
            </a:r>
            <a:r>
              <a:rPr lang="en-US" sz="2700" dirty="0"/>
              <a:t>release of </a:t>
            </a:r>
            <a:r>
              <a:rPr lang="en-US" sz="2700" dirty="0" err="1" smtClean="0"/>
              <a:t>caspase</a:t>
            </a:r>
            <a:endParaRPr lang="en-US" sz="2700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540" y="5096842"/>
            <a:ext cx="3600629" cy="1673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3540" y="1355726"/>
            <a:ext cx="1298422" cy="37411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410278">
            <a:off x="6615197" y="2117302"/>
            <a:ext cx="2028972" cy="229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73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Intrinsic Apoptosis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3400" dirty="0"/>
              <a:t>R</a:t>
            </a:r>
            <a:r>
              <a:rPr lang="en-US" sz="3400" dirty="0" smtClean="0"/>
              <a:t>esponse </a:t>
            </a:r>
            <a:r>
              <a:rPr lang="en-US" sz="3400" dirty="0"/>
              <a:t>to noxious </a:t>
            </a:r>
            <a:r>
              <a:rPr lang="en-US" sz="3400" dirty="0" smtClean="0"/>
              <a:t>stimuli</a:t>
            </a:r>
          </a:p>
          <a:p>
            <a:pPr lvl="1"/>
            <a:r>
              <a:rPr lang="en-US" dirty="0" smtClean="0"/>
              <a:t>UV </a:t>
            </a:r>
            <a:r>
              <a:rPr lang="en-US" dirty="0"/>
              <a:t>radiation, chemotherapy, starvation</a:t>
            </a:r>
          </a:p>
          <a:p>
            <a:r>
              <a:rPr lang="en-US" sz="3400" dirty="0"/>
              <a:t>Cytochrome C release</a:t>
            </a:r>
          </a:p>
          <a:p>
            <a:pPr lvl="1"/>
            <a:r>
              <a:rPr lang="en-US" sz="2700" dirty="0"/>
              <a:t>Result of signaling from Bcl-2 family of proteins</a:t>
            </a:r>
          </a:p>
          <a:p>
            <a:pPr lvl="2"/>
            <a:r>
              <a:rPr lang="en-US" dirty="0"/>
              <a:t>Some Bcl-2 will promote apoptosis and some will inhibit </a:t>
            </a:r>
            <a:r>
              <a:rPr lang="en-US" dirty="0" smtClean="0"/>
              <a:t>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834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4474"/>
          <a:stretch/>
        </p:blipFill>
        <p:spPr>
          <a:xfrm>
            <a:off x="661767" y="330200"/>
            <a:ext cx="7820467" cy="618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343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I Hypersensitivity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Eosinophilic </a:t>
            </a:r>
            <a:r>
              <a:rPr lang="en-US" dirty="0" err="1" smtClean="0"/>
              <a:t>pneumopathy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Flea </a:t>
            </a:r>
            <a:r>
              <a:rPr lang="en-US" dirty="0"/>
              <a:t>bite hypersensitivity</a:t>
            </a:r>
          </a:p>
          <a:p>
            <a:pPr lvl="0"/>
            <a:endParaRPr lang="en-US" dirty="0" smtClean="0"/>
          </a:p>
          <a:p>
            <a:r>
              <a:rPr lang="en-US" dirty="0" smtClean="0"/>
              <a:t>Anaphylaxis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623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II and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Blood </a:t>
            </a:r>
            <a:r>
              <a:rPr lang="en-US" dirty="0" smtClean="0"/>
              <a:t>transfusion:</a:t>
            </a:r>
          </a:p>
          <a:p>
            <a:pPr lvl="1"/>
            <a:r>
              <a:rPr lang="en-US" dirty="0" smtClean="0"/>
              <a:t>Acute hemolytic transfusions</a:t>
            </a:r>
          </a:p>
          <a:p>
            <a:pPr lvl="1"/>
            <a:r>
              <a:rPr lang="en-US" dirty="0" smtClean="0"/>
              <a:t>TRALI more T cell mediated</a:t>
            </a:r>
          </a:p>
          <a:p>
            <a:r>
              <a:rPr lang="en-US" dirty="0"/>
              <a:t>Albumin </a:t>
            </a:r>
            <a:r>
              <a:rPr lang="en-US" dirty="0" smtClean="0"/>
              <a:t>Transfusions:</a:t>
            </a:r>
          </a:p>
          <a:p>
            <a:pPr lvl="1"/>
            <a:r>
              <a:rPr lang="en-US" dirty="0" smtClean="0"/>
              <a:t>Conflicted reports in literature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610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IV Hypersensitivity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Food </a:t>
            </a:r>
            <a:r>
              <a:rPr lang="en-US" dirty="0" smtClean="0"/>
              <a:t>sensitivity</a:t>
            </a:r>
            <a:endParaRPr lang="en-US" dirty="0"/>
          </a:p>
          <a:p>
            <a:pPr lvl="1"/>
            <a:r>
              <a:rPr lang="en-US" dirty="0" smtClean="0"/>
              <a:t>Lack </a:t>
            </a:r>
            <a:r>
              <a:rPr lang="en-US" dirty="0"/>
              <a:t>of antigen-specific </a:t>
            </a:r>
            <a:r>
              <a:rPr lang="en-US" dirty="0" err="1"/>
              <a:t>iGE</a:t>
            </a:r>
            <a:r>
              <a:rPr lang="en-US" dirty="0"/>
              <a:t> and low correlation b/t intradermal skin test and oral food provocation tests.</a:t>
            </a:r>
          </a:p>
          <a:p>
            <a:pPr lvl="1"/>
            <a:r>
              <a:rPr lang="en-US" dirty="0"/>
              <a:t>High lymphocyte </a:t>
            </a:r>
            <a:r>
              <a:rPr lang="en-US" dirty="0" smtClean="0"/>
              <a:t>stimulation </a:t>
            </a:r>
            <a:r>
              <a:rPr lang="en-US" dirty="0"/>
              <a:t>tests in dogs with food sensitivity</a:t>
            </a:r>
          </a:p>
          <a:p>
            <a:pPr lvl="1"/>
            <a:r>
              <a:rPr lang="en-US" sz="2800" dirty="0"/>
              <a:t>Indicates circulating lymphocytes reactive to food antigens in peripheral blood</a:t>
            </a:r>
          </a:p>
          <a:p>
            <a:r>
              <a:rPr lang="en-US" dirty="0" smtClean="0"/>
              <a:t>Sulfonamide </a:t>
            </a:r>
            <a:r>
              <a:rPr lang="en-US" dirty="0"/>
              <a:t>hypersensitivity type IV</a:t>
            </a:r>
          </a:p>
          <a:p>
            <a:pPr lvl="1"/>
            <a:r>
              <a:rPr lang="en-US" dirty="0"/>
              <a:t>Delayed onset of signs with fever, skin eruptions, hepatotoxicity, blood </a:t>
            </a:r>
            <a:r>
              <a:rPr lang="en-US" dirty="0" err="1"/>
              <a:t>dyscrasias</a:t>
            </a:r>
            <a:r>
              <a:rPr lang="en-US" dirty="0"/>
              <a:t> and KCS</a:t>
            </a:r>
          </a:p>
          <a:p>
            <a:pPr lvl="1"/>
            <a:r>
              <a:rPr lang="en-US" dirty="0" smtClean="0"/>
              <a:t>Time </a:t>
            </a:r>
            <a:r>
              <a:rPr lang="en-US" dirty="0"/>
              <a:t>frame of 5 days exposure plus one patient with dermal antibodies suggests type IV hypersensitivity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081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B-cell functions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088" y="1646237"/>
            <a:ext cx="4709096" cy="4526280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Neutralization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Opsonization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Complement activation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219" y="1646237"/>
            <a:ext cx="3898900" cy="496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415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Exogenous manipulation of immunity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Immunosupression</a:t>
            </a:r>
            <a:endParaRPr lang="en-US" dirty="0" smtClean="0"/>
          </a:p>
          <a:p>
            <a:pPr lvl="1"/>
            <a:r>
              <a:rPr lang="en-US" dirty="0" smtClean="0"/>
              <a:t>Steroids</a:t>
            </a:r>
          </a:p>
          <a:p>
            <a:pPr lvl="1"/>
            <a:r>
              <a:rPr lang="en-US" dirty="0" smtClean="0"/>
              <a:t>Cytotoxic drugs</a:t>
            </a:r>
          </a:p>
          <a:p>
            <a:pPr lvl="1"/>
            <a:r>
              <a:rPr lang="en-US" dirty="0" err="1" smtClean="0"/>
              <a:t>Cyclosporin</a:t>
            </a:r>
            <a:r>
              <a:rPr lang="en-US" dirty="0" smtClean="0"/>
              <a:t> A</a:t>
            </a:r>
          </a:p>
          <a:p>
            <a:r>
              <a:rPr lang="en-US" dirty="0" smtClean="0"/>
              <a:t>Immunomodulation</a:t>
            </a:r>
          </a:p>
          <a:p>
            <a:pPr lvl="1"/>
            <a:r>
              <a:rPr lang="en-US" dirty="0" smtClean="0"/>
              <a:t>Lymphocyte T cell modulator</a:t>
            </a:r>
          </a:p>
          <a:p>
            <a:pPr lvl="1"/>
            <a:r>
              <a:rPr lang="en-US" dirty="0" err="1" smtClean="0"/>
              <a:t>Levamisole</a:t>
            </a:r>
            <a:endParaRPr lang="en-US" dirty="0" smtClean="0"/>
          </a:p>
          <a:p>
            <a:pPr lvl="1"/>
            <a:r>
              <a:rPr lang="en-US" dirty="0" smtClean="0"/>
              <a:t>Herbals</a:t>
            </a:r>
          </a:p>
          <a:p>
            <a:pPr lvl="1"/>
            <a:r>
              <a:rPr lang="en-US" dirty="0" smtClean="0"/>
              <a:t>Cytokines</a:t>
            </a:r>
          </a:p>
        </p:txBody>
      </p:sp>
    </p:spTree>
    <p:extLst>
      <p:ext uri="{BB962C8B-B14F-4D97-AF65-F5344CB8AC3E}">
        <p14:creationId xmlns:p14="http://schemas.microsoft.com/office/powerpoint/2010/main" val="2189370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Steroids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6238"/>
            <a:ext cx="4924459" cy="1997822"/>
          </a:xfrm>
        </p:spPr>
        <p:txBody>
          <a:bodyPr>
            <a:normAutofit fontScale="85000" lnSpcReduction="20000"/>
          </a:bodyPr>
          <a:lstStyle/>
          <a:p>
            <a:r>
              <a:rPr lang="en-US" sz="3300" dirty="0" smtClean="0"/>
              <a:t>Two </a:t>
            </a:r>
            <a:r>
              <a:rPr lang="en-US" sz="3300" dirty="0"/>
              <a:t>different receptors</a:t>
            </a:r>
          </a:p>
          <a:p>
            <a:pPr lvl="1"/>
            <a:r>
              <a:rPr lang="en-US" dirty="0"/>
              <a:t>Intracellular steroid receptors</a:t>
            </a:r>
          </a:p>
          <a:p>
            <a:pPr lvl="1"/>
            <a:r>
              <a:rPr lang="en-US" dirty="0"/>
              <a:t>Poorly characterized membrane-bound receptors expressed in nearly every cell in the body</a:t>
            </a:r>
          </a:p>
          <a:p>
            <a:pPr marL="630936" lvl="2" indent="0">
              <a:buNone/>
            </a:pPr>
            <a:endParaRPr lang="en-US" sz="24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843" y="3644059"/>
            <a:ext cx="4454815" cy="22031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658" y="2968868"/>
            <a:ext cx="1960990" cy="370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33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Steroids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4125527" cy="4526280"/>
          </a:xfrm>
        </p:spPr>
        <p:txBody>
          <a:bodyPr/>
          <a:lstStyle/>
          <a:p>
            <a:r>
              <a:rPr lang="en-US" dirty="0"/>
              <a:t>Alter DNA transcription </a:t>
            </a:r>
          </a:p>
          <a:p>
            <a:r>
              <a:rPr lang="en-US" dirty="0"/>
              <a:t>Rapidly produce anti-inflammatory proteins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650" y="1646237"/>
            <a:ext cx="41021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59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Cytotoxic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300" dirty="0" smtClean="0"/>
              <a:t>Kill </a:t>
            </a:r>
            <a:r>
              <a:rPr lang="en-US" sz="3300" dirty="0"/>
              <a:t>rapidly dividing cells, particularly skin, GI tract and bone marrow</a:t>
            </a:r>
          </a:p>
          <a:p>
            <a:r>
              <a:rPr lang="en-US" sz="3300" dirty="0" smtClean="0"/>
              <a:t>Azathioprine</a:t>
            </a:r>
          </a:p>
          <a:p>
            <a:r>
              <a:rPr lang="en-US" sz="3300" dirty="0" err="1" smtClean="0"/>
              <a:t>Mycophenolate</a:t>
            </a:r>
            <a:r>
              <a:rPr lang="en-US" sz="3300" dirty="0" smtClean="0"/>
              <a:t> </a:t>
            </a:r>
            <a:r>
              <a:rPr lang="en-US" sz="3300" dirty="0" err="1"/>
              <a:t>mofetil</a:t>
            </a:r>
            <a:endParaRPr lang="en-US" sz="3300" dirty="0"/>
          </a:p>
          <a:p>
            <a:r>
              <a:rPr lang="en-US" sz="3300" dirty="0" smtClean="0"/>
              <a:t>Cyclophosphamide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2112870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Cyclosporin</a:t>
            </a:r>
            <a:r>
              <a:rPr lang="en-US" dirty="0" smtClean="0"/>
              <a:t> 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Block T cell </a:t>
            </a:r>
            <a:r>
              <a:rPr lang="en-US" dirty="0" smtClean="0"/>
              <a:t>proliferation</a:t>
            </a:r>
          </a:p>
          <a:p>
            <a:r>
              <a:rPr lang="en-US" dirty="0" smtClean="0"/>
              <a:t>I</a:t>
            </a:r>
            <a:r>
              <a:rPr lang="en-US" dirty="0" smtClean="0"/>
              <a:t>nhibit </a:t>
            </a:r>
            <a:r>
              <a:rPr lang="en-US" dirty="0"/>
              <a:t>phosphatase activity of </a:t>
            </a:r>
            <a:r>
              <a:rPr lang="en-US" dirty="0" err="1" smtClean="0"/>
              <a:t>calcineurin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372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Lymphocyte T-cell modulator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4378007" cy="4526280"/>
          </a:xfrm>
        </p:spPr>
        <p:txBody>
          <a:bodyPr>
            <a:normAutofit fontScale="92500" lnSpcReduction="10000"/>
          </a:bodyPr>
          <a:lstStyle/>
          <a:p>
            <a:r>
              <a:rPr lang="en-US" sz="3300" dirty="0"/>
              <a:t>Regulation of CD-4 T cells</a:t>
            </a:r>
          </a:p>
          <a:p>
            <a:r>
              <a:rPr lang="en-US" sz="3300" dirty="0"/>
              <a:t>Isolated </a:t>
            </a:r>
            <a:r>
              <a:rPr lang="en-US" sz="3300" dirty="0" err="1"/>
              <a:t>thymic</a:t>
            </a:r>
            <a:r>
              <a:rPr lang="en-US" sz="3300" dirty="0"/>
              <a:t> epithelial cell</a:t>
            </a:r>
          </a:p>
          <a:p>
            <a:r>
              <a:rPr lang="en-US" sz="3300" dirty="0"/>
              <a:t>Shown to increase lymphocyte numbers and IL-2</a:t>
            </a:r>
          </a:p>
          <a:p>
            <a:r>
              <a:rPr lang="en-US" dirty="0" smtClean="0"/>
              <a:t>Approved </a:t>
            </a:r>
            <a:r>
              <a:rPr lang="en-US" dirty="0"/>
              <a:t>for aid in treatment of </a:t>
            </a:r>
            <a:r>
              <a:rPr lang="en-US" dirty="0" err="1"/>
              <a:t>FeLV</a:t>
            </a:r>
            <a:r>
              <a:rPr lang="en-US" dirty="0"/>
              <a:t> and FIV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778" y="2131921"/>
            <a:ext cx="4168842" cy="294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52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Levamisole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300" dirty="0" smtClean="0"/>
              <a:t>Suspected to </a:t>
            </a:r>
            <a:r>
              <a:rPr lang="en-US" sz="3300" dirty="0"/>
              <a:t>be involved in altered metabolism of cyclic </a:t>
            </a:r>
            <a:r>
              <a:rPr lang="en-US" sz="3300" dirty="0" err="1"/>
              <a:t>neucleotides</a:t>
            </a:r>
            <a:r>
              <a:rPr lang="en-US" sz="3300" dirty="0"/>
              <a:t> S-AMP and c-GMP</a:t>
            </a:r>
          </a:p>
          <a:p>
            <a:r>
              <a:rPr lang="en-US" sz="3300" dirty="0"/>
              <a:t>Activates T lymphocytes and increases antibody production</a:t>
            </a:r>
          </a:p>
          <a:p>
            <a:r>
              <a:rPr lang="en-US" sz="3300" dirty="0"/>
              <a:t>Increased function of monocytes and </a:t>
            </a:r>
            <a:r>
              <a:rPr lang="en-US" sz="3300" dirty="0" smtClean="0"/>
              <a:t>neutrophils</a:t>
            </a:r>
            <a:endParaRPr lang="en-US" sz="3300" dirty="0"/>
          </a:p>
          <a:p>
            <a:r>
              <a:rPr lang="en-US" sz="3300" dirty="0"/>
              <a:t>Enhances maturation of dendritic cells</a:t>
            </a:r>
          </a:p>
          <a:p>
            <a:r>
              <a:rPr lang="en-US" dirty="0" err="1"/>
              <a:t>Upregulation</a:t>
            </a:r>
            <a:r>
              <a:rPr lang="en-US" dirty="0"/>
              <a:t> of toll-like receptor 7 and 8 </a:t>
            </a:r>
          </a:p>
        </p:txBody>
      </p:sp>
    </p:spTree>
    <p:extLst>
      <p:ext uri="{BB962C8B-B14F-4D97-AF65-F5344CB8AC3E}">
        <p14:creationId xmlns:p14="http://schemas.microsoft.com/office/powerpoint/2010/main" val="1108512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Herbals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300" dirty="0" err="1"/>
              <a:t>Adaptogens</a:t>
            </a:r>
            <a:endParaRPr lang="en-US" sz="3300" dirty="0"/>
          </a:p>
          <a:p>
            <a:r>
              <a:rPr lang="en-US" sz="3300" dirty="0" smtClean="0"/>
              <a:t>Polysaccharide </a:t>
            </a:r>
            <a:r>
              <a:rPr lang="en-US" sz="3300" dirty="0"/>
              <a:t>complexes and sterols</a:t>
            </a:r>
          </a:p>
          <a:p>
            <a:r>
              <a:rPr lang="en-US" sz="3300" dirty="0" smtClean="0"/>
              <a:t>Echinacea</a:t>
            </a:r>
            <a:endParaRPr lang="en-US" sz="3300" dirty="0"/>
          </a:p>
          <a:p>
            <a:r>
              <a:rPr lang="en-US" sz="3300" dirty="0" err="1" smtClean="0"/>
              <a:t>Astragalus</a:t>
            </a:r>
            <a:endParaRPr lang="en-US" sz="3300" dirty="0" smtClean="0"/>
          </a:p>
          <a:p>
            <a:r>
              <a:rPr lang="en-US" sz="3300" dirty="0" err="1" smtClean="0"/>
              <a:t>CpG</a:t>
            </a:r>
            <a:r>
              <a:rPr lang="en-US" sz="3300" dirty="0" smtClean="0"/>
              <a:t> </a:t>
            </a:r>
            <a:r>
              <a:rPr lang="en-US" sz="3300" dirty="0" err="1"/>
              <a:t>oligodeoxynucleotides</a:t>
            </a:r>
            <a:r>
              <a:rPr lang="en-US" sz="3300" dirty="0"/>
              <a:t> from bacterial DNA sequences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304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drugs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300" dirty="0"/>
              <a:t>Interferon omega</a:t>
            </a:r>
          </a:p>
          <a:p>
            <a:r>
              <a:rPr lang="en-US" sz="3300" dirty="0"/>
              <a:t>IL2 in cats with chronic </a:t>
            </a:r>
            <a:r>
              <a:rPr lang="en-US" sz="3300" dirty="0" smtClean="0"/>
              <a:t>rhinitis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2286785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Immunosupressive</a:t>
            </a:r>
            <a:r>
              <a:rPr lang="en-US" dirty="0" smtClean="0"/>
              <a:t>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Non-infectious</a:t>
            </a:r>
          </a:p>
          <a:p>
            <a:pPr lvl="1"/>
            <a:r>
              <a:rPr lang="en-US" dirty="0" smtClean="0"/>
              <a:t>Nutrition</a:t>
            </a:r>
          </a:p>
          <a:p>
            <a:pPr lvl="1"/>
            <a:r>
              <a:rPr lang="en-US" dirty="0" smtClean="0"/>
              <a:t>Iatrogenic</a:t>
            </a:r>
          </a:p>
          <a:p>
            <a:pPr lvl="1"/>
            <a:r>
              <a:rPr lang="en-US" dirty="0" smtClean="0"/>
              <a:t>Environmental</a:t>
            </a:r>
            <a:endParaRPr lang="en-US" dirty="0" smtClean="0"/>
          </a:p>
          <a:p>
            <a:r>
              <a:rPr lang="en-US" dirty="0" smtClean="0"/>
              <a:t>Infection</a:t>
            </a:r>
          </a:p>
          <a:p>
            <a:pPr lvl="1"/>
            <a:r>
              <a:rPr lang="en-US" dirty="0" smtClean="0"/>
              <a:t>Viral</a:t>
            </a:r>
          </a:p>
          <a:p>
            <a:pPr lvl="1"/>
            <a:r>
              <a:rPr lang="en-US" dirty="0" smtClean="0"/>
              <a:t>Bacterial</a:t>
            </a:r>
          </a:p>
          <a:p>
            <a:pPr lvl="1"/>
            <a:r>
              <a:rPr lang="en-US" dirty="0" smtClean="0"/>
              <a:t>Fungal</a:t>
            </a:r>
          </a:p>
          <a:p>
            <a:pPr lvl="1"/>
            <a:r>
              <a:rPr lang="en-US" dirty="0" err="1" smtClean="0"/>
              <a:t>Protozoal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735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 cell Activation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4348656" cy="452628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T</a:t>
            </a:r>
            <a:r>
              <a:rPr lang="en-US" sz="3400" dirty="0"/>
              <a:t>-</a:t>
            </a:r>
            <a:r>
              <a:rPr lang="en-US" sz="3400" dirty="0" smtClean="0"/>
              <a:t>cell Mediated: </a:t>
            </a:r>
          </a:p>
          <a:p>
            <a:pPr lvl="1"/>
            <a:r>
              <a:rPr lang="en-US" sz="2800" dirty="0"/>
              <a:t>R</a:t>
            </a:r>
            <a:r>
              <a:rPr lang="en-US" sz="2800" dirty="0" smtClean="0"/>
              <a:t>ecognize </a:t>
            </a:r>
            <a:r>
              <a:rPr lang="en-US" sz="2800" dirty="0"/>
              <a:t>MHC class II bound to </a:t>
            </a:r>
            <a:r>
              <a:rPr lang="en-US" sz="2800" dirty="0" smtClean="0"/>
              <a:t>peptides</a:t>
            </a:r>
          </a:p>
          <a:p>
            <a:pPr lvl="1"/>
            <a:r>
              <a:rPr lang="en-US" sz="2800" dirty="0" smtClean="0"/>
              <a:t>Deliver </a:t>
            </a:r>
            <a:r>
              <a:rPr lang="en-US" sz="2800" dirty="0"/>
              <a:t>an activating signal to B cell </a:t>
            </a:r>
          </a:p>
          <a:p>
            <a:pPr lvl="1"/>
            <a:r>
              <a:rPr lang="en-US" sz="2700" dirty="0" smtClean="0"/>
              <a:t>Called </a:t>
            </a:r>
            <a:r>
              <a:rPr lang="en-US" sz="2700" dirty="0"/>
              <a:t>thymus dependent or TD antigens</a:t>
            </a:r>
          </a:p>
          <a:p>
            <a:r>
              <a:rPr lang="en-US" sz="3400" dirty="0" smtClean="0"/>
              <a:t>B</a:t>
            </a:r>
            <a:r>
              <a:rPr lang="en-US" sz="3400" dirty="0"/>
              <a:t>-cell recognition of microbial constituent</a:t>
            </a:r>
          </a:p>
          <a:p>
            <a:pPr lvl="1"/>
            <a:r>
              <a:rPr lang="en-US" sz="2700" dirty="0"/>
              <a:t>Two potential routes:</a:t>
            </a:r>
          </a:p>
          <a:p>
            <a:pPr lvl="2"/>
            <a:r>
              <a:rPr lang="en-US" dirty="0"/>
              <a:t>Direct recognition of common microbial constituent</a:t>
            </a:r>
          </a:p>
          <a:p>
            <a:pPr lvl="2"/>
            <a:r>
              <a:rPr lang="en-US" dirty="0" err="1"/>
              <a:t>Nonthymus</a:t>
            </a:r>
            <a:r>
              <a:rPr lang="en-US" dirty="0"/>
              <a:t>-derived accessory cell w/ massive cross-linking of B-cell receptors</a:t>
            </a:r>
          </a:p>
          <a:p>
            <a:pPr lvl="1"/>
            <a:r>
              <a:rPr lang="en-US" sz="2700" dirty="0"/>
              <a:t>Called thymus independent or TI antigens</a:t>
            </a:r>
          </a:p>
          <a:p>
            <a:pPr lvl="1"/>
            <a:endParaRPr lang="en-US" sz="27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4652" y="1653951"/>
            <a:ext cx="3314539" cy="464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63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Lipids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Polyunsaturated fatty </a:t>
            </a:r>
            <a:r>
              <a:rPr lang="en-US" dirty="0" smtClean="0"/>
              <a:t>acids (PUFAs) </a:t>
            </a:r>
            <a:endParaRPr lang="en-US" dirty="0"/>
          </a:p>
          <a:p>
            <a:pPr lvl="1"/>
            <a:r>
              <a:rPr lang="en-US" sz="2700" dirty="0"/>
              <a:t>inhibit lymphocyte proliferation and NK cell activity</a:t>
            </a:r>
          </a:p>
          <a:p>
            <a:pPr lvl="1"/>
            <a:r>
              <a:rPr lang="en-US" sz="2700" dirty="0"/>
              <a:t>decreased cytokine secretion</a:t>
            </a:r>
          </a:p>
          <a:p>
            <a:pPr lvl="1"/>
            <a:r>
              <a:rPr lang="en-US" sz="2700" dirty="0"/>
              <a:t>lead to a shift away from helper 1 T cell </a:t>
            </a:r>
            <a:r>
              <a:rPr lang="en-US" sz="2700" dirty="0" smtClean="0"/>
              <a:t>response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2882827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Amino Acids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300" dirty="0" smtClean="0"/>
              <a:t>Involved in </a:t>
            </a:r>
            <a:r>
              <a:rPr lang="en-US" sz="3300" dirty="0"/>
              <a:t>activation of T and B cells, NK cells and macrophages</a:t>
            </a:r>
          </a:p>
          <a:p>
            <a:r>
              <a:rPr lang="en-US" sz="3300" dirty="0"/>
              <a:t>Necessary for: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ene </a:t>
            </a:r>
            <a:r>
              <a:rPr lang="en-US" dirty="0"/>
              <a:t>expression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ymphocyte </a:t>
            </a:r>
            <a:r>
              <a:rPr lang="en-US" dirty="0"/>
              <a:t>proliferation</a:t>
            </a:r>
          </a:p>
          <a:p>
            <a:pPr lvl="1"/>
            <a:r>
              <a:rPr lang="en-US" dirty="0" smtClean="0"/>
              <a:t>GABA </a:t>
            </a:r>
            <a:r>
              <a:rPr lang="en-US" dirty="0"/>
              <a:t>production</a:t>
            </a:r>
          </a:p>
          <a:p>
            <a:pPr lvl="1"/>
            <a:r>
              <a:rPr lang="en-US" dirty="0" smtClean="0"/>
              <a:t>Production </a:t>
            </a:r>
            <a:r>
              <a:rPr lang="en-US" dirty="0"/>
              <a:t>of antibodies, cytokines and other cytotoxic substances</a:t>
            </a:r>
          </a:p>
          <a:p>
            <a:r>
              <a:rPr lang="en-US" sz="3300" dirty="0"/>
              <a:t>Studied amino acids:</a:t>
            </a:r>
          </a:p>
          <a:p>
            <a:pPr lvl="1"/>
            <a:r>
              <a:rPr lang="en-US" dirty="0"/>
              <a:t>Arginine </a:t>
            </a:r>
            <a:endParaRPr lang="en-US" dirty="0" smtClean="0"/>
          </a:p>
          <a:p>
            <a:pPr lvl="1"/>
            <a:r>
              <a:rPr lang="en-US" dirty="0" smtClean="0"/>
              <a:t>Aspartate </a:t>
            </a:r>
          </a:p>
          <a:p>
            <a:pPr lvl="1"/>
            <a:r>
              <a:rPr lang="en-US" dirty="0" smtClean="0"/>
              <a:t>Glutamine</a:t>
            </a:r>
            <a:endParaRPr lang="en-US" dirty="0"/>
          </a:p>
          <a:p>
            <a:pPr lvl="1"/>
            <a:r>
              <a:rPr lang="en-US" dirty="0" smtClean="0"/>
              <a:t>Lysine</a:t>
            </a:r>
          </a:p>
          <a:p>
            <a:pPr lvl="1"/>
            <a:r>
              <a:rPr lang="en-US" dirty="0" smtClean="0"/>
              <a:t>Methionine </a:t>
            </a:r>
            <a:endParaRPr lang="en-US" dirty="0"/>
          </a:p>
          <a:p>
            <a:pPr lvl="1"/>
            <a:r>
              <a:rPr lang="en-US" dirty="0"/>
              <a:t>C</a:t>
            </a:r>
            <a:r>
              <a:rPr lang="en-US" dirty="0" smtClean="0"/>
              <a:t>ysteine </a:t>
            </a:r>
          </a:p>
          <a:p>
            <a:pPr lvl="1"/>
            <a:r>
              <a:rPr lang="en-US" dirty="0" err="1" smtClean="0"/>
              <a:t>Taurine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267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Minerals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300" dirty="0" smtClean="0"/>
              <a:t>Copper</a:t>
            </a:r>
          </a:p>
          <a:p>
            <a:endParaRPr lang="en-US" sz="3300" dirty="0" smtClean="0"/>
          </a:p>
          <a:p>
            <a:r>
              <a:rPr lang="en-US" sz="3300" dirty="0" smtClean="0"/>
              <a:t>Zinc</a:t>
            </a:r>
          </a:p>
          <a:p>
            <a:endParaRPr lang="en-US" sz="3300" dirty="0" smtClean="0"/>
          </a:p>
          <a:p>
            <a:r>
              <a:rPr lang="en-US" sz="3300" dirty="0" smtClean="0"/>
              <a:t>Iron</a:t>
            </a:r>
          </a:p>
          <a:p>
            <a:endParaRPr lang="en-US" sz="3300" dirty="0" smtClean="0"/>
          </a:p>
          <a:p>
            <a:r>
              <a:rPr lang="en-US" sz="3300" dirty="0" smtClean="0"/>
              <a:t>Selenium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045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Vitamins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300" dirty="0" smtClean="0"/>
              <a:t>Vitamin A</a:t>
            </a:r>
          </a:p>
          <a:p>
            <a:endParaRPr lang="en-US" sz="3300" dirty="0" smtClean="0"/>
          </a:p>
          <a:p>
            <a:r>
              <a:rPr lang="en-US" sz="3300" dirty="0" smtClean="0"/>
              <a:t>Vitamin E</a:t>
            </a:r>
          </a:p>
          <a:p>
            <a:endParaRPr lang="en-US" sz="3300" dirty="0" smtClean="0"/>
          </a:p>
          <a:p>
            <a:r>
              <a:rPr lang="en-US" sz="3300" dirty="0" smtClean="0"/>
              <a:t>B Complex Vitamins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778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Iatrogenic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Vaccination</a:t>
            </a:r>
          </a:p>
          <a:p>
            <a:endParaRPr lang="en-US" dirty="0" smtClean="0"/>
          </a:p>
          <a:p>
            <a:r>
              <a:rPr lang="en-US" dirty="0" smtClean="0"/>
              <a:t>Anesthesia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109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 and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400" dirty="0"/>
              <a:t>Shown in large animals with shipping fever</a:t>
            </a:r>
          </a:p>
          <a:p>
            <a:r>
              <a:rPr lang="en-US" sz="3400" dirty="0"/>
              <a:t>Sled dogs </a:t>
            </a:r>
            <a:endParaRPr lang="en-US" sz="3400" dirty="0" smtClean="0"/>
          </a:p>
          <a:p>
            <a:r>
              <a:rPr lang="en-US" dirty="0" smtClean="0"/>
              <a:t>Not </a:t>
            </a:r>
            <a:r>
              <a:rPr lang="en-US" dirty="0"/>
              <a:t>repeatable in lab setting </a:t>
            </a:r>
          </a:p>
        </p:txBody>
      </p:sp>
    </p:spTree>
    <p:extLst>
      <p:ext uri="{BB962C8B-B14F-4D97-AF65-F5344CB8AC3E}">
        <p14:creationId xmlns:p14="http://schemas.microsoft.com/office/powerpoint/2010/main" val="1908610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Endocrinopathies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Advanced 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481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Trauma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Toxins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Radiation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723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400" dirty="0"/>
              <a:t>Canine </a:t>
            </a:r>
            <a:r>
              <a:rPr lang="en-US" sz="3400" dirty="0" smtClean="0"/>
              <a:t>distemper</a:t>
            </a:r>
          </a:p>
          <a:p>
            <a:endParaRPr lang="en-US" sz="3400" dirty="0"/>
          </a:p>
          <a:p>
            <a:r>
              <a:rPr lang="en-US" sz="3400" dirty="0" smtClean="0"/>
              <a:t>Canine </a:t>
            </a:r>
            <a:r>
              <a:rPr lang="en-US" sz="3400" dirty="0"/>
              <a:t>parvovirus 2 and feline </a:t>
            </a:r>
            <a:r>
              <a:rPr lang="en-US" sz="3400" dirty="0" err="1"/>
              <a:t>panleukopenia</a:t>
            </a:r>
            <a:r>
              <a:rPr lang="en-US" sz="3400" dirty="0"/>
              <a:t> </a:t>
            </a:r>
            <a:r>
              <a:rPr lang="en-US" sz="3400" dirty="0" smtClean="0"/>
              <a:t>virus</a:t>
            </a:r>
          </a:p>
          <a:p>
            <a:endParaRPr lang="en-US" sz="3400" dirty="0"/>
          </a:p>
          <a:p>
            <a:r>
              <a:rPr lang="en-US" sz="3400" dirty="0" smtClean="0"/>
              <a:t>Feline </a:t>
            </a:r>
            <a:r>
              <a:rPr lang="en-US" sz="3400" dirty="0"/>
              <a:t>Leukemia </a:t>
            </a:r>
            <a:r>
              <a:rPr lang="en-US" sz="3400" dirty="0" smtClean="0"/>
              <a:t>virus</a:t>
            </a:r>
          </a:p>
          <a:p>
            <a:endParaRPr lang="en-US" sz="3400" dirty="0"/>
          </a:p>
          <a:p>
            <a:r>
              <a:rPr lang="en-US" sz="3300" dirty="0" smtClean="0"/>
              <a:t>FIV</a:t>
            </a:r>
          </a:p>
          <a:p>
            <a:endParaRPr lang="en-US" sz="3300" dirty="0"/>
          </a:p>
          <a:p>
            <a:r>
              <a:rPr lang="en-US" sz="3300" dirty="0" smtClean="0"/>
              <a:t>Feline </a:t>
            </a:r>
            <a:r>
              <a:rPr lang="en-US" sz="3300" dirty="0"/>
              <a:t>corona </a:t>
            </a:r>
            <a:r>
              <a:rPr lang="en-US" sz="3300" dirty="0" smtClean="0"/>
              <a:t>virus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2085158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Bacterial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Ehrlichia</a:t>
            </a:r>
            <a:r>
              <a:rPr lang="en-US" dirty="0" smtClean="0"/>
              <a:t> </a:t>
            </a:r>
            <a:r>
              <a:rPr lang="en-US" dirty="0" err="1" smtClean="0"/>
              <a:t>canis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Anaplasma</a:t>
            </a:r>
            <a:r>
              <a:rPr lang="en-US" dirty="0" smtClean="0"/>
              <a:t> </a:t>
            </a:r>
            <a:r>
              <a:rPr lang="en-US" dirty="0" err="1" smtClean="0"/>
              <a:t>phagocytophilum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Bartonella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45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 cell Activation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6176273" cy="4526280"/>
          </a:xfrm>
        </p:spPr>
        <p:txBody>
          <a:bodyPr>
            <a:normAutofit/>
          </a:bodyPr>
          <a:lstStyle/>
          <a:p>
            <a:r>
              <a:rPr lang="en-US" sz="3300" dirty="0"/>
              <a:t>P</a:t>
            </a:r>
            <a:r>
              <a:rPr lang="en-US" sz="3300" dirty="0" smtClean="0"/>
              <a:t>roliferating </a:t>
            </a:r>
            <a:r>
              <a:rPr lang="en-US" sz="3300" dirty="0"/>
              <a:t>B cells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lasma cell</a:t>
            </a:r>
            <a:endParaRPr lang="en-US" dirty="0"/>
          </a:p>
          <a:p>
            <a:pPr lvl="1"/>
            <a:r>
              <a:rPr lang="en-US" dirty="0" smtClean="0"/>
              <a:t>Development of the </a:t>
            </a:r>
            <a:r>
              <a:rPr lang="en-US" dirty="0"/>
              <a:t>germinal center </a:t>
            </a:r>
          </a:p>
          <a:p>
            <a:pPr lvl="2"/>
            <a:r>
              <a:rPr lang="en-US" sz="2400" dirty="0"/>
              <a:t>Site of rapid B cell proliferation</a:t>
            </a:r>
          </a:p>
          <a:p>
            <a:pPr lvl="2"/>
            <a:r>
              <a:rPr lang="en-US" sz="2400" dirty="0" smtClean="0"/>
              <a:t>Surviving </a:t>
            </a:r>
            <a:r>
              <a:rPr lang="en-US" sz="2400" dirty="0"/>
              <a:t>cells will differentiate into plasma cells or memory B cells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25" y="1396536"/>
            <a:ext cx="1415114" cy="521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8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Protozoal</a:t>
            </a:r>
            <a:r>
              <a:rPr lang="en-US" dirty="0" smtClean="0"/>
              <a:t> and Fungal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800" dirty="0" err="1"/>
              <a:t>Leishmania</a:t>
            </a:r>
            <a:endParaRPr lang="en-US" sz="2800" dirty="0"/>
          </a:p>
          <a:p>
            <a:pPr lvl="1"/>
            <a:endParaRPr lang="en-US" sz="2800" dirty="0" smtClean="0"/>
          </a:p>
          <a:p>
            <a:pPr lvl="1"/>
            <a:r>
              <a:rPr lang="en-US" sz="2800" dirty="0" smtClean="0"/>
              <a:t>Fungal</a:t>
            </a:r>
            <a:r>
              <a:rPr lang="en-US" sz="2800" dirty="0"/>
              <a:t>:</a:t>
            </a:r>
          </a:p>
          <a:p>
            <a:pPr lvl="2"/>
            <a:r>
              <a:rPr lang="en-US" sz="2400" i="1" dirty="0" err="1"/>
              <a:t>Aspergillus</a:t>
            </a:r>
            <a:r>
              <a:rPr lang="en-US" sz="2400" i="1" dirty="0"/>
              <a:t>, Candida, Cryptococcus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729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Antibody isomers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2077719"/>
          </a:xfrm>
        </p:spPr>
        <p:txBody>
          <a:bodyPr/>
          <a:lstStyle/>
          <a:p>
            <a:r>
              <a:rPr lang="en-US" dirty="0" err="1" smtClean="0"/>
              <a:t>IgM</a:t>
            </a:r>
            <a:endParaRPr lang="en-US" dirty="0" smtClean="0"/>
          </a:p>
          <a:p>
            <a:r>
              <a:rPr lang="en-US" dirty="0" smtClean="0"/>
              <a:t>IgA</a:t>
            </a:r>
          </a:p>
          <a:p>
            <a:r>
              <a:rPr lang="en-US" dirty="0" err="1" smtClean="0"/>
              <a:t>IgG</a:t>
            </a:r>
            <a:endParaRPr lang="en-US" dirty="0" smtClean="0"/>
          </a:p>
          <a:p>
            <a:r>
              <a:rPr lang="en-US" dirty="0" err="1" smtClean="0"/>
              <a:t>IgE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206" y="4997867"/>
            <a:ext cx="4951748" cy="15047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7206" y="1396536"/>
            <a:ext cx="4091973" cy="355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92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Fc Receptors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2563624" cy="4526280"/>
          </a:xfrm>
        </p:spPr>
        <p:txBody>
          <a:bodyPr/>
          <a:lstStyle/>
          <a:p>
            <a:r>
              <a:rPr lang="en-US" dirty="0" smtClean="0"/>
              <a:t>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6237"/>
            <a:ext cx="9144000" cy="494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000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Pattern Recognition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5382658" cy="452628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/>
              <a:t>Pattern </a:t>
            </a:r>
            <a:r>
              <a:rPr lang="en-US" sz="3600" dirty="0"/>
              <a:t>associated molecular </a:t>
            </a:r>
            <a:r>
              <a:rPr lang="en-US" sz="3600" dirty="0" smtClean="0"/>
              <a:t>patterns (PAMP)</a:t>
            </a:r>
            <a:endParaRPr lang="en-US" sz="3600" dirty="0"/>
          </a:p>
          <a:p>
            <a:pPr lvl="1"/>
            <a:r>
              <a:rPr lang="en-US" sz="3000" dirty="0" smtClean="0"/>
              <a:t>Recognize </a:t>
            </a:r>
            <a:r>
              <a:rPr lang="en-US" sz="3000" dirty="0"/>
              <a:t>pattern recognition receptors </a:t>
            </a:r>
            <a:r>
              <a:rPr lang="en-US" sz="3000" dirty="0" smtClean="0"/>
              <a:t>(PRR)</a:t>
            </a:r>
          </a:p>
          <a:p>
            <a:r>
              <a:rPr lang="en-US" sz="3600" dirty="0" smtClean="0"/>
              <a:t>Damage associated molecular patterns DAMP</a:t>
            </a:r>
            <a:endParaRPr lang="en-US" sz="3600" dirty="0"/>
          </a:p>
          <a:p>
            <a:endParaRPr lang="en-US" sz="33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794" y="1646237"/>
            <a:ext cx="1949194" cy="434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995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Mannose-binding </a:t>
            </a:r>
            <a:r>
              <a:rPr lang="en-US" dirty="0" err="1">
                <a:effectLst/>
              </a:rPr>
              <a:t>lectin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3730761" cy="4526280"/>
          </a:xfrm>
        </p:spPr>
        <p:txBody>
          <a:bodyPr/>
          <a:lstStyle/>
          <a:p>
            <a:r>
              <a:rPr lang="en-US" dirty="0" smtClean="0"/>
              <a:t>Recognize </a:t>
            </a:r>
            <a:r>
              <a:rPr lang="en-US" dirty="0"/>
              <a:t>specific array of mannose if repetitive in the cell wall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961" y="1695125"/>
            <a:ext cx="4191208" cy="44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025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Toll-like receptors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3627778" cy="452628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13 different receptors </a:t>
            </a:r>
            <a:endParaRPr lang="en-US" dirty="0" smtClean="0"/>
          </a:p>
          <a:p>
            <a:r>
              <a:rPr lang="en-US" dirty="0" smtClean="0"/>
              <a:t>TLR</a:t>
            </a:r>
            <a:r>
              <a:rPr lang="en-US" dirty="0"/>
              <a:t>-4 well studied as it binds LPS</a:t>
            </a:r>
          </a:p>
          <a:p>
            <a:r>
              <a:rPr lang="en-US" dirty="0" smtClean="0"/>
              <a:t>Response </a:t>
            </a:r>
            <a:r>
              <a:rPr lang="en-US" dirty="0"/>
              <a:t>will vary based on the type of </a:t>
            </a:r>
            <a:r>
              <a:rPr lang="en-US" dirty="0" smtClean="0"/>
              <a:t>infection</a:t>
            </a:r>
            <a:endParaRPr lang="en-US" sz="2700" dirty="0"/>
          </a:p>
          <a:p>
            <a:r>
              <a:rPr lang="en-US" sz="3300" dirty="0" smtClean="0"/>
              <a:t>RIG</a:t>
            </a:r>
            <a:r>
              <a:rPr lang="en-US" sz="3300" dirty="0"/>
              <a:t>-I and Mda5 helicases also capable of recognizing </a:t>
            </a:r>
            <a:r>
              <a:rPr lang="en-US" sz="3300" dirty="0" smtClean="0"/>
              <a:t>PRR</a:t>
            </a:r>
            <a:endParaRPr lang="en-US" sz="33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794" y="1663700"/>
            <a:ext cx="2190606" cy="28325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816" y="1663700"/>
            <a:ext cx="2248506" cy="45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0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Foundry.thmx</Template>
  <TotalTime>569</TotalTime>
  <Words>3119</Words>
  <Application>Microsoft Macintosh PowerPoint</Application>
  <PresentationFormat>On-screen Show (4:3)</PresentationFormat>
  <Paragraphs>617</Paragraphs>
  <Slides>40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Foundry</vt:lpstr>
      <vt:lpstr>Immunology, part II</vt:lpstr>
      <vt:lpstr>B-cell functions </vt:lpstr>
      <vt:lpstr>B cell Activation</vt:lpstr>
      <vt:lpstr>B cell Activation</vt:lpstr>
      <vt:lpstr>Antibody isomers</vt:lpstr>
      <vt:lpstr>Fc Receptors</vt:lpstr>
      <vt:lpstr>Pattern Recognition</vt:lpstr>
      <vt:lpstr>Mannose-binding lectin </vt:lpstr>
      <vt:lpstr>Toll-like receptors </vt:lpstr>
      <vt:lpstr>JakStat</vt:lpstr>
      <vt:lpstr>Host Defense Peptides</vt:lpstr>
      <vt:lpstr>Host Defense Peptides</vt:lpstr>
      <vt:lpstr>Host Defense Peptides</vt:lpstr>
      <vt:lpstr>Extrinsic Apoptosis</vt:lpstr>
      <vt:lpstr>Intrinsic Apoptosis</vt:lpstr>
      <vt:lpstr>PowerPoint Presentation</vt:lpstr>
      <vt:lpstr>Type I Hypersensitivity</vt:lpstr>
      <vt:lpstr>Type II and III</vt:lpstr>
      <vt:lpstr>Type IV Hypersensitivity</vt:lpstr>
      <vt:lpstr>Exogenous manipulation of immunity</vt:lpstr>
      <vt:lpstr>Steroids</vt:lpstr>
      <vt:lpstr>Steroids</vt:lpstr>
      <vt:lpstr>Cytotoxic </vt:lpstr>
      <vt:lpstr>Cyclosporin A</vt:lpstr>
      <vt:lpstr>Lymphocyte T-cell modulator</vt:lpstr>
      <vt:lpstr>Levamisole</vt:lpstr>
      <vt:lpstr>Herbals</vt:lpstr>
      <vt:lpstr>Other drugs</vt:lpstr>
      <vt:lpstr>Immunosupressive conditions</vt:lpstr>
      <vt:lpstr>Lipids</vt:lpstr>
      <vt:lpstr>Amino Acids</vt:lpstr>
      <vt:lpstr> Minerals</vt:lpstr>
      <vt:lpstr>Vitamins</vt:lpstr>
      <vt:lpstr>Iatrogenic</vt:lpstr>
      <vt:lpstr>Stress and exercise</vt:lpstr>
      <vt:lpstr>Patient Factors</vt:lpstr>
      <vt:lpstr>Environmental</vt:lpstr>
      <vt:lpstr>Viral</vt:lpstr>
      <vt:lpstr>Bacterial</vt:lpstr>
      <vt:lpstr>Protozoal and Fungal</vt:lpstr>
    </vt:vector>
  </TitlesOfParts>
  <Company>Animal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Immunology, part II</dc:title>
  <dc:creator>Joel Weltman</dc:creator>
  <cp:lastModifiedBy>Joel Weltman</cp:lastModifiedBy>
  <cp:revision>23</cp:revision>
  <dcterms:created xsi:type="dcterms:W3CDTF">2010-12-21T01:22:31Z</dcterms:created>
  <dcterms:modified xsi:type="dcterms:W3CDTF">2010-12-22T01:40:39Z</dcterms:modified>
</cp:coreProperties>
</file>