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205" autoAdjust="0"/>
  </p:normalViewPr>
  <p:slideViewPr>
    <p:cSldViewPr snapToGrid="0" snapToObjects="1">
      <p:cViewPr>
        <p:scale>
          <a:sx n="76" d="100"/>
          <a:sy n="76" d="100"/>
        </p:scale>
        <p:origin x="-200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DF017-89E0-9D4A-B93D-38DD50415261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45F47-5EA5-4744-88A1-7B159FCE1F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6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Myeloid progenitor: precursor to granulocytes, macrophages,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dendridic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cells and mast cells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 lymphoid progenitor: gives rise to both B and T cells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cell: differentiate into the plasma cell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cell antigen receptor secretes antibodies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cell: gives rise to cytotoxic T cells and another T cell that activates B cells and macrophages</a:t>
            </a:r>
            <a:r>
              <a:rPr lang="en-US" dirty="0" smtClean="0">
                <a:effectLst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02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Integrins</a:t>
            </a:r>
            <a:r>
              <a:rPr lang="en-US" dirty="0" smtClean="0"/>
              <a:t>: LFA-1 is an example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ICAM1 is produced upon exposure to TNF-α and subsequently binds LFA-1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06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Likely detect alterations in MHC class 1 expression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Recognize changes in cell-surface glycoproteins from viral or bacterial infections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12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Detect changes in glycosylation of cell proteins allowing recognition by activating receptors or altering the inhibitory receptor of the NK cells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57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Zymogens: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proteases that are activated by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proteolytic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cleavage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activated locally at site of infection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62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Binding of C1q to a Ag-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complex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Serves as a link b/t the adaptive and innate immune systems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614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Following cleavage C4b binds C2 making it susceptible to C1s mediated cleavage</a:t>
            </a:r>
          </a:p>
          <a:p>
            <a:r>
              <a:rPr lang="en-US" dirty="0" smtClean="0"/>
              <a:t>C3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convertase</a:t>
            </a:r>
            <a:r>
              <a:rPr lang="en-US" baseline="0" dirty="0" smtClean="0"/>
              <a:t> functions to cleave C3 to C3a and C3b</a:t>
            </a:r>
          </a:p>
          <a:p>
            <a:r>
              <a:rPr lang="en-US" baseline="0" dirty="0" smtClean="0"/>
              <a:t>C3b then binds to the membrane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64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, C4b opsonizes to a lesser extent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851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Bind to molecules from the pathogen which elicited the immune response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Facilitated by the variable region or V region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Contains two pairs of light-heavy chain pairs which each can bind an antigen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 other cells to destroy the pathogen once the antibody is bound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Facilitated by the constant region or C region</a:t>
            </a:r>
          </a:p>
          <a:p>
            <a:pPr lvl="3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Heavy chain differentiates the classes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immunoglobulins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thus the function</a:t>
            </a:r>
            <a:r>
              <a:rPr lang="en-US" dirty="0" smtClean="0">
                <a:effectLst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A structure of the pathogen is recognized by the antibody at</a:t>
            </a:r>
            <a:r>
              <a:rPr lang="en-US" baseline="0" dirty="0" smtClean="0"/>
              <a:t> the antigenic determinant or epitope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Conformational or discontinuous epitopes: identification of particular 3D protein structure</a:t>
            </a:r>
          </a:p>
          <a:p>
            <a:pPr marL="0" marR="0" lvl="2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Continuous or linear epitope: identification of single segment of polypeptide chain</a:t>
            </a:r>
          </a:p>
          <a:p>
            <a:pPr lvl="3"/>
            <a:endParaRPr lang="en-US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691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 polypeptide chains linked by a disulfide bond, similar to a portion of the antibody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 antigen-binding site,</a:t>
            </a:r>
            <a:r>
              <a:rPr lang="en-US" baseline="0" dirty="0" smtClean="0"/>
              <a:t> different from antigen as it has 2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44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 histocompatibility complex: specialized glycoproteins which facilitate antigen presentation</a:t>
            </a:r>
            <a:r>
              <a:rPr lang="en-US" dirty="0" smtClean="0">
                <a:effectLst/>
              </a:rPr>
              <a:t> </a:t>
            </a:r>
          </a:p>
          <a:p>
            <a:pPr lvl="2"/>
            <a:r>
              <a:rPr lang="en-US" dirty="0" smtClean="0"/>
              <a:t>MHC expression is regulated by </a:t>
            </a:r>
            <a:r>
              <a:rPr lang="en-US" dirty="0" err="1" smtClean="0"/>
              <a:t>interferons</a:t>
            </a:r>
            <a:endParaRPr lang="en-US" dirty="0" smtClean="0"/>
          </a:p>
          <a:p>
            <a:pPr lvl="2"/>
            <a:r>
              <a:rPr lang="en-US" dirty="0" smtClean="0"/>
              <a:t>Peptides bound to MHC molecules stabilize the MHC molecule to the cell surface</a:t>
            </a:r>
          </a:p>
          <a:p>
            <a:pPr lvl="2"/>
            <a:r>
              <a:rPr lang="en-US" dirty="0" smtClean="0"/>
              <a:t>MHC is able to bind many structurally different peptides simultaneously</a:t>
            </a:r>
          </a:p>
          <a:p>
            <a:pPr lvl="1"/>
            <a:r>
              <a:rPr lang="en-US" dirty="0" smtClean="0"/>
              <a:t>CD4 binds to MHC class II</a:t>
            </a:r>
          </a:p>
          <a:p>
            <a:pPr lvl="2"/>
            <a:r>
              <a:rPr lang="en-US" dirty="0" smtClean="0"/>
              <a:t>Activate effector cells of the immune system:</a:t>
            </a:r>
          </a:p>
          <a:p>
            <a:pPr lvl="3"/>
            <a:r>
              <a:rPr lang="en-US" dirty="0" smtClean="0"/>
              <a:t>B lymphocytes: stimulates antibody production</a:t>
            </a:r>
          </a:p>
          <a:p>
            <a:pPr lvl="3"/>
            <a:r>
              <a:rPr lang="en-US" dirty="0" smtClean="0"/>
              <a:t>Dendritic cells</a:t>
            </a:r>
          </a:p>
          <a:p>
            <a:pPr lvl="3"/>
            <a:r>
              <a:rPr lang="en-US" dirty="0" smtClean="0"/>
              <a:t>Macrophages: stimulates digestion of pathogens in vesicles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63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Move via lymph to lymph nodes, present antigen to lymphocytes </a:t>
            </a:r>
          </a:p>
          <a:p>
            <a:r>
              <a:rPr lang="en-US" dirty="0" err="1" smtClean="0"/>
              <a:t>Laangerhaans</a:t>
            </a:r>
            <a:r>
              <a:rPr lang="en-US" dirty="0" smtClean="0"/>
              <a:t> cell</a:t>
            </a:r>
            <a:r>
              <a:rPr lang="en-US" baseline="0" dirty="0" smtClean="0"/>
              <a:t> is epithelial one, common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213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Process and signaling not fully understood at this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123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family, important in lymphocyte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transmembrane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signaling of antigen exposure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 smtClean="0"/>
              <a:t>Following activation can phosphorylate and activate other cytoplasmic signaling molecules</a:t>
            </a:r>
          </a:p>
          <a:p>
            <a:pPr lvl="1"/>
            <a:r>
              <a:rPr lang="en-US" dirty="0" smtClean="0"/>
              <a:t>By phosphorylation of a enzyme or protein tail to activate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805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Recruitment of signaling components to amplify signal</a:t>
            </a:r>
          </a:p>
          <a:p>
            <a:pPr lvl="2"/>
            <a:r>
              <a:rPr lang="en-US" dirty="0" smtClean="0"/>
              <a:t>Phospholipase C-</a:t>
            </a:r>
            <a:r>
              <a:rPr lang="en-US" dirty="0" err="1" smtClean="0"/>
              <a:t>γ</a:t>
            </a:r>
            <a:r>
              <a:rPr lang="en-US" dirty="0" smtClean="0"/>
              <a:t> enzyme (PLC-</a:t>
            </a:r>
            <a:r>
              <a:rPr lang="en-US" dirty="0" err="1" smtClean="0"/>
              <a:t>γ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Small GTP-binding proteins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36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Breaks phosphatidylinositol </a:t>
            </a:r>
            <a:r>
              <a:rPr lang="en-US" dirty="0" err="1" smtClean="0"/>
              <a:t>bisphosphate</a:t>
            </a:r>
            <a:r>
              <a:rPr lang="en-US" dirty="0" smtClean="0"/>
              <a:t> (PIP</a:t>
            </a:r>
            <a:r>
              <a:rPr lang="en-US" baseline="-25000" dirty="0" smtClean="0"/>
              <a:t>2</a:t>
            </a:r>
            <a:r>
              <a:rPr lang="en-US" dirty="0" smtClean="0"/>
              <a:t>) to inositol triphosphate (IP</a:t>
            </a:r>
            <a:r>
              <a:rPr lang="en-US" baseline="-25000" dirty="0" smtClean="0"/>
              <a:t>3</a:t>
            </a:r>
            <a:r>
              <a:rPr lang="en-US" dirty="0" smtClean="0"/>
              <a:t>) and </a:t>
            </a:r>
            <a:r>
              <a:rPr lang="en-US" dirty="0" err="1" smtClean="0"/>
              <a:t>diacylglycerol</a:t>
            </a:r>
            <a:r>
              <a:rPr lang="en-US" dirty="0" smtClean="0"/>
              <a:t> (DAG)</a:t>
            </a:r>
          </a:p>
          <a:p>
            <a:r>
              <a:rPr lang="en-US" dirty="0" smtClean="0"/>
              <a:t>IP</a:t>
            </a:r>
            <a:r>
              <a:rPr lang="en-US" baseline="-25000" dirty="0" smtClean="0"/>
              <a:t>3</a:t>
            </a:r>
            <a:r>
              <a:rPr lang="en-US" dirty="0" smtClean="0"/>
              <a:t> binds calcium channels in endoplasmic reticulum and opens them, moving calcium into cytosol</a:t>
            </a:r>
          </a:p>
          <a:p>
            <a:pPr lvl="1"/>
            <a:r>
              <a:rPr lang="en-US" dirty="0" smtClean="0"/>
              <a:t>Depletion of ER calcium opens plasma membrane calcium channels, further increasing cytosolic calcium</a:t>
            </a:r>
          </a:p>
          <a:p>
            <a:pPr lvl="1"/>
            <a:r>
              <a:rPr lang="en-US" dirty="0" smtClean="0"/>
              <a:t>Increased cytosolic calcium causes </a:t>
            </a:r>
            <a:r>
              <a:rPr lang="en-US" dirty="0" err="1" smtClean="0"/>
              <a:t>calcineurin</a:t>
            </a:r>
            <a:r>
              <a:rPr lang="en-US" dirty="0" smtClean="0"/>
              <a:t> activation</a:t>
            </a:r>
          </a:p>
          <a:p>
            <a:pPr lvl="1"/>
            <a:r>
              <a:rPr lang="en-US" dirty="0" err="1" smtClean="0"/>
              <a:t>Calcineurin</a:t>
            </a:r>
            <a:r>
              <a:rPr lang="en-US" dirty="0" smtClean="0"/>
              <a:t> activated nuclear factor of activated T cells (NFAT)</a:t>
            </a:r>
          </a:p>
          <a:p>
            <a:pPr lvl="1"/>
            <a:r>
              <a:rPr lang="en-US" dirty="0" smtClean="0"/>
              <a:t>NFAT moves to nucleus and acts as a transcriptional regulatory protein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539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Ras</a:t>
            </a:r>
            <a:r>
              <a:rPr lang="en-US" baseline="0" dirty="0" smtClean="0"/>
              <a:t> is active when bound to </a:t>
            </a:r>
            <a:r>
              <a:rPr lang="en-US" baseline="0" dirty="0" err="1" smtClean="0"/>
              <a:t>guanosine</a:t>
            </a:r>
            <a:r>
              <a:rPr lang="en-US" baseline="0" dirty="0" smtClean="0"/>
              <a:t> triphosphate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cleaves to </a:t>
            </a:r>
            <a:r>
              <a:rPr lang="en-US" baseline="0" dirty="0" err="1" smtClean="0"/>
              <a:t>guanosine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biphoshpate</a:t>
            </a:r>
            <a:r>
              <a:rPr lang="en-US" baseline="0" dirty="0" smtClean="0"/>
              <a:t> and inactivating it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GEF will come in and displace the GDP allowing GTP to bind and activate the GTP binding protein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Best </a:t>
            </a:r>
            <a:r>
              <a:rPr lang="en-US" dirty="0" smtClean="0"/>
              <a:t>known is </a:t>
            </a:r>
            <a:r>
              <a:rPr lang="en-US" dirty="0" err="1" smtClean="0"/>
              <a:t>Ras</a:t>
            </a:r>
            <a:r>
              <a:rPr lang="en-US" dirty="0" smtClean="0"/>
              <a:t>, involved in cell </a:t>
            </a:r>
            <a:r>
              <a:rPr lang="en-US" dirty="0" smtClean="0"/>
              <a:t>growth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GTP</a:t>
            </a:r>
            <a:r>
              <a:rPr lang="en-US" baseline="0" dirty="0" smtClean="0"/>
              <a:t>=</a:t>
            </a:r>
            <a:r>
              <a:rPr lang="en-US" baseline="0" dirty="0" err="1" smtClean="0"/>
              <a:t>guanosine</a:t>
            </a:r>
            <a:r>
              <a:rPr lang="en-US" baseline="0" dirty="0" smtClean="0"/>
              <a:t> triphosphate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0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ITAMs are phosphorylated by protein kinases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family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Phosphorylated ITAMs bind protein kinases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ZAP-70 to activate them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Results in signaling cascades unique each to B and T cells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 smtClean="0">
                <a:effectLst/>
              </a:rPr>
              <a:t>Point out the PLC-y and the GEF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936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Co-receptors enhance the signals of a receptor, requiring less complexes to form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lvl="1"/>
            <a:r>
              <a:rPr lang="en-US" dirty="0" smtClean="0"/>
              <a:t>CD19, CD21 and CD81 are B-cell receptor co-receptors</a:t>
            </a:r>
          </a:p>
          <a:p>
            <a:pPr lvl="2"/>
            <a:r>
              <a:rPr lang="en-US" dirty="0" smtClean="0"/>
              <a:t>CD21 is a receptor for C3d fragment of complement and allows clustering of antigen receptor</a:t>
            </a:r>
          </a:p>
          <a:p>
            <a:pPr lvl="2"/>
            <a:r>
              <a:rPr lang="en-US" dirty="0" smtClean="0"/>
              <a:t>Phosphatidylinositol 3-OH kinase is bound by phosphorylated CD19 and initiates signaling by guanine-nucleotide exchange factor </a:t>
            </a:r>
            <a:r>
              <a:rPr lang="en-US" dirty="0" err="1" smtClean="0"/>
              <a:t>Vav</a:t>
            </a:r>
            <a:r>
              <a:rPr lang="en-US" dirty="0" smtClean="0"/>
              <a:t> to receptor complex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161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Cytotoxic T cells</a:t>
            </a:r>
          </a:p>
          <a:p>
            <a:pPr lvl="2"/>
            <a:r>
              <a:rPr lang="en-US" dirty="0" smtClean="0"/>
              <a:t>Kill infected target cells</a:t>
            </a:r>
          </a:p>
          <a:p>
            <a:pPr lvl="2"/>
            <a:r>
              <a:rPr lang="en-US" dirty="0" smtClean="0"/>
              <a:t>Peptides from cytosolic intracellular pathogens are broken down and presented to CD8 T cells by MHC class I</a:t>
            </a:r>
          </a:p>
          <a:p>
            <a:pPr lvl="1"/>
            <a:r>
              <a:rPr lang="en-US" baseline="-25000" dirty="0" smtClean="0"/>
              <a:t>H</a:t>
            </a:r>
            <a:r>
              <a:rPr lang="en-US" dirty="0" smtClean="0"/>
              <a:t>1 cells</a:t>
            </a:r>
          </a:p>
          <a:p>
            <a:pPr lvl="2"/>
            <a:r>
              <a:rPr lang="en-US" dirty="0" smtClean="0"/>
              <a:t>Respond to pathogens within macrophage and dendritic cells</a:t>
            </a:r>
          </a:p>
          <a:p>
            <a:pPr lvl="2"/>
            <a:r>
              <a:rPr lang="en-US" dirty="0" smtClean="0"/>
              <a:t>Peptides from intracellular </a:t>
            </a:r>
            <a:r>
              <a:rPr lang="en-US" dirty="0" err="1" smtClean="0"/>
              <a:t>vescicles</a:t>
            </a:r>
            <a:r>
              <a:rPr lang="en-US" dirty="0" smtClean="0"/>
              <a:t> presented to CD4 T cells by MHC class II</a:t>
            </a:r>
          </a:p>
          <a:p>
            <a:pPr lvl="2"/>
            <a:r>
              <a:rPr lang="en-US" dirty="0" smtClean="0"/>
              <a:t>Induce the </a:t>
            </a:r>
            <a:r>
              <a:rPr lang="en-US" dirty="0" err="1" smtClean="0"/>
              <a:t>microbicidal</a:t>
            </a:r>
            <a:r>
              <a:rPr lang="en-US" dirty="0" smtClean="0"/>
              <a:t> properties of macrophages and induce B cells to make </a:t>
            </a:r>
            <a:r>
              <a:rPr lang="en-US" dirty="0" err="1" smtClean="0"/>
              <a:t>IgG</a:t>
            </a:r>
            <a:r>
              <a:rPr lang="en-US" dirty="0" smtClean="0"/>
              <a:t> for </a:t>
            </a:r>
            <a:r>
              <a:rPr lang="en-US" dirty="0" err="1" smtClean="0"/>
              <a:t>opsonization</a:t>
            </a:r>
            <a:r>
              <a:rPr lang="en-US" dirty="0" smtClean="0"/>
              <a:t> and uptake by phagocytes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H</a:t>
            </a:r>
            <a:r>
              <a:rPr lang="en-US" dirty="0" smtClean="0"/>
              <a:t>2 cells</a:t>
            </a:r>
          </a:p>
          <a:p>
            <a:pPr lvl="2"/>
            <a:r>
              <a:rPr lang="en-US" dirty="0" smtClean="0"/>
              <a:t>Respond to pathogens from extracellular environment</a:t>
            </a:r>
          </a:p>
          <a:p>
            <a:pPr lvl="2"/>
            <a:r>
              <a:rPr lang="en-US" dirty="0" smtClean="0"/>
              <a:t>Peptides presented to CD4 by MHC class II</a:t>
            </a:r>
          </a:p>
          <a:p>
            <a:pPr lvl="2"/>
            <a:r>
              <a:rPr lang="en-US" dirty="0" smtClean="0"/>
              <a:t>Initiate </a:t>
            </a:r>
            <a:r>
              <a:rPr lang="en-US" dirty="0" err="1" smtClean="0"/>
              <a:t>humoral</a:t>
            </a:r>
            <a:r>
              <a:rPr lang="en-US" dirty="0" smtClean="0"/>
              <a:t> immune response by activating naïve antigen-specific B cells to produce </a:t>
            </a:r>
            <a:r>
              <a:rPr lang="en-US" dirty="0" err="1" smtClean="0"/>
              <a:t>IgM</a:t>
            </a:r>
            <a:r>
              <a:rPr lang="en-US" dirty="0" smtClean="0"/>
              <a:t> and has various effects on macrophages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immune response: activation of naïve T cells in response to antigen and subsequent proliferation and differentiation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results in the production of armed effector T cells to create immunological memory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51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Antigen delivered from site of infection to a peripheral lymphoid organ for presentation to naïve T cell</a:t>
            </a:r>
          </a:p>
          <a:p>
            <a:pPr lvl="1"/>
            <a:r>
              <a:rPr lang="en-US" dirty="0" smtClean="0"/>
              <a:t>Dendritic cell is most important in this</a:t>
            </a:r>
          </a:p>
          <a:p>
            <a:pPr lvl="1"/>
            <a:r>
              <a:rPr lang="en-US" dirty="0" smtClean="0"/>
              <a:t>Macrophages and B cells also present antigen</a:t>
            </a:r>
          </a:p>
          <a:p>
            <a:r>
              <a:rPr lang="en-US" dirty="0" smtClean="0"/>
              <a:t>Naïve T cells circulate continuously from bloodstream to lymphoid organs and back to blood</a:t>
            </a:r>
          </a:p>
          <a:p>
            <a:pPr lvl="1"/>
            <a:r>
              <a:rPr lang="en-US" dirty="0" smtClean="0"/>
              <a:t>Allows constant exposure to the antigen presenting cells in lymphoid tissues</a:t>
            </a:r>
          </a:p>
          <a:p>
            <a:pPr lvl="1"/>
            <a:r>
              <a:rPr lang="en-US" dirty="0" smtClean="0"/>
              <a:t>Will Sample the MHC: peptide complexes on antigen presenting cells</a:t>
            </a:r>
          </a:p>
          <a:p>
            <a:pPr lvl="2"/>
            <a:r>
              <a:rPr lang="en-US" dirty="0" smtClean="0"/>
              <a:t>Allows them exposure to self-antigen as well as foreign antigen</a:t>
            </a:r>
          </a:p>
          <a:p>
            <a:pPr lvl="2"/>
            <a:r>
              <a:rPr lang="en-US" dirty="0" smtClean="0"/>
              <a:t>Interaction with self antigen is involved with lymphocyte survival</a:t>
            </a:r>
          </a:p>
          <a:p>
            <a:r>
              <a:rPr lang="en-US" dirty="0" smtClean="0"/>
              <a:t>Migration, activation and effector function dependent upon cell adhesion molecules</a:t>
            </a:r>
          </a:p>
          <a:p>
            <a:r>
              <a:rPr lang="en-US" dirty="0" smtClean="0"/>
              <a:t>Numerous co-stimulatory signals are necessary to continue with T cell clonal expansion in response to antigen presentation</a:t>
            </a:r>
          </a:p>
          <a:p>
            <a:pPr lvl="1"/>
            <a:r>
              <a:rPr lang="en-US" dirty="0" smtClean="0"/>
              <a:t>B7.1 (CD80) and B7.2 (CD86) are examples which will bind at CD28</a:t>
            </a:r>
          </a:p>
          <a:p>
            <a:pPr lvl="1"/>
            <a:r>
              <a:rPr lang="en-US" dirty="0" smtClean="0"/>
              <a:t>The same cell will present antigen and co-stimulatory signals</a:t>
            </a:r>
          </a:p>
          <a:p>
            <a:r>
              <a:rPr lang="en-US" dirty="0" smtClean="0"/>
              <a:t>Co-stimulatory signals will initiate cell division and produce IL-2 and the α chain of the IL-2 receptor</a:t>
            </a:r>
          </a:p>
          <a:p>
            <a:pPr lvl="1"/>
            <a:r>
              <a:rPr lang="en-US" dirty="0" smtClean="0"/>
              <a:t>NFAT binds promoter region of IL-2 leading to its production</a:t>
            </a:r>
          </a:p>
          <a:p>
            <a:pPr lvl="1"/>
            <a:r>
              <a:rPr lang="en-US" dirty="0" smtClean="0"/>
              <a:t>CD28 ligation by B7 is necessary for IL-2 production</a:t>
            </a:r>
          </a:p>
          <a:p>
            <a:r>
              <a:rPr lang="en-US" sz="2400" dirty="0" smtClean="0"/>
              <a:t>IL-2 receptors promote T-cell proliferation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44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Cytokines: synthesized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novo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all effector T cells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 as soluble or membrane bound effectors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cytokines produced by T cells are interleukins (IL)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 cytokine produced by CD8 effector T cells is IFN-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cells secrete IL-4 and IL-5 which activate B cells and IL-10 which inhibits macrophage function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cells secrete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IFNγ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is the main macrophage-activating cytokine </a:t>
            </a:r>
          </a:p>
          <a:p>
            <a:pPr lvl="4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Derivitive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cell 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 secretes IL-2, IL-4 and IFN-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cytokine effects regulated tightly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specific for receptors to prevent inadvertent actions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Soluble cytokines have local actions and synergize w/ membrane bound counterparts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 have tight regulation of synthesis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have distant effects for stimulation of macrophage and granulocyte production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TNF family most often a membrane bound effector, also found soluble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Contains TNF-α, TNF-β, Fas ligand and CD40 ligand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TNF-α activates macrophages and induces NO production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TNF-β which activates macrophages, inhibits B cells and is directly cytotoxic for some cells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 ligand contains death domain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CD40 linked to TNF-receptor associated factors and activates macrophages and B-cells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3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 vasoactive substances and orchestrate allergic response, protect mucosal surface against pathogens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118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Induce programmed cell death (apoptosis)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Calcium dependent release of lytic granules on recognition of antigen on surface of target cell</a:t>
            </a:r>
          </a:p>
          <a:p>
            <a:pPr lvl="3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polymerizes to form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transmembrane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pores in target cell membranes</a:t>
            </a:r>
          </a:p>
          <a:p>
            <a:pPr lvl="3"/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Granzymes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serine proteases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Following apoptosis they are phagocytized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Likely are drawn to the apoptosis site by release of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phosphatidylserine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 ligand to activated cytotoxic T cells and T</a:t>
            </a:r>
            <a:r>
              <a:rPr lang="en-US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cells leads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capsase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mediated apoptosis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51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Neutrophils: most important member of the innate immune system, phagocytic</a:t>
            </a:r>
          </a:p>
          <a:p>
            <a:pPr lvl="1"/>
            <a:r>
              <a:rPr lang="en-US" dirty="0" smtClean="0"/>
              <a:t>Recognize bacterial constituents or complement fixed to bacterial surface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6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Bone marrow: where B cells mature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Thymus: where T cells mature in the fetus and juvenile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 t-cell numbers maintained by division of mature t-cells outside of the central lymphoid system</a:t>
            </a:r>
            <a:r>
              <a:rPr lang="en-US" dirty="0" smtClean="0">
                <a:effectLst/>
              </a:rPr>
              <a:t>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Lymph node: collects antigen from the lymph 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Spleen: collects antigen from the blood 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pulp responsible for removal of damaged or dead red cells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 pulp responsible for antigen recognition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Gut-associated lymphoid tissues: tonsils, adenoids, appendix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Peyer’s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patches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 antigen from the epithelial surfaces of the GI tract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91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Surfactant A and D assist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opsonization</a:t>
            </a:r>
            <a:endParaRPr lang="en-US" baseline="0" dirty="0" smtClean="0"/>
          </a:p>
          <a:p>
            <a:r>
              <a:rPr lang="en-US" dirty="0" smtClean="0"/>
              <a:t>Cellular response involves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phagocytization</a:t>
            </a:r>
            <a:r>
              <a:rPr lang="en-US" baseline="0" dirty="0" smtClean="0"/>
              <a:t> and cytokine production with resultant inflammation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861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First cells to arrive are neutrophils, then monocytes come and mature to macrophages</a:t>
            </a:r>
          </a:p>
          <a:p>
            <a:pPr lvl="1"/>
            <a:r>
              <a:rPr lang="en-US" dirty="0" smtClean="0"/>
              <a:t>Later in inflammation, lymphocytes and </a:t>
            </a:r>
            <a:r>
              <a:rPr lang="en-US" dirty="0" err="1" smtClean="0"/>
              <a:t>eosinophils</a:t>
            </a:r>
            <a:r>
              <a:rPr lang="en-US" dirty="0" smtClean="0"/>
              <a:t> may arrive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62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Endocrine function if able to enter circulation and how long the half-life is, primarily TNF-α, IL-1 and IL-6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Endogenous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pyrogens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Acute phase response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Mobilize neutrophils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Mobilize proteins and fats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Dendritic cell migration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98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Hematopoietin</a:t>
            </a:r>
            <a:r>
              <a:rPr lang="en-US" dirty="0" smtClean="0"/>
              <a:t> family: roles in adaptive and innate immunity</a:t>
            </a:r>
          </a:p>
          <a:p>
            <a:r>
              <a:rPr lang="en-US" dirty="0" smtClean="0"/>
              <a:t>TNF family; </a:t>
            </a:r>
            <a:r>
              <a:rPr lang="en-US" dirty="0" err="1" smtClean="0"/>
              <a:t>adapitve</a:t>
            </a:r>
            <a:r>
              <a:rPr lang="en-US" dirty="0" smtClean="0"/>
              <a:t> and innate immunity, chemokine</a:t>
            </a:r>
            <a:r>
              <a:rPr lang="en-US" baseline="0" dirty="0" smtClean="0"/>
              <a:t> functions</a:t>
            </a:r>
          </a:p>
          <a:p>
            <a:r>
              <a:rPr lang="en-US" baseline="0" dirty="0" err="1" smtClean="0"/>
              <a:t>Interferons</a:t>
            </a:r>
            <a:r>
              <a:rPr lang="en-US" baseline="0" dirty="0" smtClean="0"/>
              <a:t>: induce </a:t>
            </a:r>
            <a:r>
              <a:rPr lang="en-US" baseline="0" dirty="0" err="1" smtClean="0"/>
              <a:t>resistence</a:t>
            </a:r>
            <a:r>
              <a:rPr lang="en-US" baseline="0" dirty="0" smtClean="0"/>
              <a:t> to viral replication in cells, increase MHC class I expression, increase antigen presentation to T cells, activate NK cells to kill virus infected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45F47-5EA5-4744-88A1-7B159FCE1F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95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948" y="609600"/>
            <a:ext cx="5404104" cy="3282696"/>
          </a:xfrm>
          <a:prstGeom prst="roundRect">
            <a:avLst>
              <a:gd name="adj" fmla="val 10522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vert="horz" lIns="91440" tIns="182880" rIns="91440" bIns="18288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342900" indent="-342900" algn="ctr" defTabSz="914400" rtl="0" eaLnBrk="1" latinLnBrk="0" hangingPunct="1">
              <a:lnSpc>
                <a:spcPts val="5200"/>
              </a:lnSpc>
              <a:spcBef>
                <a:spcPts val="2000"/>
              </a:spcBef>
              <a:buSzPct val="80000"/>
              <a:buFont typeface="Wingdings" pitchFamily="2" charset="2"/>
              <a:buNone/>
              <a:defRPr sz="5400" b="1" kern="1200" baseline="0">
                <a:gradFill>
                  <a:gsLst>
                    <a:gs pos="50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91000"/>
            <a:ext cx="5029200" cy="1447800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807293" cy="968189"/>
          </a:xfr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b">
            <a:noAutofit/>
            <a:sp3d extrusionH="12700">
              <a:extrusionClr>
                <a:schemeClr val="bg1"/>
              </a:extrusionClr>
            </a:sp3d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b="1" kern="1200" baseline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807293" cy="3585882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>
              <a:lnSpc>
                <a:spcPct val="110000"/>
              </a:lnSpc>
              <a:buNone/>
              <a:defRPr sz="20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00600" y="671514"/>
            <a:ext cx="3810000" cy="4599734"/>
          </a:xfrm>
          <a:prstGeom prst="roundRect">
            <a:avLst>
              <a:gd name="adj" fmla="val 439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vert="horz" lIns="91440" tIns="45720" rIns="91440" bIns="45720" rtlCol="0">
            <a:noAutofit/>
            <a:scene3d>
              <a:camera prst="orthographicFront"/>
              <a:lightRig rig="chilly" dir="t"/>
            </a:scene3d>
            <a:sp3d extrusionH="6350">
              <a:bevelT w="19050" h="12700" prst="softRound"/>
              <a:extrusionClr>
                <a:schemeClr val="bg1"/>
              </a:extrusionClr>
            </a:sp3d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SzPct val="80000"/>
              <a:buFont typeface="Wingdings" pitchFamily="2" charset="2"/>
              <a:buNone/>
              <a:defRPr sz="24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>
                  <a:innerShdw blurRad="63500" dist="25400" dir="10800000">
                    <a:schemeClr val="bg1">
                      <a:alpha val="50000"/>
                    </a:scheme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30306"/>
            <a:ext cx="5484813" cy="11430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47839"/>
            <a:ext cx="7823200" cy="4316411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2082" y="389966"/>
            <a:ext cx="1524000" cy="5736198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399" y="644525"/>
            <a:ext cx="6399213" cy="5419726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881187" y="631824"/>
            <a:ext cx="5407025" cy="3281363"/>
          </a:xfrm>
          <a:prstGeom prst="roundRect">
            <a:avLst>
              <a:gd name="adj" fmla="val 888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368" y="4495800"/>
            <a:ext cx="7827264" cy="1219200"/>
          </a:xfrm>
        </p:spPr>
        <p:txBody>
          <a:bodyPr anchor="b" anchorCtr="0">
            <a:noAutofit/>
          </a:bodyPr>
          <a:lstStyle>
            <a:lvl1pPr>
              <a:lnSpc>
                <a:spcPts val="5200"/>
              </a:lnSpc>
              <a:defRPr sz="48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" y="5715000"/>
            <a:ext cx="7827264" cy="501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21132"/>
            <a:ext cx="2133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12541"/>
            <a:ext cx="2895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12541"/>
            <a:ext cx="2133600" cy="300318"/>
          </a:xfrm>
        </p:spPr>
        <p:txBody>
          <a:bodyPr/>
          <a:lstStyle>
            <a:lvl1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2424953"/>
            <a:ext cx="7823200" cy="1474788"/>
          </a:xfrm>
        </p:spPr>
        <p:txBody>
          <a:bodyPr anchor="b" anchorCtr="0"/>
          <a:lstStyle>
            <a:lvl1pPr algn="ctr">
              <a:defRPr sz="4800" b="1" cap="none" baseline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0" y="3913188"/>
            <a:ext cx="7823200" cy="5546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47838"/>
            <a:ext cx="3563470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747838"/>
            <a:ext cx="3565526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398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71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471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794760" cy="968189"/>
          </a:xfrm>
        </p:spPr>
        <p:txBody>
          <a:bodyPr anchor="b"/>
          <a:lstStyle>
            <a:lvl1pPr algn="l">
              <a:lnSpc>
                <a:spcPts val="40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58906"/>
            <a:ext cx="3794760" cy="5405719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>
                <a:effectLst/>
              </a:defRPr>
            </a:lvl1pPr>
            <a:lvl2pPr>
              <a:spcBef>
                <a:spcPts val="2000"/>
              </a:spcBef>
              <a:defRPr sz="2000">
                <a:effectLst/>
              </a:defRPr>
            </a:lvl2pPr>
            <a:lvl3pPr>
              <a:spcBef>
                <a:spcPts val="2000"/>
              </a:spcBef>
              <a:defRPr sz="1800">
                <a:effectLst/>
              </a:defRPr>
            </a:lvl3pPr>
            <a:lvl4pPr>
              <a:spcBef>
                <a:spcPts val="2000"/>
              </a:spcBef>
              <a:defRPr sz="1800">
                <a:effectLst/>
              </a:defRPr>
            </a:lvl4pPr>
            <a:lvl5pPr>
              <a:spcBef>
                <a:spcPts val="2000"/>
              </a:spcBef>
              <a:defRPr sz="1800"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794760" cy="38144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7313613" cy="1264024"/>
          </a:xfrm>
          <a:prstGeom prst="rect">
            <a:avLst/>
          </a:prstGeo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ctr">
            <a:noAutofit/>
            <a:sp3d extrusionH="12700">
              <a:extrusionClr>
                <a:schemeClr val="bg1"/>
              </a:extrusionClr>
            </a:sp3d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47838"/>
            <a:ext cx="7313613" cy="430333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F1DE535-B6C6-954F-B34D-B630D4FF591D}" type="datetimeFigureOut">
              <a:rPr lang="en-US" smtClean="0"/>
              <a:t>12/14/10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25988"/>
            <a:ext cx="2895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A50CC4C-A3E8-1545-A46F-DEFB92BB75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600"/>
        </a:lnSpc>
        <a:spcBef>
          <a:spcPct val="0"/>
        </a:spcBef>
        <a:buNone/>
        <a:defRPr sz="5400" b="1" kern="1200" baseline="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SzPct val="80000"/>
        <a:buFont typeface="Wingdings" pitchFamily="2" charset="2"/>
        <a:buChar char="l"/>
        <a:defRPr sz="24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2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0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Immunology Basics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Joel Green Weltman</a:t>
            </a:r>
          </a:p>
          <a:p>
            <a:r>
              <a:rPr lang="en-US" dirty="0" smtClean="0"/>
              <a:t>12/14/2010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inflammation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Delivers effector </a:t>
            </a:r>
            <a:r>
              <a:rPr lang="en-US" dirty="0"/>
              <a:t>molecules and cells to augment killing of invading microorganisms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Provides </a:t>
            </a:r>
            <a:r>
              <a:rPr lang="en-US" dirty="0"/>
              <a:t>a physical barrier to spread of infection</a:t>
            </a:r>
          </a:p>
          <a:p>
            <a:pPr>
              <a:lnSpc>
                <a:spcPct val="120000"/>
              </a:lnSpc>
            </a:pPr>
            <a:r>
              <a:rPr lang="en-US" dirty="0"/>
              <a:t>Promotes repair of injured tissue </a:t>
            </a:r>
          </a:p>
        </p:txBody>
      </p:sp>
    </p:spTree>
    <p:extLst>
      <p:ext uri="{BB962C8B-B14F-4D97-AF65-F5344CB8AC3E}">
        <p14:creationId xmlns:p14="http://schemas.microsoft.com/office/powerpoint/2010/main" val="468516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Induced innate immunity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Activated macrophage secrete cytokines</a:t>
            </a:r>
          </a:p>
          <a:p>
            <a:r>
              <a:rPr lang="en-US" dirty="0" err="1"/>
              <a:t>A</a:t>
            </a:r>
            <a:r>
              <a:rPr lang="en-US" dirty="0" err="1" smtClean="0"/>
              <a:t>utocrine</a:t>
            </a:r>
            <a:r>
              <a:rPr lang="en-US" dirty="0" smtClean="0"/>
              <a:t>, paracrine and endocrine effects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867177"/>
            <a:ext cx="5486400" cy="3485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973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Cytokines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Three major families:</a:t>
            </a:r>
          </a:p>
          <a:p>
            <a:pPr lvl="1"/>
            <a:r>
              <a:rPr lang="en-US" sz="2400" dirty="0" err="1" smtClean="0"/>
              <a:t>Hematopoietin</a:t>
            </a:r>
            <a:r>
              <a:rPr lang="en-US" sz="2400" dirty="0" smtClean="0"/>
              <a:t> family: </a:t>
            </a:r>
          </a:p>
          <a:p>
            <a:pPr lvl="2"/>
            <a:r>
              <a:rPr lang="en-US" sz="2200" dirty="0"/>
              <a:t>G</a:t>
            </a:r>
            <a:r>
              <a:rPr lang="en-US" sz="2200" dirty="0" smtClean="0"/>
              <a:t>rowth hormones </a:t>
            </a:r>
            <a:endParaRPr lang="en-US" sz="2200" dirty="0"/>
          </a:p>
          <a:p>
            <a:pPr lvl="2"/>
            <a:r>
              <a:rPr lang="en-US" sz="2200" dirty="0" smtClean="0"/>
              <a:t>Interleukins</a:t>
            </a:r>
          </a:p>
          <a:p>
            <a:pPr lvl="1"/>
            <a:r>
              <a:rPr lang="en-US" sz="2400" dirty="0" smtClean="0"/>
              <a:t>TNF family</a:t>
            </a:r>
          </a:p>
          <a:p>
            <a:pPr lvl="2"/>
            <a:r>
              <a:rPr lang="en-US" sz="2200" dirty="0" smtClean="0"/>
              <a:t>Membrane bound factors</a:t>
            </a:r>
          </a:p>
          <a:p>
            <a:pPr lvl="2"/>
            <a:r>
              <a:rPr lang="en-US" sz="2200" dirty="0" err="1" smtClean="0"/>
              <a:t>Chemokines</a:t>
            </a:r>
            <a:endParaRPr lang="en-US" sz="2200" dirty="0" smtClean="0"/>
          </a:p>
          <a:p>
            <a:pPr lvl="1"/>
            <a:r>
              <a:rPr lang="en-US" sz="2400" dirty="0" smtClean="0"/>
              <a:t>Interferon family</a:t>
            </a:r>
          </a:p>
        </p:txBody>
      </p:sp>
    </p:spTree>
    <p:extLst>
      <p:ext uri="{BB962C8B-B14F-4D97-AF65-F5344CB8AC3E}">
        <p14:creationId xmlns:p14="http://schemas.microsoft.com/office/powerpoint/2010/main" val="553328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Chemokines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11706"/>
          <a:stretch/>
        </p:blipFill>
        <p:spPr>
          <a:xfrm>
            <a:off x="5330171" y="1241953"/>
            <a:ext cx="3412813" cy="5548208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13639" y="1764550"/>
            <a:ext cx="4599570" cy="430333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Two major classes, based on receptor</a:t>
            </a:r>
            <a:r>
              <a:rPr lang="en-US" sz="2800" dirty="0" smtClean="0"/>
              <a:t>:</a:t>
            </a:r>
          </a:p>
          <a:p>
            <a:pPr lvl="1"/>
            <a:r>
              <a:rPr lang="en-US" dirty="0" smtClean="0"/>
              <a:t>CXC: binds neutrophils and B cells</a:t>
            </a:r>
          </a:p>
          <a:p>
            <a:pPr lvl="1"/>
            <a:r>
              <a:rPr lang="en-US" dirty="0" smtClean="0"/>
              <a:t>CC: binds monocytes, T cells, basophils, </a:t>
            </a:r>
            <a:r>
              <a:rPr lang="en-US" dirty="0" err="1" smtClean="0"/>
              <a:t>eosinophils</a:t>
            </a:r>
            <a:r>
              <a:rPr lang="en-US" dirty="0" smtClean="0"/>
              <a:t>, and dendritic cells</a:t>
            </a:r>
          </a:p>
          <a:p>
            <a:r>
              <a:rPr lang="en-US" sz="2400" dirty="0" smtClean="0"/>
              <a:t>Two major functions:</a:t>
            </a:r>
          </a:p>
          <a:p>
            <a:pPr lvl="1"/>
            <a:r>
              <a:rPr lang="en-US" dirty="0"/>
              <a:t>Conformational change to leukocyte </a:t>
            </a:r>
            <a:r>
              <a:rPr lang="en-US" dirty="0" err="1"/>
              <a:t>integrins</a:t>
            </a:r>
            <a:r>
              <a:rPr lang="en-US" dirty="0"/>
              <a:t> allowing leukocytes to cross </a:t>
            </a:r>
            <a:r>
              <a:rPr lang="en-US" dirty="0" smtClean="0"/>
              <a:t>endothelium</a:t>
            </a:r>
          </a:p>
          <a:p>
            <a:pPr lvl="1"/>
            <a:r>
              <a:rPr lang="en-US" sz="2200" dirty="0"/>
              <a:t>M</a:t>
            </a:r>
            <a:r>
              <a:rPr lang="en-US" sz="2200" dirty="0" smtClean="0"/>
              <a:t>igration </a:t>
            </a:r>
            <a:r>
              <a:rPr lang="en-US" sz="2200" dirty="0"/>
              <a:t>of leukocytes </a:t>
            </a:r>
            <a:r>
              <a:rPr lang="en-US" sz="2200" dirty="0" smtClean="0"/>
              <a:t>along chemical </a:t>
            </a:r>
            <a:r>
              <a:rPr lang="en-US" sz="2200" dirty="0"/>
              <a:t>gradient of chemokine to site of infection</a:t>
            </a:r>
          </a:p>
        </p:txBody>
      </p:sp>
    </p:spTree>
    <p:extLst>
      <p:ext uri="{BB962C8B-B14F-4D97-AF65-F5344CB8AC3E}">
        <p14:creationId xmlns:p14="http://schemas.microsoft.com/office/powerpoint/2010/main" val="2858517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adhesion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4221164"/>
            <a:ext cx="7313613" cy="204568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Step 1: </a:t>
            </a:r>
            <a:r>
              <a:rPr lang="en-US" dirty="0" err="1"/>
              <a:t>S</a:t>
            </a:r>
            <a:r>
              <a:rPr lang="en-US" dirty="0" err="1" smtClean="0"/>
              <a:t>electins</a:t>
            </a:r>
            <a:r>
              <a:rPr lang="en-US" dirty="0" smtClean="0"/>
              <a:t> </a:t>
            </a:r>
            <a:r>
              <a:rPr lang="en-US" dirty="0"/>
              <a:t>slow the movement of leukocytes: </a:t>
            </a:r>
          </a:p>
          <a:p>
            <a:pPr lvl="2"/>
            <a:r>
              <a:rPr lang="en-US" dirty="0"/>
              <a:t>Membrane glycoproteins which bind specific carbohydrate groups in passing leukocytes</a:t>
            </a:r>
          </a:p>
          <a:p>
            <a:pPr lvl="2"/>
            <a:r>
              <a:rPr lang="en-US" dirty="0"/>
              <a:t>Stimulated by TNF-α induced externalization of granules in the endothelial cells which contain P-</a:t>
            </a:r>
            <a:r>
              <a:rPr lang="en-US" dirty="0" err="1"/>
              <a:t>selectin</a:t>
            </a:r>
            <a:endParaRPr lang="en-US" dirty="0"/>
          </a:p>
          <a:p>
            <a:pPr lvl="2"/>
            <a:r>
              <a:rPr lang="en-US" dirty="0"/>
              <a:t>E-</a:t>
            </a:r>
            <a:r>
              <a:rPr lang="en-US" dirty="0" err="1"/>
              <a:t>selectin</a:t>
            </a:r>
            <a:r>
              <a:rPr lang="en-US" dirty="0"/>
              <a:t> production is stimulated shortly after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049"/>
          <a:stretch/>
        </p:blipFill>
        <p:spPr bwMode="auto">
          <a:xfrm>
            <a:off x="1947672" y="1358929"/>
            <a:ext cx="5248656" cy="2824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896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adhesion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167" y="1492624"/>
            <a:ext cx="4481636" cy="4657223"/>
          </a:xfrm>
        </p:spPr>
        <p:txBody>
          <a:bodyPr>
            <a:normAutofit/>
          </a:bodyPr>
          <a:lstStyle/>
          <a:p>
            <a:pPr lvl="1"/>
            <a:r>
              <a:rPr lang="en-US" sz="2200" dirty="0"/>
              <a:t>Step </a:t>
            </a:r>
            <a:r>
              <a:rPr lang="en-US" sz="2200" dirty="0" smtClean="0"/>
              <a:t>2: </a:t>
            </a:r>
            <a:r>
              <a:rPr lang="en-US" sz="2200" dirty="0"/>
              <a:t>I</a:t>
            </a:r>
            <a:r>
              <a:rPr lang="en-US" sz="2200" dirty="0" smtClean="0"/>
              <a:t>ntegrin </a:t>
            </a:r>
            <a:r>
              <a:rPr lang="en-US" sz="2200" dirty="0"/>
              <a:t>and ICAM interactions strengthen </a:t>
            </a:r>
            <a:r>
              <a:rPr lang="en-US" sz="2200" dirty="0" smtClean="0"/>
              <a:t>adhesion </a:t>
            </a:r>
            <a:r>
              <a:rPr lang="en-US" sz="2200" dirty="0"/>
              <a:t>between leukocytes and endothelial cells</a:t>
            </a:r>
          </a:p>
          <a:p>
            <a:pPr lvl="2"/>
            <a:r>
              <a:rPr lang="en-US" sz="2000" dirty="0" err="1"/>
              <a:t>Integrins</a:t>
            </a:r>
            <a:r>
              <a:rPr lang="en-US" sz="2000" dirty="0"/>
              <a:t>: present on circulating Monocytes and </a:t>
            </a:r>
            <a:r>
              <a:rPr lang="en-US" sz="2000" dirty="0" err="1"/>
              <a:t>polymorphonuclear</a:t>
            </a:r>
            <a:r>
              <a:rPr lang="en-US" sz="2000" dirty="0"/>
              <a:t> leukocytes</a:t>
            </a:r>
          </a:p>
          <a:p>
            <a:pPr lvl="2"/>
            <a:r>
              <a:rPr lang="en-US" sz="2000" dirty="0" smtClean="0"/>
              <a:t>Intercellular </a:t>
            </a:r>
            <a:r>
              <a:rPr lang="en-US" sz="2000" dirty="0"/>
              <a:t>adhesion molecules (ICAMs): bind </a:t>
            </a:r>
            <a:r>
              <a:rPr lang="en-US" sz="2000" dirty="0" err="1"/>
              <a:t>heterodimeric</a:t>
            </a:r>
            <a:r>
              <a:rPr lang="en-US" sz="2000" dirty="0"/>
              <a:t> proteins of leukocyte integrin </a:t>
            </a:r>
            <a:r>
              <a:rPr lang="en-US" sz="2000" dirty="0" smtClean="0"/>
              <a:t>family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" t="47028" r="45106"/>
          <a:stretch/>
        </p:blipFill>
        <p:spPr bwMode="auto">
          <a:xfrm>
            <a:off x="5012700" y="1387060"/>
            <a:ext cx="3518496" cy="4127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8643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adhesion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8" y="1747838"/>
            <a:ext cx="3906809" cy="4316786"/>
          </a:xfrm>
        </p:spPr>
        <p:txBody>
          <a:bodyPr/>
          <a:lstStyle/>
          <a:p>
            <a:r>
              <a:rPr lang="en-US" sz="2400" dirty="0"/>
              <a:t>Step </a:t>
            </a:r>
            <a:r>
              <a:rPr lang="en-US" sz="2400" dirty="0" smtClean="0"/>
              <a:t>3: </a:t>
            </a:r>
            <a:r>
              <a:rPr lang="en-US" sz="2400" dirty="0"/>
              <a:t>Leukocyte </a:t>
            </a:r>
            <a:r>
              <a:rPr lang="en-US" sz="2400" dirty="0" err="1"/>
              <a:t>diapedesis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r>
              <a:rPr lang="en-US" dirty="0" smtClean="0"/>
              <a:t>Interactions </a:t>
            </a:r>
            <a:r>
              <a:rPr lang="en-US" dirty="0"/>
              <a:t>between PECAM and LFA-1</a:t>
            </a:r>
          </a:p>
          <a:p>
            <a:r>
              <a:rPr lang="en-US" sz="2400" dirty="0"/>
              <a:t>Step </a:t>
            </a:r>
            <a:r>
              <a:rPr lang="en-US" sz="2400" dirty="0" smtClean="0"/>
              <a:t>4: </a:t>
            </a:r>
            <a:r>
              <a:rPr lang="en-US" sz="2400" dirty="0"/>
              <a:t>M</a:t>
            </a:r>
            <a:r>
              <a:rPr lang="en-US" sz="2400" dirty="0" smtClean="0"/>
              <a:t>ovement </a:t>
            </a:r>
            <a:r>
              <a:rPr lang="en-US" sz="2400" dirty="0"/>
              <a:t>of the leukocytes through the </a:t>
            </a:r>
            <a:r>
              <a:rPr lang="en-US" sz="2400" dirty="0" smtClean="0"/>
              <a:t>tissues</a:t>
            </a:r>
          </a:p>
          <a:p>
            <a:pPr lvl="1"/>
            <a:r>
              <a:rPr lang="en-US" dirty="0" smtClean="0"/>
              <a:t>Directed by </a:t>
            </a:r>
            <a:r>
              <a:rPr lang="en-US" dirty="0" err="1"/>
              <a:t>chemokines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7" t="47671" r="1660"/>
          <a:stretch/>
        </p:blipFill>
        <p:spPr bwMode="auto">
          <a:xfrm>
            <a:off x="785323" y="1597430"/>
            <a:ext cx="3337051" cy="44671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489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Killer Cells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Secrete cytotoxic granules to the surface of target </a:t>
            </a:r>
            <a:r>
              <a:rPr lang="en-US" dirty="0" err="1"/>
              <a:t>cell</a:t>
            </a:r>
            <a:r>
              <a:rPr lang="en-US" dirty="0" err="1">
                <a:sym typeface="Wingdings"/>
              </a:rPr>
              <a:t></a:t>
            </a:r>
            <a:r>
              <a:rPr lang="en-US" dirty="0" err="1"/>
              <a:t>cell</a:t>
            </a:r>
            <a:r>
              <a:rPr lang="en-US" dirty="0"/>
              <a:t> death </a:t>
            </a:r>
            <a:endParaRPr lang="en-US" dirty="0" smtClean="0"/>
          </a:p>
          <a:p>
            <a:r>
              <a:rPr lang="en-US" dirty="0" smtClean="0"/>
              <a:t>Production </a:t>
            </a:r>
            <a:r>
              <a:rPr lang="en-US" dirty="0"/>
              <a:t>stimulated by IFN-α, IFN-β and IL-12 </a:t>
            </a:r>
            <a:endParaRPr lang="en-US" dirty="0" smtClean="0"/>
          </a:p>
          <a:p>
            <a:r>
              <a:rPr lang="en-US" dirty="0"/>
              <a:t>Recognize uninfected host cells via inhibitory receptors specific for MHC class 1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1734" r="21734" b="3058"/>
          <a:stretch/>
        </p:blipFill>
        <p:spPr>
          <a:xfrm>
            <a:off x="4648199" y="1747838"/>
            <a:ext cx="3565526" cy="4184760"/>
          </a:xfrm>
        </p:spPr>
      </p:pic>
    </p:spTree>
    <p:extLst>
      <p:ext uri="{BB962C8B-B14F-4D97-AF65-F5344CB8AC3E}">
        <p14:creationId xmlns:p14="http://schemas.microsoft.com/office/powerpoint/2010/main" val="1993942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Killer Cells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Recognize </a:t>
            </a:r>
            <a:r>
              <a:rPr lang="en-US" dirty="0"/>
              <a:t>virus infected </a:t>
            </a:r>
            <a:r>
              <a:rPr lang="en-US" dirty="0" smtClean="0"/>
              <a:t>cells primarily by MHC alterations</a:t>
            </a:r>
          </a:p>
          <a:p>
            <a:pPr lvl="1"/>
            <a:r>
              <a:rPr lang="en-US" dirty="0"/>
              <a:t>Some viruses </a:t>
            </a:r>
            <a:r>
              <a:rPr lang="en-US" dirty="0" smtClean="0"/>
              <a:t>inhibit </a:t>
            </a:r>
            <a:r>
              <a:rPr lang="en-US" dirty="0"/>
              <a:t>protein </a:t>
            </a:r>
            <a:r>
              <a:rPr lang="en-US" dirty="0" smtClean="0"/>
              <a:t>synthesis</a:t>
            </a:r>
            <a:r>
              <a:rPr lang="en-US" dirty="0" smtClean="0">
                <a:sym typeface="Wingdings"/>
              </a:rPr>
              <a:t> decreased </a:t>
            </a:r>
            <a:r>
              <a:rPr lang="en-US" dirty="0" smtClean="0"/>
              <a:t>MHC </a:t>
            </a:r>
            <a:r>
              <a:rPr lang="en-US" dirty="0"/>
              <a:t>class 1 </a:t>
            </a:r>
            <a:r>
              <a:rPr lang="en-US" dirty="0" smtClean="0"/>
              <a:t>proteins</a:t>
            </a:r>
            <a:endParaRPr lang="en-US" dirty="0"/>
          </a:p>
          <a:p>
            <a:pPr lvl="1"/>
            <a:r>
              <a:rPr lang="en-US" dirty="0"/>
              <a:t>Viruses </a:t>
            </a:r>
            <a:r>
              <a:rPr lang="en-US" dirty="0" smtClean="0"/>
              <a:t>inhibit </a:t>
            </a:r>
            <a:r>
              <a:rPr lang="en-US" dirty="0"/>
              <a:t>export of MHC class 1 molecules </a:t>
            </a:r>
          </a:p>
          <a:p>
            <a:pPr lvl="1"/>
            <a:r>
              <a:rPr lang="en-US" dirty="0"/>
              <a:t>NK cells </a:t>
            </a:r>
            <a:r>
              <a:rPr lang="en-US" dirty="0" smtClean="0"/>
              <a:t>recognize </a:t>
            </a:r>
            <a:r>
              <a:rPr lang="en-US" dirty="0"/>
              <a:t>alterations to MHC class 1 complexes with proteins </a:t>
            </a:r>
            <a:r>
              <a:rPr lang="en-US" dirty="0" smtClean="0"/>
              <a:t>in infected </a:t>
            </a:r>
            <a:r>
              <a:rPr lang="en-US" dirty="0"/>
              <a:t>cells 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Detect </a:t>
            </a:r>
            <a:r>
              <a:rPr lang="en-US" dirty="0" smtClean="0"/>
              <a:t>changes in glycosylation </a:t>
            </a:r>
            <a:r>
              <a:rPr lang="en-US" dirty="0"/>
              <a:t>of </a:t>
            </a:r>
            <a:r>
              <a:rPr lang="en-US" dirty="0" smtClean="0"/>
              <a:t>cell proteins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" r="3274" b="3058"/>
          <a:stretch/>
        </p:blipFill>
        <p:spPr bwMode="auto">
          <a:xfrm>
            <a:off x="496674" y="1492625"/>
            <a:ext cx="3947919" cy="4636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907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</a:t>
            </a:r>
            <a:br>
              <a:rPr lang="en-US" dirty="0" smtClean="0"/>
            </a:br>
            <a:r>
              <a:rPr lang="en-US" dirty="0" smtClean="0"/>
              <a:t>A series of cleavages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1" indent="-342900">
              <a:spcBef>
                <a:spcPts val="1600"/>
              </a:spcBef>
            </a:pPr>
            <a:r>
              <a:rPr lang="en-US" sz="2200" dirty="0" smtClean="0"/>
              <a:t>Numerous distinct </a:t>
            </a:r>
            <a:r>
              <a:rPr lang="en-US" sz="2200" dirty="0"/>
              <a:t>plasma </a:t>
            </a:r>
            <a:r>
              <a:rPr lang="en-US" sz="2200" dirty="0" smtClean="0"/>
              <a:t>proteins react with </a:t>
            </a:r>
            <a:r>
              <a:rPr lang="en-US" sz="2200" dirty="0"/>
              <a:t>one another to opsonize pathogens</a:t>
            </a:r>
          </a:p>
          <a:p>
            <a:r>
              <a:rPr lang="en-US" dirty="0"/>
              <a:t>Many are </a:t>
            </a:r>
            <a:r>
              <a:rPr lang="en-US" dirty="0" smtClean="0"/>
              <a:t>zymogens</a:t>
            </a:r>
          </a:p>
          <a:p>
            <a:r>
              <a:rPr lang="en-US" dirty="0" smtClean="0"/>
              <a:t>Three separate complement pathways exist, all converge on same effector molecules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1483" y="1747838"/>
            <a:ext cx="3146530" cy="376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major players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1777999" y="1492625"/>
            <a:ext cx="5593585" cy="5028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399" y="1747838"/>
            <a:ext cx="7313613" cy="4316786"/>
          </a:xfrm>
        </p:spPr>
        <p:txBody>
          <a:bodyPr>
            <a:normAutofit fontScale="92500"/>
          </a:bodyPr>
          <a:lstStyle/>
          <a:p>
            <a:r>
              <a:rPr lang="en-US" sz="2800" dirty="0" smtClean="0"/>
              <a:t>Three primary functions:</a:t>
            </a:r>
          </a:p>
          <a:p>
            <a:endParaRPr lang="en-US" sz="2800" dirty="0" smtClean="0"/>
          </a:p>
          <a:p>
            <a:pPr lvl="1"/>
            <a:r>
              <a:rPr lang="en-US" sz="2400" dirty="0"/>
              <a:t>Complement molecules </a:t>
            </a:r>
            <a:r>
              <a:rPr lang="en-US" sz="2400" dirty="0" smtClean="0"/>
              <a:t>bind </a:t>
            </a:r>
            <a:r>
              <a:rPr lang="en-US" sz="2400" dirty="0"/>
              <a:t>pathogens, opsonizing for phagocytes with receptors for complement 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r>
              <a:rPr lang="en-US" sz="2400" dirty="0"/>
              <a:t>Act as a </a:t>
            </a:r>
            <a:r>
              <a:rPr lang="en-US" sz="2400" dirty="0" err="1"/>
              <a:t>chemoattractant</a:t>
            </a:r>
            <a:r>
              <a:rPr lang="en-US" sz="2400" dirty="0"/>
              <a:t> drawing and activating phagocytes to the site of </a:t>
            </a:r>
            <a:r>
              <a:rPr lang="en-US" sz="2400" dirty="0" smtClean="0"/>
              <a:t>infection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smtClean="0"/>
              <a:t>Damage </a:t>
            </a:r>
            <a:r>
              <a:rPr lang="en-US" sz="2400" dirty="0"/>
              <a:t>certain bacteria by creating pores in the bacterial membrane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31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Pathway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Initiated by: </a:t>
            </a:r>
            <a:endParaRPr lang="en-US" dirty="0" smtClean="0"/>
          </a:p>
          <a:p>
            <a:pPr lvl="1"/>
            <a:r>
              <a:rPr lang="en-US" dirty="0"/>
              <a:t>Binding of C1q directly to the pathogen surface</a:t>
            </a:r>
          </a:p>
          <a:p>
            <a:pPr lvl="1"/>
            <a:r>
              <a:rPr lang="en-US" dirty="0"/>
              <a:t>Binding of C1q to a Ag-</a:t>
            </a:r>
            <a:r>
              <a:rPr lang="en-US" dirty="0" err="1"/>
              <a:t>Ab</a:t>
            </a:r>
            <a:r>
              <a:rPr lang="en-US" dirty="0"/>
              <a:t> </a:t>
            </a:r>
            <a:r>
              <a:rPr lang="en-US" dirty="0" smtClean="0"/>
              <a:t>complex</a:t>
            </a:r>
          </a:p>
          <a:p>
            <a:pPr marL="342900" lvl="2" indent="-342900">
              <a:spcBef>
                <a:spcPts val="1600"/>
              </a:spcBef>
            </a:pPr>
            <a:r>
              <a:rPr lang="en-US" sz="2200" dirty="0"/>
              <a:t>After multiple C1q are bound, C1r of the C1r:C1s complex is activated and cleaves C1s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57" y="1747837"/>
            <a:ext cx="3905945" cy="3315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193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Classical Pathway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747838"/>
            <a:ext cx="7299325" cy="2045682"/>
          </a:xfrm>
        </p:spPr>
        <p:txBody>
          <a:bodyPr>
            <a:normAutofit/>
          </a:bodyPr>
          <a:lstStyle/>
          <a:p>
            <a:r>
              <a:rPr lang="en-US" dirty="0" smtClean="0"/>
              <a:t>C1s </a:t>
            </a:r>
            <a:r>
              <a:rPr lang="en-US" dirty="0"/>
              <a:t>cleaves C4 and C2 generating C4b and C2b which together make C3 </a:t>
            </a:r>
            <a:r>
              <a:rPr lang="en-US" dirty="0" err="1"/>
              <a:t>convertase</a:t>
            </a:r>
            <a:r>
              <a:rPr lang="en-US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25" y="3305602"/>
            <a:ext cx="7015551" cy="3067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192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Mannan</a:t>
            </a:r>
            <a:r>
              <a:rPr lang="en-US" dirty="0" smtClean="0"/>
              <a:t>-Binding </a:t>
            </a:r>
            <a:r>
              <a:rPr lang="en-US" dirty="0" err="1" smtClean="0"/>
              <a:t>Lecitin</a:t>
            </a:r>
            <a:r>
              <a:rPr lang="en-US" dirty="0" smtClean="0"/>
              <a:t> Pathway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2" indent="-342900">
              <a:spcBef>
                <a:spcPts val="1600"/>
              </a:spcBef>
            </a:pPr>
            <a:r>
              <a:rPr lang="en-US" sz="2200" dirty="0" err="1"/>
              <a:t>Mannan</a:t>
            </a:r>
            <a:r>
              <a:rPr lang="en-US" sz="2200" dirty="0"/>
              <a:t>-binding </a:t>
            </a:r>
            <a:r>
              <a:rPr lang="en-US" sz="2200" dirty="0" err="1"/>
              <a:t>lectin</a:t>
            </a:r>
            <a:r>
              <a:rPr lang="en-US" sz="2200" dirty="0"/>
              <a:t> binds to mannose-containing carbohydrates on bacteria and viruses</a:t>
            </a:r>
          </a:p>
          <a:p>
            <a:r>
              <a:rPr lang="en-US" dirty="0" err="1"/>
              <a:t>Mannan</a:t>
            </a:r>
            <a:r>
              <a:rPr lang="en-US" dirty="0"/>
              <a:t>-binding </a:t>
            </a:r>
            <a:r>
              <a:rPr lang="en-US" dirty="0" err="1"/>
              <a:t>lectin</a:t>
            </a:r>
            <a:r>
              <a:rPr lang="en-US" dirty="0"/>
              <a:t> complex (MASP-1 and MASP-2) is activated to cleave C4 and C2 </a:t>
            </a:r>
            <a:endParaRPr lang="en-US" dirty="0" smtClean="0"/>
          </a:p>
          <a:p>
            <a:pPr marL="342900" lvl="2" indent="-342900">
              <a:spcBef>
                <a:spcPts val="1600"/>
              </a:spcBef>
            </a:pPr>
            <a:r>
              <a:rPr lang="en-US" sz="2200" dirty="0" smtClean="0"/>
              <a:t>R</a:t>
            </a:r>
            <a:r>
              <a:rPr lang="en-US" sz="2200" dirty="0"/>
              <a:t>emainder of the pathway mimics the classical pathway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404" y="1944337"/>
            <a:ext cx="2237629" cy="41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17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pathway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494" y="1747837"/>
            <a:ext cx="4950459" cy="4895371"/>
          </a:xfrm>
        </p:spPr>
        <p:txBody>
          <a:bodyPr>
            <a:normAutofit/>
          </a:bodyPr>
          <a:lstStyle/>
          <a:p>
            <a:pPr lvl="2"/>
            <a:r>
              <a:rPr lang="en-US" dirty="0"/>
              <a:t>Spontaneous cleavage of C3 forms circulating C3(H</a:t>
            </a:r>
            <a:r>
              <a:rPr lang="en-US" baseline="-25000" dirty="0"/>
              <a:t>2</a:t>
            </a:r>
            <a:r>
              <a:rPr lang="en-US" dirty="0"/>
              <a:t>O)</a:t>
            </a:r>
          </a:p>
          <a:p>
            <a:pPr lvl="2"/>
            <a:r>
              <a:rPr lang="en-US" dirty="0"/>
              <a:t>C3(H</a:t>
            </a:r>
            <a:r>
              <a:rPr lang="en-US" baseline="-25000" dirty="0"/>
              <a:t>2</a:t>
            </a:r>
            <a:r>
              <a:rPr lang="en-US" dirty="0"/>
              <a:t>O) binds factor B</a:t>
            </a:r>
          </a:p>
          <a:p>
            <a:pPr lvl="2"/>
            <a:r>
              <a:rPr lang="en-US" dirty="0"/>
              <a:t>Factor B undergoes cleavage by factor D to factor Ba and Bb</a:t>
            </a:r>
          </a:p>
          <a:p>
            <a:pPr lvl="2"/>
            <a:r>
              <a:rPr lang="en-US" dirty="0"/>
              <a:t>C3(H</a:t>
            </a:r>
            <a:r>
              <a:rPr lang="en-US" baseline="-25000" dirty="0"/>
              <a:t>2</a:t>
            </a:r>
            <a:r>
              <a:rPr lang="en-US" dirty="0"/>
              <a:t>O)Bb complex acts as a circulating C3 </a:t>
            </a:r>
            <a:r>
              <a:rPr lang="en-US" dirty="0" err="1"/>
              <a:t>convertase</a:t>
            </a:r>
            <a:endParaRPr lang="en-US" dirty="0"/>
          </a:p>
          <a:p>
            <a:pPr lvl="2"/>
            <a:r>
              <a:rPr lang="en-US" dirty="0"/>
              <a:t>Circulating C3 </a:t>
            </a:r>
            <a:r>
              <a:rPr lang="en-US" dirty="0" err="1"/>
              <a:t>convertase</a:t>
            </a:r>
            <a:r>
              <a:rPr lang="en-US" dirty="0"/>
              <a:t> forms C3b which may bind to pathogens</a:t>
            </a:r>
          </a:p>
          <a:p>
            <a:pPr lvl="2"/>
            <a:r>
              <a:rPr lang="en-US" dirty="0" smtClean="0"/>
              <a:t>C3b then binds Factor B, once again allowing its cleavage to Ba and Bb via Factor D</a:t>
            </a:r>
          </a:p>
          <a:p>
            <a:pPr lvl="2"/>
            <a:r>
              <a:rPr lang="en-US" dirty="0" smtClean="0"/>
              <a:t>Creates C3b,Bb, a pathogen bound C3 </a:t>
            </a:r>
            <a:r>
              <a:rPr lang="en-US" dirty="0" err="1" smtClean="0"/>
              <a:t>convertase</a:t>
            </a:r>
            <a:r>
              <a:rPr lang="en-US" dirty="0" smtClean="0"/>
              <a:t> and remainder of the complement cascade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7" r="23418" b="45411"/>
          <a:stretch/>
        </p:blipFill>
        <p:spPr bwMode="auto">
          <a:xfrm>
            <a:off x="5513970" y="1492625"/>
            <a:ext cx="2355969" cy="51505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3714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Common Pathway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3672" y="1492625"/>
            <a:ext cx="5413716" cy="5086170"/>
          </a:xfrm>
        </p:spPr>
        <p:txBody>
          <a:bodyPr>
            <a:normAutofit/>
          </a:bodyPr>
          <a:lstStyle/>
          <a:p>
            <a:pPr lvl="2"/>
            <a:r>
              <a:rPr lang="en-US" dirty="0"/>
              <a:t>All pathways eventually generate a protease called C3 </a:t>
            </a:r>
            <a:r>
              <a:rPr lang="en-US" dirty="0" err="1" smtClean="0"/>
              <a:t>convertase</a:t>
            </a:r>
            <a:endParaRPr lang="en-US" dirty="0" smtClean="0"/>
          </a:p>
          <a:p>
            <a:pPr lvl="2"/>
            <a:endParaRPr lang="en-US" dirty="0"/>
          </a:p>
          <a:p>
            <a:pPr lvl="2"/>
            <a:r>
              <a:rPr lang="en-US" dirty="0"/>
              <a:t>C3 </a:t>
            </a:r>
            <a:r>
              <a:rPr lang="en-US" dirty="0" err="1"/>
              <a:t>convertase</a:t>
            </a:r>
            <a:r>
              <a:rPr lang="en-US" dirty="0"/>
              <a:t> cleaves C3 to C3b (main effector of complement) and C3a (inflammatory mediator</a:t>
            </a:r>
            <a:r>
              <a:rPr lang="en-US" dirty="0" smtClean="0"/>
              <a:t>)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Phagocytes have receptors for </a:t>
            </a:r>
            <a:r>
              <a:rPr lang="en-US" dirty="0" smtClean="0"/>
              <a:t>C3b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C3b binds C3 </a:t>
            </a:r>
            <a:r>
              <a:rPr lang="en-US" dirty="0" err="1"/>
              <a:t>convertase</a:t>
            </a:r>
            <a:r>
              <a:rPr lang="en-US" dirty="0"/>
              <a:t> to make C5 </a:t>
            </a:r>
            <a:r>
              <a:rPr lang="en-US" dirty="0" err="1" smtClean="0"/>
              <a:t>convertase</a:t>
            </a:r>
            <a:endParaRPr lang="en-US" dirty="0" smtClean="0"/>
          </a:p>
          <a:p>
            <a:pPr lvl="2"/>
            <a:endParaRPr lang="en-US" dirty="0"/>
          </a:p>
          <a:p>
            <a:pPr lvl="2"/>
            <a:r>
              <a:rPr lang="en-US" dirty="0"/>
              <a:t>C5 </a:t>
            </a:r>
            <a:r>
              <a:rPr lang="en-US" dirty="0" err="1"/>
              <a:t>convertase</a:t>
            </a:r>
            <a:r>
              <a:rPr lang="en-US" dirty="0"/>
              <a:t> cleaves C5 to C5a (inflammatory mediator) and C5b (complement effector)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187" y="1492625"/>
            <a:ext cx="2665242" cy="5086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79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Common Pathway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747838"/>
            <a:ext cx="7299325" cy="217937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C5b binds C6</a:t>
            </a:r>
          </a:p>
          <a:p>
            <a:r>
              <a:rPr lang="en-US" dirty="0"/>
              <a:t>C5b, 6 complex binds C7, causing exposure of hydrophobic sites on C7</a:t>
            </a:r>
          </a:p>
          <a:p>
            <a:r>
              <a:rPr lang="en-US" dirty="0"/>
              <a:t>C5b, 6, 7 complex inserts into the lipid bilayer</a:t>
            </a:r>
          </a:p>
          <a:p>
            <a:r>
              <a:rPr lang="en-US" dirty="0"/>
              <a:t>C5b binds C8β exposing the hydrophobic site of C8β/C8α-</a:t>
            </a:r>
            <a:r>
              <a:rPr lang="en-US" dirty="0" err="1"/>
              <a:t>γ</a:t>
            </a:r>
            <a:r>
              <a:rPr lang="en-US" dirty="0"/>
              <a:t> complex, allowing it to insert in lipid bilayer</a:t>
            </a:r>
          </a:p>
          <a:p>
            <a:r>
              <a:rPr lang="en-US" dirty="0"/>
              <a:t>C8α-</a:t>
            </a:r>
            <a:r>
              <a:rPr lang="en-US" dirty="0" err="1"/>
              <a:t>γ</a:t>
            </a:r>
            <a:r>
              <a:rPr lang="en-US" dirty="0"/>
              <a:t> induces polymerization of 10-16 C9s forming MAC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43" y="4027484"/>
            <a:ext cx="7382914" cy="2439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9607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Complement and Phagocytosis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747838"/>
            <a:ext cx="7299325" cy="1978836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C</a:t>
            </a:r>
            <a:r>
              <a:rPr lang="en-US" dirty="0"/>
              <a:t>omplement receptors are present on the phagocytic cells</a:t>
            </a:r>
          </a:p>
          <a:p>
            <a:pPr lvl="1"/>
            <a:r>
              <a:rPr lang="en-US" dirty="0"/>
              <a:t>C3b is the primary </a:t>
            </a:r>
            <a:r>
              <a:rPr lang="en-US" dirty="0" err="1"/>
              <a:t>opsonin</a:t>
            </a:r>
            <a:r>
              <a:rPr lang="en-US" dirty="0"/>
              <a:t> in the complement </a:t>
            </a:r>
            <a:r>
              <a:rPr lang="en-US" dirty="0" smtClean="0"/>
              <a:t>cascade</a:t>
            </a:r>
          </a:p>
          <a:p>
            <a:pPr lvl="1"/>
            <a:r>
              <a:rPr lang="en-US" dirty="0" smtClean="0"/>
              <a:t>CR1 </a:t>
            </a:r>
            <a:r>
              <a:rPr lang="en-US" dirty="0"/>
              <a:t>(CD35): macrophages, basophils, neutrophils, </a:t>
            </a:r>
            <a:r>
              <a:rPr lang="en-US" dirty="0" err="1"/>
              <a:t>eosinophils</a:t>
            </a:r>
            <a:endParaRPr lang="en-US" dirty="0"/>
          </a:p>
          <a:p>
            <a:pPr lvl="2"/>
            <a:r>
              <a:rPr lang="en-US" dirty="0"/>
              <a:t>Cannot independently stimulate phagocytosis, but does so in the presence of other inflammatory mediators, such as C5a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" r="1801"/>
          <a:stretch/>
        </p:blipFill>
        <p:spPr bwMode="auto">
          <a:xfrm>
            <a:off x="1330454" y="3726674"/>
            <a:ext cx="6483092" cy="2765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6291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Antigen Recognition</a:t>
            </a:r>
            <a:br>
              <a:rPr lang="en-US" dirty="0" smtClean="0"/>
            </a:br>
            <a:r>
              <a:rPr lang="en-US" dirty="0" smtClean="0"/>
              <a:t>Antibody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7310" y="1747838"/>
            <a:ext cx="3563470" cy="431678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Functions of antibody:</a:t>
            </a:r>
          </a:p>
          <a:p>
            <a:pPr lvl="1"/>
            <a:r>
              <a:rPr lang="en-US" dirty="0" smtClean="0"/>
              <a:t>Bind molecules from pathogen eliciting immune response</a:t>
            </a:r>
          </a:p>
          <a:p>
            <a:pPr lvl="1"/>
            <a:r>
              <a:rPr lang="en-US" dirty="0" smtClean="0"/>
              <a:t>Recruit other cells to destroy </a:t>
            </a:r>
            <a:r>
              <a:rPr lang="en-US" dirty="0" smtClean="0"/>
              <a:t>antigen</a:t>
            </a:r>
          </a:p>
          <a:p>
            <a:pPr lvl="1"/>
            <a:r>
              <a:rPr lang="en-US" dirty="0" smtClean="0"/>
              <a:t>Contain </a:t>
            </a:r>
            <a:r>
              <a:rPr lang="en-US" dirty="0" smtClean="0"/>
              <a:t>light and heavy </a:t>
            </a:r>
            <a:r>
              <a:rPr lang="en-US" dirty="0" smtClean="0"/>
              <a:t>chains</a:t>
            </a:r>
          </a:p>
          <a:p>
            <a:pPr marL="342900" lvl="1" indent="-342900">
              <a:spcBef>
                <a:spcPts val="1600"/>
              </a:spcBef>
            </a:pPr>
            <a:r>
              <a:rPr lang="en-US" sz="2200" dirty="0"/>
              <a:t>Antigenic determinant or </a:t>
            </a:r>
            <a:r>
              <a:rPr lang="en-US" sz="2200" dirty="0" smtClean="0"/>
              <a:t>epitope</a:t>
            </a:r>
            <a:endParaRPr lang="en-US" sz="2800" dirty="0"/>
          </a:p>
          <a:p>
            <a:pPr lvl="1"/>
            <a:r>
              <a:rPr lang="en-US" dirty="0"/>
              <a:t>Conformational or discontinuous </a:t>
            </a:r>
            <a:r>
              <a:rPr lang="en-US" dirty="0" smtClean="0"/>
              <a:t>epitopes</a:t>
            </a:r>
            <a:endParaRPr lang="en-US" dirty="0"/>
          </a:p>
          <a:p>
            <a:pPr lvl="1"/>
            <a:r>
              <a:rPr lang="en-US" dirty="0"/>
              <a:t>Continuous or linear epitope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829" y="2044121"/>
            <a:ext cx="4273110" cy="3604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545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Antigen recognition</a:t>
            </a:r>
            <a:br>
              <a:rPr lang="en-US" dirty="0" smtClean="0"/>
            </a:br>
            <a:r>
              <a:rPr lang="en-US" dirty="0" smtClean="0"/>
              <a:t>T cells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 cell receptor structure</a:t>
            </a:r>
          </a:p>
          <a:p>
            <a:pPr lvl="1"/>
            <a:r>
              <a:rPr lang="en-US" dirty="0"/>
              <a:t>2</a:t>
            </a:r>
            <a:r>
              <a:rPr lang="en-US" dirty="0" smtClean="0"/>
              <a:t> </a:t>
            </a:r>
            <a:r>
              <a:rPr lang="en-US" dirty="0"/>
              <a:t>polypeptide chains linked by a disulfide </a:t>
            </a:r>
            <a:r>
              <a:rPr lang="en-US" dirty="0" smtClean="0"/>
              <a:t>bond</a:t>
            </a:r>
            <a:endParaRPr lang="en-US" dirty="0"/>
          </a:p>
          <a:p>
            <a:pPr lvl="1"/>
            <a:r>
              <a:rPr lang="en-US" dirty="0" smtClean="0"/>
              <a:t>1 </a:t>
            </a:r>
            <a:r>
              <a:rPr lang="en-US" dirty="0"/>
              <a:t>antigen-binding site</a:t>
            </a:r>
          </a:p>
          <a:p>
            <a:pPr lvl="1"/>
            <a:r>
              <a:rPr lang="en-US" dirty="0"/>
              <a:t>Never secreted</a:t>
            </a:r>
          </a:p>
          <a:p>
            <a:pPr lvl="1"/>
            <a:r>
              <a:rPr lang="en-US" dirty="0"/>
              <a:t>Consists of the variable region and the constant region </a:t>
            </a:r>
            <a:r>
              <a:rPr lang="en-US" dirty="0" smtClean="0"/>
              <a:t>with </a:t>
            </a:r>
            <a:r>
              <a:rPr lang="en-US" dirty="0"/>
              <a:t>hydrophobic </a:t>
            </a:r>
            <a:r>
              <a:rPr lang="en-US" dirty="0" err="1"/>
              <a:t>transmembrane</a:t>
            </a:r>
            <a:r>
              <a:rPr lang="en-US" dirty="0"/>
              <a:t> domain ending in the cytoplasmic tail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765" y="1747838"/>
            <a:ext cx="3372248" cy="4117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6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Macrophage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839" r="1961" b="6364"/>
          <a:stretch/>
        </p:blipFill>
        <p:spPr>
          <a:xfrm>
            <a:off x="970321" y="1461099"/>
            <a:ext cx="7203359" cy="2231453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401" y="3692552"/>
            <a:ext cx="7313612" cy="2891796"/>
          </a:xfrm>
        </p:spPr>
        <p:txBody>
          <a:bodyPr>
            <a:normAutofit lnSpcReduction="10000"/>
          </a:bodyPr>
          <a:lstStyle/>
          <a:p>
            <a:r>
              <a:rPr lang="en-US" sz="2600" dirty="0"/>
              <a:t>M</a:t>
            </a:r>
            <a:r>
              <a:rPr lang="en-US" sz="2600" dirty="0" smtClean="0"/>
              <a:t>ature </a:t>
            </a:r>
            <a:r>
              <a:rPr lang="en-US" sz="2600" dirty="0"/>
              <a:t>or tissue form of monocyte, phagocytic</a:t>
            </a:r>
          </a:p>
          <a:p>
            <a:r>
              <a:rPr lang="en-US" dirty="0"/>
              <a:t>In innate immunity will recognize common bacterial surface antigens or a complement fixed to the bacterial surface</a:t>
            </a:r>
          </a:p>
          <a:p>
            <a:r>
              <a:rPr lang="en-US" dirty="0"/>
              <a:t>Release cytokines and </a:t>
            </a:r>
            <a:r>
              <a:rPr lang="en-US" dirty="0" err="1"/>
              <a:t>chemokines</a:t>
            </a:r>
            <a:endParaRPr lang="en-US" dirty="0"/>
          </a:p>
          <a:p>
            <a:r>
              <a:rPr lang="en-US" dirty="0"/>
              <a:t>Also play a role in antigen presentation to T cells</a:t>
            </a:r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spcBef>
                <a:spcPts val="1600"/>
              </a:spcBef>
            </a:pPr>
            <a:r>
              <a:rPr lang="en-US" dirty="0" smtClean="0"/>
              <a:t>T </a:t>
            </a:r>
            <a:r>
              <a:rPr lang="en-US" dirty="0"/>
              <a:t>cell surface proteins CD4 and CD8 </a:t>
            </a:r>
            <a:r>
              <a:rPr lang="en-US" dirty="0" smtClean="0"/>
              <a:t>interact </a:t>
            </a:r>
            <a:r>
              <a:rPr lang="en-US" dirty="0"/>
              <a:t>with MHC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Recognize a complex of </a:t>
            </a:r>
            <a:r>
              <a:rPr lang="en-US" dirty="0" err="1"/>
              <a:t>antigentic</a:t>
            </a:r>
            <a:r>
              <a:rPr lang="en-US" dirty="0"/>
              <a:t> peptide to the MHC molecule</a:t>
            </a:r>
          </a:p>
          <a:p>
            <a:pPr lvl="1"/>
            <a:r>
              <a:rPr lang="en-US" dirty="0" smtClean="0"/>
              <a:t>CD4 </a:t>
            </a:r>
            <a:r>
              <a:rPr lang="en-US" dirty="0"/>
              <a:t>binds to MHC class II</a:t>
            </a:r>
          </a:p>
          <a:p>
            <a:pPr lvl="2"/>
            <a:r>
              <a:rPr lang="en-US" dirty="0"/>
              <a:t>Activate effector cells of the immune </a:t>
            </a:r>
            <a:r>
              <a:rPr lang="en-US" dirty="0" smtClean="0"/>
              <a:t>system</a:t>
            </a:r>
            <a:endParaRPr lang="en-US" dirty="0"/>
          </a:p>
          <a:p>
            <a:pPr lvl="1"/>
            <a:r>
              <a:rPr lang="en-US" dirty="0" smtClean="0"/>
              <a:t>CD8 </a:t>
            </a:r>
            <a:r>
              <a:rPr lang="en-US" dirty="0"/>
              <a:t>(cytotoxic T cell) binds to MHC class I</a:t>
            </a:r>
          </a:p>
          <a:p>
            <a:pPr lvl="2"/>
            <a:r>
              <a:rPr lang="en-US" dirty="0"/>
              <a:t>Present peptides from pathogens to specialized T cells to kill any cell they recognize</a:t>
            </a:r>
          </a:p>
          <a:p>
            <a:pPr marL="342900" lvl="1" indent="-342900">
              <a:spcBef>
                <a:spcPts val="1600"/>
              </a:spcBef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43" y="1747838"/>
            <a:ext cx="2764170" cy="437436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Antigen recognition</a:t>
            </a:r>
            <a:br>
              <a:rPr lang="en-US" dirty="0" smtClean="0"/>
            </a:br>
            <a:r>
              <a:rPr lang="en-US" dirty="0" smtClean="0"/>
              <a:t>T cells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31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Signaling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7549" y="1747838"/>
            <a:ext cx="7316176" cy="2095817"/>
          </a:xfrm>
        </p:spPr>
        <p:txBody>
          <a:bodyPr/>
          <a:lstStyle/>
          <a:p>
            <a:pPr lvl="1"/>
            <a:r>
              <a:rPr lang="en-US" dirty="0"/>
              <a:t>Cross-linking of antigen receptors</a:t>
            </a:r>
          </a:p>
          <a:p>
            <a:pPr lvl="2"/>
            <a:r>
              <a:rPr lang="en-US" dirty="0"/>
              <a:t>Ligand binding by lymphocyte results in antigen receptor clustering</a:t>
            </a:r>
          </a:p>
          <a:p>
            <a:pPr lvl="2"/>
            <a:r>
              <a:rPr lang="en-US" dirty="0" smtClean="0"/>
              <a:t>Results </a:t>
            </a:r>
            <a:r>
              <a:rPr lang="en-US" dirty="0"/>
              <a:t>in activation of intracellular signaling molecules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665" y="3659823"/>
            <a:ext cx="6086671" cy="2723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526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 Tyrosine Kinase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81531"/>
            <a:ext cx="7299325" cy="4316786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ost </a:t>
            </a:r>
            <a:r>
              <a:rPr lang="en-US" dirty="0"/>
              <a:t>common receptor type</a:t>
            </a:r>
          </a:p>
          <a:p>
            <a:r>
              <a:rPr lang="en-US" dirty="0"/>
              <a:t>Brought together by receptor clustering</a:t>
            </a:r>
          </a:p>
          <a:p>
            <a:r>
              <a:rPr lang="en-US" dirty="0"/>
              <a:t>Activated by </a:t>
            </a:r>
            <a:r>
              <a:rPr lang="en-US" dirty="0" err="1"/>
              <a:t>transphosphorylation</a:t>
            </a:r>
            <a:endParaRPr lang="en-US" dirty="0"/>
          </a:p>
          <a:p>
            <a:r>
              <a:rPr lang="en-US" dirty="0"/>
              <a:t>Cytoplasmic domains contain an intrinsic tyrosine kinase activity</a:t>
            </a:r>
          </a:p>
          <a:p>
            <a:r>
              <a:rPr lang="en-US" dirty="0"/>
              <a:t>Following activation can phosphorylate and activate other cytoplasmic signaling </a:t>
            </a:r>
            <a:r>
              <a:rPr lang="en-US" dirty="0" smtClean="0"/>
              <a:t>molecules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859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399" y="1747838"/>
            <a:ext cx="7313613" cy="4316786"/>
          </a:xfrm>
        </p:spPr>
        <p:txBody>
          <a:bodyPr>
            <a:normAutofit/>
          </a:bodyPr>
          <a:lstStyle/>
          <a:p>
            <a:r>
              <a:rPr lang="en-US" dirty="0"/>
              <a:t>Mechanisms of </a:t>
            </a:r>
            <a:r>
              <a:rPr lang="en-US" dirty="0" smtClean="0"/>
              <a:t>signaling</a:t>
            </a:r>
          </a:p>
          <a:p>
            <a:pPr lvl="1"/>
            <a:r>
              <a:rPr lang="en-US" dirty="0" smtClean="0"/>
              <a:t>Phosphorylation or dephosphorylation of a segment of enzyme/protein to activate</a:t>
            </a:r>
          </a:p>
          <a:p>
            <a:pPr lvl="1"/>
            <a:r>
              <a:rPr lang="en-US" dirty="0" smtClean="0"/>
              <a:t>Creation </a:t>
            </a:r>
            <a:r>
              <a:rPr lang="en-US" dirty="0"/>
              <a:t>of a new binding site on effector protein for a cytosolic target protein</a:t>
            </a:r>
          </a:p>
          <a:p>
            <a:pPr lvl="1"/>
            <a:r>
              <a:rPr lang="en-US" dirty="0"/>
              <a:t>Recruitment of signaling components to amplify signal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344" y="3990928"/>
            <a:ext cx="5985312" cy="254033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Protein Tyrosine Kinase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397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Phospholipase C-</a:t>
            </a:r>
            <a:r>
              <a:rPr lang="en-US" dirty="0" err="1"/>
              <a:t>γ</a:t>
            </a:r>
            <a:r>
              <a:rPr lang="en-US" dirty="0"/>
              <a:t> enzyme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5471" y="1640695"/>
            <a:ext cx="5096245" cy="4692980"/>
          </a:xfrm>
        </p:spPr>
        <p:txBody>
          <a:bodyPr>
            <a:normAutofit/>
          </a:bodyPr>
          <a:lstStyle/>
          <a:p>
            <a:r>
              <a:rPr lang="en-US" dirty="0" smtClean="0"/>
              <a:t>Breaks PIP</a:t>
            </a:r>
            <a:r>
              <a:rPr lang="en-US" baseline="-25000" dirty="0" smtClean="0"/>
              <a:t>2</a:t>
            </a:r>
            <a:r>
              <a:rPr lang="en-US" dirty="0" smtClean="0"/>
              <a:t> into IP</a:t>
            </a:r>
            <a:r>
              <a:rPr lang="en-US" baseline="-25000" dirty="0" smtClean="0"/>
              <a:t>3</a:t>
            </a:r>
            <a:r>
              <a:rPr lang="en-US" dirty="0" smtClean="0"/>
              <a:t> and DAG</a:t>
            </a:r>
          </a:p>
          <a:p>
            <a:r>
              <a:rPr lang="en-US" dirty="0" smtClean="0"/>
              <a:t>IP</a:t>
            </a:r>
            <a:r>
              <a:rPr lang="en-US" baseline="-25000" dirty="0" smtClean="0"/>
              <a:t>3</a:t>
            </a:r>
            <a:r>
              <a:rPr lang="en-US" dirty="0" smtClean="0"/>
              <a:t> opens calcium channels in endoplasmic reticulum</a:t>
            </a:r>
          </a:p>
          <a:p>
            <a:pPr lvl="1"/>
            <a:r>
              <a:rPr lang="en-US" dirty="0" smtClean="0"/>
              <a:t>Increased cytosolic calcium causes </a:t>
            </a:r>
            <a:r>
              <a:rPr lang="en-US" dirty="0" err="1" smtClean="0"/>
              <a:t>calcineurin</a:t>
            </a:r>
            <a:r>
              <a:rPr lang="en-US" dirty="0" smtClean="0"/>
              <a:t> activation</a:t>
            </a:r>
          </a:p>
          <a:p>
            <a:pPr lvl="1"/>
            <a:r>
              <a:rPr lang="en-US" dirty="0" err="1" smtClean="0"/>
              <a:t>Calcineurin</a:t>
            </a:r>
            <a:r>
              <a:rPr lang="en-US" dirty="0" smtClean="0"/>
              <a:t> activates NFAT</a:t>
            </a:r>
          </a:p>
          <a:p>
            <a:pPr lvl="1"/>
            <a:r>
              <a:rPr lang="en-US" dirty="0" smtClean="0"/>
              <a:t>NFAT </a:t>
            </a:r>
            <a:r>
              <a:rPr lang="en-US" dirty="0"/>
              <a:t>moves to nucleus and acts as a transcriptional regulatory protein</a:t>
            </a:r>
          </a:p>
          <a:p>
            <a:r>
              <a:rPr lang="en-US" dirty="0"/>
              <a:t>DAG activates members of the protein kinase C family</a:t>
            </a:r>
          </a:p>
          <a:p>
            <a:pPr lvl="1"/>
            <a:r>
              <a:rPr lang="en-US" dirty="0"/>
              <a:t>Responsible for several roles in cell activation including activation of NF-</a:t>
            </a:r>
            <a:r>
              <a:rPr lang="en-US" dirty="0" err="1"/>
              <a:t>κB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14144"/>
            <a:ext cx="2226892" cy="4898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579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GTP-binding proteins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399" y="1747838"/>
            <a:ext cx="7299325" cy="2296356"/>
          </a:xfrm>
        </p:spPr>
        <p:txBody>
          <a:bodyPr>
            <a:normAutofit/>
          </a:bodyPr>
          <a:lstStyle/>
          <a:p>
            <a:r>
              <a:rPr lang="en-US" dirty="0" err="1" smtClean="0"/>
              <a:t>Gunanine</a:t>
            </a:r>
            <a:r>
              <a:rPr lang="en-US" dirty="0"/>
              <a:t>-nucleotide exchange factor (GEF) involved in activation of </a:t>
            </a:r>
            <a:r>
              <a:rPr lang="en-US" dirty="0" err="1"/>
              <a:t>Ras</a:t>
            </a:r>
            <a:r>
              <a:rPr lang="en-US" dirty="0"/>
              <a:t> </a:t>
            </a:r>
          </a:p>
          <a:p>
            <a:r>
              <a:rPr lang="en-US" dirty="0"/>
              <a:t>Activate a cascade of protein kinases called the mitogen-activated protein kinase (MAP kinase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59" y="4044194"/>
            <a:ext cx="7020483" cy="2556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6715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Kinase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747838"/>
            <a:ext cx="7299325" cy="1945413"/>
          </a:xfrm>
        </p:spPr>
        <p:txBody>
          <a:bodyPr/>
          <a:lstStyle/>
          <a:p>
            <a:r>
              <a:rPr lang="en-US" sz="2000" dirty="0"/>
              <a:t>MAP kinase kinase kinase phosphorylates MAP kinase kinase </a:t>
            </a:r>
            <a:endParaRPr lang="en-US" sz="2000" dirty="0" smtClean="0"/>
          </a:p>
          <a:p>
            <a:r>
              <a:rPr lang="en-US" sz="2000" dirty="0"/>
              <a:t>MAP kinase kinase</a:t>
            </a:r>
            <a:r>
              <a:rPr lang="en-US" sz="2000" dirty="0" smtClean="0"/>
              <a:t> </a:t>
            </a:r>
            <a:r>
              <a:rPr lang="en-US" sz="2000" dirty="0"/>
              <a:t>phosphorylates MAP kinase </a:t>
            </a:r>
            <a:endParaRPr lang="en-US" sz="2000" dirty="0" smtClean="0"/>
          </a:p>
          <a:p>
            <a:r>
              <a:rPr lang="en-US" sz="2000" dirty="0"/>
              <a:t>MAP kinase </a:t>
            </a:r>
            <a:r>
              <a:rPr lang="en-US" sz="2000" dirty="0" smtClean="0"/>
              <a:t>crosses </a:t>
            </a:r>
            <a:r>
              <a:rPr lang="en-US" sz="2000" dirty="0"/>
              <a:t>into the nucleus and actives nuclear transcription factors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32" y="3559329"/>
            <a:ext cx="8057915" cy="308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47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 cell Receptor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203" y="1757675"/>
            <a:ext cx="3998047" cy="4316786"/>
          </a:xfrm>
        </p:spPr>
        <p:txBody>
          <a:bodyPr/>
          <a:lstStyle/>
          <a:p>
            <a:r>
              <a:rPr lang="en-US" dirty="0"/>
              <a:t>B cell receptor complex associated with non-specific signaling </a:t>
            </a:r>
            <a:r>
              <a:rPr lang="en-US" dirty="0" err="1"/>
              <a:t>molecues</a:t>
            </a:r>
            <a:r>
              <a:rPr lang="en-US" dirty="0"/>
              <a:t> </a:t>
            </a:r>
            <a:r>
              <a:rPr lang="en-US" dirty="0" err="1"/>
              <a:t>Ig</a:t>
            </a:r>
            <a:r>
              <a:rPr lang="en-US" dirty="0"/>
              <a:t>α and </a:t>
            </a:r>
            <a:r>
              <a:rPr lang="en-US" dirty="0" err="1"/>
              <a:t>Ig</a:t>
            </a:r>
            <a:r>
              <a:rPr lang="en-US" dirty="0"/>
              <a:t>β</a:t>
            </a:r>
          </a:p>
          <a:p>
            <a:pPr lvl="1"/>
            <a:r>
              <a:rPr lang="en-US" dirty="0"/>
              <a:t>Each </a:t>
            </a:r>
            <a:r>
              <a:rPr lang="en-US" dirty="0" err="1"/>
              <a:t>Ig</a:t>
            </a:r>
            <a:r>
              <a:rPr lang="en-US" dirty="0"/>
              <a:t>α and </a:t>
            </a:r>
            <a:r>
              <a:rPr lang="en-US" dirty="0" err="1"/>
              <a:t>Ig</a:t>
            </a:r>
            <a:r>
              <a:rPr lang="en-US" dirty="0"/>
              <a:t>β have associated </a:t>
            </a:r>
            <a:r>
              <a:rPr lang="en-US" dirty="0" err="1"/>
              <a:t>immunoreceptor</a:t>
            </a:r>
            <a:r>
              <a:rPr lang="en-US" dirty="0"/>
              <a:t> tyrosine based activation motif (ITAM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 cell </a:t>
            </a:r>
            <a:r>
              <a:rPr lang="en-US" dirty="0"/>
              <a:t>receptor provides antigen specificity (highly variable) and signaling molecules are not variable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3" r="3972"/>
          <a:stretch/>
        </p:blipFill>
        <p:spPr bwMode="auto">
          <a:xfrm>
            <a:off x="4635578" y="1234132"/>
            <a:ext cx="3592435" cy="546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807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 cell Receptor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10160" y="1747838"/>
            <a:ext cx="4203565" cy="4316786"/>
          </a:xfrm>
        </p:spPr>
        <p:txBody>
          <a:bodyPr/>
          <a:lstStyle/>
          <a:p>
            <a:r>
              <a:rPr lang="en-US" dirty="0"/>
              <a:t>T cell receptor contains several different accessory chains:</a:t>
            </a:r>
          </a:p>
          <a:p>
            <a:pPr lvl="1"/>
            <a:r>
              <a:rPr lang="en-US" dirty="0"/>
              <a:t>CD3 protein complex </a:t>
            </a:r>
          </a:p>
          <a:p>
            <a:pPr lvl="2"/>
            <a:r>
              <a:rPr lang="en-US" dirty="0"/>
              <a:t>Resemble </a:t>
            </a:r>
            <a:r>
              <a:rPr lang="en-US" dirty="0" err="1"/>
              <a:t>Ig</a:t>
            </a:r>
            <a:r>
              <a:rPr lang="en-US" dirty="0"/>
              <a:t>α and </a:t>
            </a:r>
            <a:r>
              <a:rPr lang="en-US" dirty="0" err="1"/>
              <a:t>Ig</a:t>
            </a:r>
            <a:r>
              <a:rPr lang="en-US" dirty="0"/>
              <a:t>β, contain single ITAM in cytoplasmic tail</a:t>
            </a:r>
          </a:p>
          <a:p>
            <a:pPr lvl="1"/>
            <a:r>
              <a:rPr lang="en-US" dirty="0" err="1"/>
              <a:t>ζ</a:t>
            </a:r>
            <a:r>
              <a:rPr lang="en-US" dirty="0"/>
              <a:t> chain</a:t>
            </a:r>
          </a:p>
          <a:p>
            <a:pPr lvl="2"/>
            <a:r>
              <a:rPr lang="en-US" dirty="0"/>
              <a:t>only a short extracellular domain, but three ITAMs in </a:t>
            </a:r>
            <a:r>
              <a:rPr lang="en-US" dirty="0" smtClean="0"/>
              <a:t>cytoplasm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25" y="1366407"/>
            <a:ext cx="2860972" cy="476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67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 cell Receptor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055" y="1234132"/>
            <a:ext cx="530987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250636" y="1243968"/>
            <a:ext cx="3504420" cy="5019363"/>
          </a:xfrm>
        </p:spPr>
        <p:txBody>
          <a:bodyPr>
            <a:normAutofit/>
          </a:bodyPr>
          <a:lstStyle/>
          <a:p>
            <a:r>
              <a:rPr lang="en-US" sz="2800" dirty="0"/>
              <a:t>Co-receptors enhance the signals of a </a:t>
            </a:r>
            <a:r>
              <a:rPr lang="en-US" sz="2800" dirty="0" smtClean="0"/>
              <a:t>receptor</a:t>
            </a:r>
          </a:p>
          <a:p>
            <a:pPr lvl="1"/>
            <a:r>
              <a:rPr lang="en-US" sz="2400" dirty="0" smtClean="0"/>
              <a:t>CD4 </a:t>
            </a:r>
            <a:r>
              <a:rPr lang="en-US" sz="2400" dirty="0"/>
              <a:t>and CD8 are T-cell receptor co-receptors</a:t>
            </a:r>
          </a:p>
          <a:p>
            <a:pPr lvl="1"/>
            <a:r>
              <a:rPr lang="en-US" sz="2400" dirty="0"/>
              <a:t>CD19, CD21 and CD81 are B-cell receptor co-</a:t>
            </a:r>
            <a:r>
              <a:rPr lang="en-US" sz="2400" dirty="0" smtClean="0"/>
              <a:t>receptors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4659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Dendritic</a:t>
            </a:r>
            <a:r>
              <a:rPr lang="en-US" dirty="0" smtClean="0"/>
              <a:t> Cell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88" t="5409" r="1751" b="5574"/>
          <a:stretch/>
        </p:blipFill>
        <p:spPr>
          <a:xfrm>
            <a:off x="417037" y="1668290"/>
            <a:ext cx="8321774" cy="246452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7037" y="4132810"/>
            <a:ext cx="8321774" cy="2401404"/>
          </a:xfrm>
        </p:spPr>
        <p:txBody>
          <a:bodyPr>
            <a:normAutofit/>
          </a:bodyPr>
          <a:lstStyle/>
          <a:p>
            <a:r>
              <a:rPr lang="en-US" sz="2600" dirty="0"/>
              <a:t>T</a:t>
            </a:r>
            <a:r>
              <a:rPr lang="en-US" sz="2600" dirty="0" smtClean="0"/>
              <a:t>ake </a:t>
            </a:r>
            <a:r>
              <a:rPr lang="en-US" sz="2600" dirty="0"/>
              <a:t>up antigen and display it for recognition by lymphocytes</a:t>
            </a:r>
          </a:p>
          <a:p>
            <a:pPr lvl="2"/>
            <a:r>
              <a:rPr lang="en-US" dirty="0"/>
              <a:t>Immature forms in most tissues-pick up antigens</a:t>
            </a:r>
          </a:p>
          <a:p>
            <a:pPr lvl="2"/>
            <a:r>
              <a:rPr lang="en-US" dirty="0"/>
              <a:t>Have receptors recognizing common features of many pathogens</a:t>
            </a:r>
          </a:p>
          <a:p>
            <a:pPr lvl="2"/>
            <a:r>
              <a:rPr lang="en-US" dirty="0"/>
              <a:t>Become activated by phagocytosis or </a:t>
            </a:r>
            <a:r>
              <a:rPr lang="en-US" dirty="0" err="1"/>
              <a:t>macropinocytosis</a:t>
            </a:r>
            <a:r>
              <a:rPr lang="en-US" dirty="0"/>
              <a:t> of antigen</a:t>
            </a:r>
          </a:p>
          <a:p>
            <a:pPr lvl="2"/>
            <a:r>
              <a:rPr lang="en-US" dirty="0"/>
              <a:t>Following activation becomes an antigen-presenting cell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 cell mediated Immunity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1" y="1747838"/>
            <a:ext cx="3663866" cy="4316786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Three general classes:</a:t>
            </a:r>
          </a:p>
          <a:p>
            <a:pPr lvl="1"/>
            <a:r>
              <a:rPr lang="en-US" dirty="0"/>
              <a:t>Cytotoxic T cells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H</a:t>
            </a:r>
            <a:r>
              <a:rPr lang="en-US" dirty="0" smtClean="0"/>
              <a:t>1 cells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H</a:t>
            </a:r>
            <a:r>
              <a:rPr lang="en-US" dirty="0" smtClean="0"/>
              <a:t>2 </a:t>
            </a:r>
            <a:r>
              <a:rPr lang="en-US" dirty="0"/>
              <a:t>cells</a:t>
            </a:r>
          </a:p>
          <a:p>
            <a:r>
              <a:rPr lang="en-US" dirty="0"/>
              <a:t>Primary immune response: </a:t>
            </a:r>
            <a:endParaRPr lang="en-US" dirty="0" smtClean="0"/>
          </a:p>
          <a:p>
            <a:pPr lvl="1"/>
            <a:r>
              <a:rPr lang="en-US" dirty="0" smtClean="0"/>
              <a:t>activation </a:t>
            </a:r>
            <a:r>
              <a:rPr lang="en-US" dirty="0"/>
              <a:t>of naïve T cells in response to antigen and subsequent proliferation and differentiation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267" y="1492625"/>
            <a:ext cx="4165600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52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Armed effector T cells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6858" y="1747838"/>
            <a:ext cx="5506867" cy="4316786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Antigen delivered from site of infection to a peripheral lymphoid organ for presentation to naïve T </a:t>
            </a:r>
            <a:r>
              <a:rPr lang="en-US" dirty="0" smtClean="0"/>
              <a:t>cell</a:t>
            </a:r>
          </a:p>
          <a:p>
            <a:r>
              <a:rPr lang="en-US" dirty="0" smtClean="0"/>
              <a:t>Naïve </a:t>
            </a:r>
            <a:r>
              <a:rPr lang="en-US" dirty="0"/>
              <a:t>T cells circulate continuously from bloodstream to lymphoid organs and back to blood</a:t>
            </a:r>
          </a:p>
          <a:p>
            <a:r>
              <a:rPr lang="en-US" dirty="0" smtClean="0"/>
              <a:t>Migration</a:t>
            </a:r>
            <a:r>
              <a:rPr lang="en-US" dirty="0"/>
              <a:t>, activation and effector function dependent upon cell adhesion molecules</a:t>
            </a:r>
          </a:p>
          <a:p>
            <a:r>
              <a:rPr lang="en-US" dirty="0"/>
              <a:t>T cell receptor facilitates interaction between antigen presenting cell and T cell</a:t>
            </a:r>
          </a:p>
          <a:p>
            <a:r>
              <a:rPr lang="en-US" dirty="0"/>
              <a:t>Numerous co-stimulatory signals are necessary to continue with T cell clonal expansion in response to antigen presentation</a:t>
            </a:r>
          </a:p>
          <a:p>
            <a:r>
              <a:rPr lang="en-US" dirty="0" smtClean="0"/>
              <a:t>Co</a:t>
            </a:r>
            <a:r>
              <a:rPr lang="en-US" dirty="0"/>
              <a:t>-stimulatory signals will initiate cell division and produce IL-2 and the α chain of the IL-2 receptor</a:t>
            </a:r>
          </a:p>
          <a:p>
            <a:r>
              <a:rPr lang="en-US" sz="2400" dirty="0" smtClean="0"/>
              <a:t>IL</a:t>
            </a:r>
            <a:r>
              <a:rPr lang="en-US" sz="2400" dirty="0"/>
              <a:t>-2 receptors promote T-cell proliferation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Once armed, effector T cells can attack without co-stimulation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251" y="1336924"/>
            <a:ext cx="1444168" cy="516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69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 cell effector molecules: Cytokines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</a:t>
            </a:r>
            <a:r>
              <a:rPr lang="en-US" dirty="0" smtClean="0"/>
              <a:t>ynthesized </a:t>
            </a:r>
            <a:r>
              <a:rPr lang="en-US" i="1" dirty="0"/>
              <a:t>de novo </a:t>
            </a:r>
            <a:r>
              <a:rPr lang="en-US" dirty="0"/>
              <a:t>by all effector T cells</a:t>
            </a:r>
          </a:p>
          <a:p>
            <a:pPr lvl="1"/>
            <a:r>
              <a:rPr lang="en-US" dirty="0"/>
              <a:t>Exist as soluble or membrane bound effectors</a:t>
            </a:r>
          </a:p>
          <a:p>
            <a:pPr lvl="1"/>
            <a:r>
              <a:rPr lang="en-US" dirty="0"/>
              <a:t>Most cytokines produced by T cells are interleukins (IL)</a:t>
            </a:r>
          </a:p>
          <a:p>
            <a:pPr lvl="1"/>
            <a:r>
              <a:rPr lang="en-US" dirty="0" smtClean="0"/>
              <a:t>Most </a:t>
            </a:r>
            <a:r>
              <a:rPr lang="en-US" dirty="0"/>
              <a:t>cytokine effects regulated tightly</a:t>
            </a:r>
          </a:p>
          <a:p>
            <a:pPr lvl="1"/>
            <a:r>
              <a:rPr lang="en-US" dirty="0" smtClean="0"/>
              <a:t>TNF </a:t>
            </a:r>
            <a:r>
              <a:rPr lang="en-US" dirty="0"/>
              <a:t>family most often a membrane bound effector, also found </a:t>
            </a:r>
            <a:r>
              <a:rPr lang="en-US" dirty="0" smtClean="0"/>
              <a:t>soluble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768" y="1747838"/>
            <a:ext cx="4528334" cy="41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49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 cell effector molecules: </a:t>
            </a:r>
            <a:r>
              <a:rPr lang="en-US" dirty="0" err="1" smtClean="0"/>
              <a:t>Cytotoxins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747838"/>
            <a:ext cx="7299325" cy="254702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</a:t>
            </a:r>
            <a:r>
              <a:rPr lang="en-US" dirty="0"/>
              <a:t>tored in specialized lytic granules and released by cytotoxic CD8 T cells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Induce programmed cell death (apoptosis)</a:t>
            </a:r>
          </a:p>
          <a:p>
            <a:pPr lvl="1"/>
            <a:r>
              <a:rPr lang="en-US" dirty="0" err="1" smtClean="0"/>
              <a:t>Perforin</a:t>
            </a:r>
            <a:r>
              <a:rPr lang="en-US" dirty="0"/>
              <a:t>: polymerizes to form </a:t>
            </a:r>
            <a:r>
              <a:rPr lang="en-US" dirty="0" err="1"/>
              <a:t>transmembrane</a:t>
            </a:r>
            <a:r>
              <a:rPr lang="en-US" dirty="0"/>
              <a:t> pores in target cell membranes</a:t>
            </a:r>
          </a:p>
          <a:p>
            <a:pPr lvl="1"/>
            <a:r>
              <a:rPr lang="en-US" dirty="0" err="1"/>
              <a:t>Granzymes</a:t>
            </a:r>
            <a:r>
              <a:rPr lang="en-US" dirty="0"/>
              <a:t>: serine proteases</a:t>
            </a:r>
          </a:p>
          <a:p>
            <a:pPr lvl="1"/>
            <a:r>
              <a:rPr lang="en-US" dirty="0"/>
              <a:t>Following apoptosis they are </a:t>
            </a:r>
            <a:r>
              <a:rPr lang="en-US" dirty="0" smtClean="0"/>
              <a:t>phagocytized</a:t>
            </a:r>
            <a:endParaRPr lang="en-US" dirty="0"/>
          </a:p>
          <a:p>
            <a:pPr lvl="1"/>
            <a:r>
              <a:rPr lang="en-US" dirty="0"/>
              <a:t>Fas ligand to activated cytotoxic T cells and T</a:t>
            </a:r>
            <a:r>
              <a:rPr lang="en-US" baseline="-25000" dirty="0"/>
              <a:t>H</a:t>
            </a:r>
            <a:r>
              <a:rPr lang="en-US" dirty="0"/>
              <a:t>1 cells leads to </a:t>
            </a:r>
            <a:r>
              <a:rPr lang="en-US" dirty="0" err="1"/>
              <a:t>capsase</a:t>
            </a:r>
            <a:r>
              <a:rPr lang="en-US" dirty="0"/>
              <a:t> mediated apoptosis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88" y="4366640"/>
            <a:ext cx="7890825" cy="225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39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Macrophage activation 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Capability of </a:t>
            </a:r>
            <a:r>
              <a:rPr lang="en-US" dirty="0"/>
              <a:t>armed CD4 T</a:t>
            </a:r>
            <a:r>
              <a:rPr lang="en-US" baseline="-25000" dirty="0"/>
              <a:t>H</a:t>
            </a:r>
            <a:r>
              <a:rPr lang="en-US" dirty="0"/>
              <a:t>1 </a:t>
            </a:r>
            <a:r>
              <a:rPr lang="en-US" dirty="0" smtClean="0"/>
              <a:t>cells</a:t>
            </a:r>
          </a:p>
          <a:p>
            <a:r>
              <a:rPr lang="en-US" dirty="0"/>
              <a:t>Important in intracellular infections (as in mycobacteria)</a:t>
            </a:r>
          </a:p>
          <a:p>
            <a:r>
              <a:rPr lang="en-US" dirty="0"/>
              <a:t>Require IFN-</a:t>
            </a:r>
            <a:r>
              <a:rPr lang="en-US" dirty="0" err="1"/>
              <a:t>γ</a:t>
            </a:r>
            <a:r>
              <a:rPr lang="en-US" dirty="0"/>
              <a:t> which is produced by armed T</a:t>
            </a:r>
            <a:r>
              <a:rPr lang="en-US" baseline="-25000" dirty="0"/>
              <a:t>H</a:t>
            </a:r>
            <a:r>
              <a:rPr lang="en-US" dirty="0"/>
              <a:t>1 cells</a:t>
            </a:r>
          </a:p>
          <a:p>
            <a:r>
              <a:rPr lang="en-US" dirty="0"/>
              <a:t>CD40 ligand is important in sensitizing the macrophages to IFN-</a:t>
            </a:r>
            <a:r>
              <a:rPr lang="en-US" dirty="0" err="1"/>
              <a:t>γ</a:t>
            </a:r>
            <a:endParaRPr lang="en-US" dirty="0"/>
          </a:p>
          <a:p>
            <a:r>
              <a:rPr lang="en-US" dirty="0"/>
              <a:t>Series of other cytokines including Fas ligand, TNF-β, IL-2, IL-3, TNF-α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81" y="1370347"/>
            <a:ext cx="3436304" cy="531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00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Cytokine summary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64" y="1392353"/>
            <a:ext cx="5873673" cy="536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219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Mast Cell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88" t="4830" r="2408" b="5336"/>
          <a:stretch/>
        </p:blipFill>
        <p:spPr>
          <a:xfrm>
            <a:off x="439548" y="1540338"/>
            <a:ext cx="8264905" cy="2521393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1" y="4445271"/>
            <a:ext cx="7313612" cy="2122366"/>
          </a:xfrm>
        </p:spPr>
        <p:txBody>
          <a:bodyPr>
            <a:normAutofit/>
          </a:bodyPr>
          <a:lstStyle/>
          <a:p>
            <a:pPr marL="342900" lvl="1" indent="-342900">
              <a:spcBef>
                <a:spcPts val="2000"/>
              </a:spcBef>
            </a:pPr>
            <a:r>
              <a:rPr lang="en-US" sz="2400" dirty="0"/>
              <a:t>R</a:t>
            </a:r>
            <a:r>
              <a:rPr lang="en-US" sz="2400" dirty="0" smtClean="0"/>
              <a:t>elease </a:t>
            </a:r>
            <a:r>
              <a:rPr lang="en-US" sz="2400" dirty="0"/>
              <a:t>vasoactive substances and orchestrate allergic response, protect mucosal surface against pathogens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Granulocyte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47838"/>
            <a:ext cx="3070769" cy="430333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Neutrophils</a:t>
            </a:r>
            <a:r>
              <a:rPr lang="en-US" dirty="0"/>
              <a:t>: most important member of the innate immune system, phagocytic</a:t>
            </a:r>
          </a:p>
          <a:p>
            <a:r>
              <a:rPr lang="en-US" dirty="0" err="1" smtClean="0"/>
              <a:t>Eosinophils</a:t>
            </a:r>
            <a:r>
              <a:rPr lang="en-US" dirty="0"/>
              <a:t>: defense against parasitic infections </a:t>
            </a:r>
          </a:p>
          <a:p>
            <a:r>
              <a:rPr lang="en-US" dirty="0"/>
              <a:t>Basophils: complement the roles of </a:t>
            </a:r>
            <a:r>
              <a:rPr lang="en-US" dirty="0" err="1"/>
              <a:t>eosinophils</a:t>
            </a:r>
            <a:r>
              <a:rPr lang="en-US" dirty="0"/>
              <a:t> and mast cells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885" y="1747838"/>
            <a:ext cx="4242844" cy="4154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Killer Cell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47838"/>
            <a:ext cx="3131457" cy="4303338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ember </a:t>
            </a:r>
            <a:r>
              <a:rPr lang="en-US" dirty="0"/>
              <a:t>of the innate immune </a:t>
            </a:r>
            <a:r>
              <a:rPr lang="en-US" dirty="0" smtClean="0"/>
              <a:t>system</a:t>
            </a:r>
            <a:endParaRPr lang="en-US" dirty="0"/>
          </a:p>
          <a:p>
            <a:r>
              <a:rPr lang="en-US" dirty="0" smtClean="0"/>
              <a:t>Large </a:t>
            </a:r>
            <a:r>
              <a:rPr lang="en-US" dirty="0"/>
              <a:t>lymphoid type cell with special granules that react to particular antigens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13" y="1747838"/>
            <a:ext cx="2717800" cy="391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Lymphoid Organs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747838"/>
            <a:ext cx="3140756" cy="4303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Bone Marrow</a:t>
            </a:r>
          </a:p>
          <a:p>
            <a:r>
              <a:rPr lang="en-US" dirty="0" smtClean="0"/>
              <a:t>Thymus</a:t>
            </a:r>
          </a:p>
          <a:p>
            <a:r>
              <a:rPr lang="en-US" dirty="0" smtClean="0"/>
              <a:t>Lymph node</a:t>
            </a:r>
          </a:p>
          <a:p>
            <a:r>
              <a:rPr lang="en-US" dirty="0" smtClean="0"/>
              <a:t>Spleen</a:t>
            </a:r>
          </a:p>
          <a:p>
            <a:r>
              <a:rPr lang="en-US" dirty="0" smtClean="0"/>
              <a:t>Gut associated lymphoid tissues</a:t>
            </a:r>
          </a:p>
          <a:p>
            <a:r>
              <a:rPr lang="en-US" dirty="0" smtClean="0"/>
              <a:t>Bronchial Associated lymphoid tissues</a:t>
            </a:r>
          </a:p>
          <a:p>
            <a:r>
              <a:rPr lang="en-US" dirty="0" smtClean="0"/>
              <a:t>Mucosal associated lymphoid tissues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55156" y="1747838"/>
            <a:ext cx="4172857" cy="339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Innate Immunity:</a:t>
            </a:r>
            <a:br>
              <a:rPr lang="en-US" dirty="0" smtClean="0"/>
            </a:br>
            <a:r>
              <a:rPr lang="en-US" dirty="0" smtClean="0"/>
              <a:t>The Front 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Anatomical/physiologic</a:t>
            </a:r>
          </a:p>
          <a:p>
            <a:pPr lvl="1"/>
            <a:r>
              <a:rPr lang="en-US" dirty="0" smtClean="0"/>
              <a:t>Skin, saliva, tears</a:t>
            </a:r>
          </a:p>
          <a:p>
            <a:pPr lvl="1"/>
            <a:r>
              <a:rPr lang="en-US" dirty="0" smtClean="0"/>
              <a:t>Acidic stomach pH, digestive enzymes, normal flora</a:t>
            </a:r>
          </a:p>
          <a:p>
            <a:pPr lvl="1"/>
            <a:r>
              <a:rPr lang="en-US" dirty="0" smtClean="0"/>
              <a:t>Surfactant proteins A and D</a:t>
            </a:r>
          </a:p>
          <a:p>
            <a:r>
              <a:rPr lang="en-US" dirty="0" smtClean="0"/>
              <a:t>Cellular</a:t>
            </a:r>
          </a:p>
          <a:p>
            <a:pPr lvl="1"/>
            <a:r>
              <a:rPr lang="en-US" dirty="0" smtClean="0"/>
              <a:t>Macrophages</a:t>
            </a:r>
          </a:p>
          <a:p>
            <a:pPr lvl="1"/>
            <a:r>
              <a:rPr lang="en-US" dirty="0" smtClean="0"/>
              <a:t>Neutrophils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588" y="3934411"/>
            <a:ext cx="2203137" cy="15823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0364" y="4770317"/>
            <a:ext cx="2106223" cy="1492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udio">
  <a:themeElements>
    <a:clrScheme name="Studio">
      <a:dk1>
        <a:sysClr val="windowText" lastClr="000000"/>
      </a:dk1>
      <a:lt1>
        <a:sysClr val="window" lastClr="FFFFFF"/>
      </a:lt1>
      <a:dk2>
        <a:srgbClr val="535252"/>
      </a:dk2>
      <a:lt2>
        <a:srgbClr val="AAB5C2"/>
      </a:lt2>
      <a:accent1>
        <a:srgbClr val="F7901E"/>
      </a:accent1>
      <a:accent2>
        <a:srgbClr val="FEC60B"/>
      </a:accent2>
      <a:accent3>
        <a:srgbClr val="9FE62F"/>
      </a:accent3>
      <a:accent4>
        <a:srgbClr val="4EA5D1"/>
      </a:accent4>
      <a:accent5>
        <a:srgbClr val="1C4596"/>
      </a:accent5>
      <a:accent6>
        <a:srgbClr val="542D90"/>
      </a:accent6>
      <a:hlink>
        <a:srgbClr val="ED2024"/>
      </a:hlink>
      <a:folHlink>
        <a:srgbClr val="BD912D"/>
      </a:folHlink>
    </a:clrScheme>
    <a:fontScheme name="Studio">
      <a:majorFont>
        <a:latin typeface="Corbel"/>
        <a:ea typeface=""/>
        <a:cs typeface=""/>
        <a:font script="Jpan" typeface="ＭＳ Ｐゴシック"/>
      </a:majorFont>
      <a:minorFont>
        <a:latin typeface="Corbel"/>
        <a:ea typeface=""/>
        <a:cs typeface=""/>
        <a:font script="Jpan" typeface="ＭＳ Ｐゴシック"/>
      </a:minorFont>
    </a:fontScheme>
    <a:fmtScheme name="Studio">
      <a:fillStyleLst>
        <a:solidFill>
          <a:schemeClr val="phClr"/>
        </a:solidFill>
        <a:gradFill rotWithShape="1">
          <a:gsLst>
            <a:gs pos="3800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</a:schemeClr>
            </a:gs>
            <a:gs pos="60000">
              <a:schemeClr val="phClr">
                <a:tint val="100000"/>
                <a:shade val="60000"/>
                <a:alpha val="100000"/>
                <a:satMod val="100000"/>
                <a:lumMod val="100000"/>
              </a:schemeClr>
            </a:gs>
            <a:gs pos="100000">
              <a:schemeClr val="phClr">
                <a:shade val="20000"/>
                <a:satMod val="100000"/>
                <a:lumMod val="100000"/>
              </a:schemeClr>
            </a:gs>
          </a:gsLst>
          <a:lin ang="5400000" scaled="0"/>
        </a:gradFill>
      </a:fillStyleLst>
      <a:lnStyleLst>
        <a:ln w="2857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01600" stA="26000" endPos="20000" dist="12700" dir="5400000" sy="-100000" rotWithShape="0"/>
          </a:effectLst>
        </a:effectStyle>
        <a:effectStyle>
          <a:effectLst>
            <a:outerShdw blurRad="444500" dist="317500" dir="5400000" sx="90000" sy="-2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chilly" dir="t"/>
          </a:scene3d>
          <a:sp3d contourW="12700" prstMaterial="softEdge">
            <a:bevelT w="63500" h="2540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30000">
              <a:schemeClr val="phClr">
                <a:tint val="10000"/>
                <a:alpha val="80000"/>
                <a:satMod val="300000"/>
              </a:schemeClr>
            </a:gs>
            <a:gs pos="100000">
              <a:schemeClr val="phClr">
                <a:tint val="80000"/>
                <a:shade val="100000"/>
                <a:alpha val="100000"/>
                <a:satMod val="200000"/>
              </a:schemeClr>
            </a:gs>
          </a:gsLst>
          <a:lin ang="5400000" scaled="1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1600</TotalTime>
  <Words>3356</Words>
  <Application>Microsoft Macintosh PowerPoint</Application>
  <PresentationFormat>On-screen Show (4:3)</PresentationFormat>
  <Paragraphs>418</Paragraphs>
  <Slides>45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Studio</vt:lpstr>
      <vt:lpstr>Immunology Basics</vt:lpstr>
      <vt:lpstr>The major players</vt:lpstr>
      <vt:lpstr>Macrophage</vt:lpstr>
      <vt:lpstr>Dendritic Cell</vt:lpstr>
      <vt:lpstr>Mast Cell</vt:lpstr>
      <vt:lpstr>Granulocyte</vt:lpstr>
      <vt:lpstr>Natural Killer Cell</vt:lpstr>
      <vt:lpstr>Lymphoid Organs</vt:lpstr>
      <vt:lpstr>Innate Immunity: The Front Line</vt:lpstr>
      <vt:lpstr>Role of inflammation</vt:lpstr>
      <vt:lpstr>Induced innate immunity</vt:lpstr>
      <vt:lpstr>Cytokines</vt:lpstr>
      <vt:lpstr>Chemokines</vt:lpstr>
      <vt:lpstr>Cell adhesion</vt:lpstr>
      <vt:lpstr>Cell adhesion</vt:lpstr>
      <vt:lpstr>Cell adhesion</vt:lpstr>
      <vt:lpstr>Natural Killer Cells</vt:lpstr>
      <vt:lpstr>Natural Killer Cells</vt:lpstr>
      <vt:lpstr>Complement A series of cleavages</vt:lpstr>
      <vt:lpstr>Complement</vt:lpstr>
      <vt:lpstr>Classical Pathway</vt:lpstr>
      <vt:lpstr>Classical Pathway</vt:lpstr>
      <vt:lpstr>Mannan-Binding Lecitin Pathway</vt:lpstr>
      <vt:lpstr>Alternative pathway</vt:lpstr>
      <vt:lpstr>Final Common Pathway</vt:lpstr>
      <vt:lpstr>Final Common Pathway</vt:lpstr>
      <vt:lpstr>Complement and Phagocytosis</vt:lpstr>
      <vt:lpstr>Antigen Recognition Antibody</vt:lpstr>
      <vt:lpstr>Antigen recognition T cells</vt:lpstr>
      <vt:lpstr>Antigen recognition T cells</vt:lpstr>
      <vt:lpstr>Cell Signaling</vt:lpstr>
      <vt:lpstr>Protein Tyrosine Kinase</vt:lpstr>
      <vt:lpstr>Protein Tyrosine Kinase</vt:lpstr>
      <vt:lpstr>Phospholipase C-γ enzyme </vt:lpstr>
      <vt:lpstr>Small GTP-binding proteins</vt:lpstr>
      <vt:lpstr>MAP Kinase</vt:lpstr>
      <vt:lpstr>B cell Receptor </vt:lpstr>
      <vt:lpstr>T cell Receptor</vt:lpstr>
      <vt:lpstr>T cell Receptor</vt:lpstr>
      <vt:lpstr>T cell mediated Immunity</vt:lpstr>
      <vt:lpstr>Armed effector T cells</vt:lpstr>
      <vt:lpstr>T cell effector molecules: Cytokines</vt:lpstr>
      <vt:lpstr>T cell effector molecules: Cytotoxins</vt:lpstr>
      <vt:lpstr>Macrophage activation  </vt:lpstr>
      <vt:lpstr>Cytokine summary</vt:lpstr>
    </vt:vector>
  </TitlesOfParts>
  <Company>Animal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Immunology Basics</dc:title>
  <dc:creator>Joel Weltman</dc:creator>
  <cp:lastModifiedBy>Joel Weltman</cp:lastModifiedBy>
  <cp:revision>30</cp:revision>
  <dcterms:created xsi:type="dcterms:W3CDTF">2010-12-03T19:41:42Z</dcterms:created>
  <dcterms:modified xsi:type="dcterms:W3CDTF">2010-12-15T01:30:32Z</dcterms:modified>
</cp:coreProperties>
</file>