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Default Extension="gif" ContentType="image/gif"/>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20.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Default Extension="jpeg" ContentType="image/jpeg"/>
  <Override PartName="/ppt/slideLayouts/slideLayout3.xml" ContentType="application/vnd.openxmlformats-officedocument.presentationml.slideLayout+xml"/>
  <Default Extension="emf" ContentType="image/x-emf"/>
  <Override PartName="/ppt/notesSlides/notesSlide1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notesSlides/notesSlide13.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28"/>
  </p:notesMasterIdLst>
  <p:sldIdLst>
    <p:sldId id="256" r:id="rId2"/>
    <p:sldId id="257" r:id="rId3"/>
    <p:sldId id="260" r:id="rId4"/>
    <p:sldId id="258" r:id="rId5"/>
    <p:sldId id="288" r:id="rId6"/>
    <p:sldId id="289" r:id="rId7"/>
    <p:sldId id="290" r:id="rId8"/>
    <p:sldId id="283" r:id="rId9"/>
    <p:sldId id="264" r:id="rId10"/>
    <p:sldId id="265" r:id="rId11"/>
    <p:sldId id="266" r:id="rId12"/>
    <p:sldId id="268" r:id="rId13"/>
    <p:sldId id="286" r:id="rId14"/>
    <p:sldId id="287" r:id="rId15"/>
    <p:sldId id="269" r:id="rId16"/>
    <p:sldId id="282" r:id="rId17"/>
    <p:sldId id="274" r:id="rId18"/>
    <p:sldId id="275" r:id="rId19"/>
    <p:sldId id="279" r:id="rId20"/>
    <p:sldId id="285" r:id="rId21"/>
    <p:sldId id="281" r:id="rId22"/>
    <p:sldId id="284" r:id="rId23"/>
    <p:sldId id="292" r:id="rId24"/>
    <p:sldId id="293" r:id="rId25"/>
    <p:sldId id="294" r:id="rId26"/>
    <p:sldId id="295" r:id="rId2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7C9C9"/>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591" autoAdjust="0"/>
    <p:restoredTop sz="75667" autoAdjust="0"/>
  </p:normalViewPr>
  <p:slideViewPr>
    <p:cSldViewPr>
      <p:cViewPr>
        <p:scale>
          <a:sx n="60" d="100"/>
          <a:sy n="60" d="100"/>
        </p:scale>
        <p:origin x="-1428" y="-36"/>
      </p:cViewPr>
      <p:guideLst>
        <p:guide orient="horz" pos="2160"/>
        <p:guide pos="2880"/>
      </p:guideLst>
    </p:cSldViewPr>
  </p:slideViewPr>
  <p:outlineViewPr>
    <p:cViewPr>
      <p:scale>
        <a:sx n="33" d="100"/>
        <a:sy n="33" d="100"/>
      </p:scale>
      <p:origin x="0" y="5196"/>
    </p:cViewPr>
  </p:outlin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5A08DC0-77EB-4A21-A78B-4694A140038D}" type="datetimeFigureOut">
              <a:rPr lang="en-US" smtClean="0"/>
              <a:t>2/8/2010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30504F6-C0FF-4825-B6D9-085575EB9866}" type="slidenum">
              <a:rPr lang="en-US" smtClean="0"/>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 development of autoimmune diseases is not well understood, although the immunopathomechanism</a:t>
            </a:r>
            <a:r>
              <a:rPr lang="en-US" baseline="0" dirty="0" smtClean="0"/>
              <a:t> has been specifically determined in many of these diseases.  Controlling mechanisms such as self antigen contact with B lymphocytes early in development, clonal deletion of </a:t>
            </a:r>
            <a:r>
              <a:rPr lang="en-US" baseline="0" dirty="0" err="1" smtClean="0"/>
              <a:t>autoreactive</a:t>
            </a:r>
            <a:r>
              <a:rPr lang="en-US" baseline="0" dirty="0" smtClean="0"/>
              <a:t> T lymphocytes in the developing thymus as well as other mechanisms of tolerance are important in preventing autoimmunity.  Autoantibody production my occur when these mechanisms fail.  Factors including environmental changes, infection, drugs and genetics may be associated with modifying the ability to </a:t>
            </a:r>
            <a:r>
              <a:rPr lang="en-US" baseline="0" dirty="0" err="1" smtClean="0"/>
              <a:t>rcognize</a:t>
            </a:r>
            <a:r>
              <a:rPr lang="en-US" baseline="0" dirty="0" smtClean="0"/>
              <a:t> self.  </a:t>
            </a:r>
            <a:endParaRPr lang="en-US" dirty="0"/>
          </a:p>
        </p:txBody>
      </p:sp>
      <p:sp>
        <p:nvSpPr>
          <p:cNvPr id="4" name="Slide Number Placeholder 3"/>
          <p:cNvSpPr>
            <a:spLocks noGrp="1"/>
          </p:cNvSpPr>
          <p:nvPr>
            <p:ph type="sldNum" sz="quarter" idx="10"/>
          </p:nvPr>
        </p:nvSpPr>
        <p:spPr/>
        <p:txBody>
          <a:bodyPr/>
          <a:lstStyle/>
          <a:p>
            <a:fld id="{F30504F6-C0FF-4825-B6D9-085575EB9866}" type="slidenum">
              <a:rPr lang="en-US" smtClean="0"/>
              <a:t>2</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Common</a:t>
            </a:r>
            <a:r>
              <a:rPr lang="en-US" baseline="0" dirty="0" smtClean="0"/>
              <a:t> early change is the loss of the normally rough, cobblestone-like architecture of the nasal </a:t>
            </a:r>
            <a:r>
              <a:rPr lang="en-US" baseline="0" dirty="0" err="1" smtClean="0"/>
              <a:t>planum</a:t>
            </a:r>
            <a:endParaRPr lang="en-US" dirty="0"/>
          </a:p>
        </p:txBody>
      </p:sp>
      <p:sp>
        <p:nvSpPr>
          <p:cNvPr id="4" name="Slide Number Placeholder 3"/>
          <p:cNvSpPr>
            <a:spLocks noGrp="1"/>
          </p:cNvSpPr>
          <p:nvPr>
            <p:ph type="sldNum" sz="quarter" idx="10"/>
          </p:nvPr>
        </p:nvSpPr>
        <p:spPr/>
        <p:txBody>
          <a:bodyPr/>
          <a:lstStyle/>
          <a:p>
            <a:fld id="{F30504F6-C0FF-4825-B6D9-085575EB9866}" type="slidenum">
              <a:rPr lang="en-US" smtClean="0"/>
              <a:t>15</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30504F6-C0FF-4825-B6D9-085575EB9866}" type="slidenum">
              <a:rPr lang="en-US" smtClean="0"/>
              <a:t>17</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IF and IH demonstrate immunoglobulin and complement at the basement membrane zone,</a:t>
            </a:r>
            <a:r>
              <a:rPr lang="en-US" baseline="0" dirty="0" smtClean="0"/>
              <a:t> </a:t>
            </a:r>
            <a:r>
              <a:rPr lang="en-US" baseline="0" dirty="0" err="1" smtClean="0"/>
              <a:t>hwever</a:t>
            </a:r>
            <a:r>
              <a:rPr lang="en-US" baseline="0" dirty="0" smtClean="0"/>
              <a:t>, false-positive and false-negative results are common. </a:t>
            </a:r>
          </a:p>
          <a:p>
            <a:r>
              <a:rPr lang="en-US" baseline="0" dirty="0" smtClean="0"/>
              <a:t>Results of routine labs and ANA are usually within normal limits</a:t>
            </a:r>
          </a:p>
          <a:p>
            <a:endParaRPr lang="en-US" dirty="0" smtClean="0"/>
          </a:p>
          <a:p>
            <a:r>
              <a:rPr lang="en-US" dirty="0" smtClean="0"/>
              <a:t>PROGNOSIS: GOOD, mostly inconvenience, lesions can be painful</a:t>
            </a:r>
            <a:endParaRPr lang="en-US" dirty="0"/>
          </a:p>
        </p:txBody>
      </p:sp>
      <p:sp>
        <p:nvSpPr>
          <p:cNvPr id="4" name="Slide Number Placeholder 3"/>
          <p:cNvSpPr>
            <a:spLocks noGrp="1"/>
          </p:cNvSpPr>
          <p:nvPr>
            <p:ph type="sldNum" sz="quarter" idx="10"/>
          </p:nvPr>
        </p:nvSpPr>
        <p:spPr/>
        <p:txBody>
          <a:bodyPr/>
          <a:lstStyle/>
          <a:p>
            <a:fld id="{F30504F6-C0FF-4825-B6D9-085575EB9866}" type="slidenum">
              <a:rPr lang="en-US" smtClean="0"/>
              <a:t>18</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Stevens-Johnson</a:t>
            </a:r>
            <a:r>
              <a:rPr lang="en-US" baseline="0" dirty="0" smtClean="0"/>
              <a:t> syndrome</a:t>
            </a:r>
          </a:p>
          <a:p>
            <a:r>
              <a:rPr lang="en-US" baseline="0" dirty="0" smtClean="0"/>
              <a:t>Many consider TEN to be an entirely separate entity</a:t>
            </a:r>
            <a:endParaRPr lang="en-US" dirty="0"/>
          </a:p>
        </p:txBody>
      </p:sp>
      <p:sp>
        <p:nvSpPr>
          <p:cNvPr id="4" name="Slide Number Placeholder 3"/>
          <p:cNvSpPr>
            <a:spLocks noGrp="1"/>
          </p:cNvSpPr>
          <p:nvPr>
            <p:ph type="sldNum" sz="quarter" idx="10"/>
          </p:nvPr>
        </p:nvSpPr>
        <p:spPr/>
        <p:txBody>
          <a:bodyPr/>
          <a:lstStyle/>
          <a:p>
            <a:fld id="{F30504F6-C0FF-4825-B6D9-085575EB9866}" type="slidenum">
              <a:rPr lang="en-US" smtClean="0"/>
              <a:t>19</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a:t>
            </a:r>
            <a:r>
              <a:rPr lang="en-US" baseline="0" dirty="0" smtClean="0"/>
              <a:t> idiopathic form is typically seen in older dogs, isolated to the face and the ears, is generally more proliferative and </a:t>
            </a:r>
            <a:r>
              <a:rPr lang="en-US" baseline="0" dirty="0" err="1" smtClean="0"/>
              <a:t>exudative</a:t>
            </a:r>
            <a:endParaRPr lang="en-US" baseline="0" dirty="0" smtClean="0"/>
          </a:p>
          <a:p>
            <a:endParaRPr lang="en-US" baseline="0" dirty="0" smtClean="0"/>
          </a:p>
          <a:p>
            <a:r>
              <a:rPr lang="en-US" baseline="0" dirty="0" smtClean="0"/>
              <a:t>Viral causes make up a small percentage</a:t>
            </a:r>
            <a:endParaRPr lang="en-US" dirty="0"/>
          </a:p>
        </p:txBody>
      </p:sp>
      <p:sp>
        <p:nvSpPr>
          <p:cNvPr id="4" name="Slide Number Placeholder 3"/>
          <p:cNvSpPr>
            <a:spLocks noGrp="1"/>
          </p:cNvSpPr>
          <p:nvPr>
            <p:ph type="sldNum" sz="quarter" idx="10"/>
          </p:nvPr>
        </p:nvSpPr>
        <p:spPr/>
        <p:txBody>
          <a:bodyPr/>
          <a:lstStyle/>
          <a:p>
            <a:fld id="{F30504F6-C0FF-4825-B6D9-085575EB9866}" type="slidenum">
              <a:rPr lang="en-US" smtClean="0"/>
              <a:t>20</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Donut</a:t>
            </a:r>
            <a:r>
              <a:rPr lang="en-US" baseline="0" dirty="0" smtClean="0"/>
              <a:t> is concentric rings of alternate zones of </a:t>
            </a:r>
            <a:r>
              <a:rPr lang="en-US" baseline="0" dirty="0" err="1" smtClean="0"/>
              <a:t>erythema</a:t>
            </a:r>
            <a:r>
              <a:rPr lang="en-US" baseline="0" dirty="0" smtClean="0"/>
              <a:t>, blanching and crusting</a:t>
            </a:r>
          </a:p>
          <a:p>
            <a:endParaRPr lang="en-US" baseline="0" dirty="0" smtClean="0"/>
          </a:p>
          <a:p>
            <a:r>
              <a:rPr lang="en-US" baseline="0" dirty="0" smtClean="0"/>
              <a:t>Can also see the </a:t>
            </a:r>
            <a:r>
              <a:rPr lang="en-US" baseline="0" dirty="0" err="1" smtClean="0"/>
              <a:t>pinnea</a:t>
            </a:r>
            <a:r>
              <a:rPr lang="en-US" baseline="0" dirty="0" smtClean="0"/>
              <a:t> and paws, with severe cases the mucosal </a:t>
            </a:r>
            <a:r>
              <a:rPr lang="en-US" baseline="0" dirty="0" err="1" smtClean="0"/>
              <a:t>surfacees</a:t>
            </a:r>
            <a:r>
              <a:rPr lang="en-US" baseline="0" dirty="0" smtClean="0"/>
              <a:t> can develop vesicles and </a:t>
            </a:r>
            <a:r>
              <a:rPr lang="en-US" baseline="0" dirty="0" err="1" smtClean="0"/>
              <a:t>bullae</a:t>
            </a:r>
            <a:r>
              <a:rPr lang="en-US" baseline="0" dirty="0" smtClean="0"/>
              <a:t> that lead to ulceration</a:t>
            </a:r>
          </a:p>
          <a:p>
            <a:endParaRPr lang="en-US" baseline="0" dirty="0" smtClean="0"/>
          </a:p>
          <a:p>
            <a:r>
              <a:rPr lang="en-US" baseline="0" dirty="0" smtClean="0"/>
              <a:t>Clinical signs can spontaneously wax and wane</a:t>
            </a:r>
            <a:endParaRPr lang="en-US" dirty="0"/>
          </a:p>
        </p:txBody>
      </p:sp>
      <p:sp>
        <p:nvSpPr>
          <p:cNvPr id="4" name="Slide Number Placeholder 3"/>
          <p:cNvSpPr>
            <a:spLocks noGrp="1"/>
          </p:cNvSpPr>
          <p:nvPr>
            <p:ph type="sldNum" sz="quarter" idx="10"/>
          </p:nvPr>
        </p:nvSpPr>
        <p:spPr/>
        <p:txBody>
          <a:bodyPr/>
          <a:lstStyle/>
          <a:p>
            <a:fld id="{F30504F6-C0FF-4825-B6D9-085575EB9866}" type="slidenum">
              <a:rPr lang="en-US" smtClean="0"/>
              <a:t>21</a:t>
            </a:fld>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30504F6-C0FF-4825-B6D9-085575EB9866}" type="slidenum">
              <a:rPr lang="en-US" smtClean="0"/>
              <a:t>22</a:t>
            </a:fld>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30504F6-C0FF-4825-B6D9-085575EB9866}" type="slidenum">
              <a:rPr lang="en-US" smtClean="0"/>
              <a:t>23</a:t>
            </a:fld>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smtClean="0">
                <a:solidFill>
                  <a:schemeClr val="tx1"/>
                </a:solidFill>
                <a:latin typeface="+mn-lt"/>
                <a:ea typeface="+mn-ea"/>
                <a:cs typeface="+mn-cs"/>
              </a:rPr>
              <a:t>HISTOPATHOLOGY:</a:t>
            </a:r>
          </a:p>
          <a:p>
            <a:r>
              <a:rPr lang="en-US" sz="1200" kern="1200" dirty="0" smtClean="0">
                <a:solidFill>
                  <a:schemeClr val="tx1"/>
                </a:solidFill>
                <a:latin typeface="+mn-lt"/>
                <a:ea typeface="+mn-ea"/>
                <a:cs typeface="+mn-cs"/>
              </a:rPr>
              <a:t>Epidermal </a:t>
            </a:r>
            <a:r>
              <a:rPr lang="en-US" sz="1200" kern="1200" dirty="0" err="1" smtClean="0">
                <a:solidFill>
                  <a:schemeClr val="tx1"/>
                </a:solidFill>
                <a:latin typeface="+mn-lt"/>
                <a:ea typeface="+mn-ea"/>
                <a:cs typeface="+mn-cs"/>
              </a:rPr>
              <a:t>melanosis</a:t>
            </a:r>
            <a:endParaRPr lang="en-US"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Vertical streaking of collagen</a:t>
            </a:r>
          </a:p>
          <a:p>
            <a:r>
              <a:rPr lang="en-US" sz="1200" kern="1200" dirty="0" err="1" smtClean="0">
                <a:solidFill>
                  <a:schemeClr val="tx1"/>
                </a:solidFill>
                <a:latin typeface="+mn-lt"/>
                <a:ea typeface="+mn-ea"/>
                <a:cs typeface="+mn-cs"/>
              </a:rPr>
              <a:t>Hydropic</a:t>
            </a:r>
            <a:r>
              <a:rPr lang="en-US" sz="1200" kern="1200" dirty="0" smtClean="0">
                <a:solidFill>
                  <a:schemeClr val="tx1"/>
                </a:solidFill>
                <a:latin typeface="+mn-lt"/>
                <a:ea typeface="+mn-ea"/>
                <a:cs typeface="+mn-cs"/>
              </a:rPr>
              <a:t> degeneration of basal cells</a:t>
            </a:r>
          </a:p>
          <a:p>
            <a:r>
              <a:rPr lang="en-US" sz="1200" kern="1200" dirty="0" err="1" smtClean="0">
                <a:solidFill>
                  <a:schemeClr val="tx1"/>
                </a:solidFill>
                <a:latin typeface="+mn-lt"/>
                <a:ea typeface="+mn-ea"/>
                <a:cs typeface="+mn-cs"/>
              </a:rPr>
              <a:t>Keratinocyte</a:t>
            </a:r>
            <a:r>
              <a:rPr lang="en-US" sz="1200" kern="1200" dirty="0" smtClean="0">
                <a:solidFill>
                  <a:schemeClr val="tx1"/>
                </a:solidFill>
                <a:latin typeface="+mn-lt"/>
                <a:ea typeface="+mn-ea"/>
                <a:cs typeface="+mn-cs"/>
              </a:rPr>
              <a:t> necrosis</a:t>
            </a:r>
          </a:p>
          <a:p>
            <a:endParaRPr lang="en-US"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This disease is extremely difficult to differentiate </a:t>
            </a:r>
            <a:r>
              <a:rPr lang="en-US" sz="1200" kern="1200" dirty="0" err="1" smtClean="0">
                <a:solidFill>
                  <a:schemeClr val="tx1"/>
                </a:solidFill>
                <a:latin typeface="+mn-lt"/>
                <a:ea typeface="+mn-ea"/>
                <a:cs typeface="+mn-cs"/>
              </a:rPr>
              <a:t>histologically</a:t>
            </a:r>
            <a:r>
              <a:rPr lang="en-US" sz="1200" kern="1200" dirty="0" smtClean="0">
                <a:solidFill>
                  <a:schemeClr val="tx1"/>
                </a:solidFill>
                <a:latin typeface="+mn-lt"/>
                <a:ea typeface="+mn-ea"/>
                <a:cs typeface="+mn-cs"/>
              </a:rPr>
              <a:t> from Lupus.  KEY DIFFERENCE=</a:t>
            </a:r>
            <a:r>
              <a:rPr lang="en-US" sz="1200" kern="1200" dirty="0" err="1" smtClean="0">
                <a:solidFill>
                  <a:schemeClr val="tx1"/>
                </a:solidFill>
                <a:latin typeface="+mn-lt"/>
                <a:ea typeface="+mn-ea"/>
                <a:cs typeface="+mn-cs"/>
              </a:rPr>
              <a:t>keratinocyte</a:t>
            </a:r>
            <a:r>
              <a:rPr lang="en-US" sz="1200" kern="1200" dirty="0" smtClean="0">
                <a:solidFill>
                  <a:schemeClr val="tx1"/>
                </a:solidFill>
                <a:latin typeface="+mn-lt"/>
                <a:ea typeface="+mn-ea"/>
                <a:cs typeface="+mn-cs"/>
              </a:rPr>
              <a:t> apoptosis of EM is throughout </a:t>
            </a:r>
            <a:r>
              <a:rPr lang="en-US" sz="1200" kern="1200" dirty="0" err="1" smtClean="0">
                <a:solidFill>
                  <a:schemeClr val="tx1"/>
                </a:solidFill>
                <a:latin typeface="+mn-lt"/>
                <a:ea typeface="+mn-ea"/>
                <a:cs typeface="+mn-cs"/>
              </a:rPr>
              <a:t>theepidermis</a:t>
            </a:r>
            <a:r>
              <a:rPr lang="en-US" sz="1200" kern="1200" dirty="0" smtClean="0">
                <a:solidFill>
                  <a:schemeClr val="tx1"/>
                </a:solidFill>
                <a:latin typeface="+mn-lt"/>
                <a:ea typeface="+mn-ea"/>
                <a:cs typeface="+mn-cs"/>
              </a:rPr>
              <a:t> and LE should be confined to basal</a:t>
            </a:r>
            <a:r>
              <a:rPr lang="en-US" sz="1200" kern="1200" baseline="0" dirty="0" smtClean="0">
                <a:solidFill>
                  <a:schemeClr val="tx1"/>
                </a:solidFill>
                <a:latin typeface="+mn-lt"/>
                <a:ea typeface="+mn-ea"/>
                <a:cs typeface="+mn-cs"/>
              </a:rPr>
              <a:t> layer.</a:t>
            </a:r>
            <a:endParaRPr lang="en-US" sz="1200" kern="1200" dirty="0" smtClean="0">
              <a:solidFill>
                <a:schemeClr val="tx1"/>
              </a:solidFill>
              <a:latin typeface="+mn-lt"/>
              <a:ea typeface="+mn-ea"/>
              <a:cs typeface="+mn-cs"/>
            </a:endParaRPr>
          </a:p>
          <a:p>
            <a:endParaRPr lang="en-US"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Other immunological methods of diagnosis </a:t>
            </a:r>
            <a:r>
              <a:rPr lang="en-US" sz="1200" i="1" kern="1200" dirty="0" smtClean="0">
                <a:solidFill>
                  <a:schemeClr val="tx1"/>
                </a:solidFill>
                <a:latin typeface="+mn-lt"/>
                <a:ea typeface="+mn-ea"/>
                <a:cs typeface="+mn-cs"/>
              </a:rPr>
              <a:t>in vivo</a:t>
            </a:r>
            <a:r>
              <a:rPr lang="en-US" sz="1200" kern="1200" dirty="0" smtClean="0">
                <a:solidFill>
                  <a:schemeClr val="tx1"/>
                </a:solidFill>
                <a:latin typeface="+mn-lt"/>
                <a:ea typeface="+mn-ea"/>
                <a:cs typeface="+mn-cs"/>
              </a:rPr>
              <a:t> and </a:t>
            </a:r>
            <a:r>
              <a:rPr lang="en-US" sz="1200" i="1" kern="1200" dirty="0" smtClean="0">
                <a:solidFill>
                  <a:schemeClr val="tx1"/>
                </a:solidFill>
                <a:latin typeface="+mn-lt"/>
                <a:ea typeface="+mn-ea"/>
                <a:cs typeface="+mn-cs"/>
              </a:rPr>
              <a:t>in vitro </a:t>
            </a:r>
            <a:r>
              <a:rPr lang="en-US" sz="1200" kern="1200" dirty="0" smtClean="0">
                <a:solidFill>
                  <a:schemeClr val="tx1"/>
                </a:solidFill>
                <a:latin typeface="+mn-lt"/>
                <a:ea typeface="+mn-ea"/>
                <a:cs typeface="+mn-cs"/>
              </a:rPr>
              <a:t>already tested (assays of: </a:t>
            </a:r>
            <a:r>
              <a:rPr lang="en-US" sz="1200" kern="1200" dirty="0" err="1" smtClean="0">
                <a:solidFill>
                  <a:schemeClr val="tx1"/>
                </a:solidFill>
                <a:latin typeface="+mn-lt"/>
                <a:ea typeface="+mn-ea"/>
                <a:cs typeface="+mn-cs"/>
              </a:rPr>
              <a:t>basophil</a:t>
            </a:r>
            <a:r>
              <a:rPr lang="en-US" sz="1200" kern="120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degranulation</a:t>
            </a:r>
            <a:r>
              <a:rPr lang="en-US" sz="1200" kern="1200" dirty="0" smtClean="0">
                <a:solidFill>
                  <a:schemeClr val="tx1"/>
                </a:solidFill>
                <a:latin typeface="+mn-lt"/>
                <a:ea typeface="+mn-ea"/>
                <a:cs typeface="+mn-cs"/>
              </a:rPr>
              <a:t>, lymphocytic </a:t>
            </a:r>
            <a:r>
              <a:rPr lang="en-US" sz="1200" kern="1200" dirty="0" err="1" smtClean="0">
                <a:solidFill>
                  <a:schemeClr val="tx1"/>
                </a:solidFill>
                <a:latin typeface="+mn-lt"/>
                <a:ea typeface="+mn-ea"/>
                <a:cs typeface="+mn-cs"/>
              </a:rPr>
              <a:t>blastogenesis</a:t>
            </a:r>
            <a:r>
              <a:rPr lang="en-US" sz="1200" kern="1200" dirty="0" smtClean="0">
                <a:solidFill>
                  <a:schemeClr val="tx1"/>
                </a:solidFill>
                <a:latin typeface="+mn-lt"/>
                <a:ea typeface="+mn-ea"/>
                <a:cs typeface="+mn-cs"/>
              </a:rPr>
              <a:t>, lymphocytic toxicity; </a:t>
            </a:r>
            <a:r>
              <a:rPr lang="en-US" sz="1200" kern="1200" dirty="0" err="1" smtClean="0">
                <a:solidFill>
                  <a:schemeClr val="tx1"/>
                </a:solidFill>
                <a:latin typeface="+mn-lt"/>
                <a:ea typeface="+mn-ea"/>
                <a:cs typeface="+mn-cs"/>
              </a:rPr>
              <a:t>intradermal</a:t>
            </a:r>
            <a:r>
              <a:rPr lang="en-US" sz="1200" kern="1200" dirty="0" smtClean="0">
                <a:solidFill>
                  <a:schemeClr val="tx1"/>
                </a:solidFill>
                <a:latin typeface="+mn-lt"/>
                <a:ea typeface="+mn-ea"/>
                <a:cs typeface="+mn-cs"/>
              </a:rPr>
              <a:t> testing and serological-RAST) have proven themselves unsatisfactory given the great number of false-negative as well as false-positive results and for the necessity of causal drug re-exposure</a:t>
            </a:r>
          </a:p>
          <a:p>
            <a:endParaRPr lang="en-US" sz="1200" kern="120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latin typeface="+mn-lt"/>
                <a:ea typeface="+mn-ea"/>
                <a:cs typeface="+mn-cs"/>
              </a:rPr>
              <a:t>IVIG:  Intravenous human </a:t>
            </a:r>
            <a:r>
              <a:rPr lang="en-US" sz="1200" kern="1200" dirty="0" err="1" smtClean="0">
                <a:solidFill>
                  <a:schemeClr val="tx1"/>
                </a:solidFill>
                <a:latin typeface="+mn-lt"/>
                <a:ea typeface="+mn-ea"/>
                <a:cs typeface="+mn-cs"/>
              </a:rPr>
              <a:t>immunoglobulins</a:t>
            </a:r>
            <a:r>
              <a:rPr lang="en-US" sz="1200" kern="1200" dirty="0" smtClean="0">
                <a:solidFill>
                  <a:schemeClr val="tx1"/>
                </a:solidFill>
                <a:latin typeface="+mn-lt"/>
                <a:ea typeface="+mn-ea"/>
                <a:cs typeface="+mn-cs"/>
              </a:rPr>
              <a:t>* (IVIG) have been successfully used in cases of feline </a:t>
            </a:r>
            <a:r>
              <a:rPr lang="en-US" sz="1200" kern="1200" dirty="0" err="1" smtClean="0">
                <a:solidFill>
                  <a:schemeClr val="tx1"/>
                </a:solidFill>
                <a:latin typeface="+mn-lt"/>
                <a:ea typeface="+mn-ea"/>
                <a:cs typeface="+mn-cs"/>
              </a:rPr>
              <a:t>erythema</a:t>
            </a:r>
            <a:r>
              <a:rPr lang="en-US" sz="1200" kern="120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multiforme</a:t>
            </a:r>
            <a:r>
              <a:rPr lang="en-US" sz="1200" kern="1200" dirty="0" smtClean="0">
                <a:solidFill>
                  <a:schemeClr val="tx1"/>
                </a:solidFill>
                <a:latin typeface="+mn-lt"/>
                <a:ea typeface="+mn-ea"/>
                <a:cs typeface="+mn-cs"/>
              </a:rPr>
              <a:t>. These would act through the blockage of macrophage FC receptors, inhibition of complement activity, modulation in cytokine synthesis and action in T and B lymphocyte function and neutralization of autoantibodies</a:t>
            </a:r>
            <a:r>
              <a:rPr lang="en-US" sz="1200" kern="1200" baseline="30000" dirty="0" smtClean="0">
                <a:solidFill>
                  <a:schemeClr val="tx1"/>
                </a:solidFill>
                <a:latin typeface="+mn-lt"/>
                <a:ea typeface="+mn-ea"/>
                <a:cs typeface="+mn-cs"/>
              </a:rPr>
              <a:t>1</a:t>
            </a:r>
            <a:r>
              <a:rPr lang="en-US" sz="1200" kern="1200" dirty="0" smtClean="0">
                <a:solidFill>
                  <a:schemeClr val="tx1"/>
                </a:solidFill>
                <a:latin typeface="+mn-lt"/>
                <a:ea typeface="+mn-ea"/>
                <a:cs typeface="+mn-cs"/>
              </a:rPr>
              <a:t>.</a:t>
            </a:r>
          </a:p>
          <a:p>
            <a:endParaRPr lang="en-US" sz="1200" kern="1200" dirty="0" smtClean="0">
              <a:solidFill>
                <a:schemeClr val="tx1"/>
              </a:solidFill>
              <a:latin typeface="+mn-lt"/>
              <a:ea typeface="+mn-ea"/>
              <a:cs typeface="+mn-cs"/>
            </a:endParaRPr>
          </a:p>
          <a:p>
            <a:endParaRPr lang="en-US" sz="1200" kern="1200" dirty="0" smtClean="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F30504F6-C0FF-4825-B6D9-085575EB9866}" type="slidenum">
              <a:rPr lang="en-US" smtClean="0"/>
              <a:t>24</a:t>
            </a:fld>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30504F6-C0FF-4825-B6D9-085575EB9866}" type="slidenum">
              <a:rPr lang="en-US" smtClean="0"/>
              <a:t>25</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Cause of this</a:t>
            </a:r>
            <a:r>
              <a:rPr lang="en-US" baseline="0" dirty="0" smtClean="0"/>
              <a:t> is unclear, it has been described as secondary to drug reactions, chronic skin disease or idiopathic, genetics may play a role in dogs.</a:t>
            </a:r>
          </a:p>
          <a:p>
            <a:endParaRPr lang="en-US" baseline="0" dirty="0" smtClean="0"/>
          </a:p>
          <a:p>
            <a:r>
              <a:rPr lang="en-US" baseline="0" dirty="0" err="1" smtClean="0"/>
              <a:t>Desmoglein</a:t>
            </a:r>
            <a:r>
              <a:rPr lang="en-US" baseline="0" dirty="0" smtClean="0"/>
              <a:t> I </a:t>
            </a:r>
            <a:r>
              <a:rPr lang="en-US" dirty="0" smtClean="0"/>
              <a:t>major </a:t>
            </a:r>
            <a:r>
              <a:rPr lang="en-US" dirty="0" err="1" smtClean="0"/>
              <a:t>autoantigen</a:t>
            </a:r>
            <a:r>
              <a:rPr lang="en-US" dirty="0" smtClean="0"/>
              <a:t> in humans with </a:t>
            </a:r>
            <a:r>
              <a:rPr lang="en-US" dirty="0" err="1" smtClean="0"/>
              <a:t>pemphigus</a:t>
            </a:r>
            <a:r>
              <a:rPr lang="en-US" dirty="0" smtClean="0"/>
              <a:t> </a:t>
            </a:r>
            <a:r>
              <a:rPr lang="en-US" dirty="0" err="1" smtClean="0"/>
              <a:t>foliaceus</a:t>
            </a:r>
            <a:r>
              <a:rPr lang="en-US" dirty="0" smtClean="0"/>
              <a:t>, However, in dogs, </a:t>
            </a:r>
            <a:r>
              <a:rPr lang="en-US" dirty="0" err="1" smtClean="0"/>
              <a:t>desmoglein</a:t>
            </a:r>
            <a:r>
              <a:rPr lang="en-US" dirty="0" smtClean="0"/>
              <a:t> 1 appears to be a minor autoantigen.</a:t>
            </a:r>
            <a:r>
              <a:rPr lang="en-US" baseline="30000" dirty="0" smtClean="0"/>
              <a:t>11,16</a:t>
            </a:r>
            <a:r>
              <a:rPr lang="en-US" dirty="0" smtClean="0"/>
              <a:t> In fact, there appears to be considerable immunological heterogeneity in canine </a:t>
            </a:r>
            <a:r>
              <a:rPr lang="en-US" dirty="0" err="1" smtClean="0"/>
              <a:t>pemphigus</a:t>
            </a:r>
            <a:r>
              <a:rPr lang="en-US" dirty="0" smtClean="0"/>
              <a:t> foliaceus.</a:t>
            </a:r>
            <a:r>
              <a:rPr lang="en-US" baseline="30000" dirty="0" smtClean="0"/>
              <a:t>11,17</a:t>
            </a:r>
            <a:r>
              <a:rPr lang="en-US" dirty="0" smtClean="0"/>
              <a:t> </a:t>
            </a:r>
          </a:p>
          <a:p>
            <a:endParaRPr lang="en-US" baseline="0" dirty="0" smtClean="0"/>
          </a:p>
          <a:p>
            <a:r>
              <a:rPr lang="en-US" baseline="0" dirty="0" smtClean="0"/>
              <a:t>Possible drugs include: </a:t>
            </a:r>
            <a:r>
              <a:rPr lang="en-US" baseline="0" dirty="0" err="1" smtClean="0"/>
              <a:t>itraconazole</a:t>
            </a:r>
            <a:r>
              <a:rPr lang="en-US" baseline="0" dirty="0" smtClean="0"/>
              <a:t>, lime sulfur, </a:t>
            </a:r>
            <a:r>
              <a:rPr lang="en-US" baseline="0" dirty="0" err="1" smtClean="0"/>
              <a:t>doxycycline</a:t>
            </a:r>
            <a:r>
              <a:rPr lang="en-US" baseline="0" dirty="0" smtClean="0"/>
              <a:t>, TMS (most common in dog), </a:t>
            </a:r>
            <a:r>
              <a:rPr lang="en-US" baseline="0" dirty="0" err="1" smtClean="0"/>
              <a:t>cimetidine</a:t>
            </a:r>
            <a:r>
              <a:rPr lang="en-US" baseline="0" dirty="0" smtClean="0"/>
              <a:t>, </a:t>
            </a:r>
            <a:r>
              <a:rPr lang="en-US" baseline="0" dirty="0" err="1" smtClean="0"/>
              <a:t>Penicillins</a:t>
            </a:r>
            <a:r>
              <a:rPr lang="en-US" baseline="0" dirty="0" smtClean="0"/>
              <a:t> (most common in cat), </a:t>
            </a:r>
            <a:r>
              <a:rPr lang="en-US" baseline="0" dirty="0" err="1" smtClean="0"/>
              <a:t>cephalexin</a:t>
            </a:r>
            <a:endParaRPr lang="en-US" dirty="0"/>
          </a:p>
        </p:txBody>
      </p:sp>
      <p:sp>
        <p:nvSpPr>
          <p:cNvPr id="4" name="Slide Number Placeholder 3"/>
          <p:cNvSpPr>
            <a:spLocks noGrp="1"/>
          </p:cNvSpPr>
          <p:nvPr>
            <p:ph type="sldNum" sz="quarter" idx="10"/>
          </p:nvPr>
        </p:nvSpPr>
        <p:spPr/>
        <p:txBody>
          <a:bodyPr/>
          <a:lstStyle/>
          <a:p>
            <a:fld id="{F30504F6-C0FF-4825-B6D9-085575EB9866}" type="slidenum">
              <a:rPr lang="en-US" smtClean="0"/>
              <a:t>5</a:t>
            </a:fld>
            <a:endParaRPr 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30504F6-C0FF-4825-B6D9-085575EB9866}" type="slidenum">
              <a:rPr lang="en-US" smtClean="0"/>
              <a:t>26</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DOGS: In study</a:t>
            </a:r>
            <a:r>
              <a:rPr lang="en-US" baseline="0" dirty="0" smtClean="0"/>
              <a:t> only 22% of dogs had </a:t>
            </a:r>
            <a:r>
              <a:rPr lang="en-US" baseline="0" dirty="0" err="1" smtClean="0"/>
              <a:t>pruritis</a:t>
            </a:r>
            <a:r>
              <a:rPr lang="en-US" baseline="0" dirty="0" smtClean="0"/>
              <a:t>, with only 6% classified as severe</a:t>
            </a:r>
          </a:p>
          <a:p>
            <a:r>
              <a:rPr lang="en-US" baseline="0" dirty="0" smtClean="0"/>
              <a:t>Most common areas for dogs be affected is the trunk, inner </a:t>
            </a:r>
            <a:r>
              <a:rPr lang="en-US" baseline="0" dirty="0" err="1" smtClean="0"/>
              <a:t>pinnea</a:t>
            </a:r>
            <a:r>
              <a:rPr lang="en-US" baseline="0" dirty="0" smtClean="0"/>
              <a:t> and muzzle.</a:t>
            </a:r>
          </a:p>
          <a:p>
            <a:r>
              <a:rPr lang="en-US" baseline="0" dirty="0" smtClean="0"/>
              <a:t>Dr. </a:t>
            </a:r>
            <a:r>
              <a:rPr lang="en-US" baseline="0" dirty="0" err="1" smtClean="0"/>
              <a:t>Rosychuck</a:t>
            </a:r>
            <a:r>
              <a:rPr lang="en-US" baseline="0" dirty="0" smtClean="0"/>
              <a:t> at CSU describes one of four distributions, face and ears, pad skin junctions and foot pads and groin, then becoming more generalized.</a:t>
            </a:r>
          </a:p>
          <a:p>
            <a:r>
              <a:rPr lang="en-US" baseline="0" dirty="0" smtClean="0"/>
              <a:t>CATS: </a:t>
            </a:r>
            <a:r>
              <a:rPr lang="en-US" baseline="0" dirty="0" err="1" smtClean="0"/>
              <a:t>pruritus</a:t>
            </a:r>
            <a:r>
              <a:rPr lang="en-US" baseline="0" dirty="0" smtClean="0"/>
              <a:t> was noted as mild to severe in 80% of cats</a:t>
            </a:r>
          </a:p>
          <a:p>
            <a:endParaRPr lang="en-US" dirty="0"/>
          </a:p>
        </p:txBody>
      </p:sp>
      <p:sp>
        <p:nvSpPr>
          <p:cNvPr id="4" name="Slide Number Placeholder 3"/>
          <p:cNvSpPr>
            <a:spLocks noGrp="1"/>
          </p:cNvSpPr>
          <p:nvPr>
            <p:ph type="sldNum" sz="quarter" idx="10"/>
          </p:nvPr>
        </p:nvSpPr>
        <p:spPr/>
        <p:txBody>
          <a:bodyPr/>
          <a:lstStyle/>
          <a:p>
            <a:fld id="{F30504F6-C0FF-4825-B6D9-085575EB9866}" type="slidenum">
              <a:rPr lang="en-US" smtClean="0"/>
              <a:t>7</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30504F6-C0FF-4825-B6D9-085575EB9866}" type="slidenum">
              <a:rPr lang="en-US" smtClean="0"/>
              <a:t>8</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err="1" smtClean="0"/>
              <a:t>Immunohistochemistry</a:t>
            </a:r>
            <a:r>
              <a:rPr lang="en-US" dirty="0" smtClean="0"/>
              <a:t> not encouraged</a:t>
            </a:r>
            <a:r>
              <a:rPr lang="en-US" baseline="0" dirty="0" smtClean="0"/>
              <a:t> because: a lot of false positives in negatives</a:t>
            </a:r>
          </a:p>
          <a:p>
            <a:endParaRPr lang="en-US" baseline="0" dirty="0" smtClean="0"/>
          </a:p>
          <a:p>
            <a:r>
              <a:rPr lang="en-US" baseline="0" dirty="0" smtClean="0"/>
              <a:t>Mueller study showed 77% of cytology was highly suggestive of PF</a:t>
            </a:r>
          </a:p>
          <a:p>
            <a:r>
              <a:rPr lang="en-US" baseline="0" dirty="0" smtClean="0"/>
              <a:t>Concurrent bacterial infection can complicate DX</a:t>
            </a:r>
          </a:p>
          <a:p>
            <a:endParaRPr lang="en-US" baseline="0" dirty="0" smtClean="0"/>
          </a:p>
          <a:p>
            <a:r>
              <a:rPr lang="en-US" baseline="0" dirty="0" smtClean="0"/>
              <a:t>Induction with prednisone is 2.2=3.3 mg/kg every 12 hrs for 10-14 days, maintenance is usually b/n 0.5 mg/kg to 1 mg/kg EOD</a:t>
            </a:r>
          </a:p>
          <a:p>
            <a:r>
              <a:rPr lang="en-US" baseline="0" dirty="0" smtClean="0"/>
              <a:t>Once study in cats showed 100% remission using </a:t>
            </a:r>
            <a:r>
              <a:rPr lang="en-US" baseline="0" dirty="0" err="1" smtClean="0"/>
              <a:t>triamcinolone</a:t>
            </a:r>
            <a:r>
              <a:rPr lang="en-US" baseline="0" dirty="0" smtClean="0"/>
              <a:t> alone, lesser side effects</a:t>
            </a:r>
          </a:p>
          <a:p>
            <a:r>
              <a:rPr lang="en-US" baseline="0" dirty="0" smtClean="0"/>
              <a:t>IVIG: Case study published in JVIM, proposed mechanism of action includes blockade of </a:t>
            </a:r>
            <a:r>
              <a:rPr lang="en-US" baseline="0" dirty="0" err="1" smtClean="0"/>
              <a:t>Fc</a:t>
            </a:r>
            <a:r>
              <a:rPr lang="en-US" baseline="0" dirty="0" smtClean="0"/>
              <a:t> receptors on macrophages and </a:t>
            </a:r>
            <a:r>
              <a:rPr lang="en-US" baseline="0" dirty="0" err="1" smtClean="0"/>
              <a:t>effector</a:t>
            </a:r>
            <a:r>
              <a:rPr lang="en-US" baseline="0" dirty="0" smtClean="0"/>
              <a:t> cells, down-regulation of </a:t>
            </a:r>
            <a:r>
              <a:rPr lang="en-US" baseline="0" dirty="0" err="1" smtClean="0"/>
              <a:t>antbody</a:t>
            </a:r>
            <a:r>
              <a:rPr lang="en-US" baseline="0" dirty="0" smtClean="0"/>
              <a:t> production, direct neutralization of </a:t>
            </a:r>
            <a:r>
              <a:rPr lang="en-US" baseline="0" dirty="0" err="1" smtClean="0"/>
              <a:t>autoantibodies</a:t>
            </a:r>
            <a:r>
              <a:rPr lang="en-US" baseline="0" dirty="0" smtClean="0"/>
              <a:t> by anti-</a:t>
            </a:r>
            <a:r>
              <a:rPr lang="en-US" baseline="0" dirty="0" err="1" smtClean="0"/>
              <a:t>idiotypes</a:t>
            </a:r>
            <a:r>
              <a:rPr lang="en-US" baseline="0" dirty="0" smtClean="0"/>
              <a:t>, inhibition of lymphocyte proliferation and regulation of inflammatory mediators.</a:t>
            </a:r>
            <a:endParaRPr lang="en-US" dirty="0"/>
          </a:p>
        </p:txBody>
      </p:sp>
      <p:sp>
        <p:nvSpPr>
          <p:cNvPr id="4" name="Slide Number Placeholder 3"/>
          <p:cNvSpPr>
            <a:spLocks noGrp="1"/>
          </p:cNvSpPr>
          <p:nvPr>
            <p:ph type="sldNum" sz="quarter" idx="10"/>
          </p:nvPr>
        </p:nvSpPr>
        <p:spPr/>
        <p:txBody>
          <a:bodyPr/>
          <a:lstStyle/>
          <a:p>
            <a:fld id="{F30504F6-C0FF-4825-B6D9-085575EB9866}" type="slidenum">
              <a:rPr lang="en-US" smtClean="0"/>
              <a:t>10</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effectLst>
                  <a:outerShdw blurRad="38100" dist="38100" dir="2700000" algn="tl">
                    <a:srgbClr val="000000">
                      <a:alpha val="43137"/>
                    </a:srgbClr>
                  </a:outerShdw>
                </a:effectLst>
              </a:rPr>
              <a:t>Euthanasia generally due to intractable disease or side effects of therapy</a:t>
            </a:r>
          </a:p>
          <a:p>
            <a:endParaRPr lang="en-US" dirty="0"/>
          </a:p>
        </p:txBody>
      </p:sp>
      <p:sp>
        <p:nvSpPr>
          <p:cNvPr id="4" name="Slide Number Placeholder 3"/>
          <p:cNvSpPr>
            <a:spLocks noGrp="1"/>
          </p:cNvSpPr>
          <p:nvPr>
            <p:ph type="sldNum" sz="quarter" idx="10"/>
          </p:nvPr>
        </p:nvSpPr>
        <p:spPr/>
        <p:txBody>
          <a:bodyPr/>
          <a:lstStyle/>
          <a:p>
            <a:fld id="{F30504F6-C0FF-4825-B6D9-085575EB9866}" type="slidenum">
              <a:rPr lang="en-US" smtClean="0"/>
              <a:t>11</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dirty="0" smtClean="0">
                <a:solidFill>
                  <a:schemeClr val="bg1"/>
                </a:solidFill>
              </a:rPr>
              <a:t>Therefore severe in the summer and in sunny climates</a:t>
            </a:r>
            <a:endParaRPr lang="en-US" dirty="0" smtClean="0"/>
          </a:p>
          <a:p>
            <a:endParaRPr lang="en-US" dirty="0" smtClean="0"/>
          </a:p>
          <a:p>
            <a:r>
              <a:rPr lang="en-US" dirty="0" smtClean="0"/>
              <a:t>Although primarily seen in younger dogs (2-4 yrs)</a:t>
            </a:r>
            <a:endParaRPr lang="en-US" dirty="0"/>
          </a:p>
        </p:txBody>
      </p:sp>
      <p:sp>
        <p:nvSpPr>
          <p:cNvPr id="4" name="Slide Number Placeholder 3"/>
          <p:cNvSpPr>
            <a:spLocks noGrp="1"/>
          </p:cNvSpPr>
          <p:nvPr>
            <p:ph type="sldNum" sz="quarter" idx="10"/>
          </p:nvPr>
        </p:nvSpPr>
        <p:spPr/>
        <p:txBody>
          <a:bodyPr/>
          <a:lstStyle/>
          <a:p>
            <a:fld id="{F30504F6-C0FF-4825-B6D9-085575EB9866}" type="slidenum">
              <a:rPr lang="en-US" smtClean="0"/>
              <a:t>12</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Mechanism</a:t>
            </a:r>
            <a:r>
              <a:rPr lang="en-US" baseline="0" dirty="0" smtClean="0"/>
              <a:t> not completely understood</a:t>
            </a:r>
          </a:p>
          <a:p>
            <a:r>
              <a:rPr lang="en-US" baseline="0" dirty="0" smtClean="0"/>
              <a:t>UV light is both UVA and UVB</a:t>
            </a:r>
          </a:p>
          <a:p>
            <a:r>
              <a:rPr lang="en-US" baseline="0" dirty="0" smtClean="0"/>
              <a:t>Ro previously found only in the nucleus or cytoplasm</a:t>
            </a:r>
            <a:endParaRPr lang="en-US" dirty="0"/>
          </a:p>
        </p:txBody>
      </p:sp>
      <p:sp>
        <p:nvSpPr>
          <p:cNvPr id="4" name="Slide Number Placeholder 3"/>
          <p:cNvSpPr>
            <a:spLocks noGrp="1"/>
          </p:cNvSpPr>
          <p:nvPr>
            <p:ph type="sldNum" sz="quarter" idx="10"/>
          </p:nvPr>
        </p:nvSpPr>
        <p:spPr/>
        <p:txBody>
          <a:bodyPr/>
          <a:lstStyle/>
          <a:p>
            <a:fld id="{F30504F6-C0FF-4825-B6D9-085575EB9866}" type="slidenum">
              <a:rPr lang="en-US" smtClean="0"/>
              <a:t>13</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Classically involves variable epidermal atrophy and hyperplasia, </a:t>
            </a:r>
            <a:r>
              <a:rPr lang="en-US" dirty="0" err="1" smtClean="0"/>
              <a:t>hydropic</a:t>
            </a:r>
            <a:r>
              <a:rPr lang="en-US" dirty="0" smtClean="0"/>
              <a:t> degeneration and single cell necrosis within</a:t>
            </a:r>
            <a:r>
              <a:rPr lang="en-US" baseline="0" dirty="0" smtClean="0"/>
              <a:t> the basal layer, superficial dermal accumulation of lymphocytes, lymphocytes and plasma cells.</a:t>
            </a:r>
          </a:p>
          <a:p>
            <a:r>
              <a:rPr lang="en-US" baseline="0" dirty="0" smtClean="0"/>
              <a:t>The infiltrate may be band-like (</a:t>
            </a:r>
            <a:r>
              <a:rPr lang="en-US" baseline="0" dirty="0" err="1" smtClean="0"/>
              <a:t>lichenoid</a:t>
            </a:r>
            <a:r>
              <a:rPr lang="en-US" baseline="0" dirty="0" smtClean="0"/>
              <a:t> reaction) or may obscure the </a:t>
            </a:r>
            <a:r>
              <a:rPr lang="en-US" baseline="0" dirty="0" err="1" smtClean="0"/>
              <a:t>dermoepidermal</a:t>
            </a:r>
            <a:r>
              <a:rPr lang="en-US" baseline="0" dirty="0" smtClean="0"/>
              <a:t> junction (interface dermatitis)</a:t>
            </a:r>
          </a:p>
          <a:p>
            <a:r>
              <a:rPr lang="en-US" baseline="0" dirty="0" smtClean="0"/>
              <a:t>There is usually </a:t>
            </a:r>
            <a:r>
              <a:rPr lang="en-US" baseline="0" dirty="0" err="1" smtClean="0"/>
              <a:t>pigmentary</a:t>
            </a:r>
            <a:r>
              <a:rPr lang="en-US" baseline="0" dirty="0" smtClean="0"/>
              <a:t> incontinence and </a:t>
            </a:r>
            <a:r>
              <a:rPr lang="en-US" baseline="0" dirty="0" err="1" smtClean="0"/>
              <a:t>variale</a:t>
            </a:r>
            <a:r>
              <a:rPr lang="en-US" baseline="0" dirty="0" smtClean="0"/>
              <a:t> thickening of the basement membrane</a:t>
            </a:r>
            <a:endParaRPr lang="en-US" dirty="0"/>
          </a:p>
        </p:txBody>
      </p:sp>
      <p:sp>
        <p:nvSpPr>
          <p:cNvPr id="4" name="Slide Number Placeholder 3"/>
          <p:cNvSpPr>
            <a:spLocks noGrp="1"/>
          </p:cNvSpPr>
          <p:nvPr>
            <p:ph type="sldNum" sz="quarter" idx="10"/>
          </p:nvPr>
        </p:nvSpPr>
        <p:spPr/>
        <p:txBody>
          <a:bodyPr/>
          <a:lstStyle/>
          <a:p>
            <a:fld id="{F30504F6-C0FF-4825-B6D9-085575EB9866}" type="slidenum">
              <a:rPr lang="en-US" smtClean="0"/>
              <a:t>14</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9" name="Subtitle 8"/>
          <p:cNvSpPr>
            <a:spLocks noGrp="1"/>
          </p:cNvSpPr>
          <p:nvPr>
            <p:ph type="subTitle" idx="1"/>
          </p:nvPr>
        </p:nvSpPr>
        <p:spPr>
          <a:xfrm>
            <a:off x="457200" y="3699804"/>
            <a:ext cx="8305800" cy="1143000"/>
          </a:xfrm>
        </p:spPr>
        <p:txBody>
          <a:bodyPr>
            <a:noAutofit/>
          </a:bodyPr>
          <a:lstStyle>
            <a:lvl1pPr marL="0" indent="0" algn="ctr">
              <a:buNone/>
              <a:defRPr sz="2200" spc="10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Title 27"/>
          <p:cNvSpPr>
            <a:spLocks noGrp="1"/>
          </p:cNvSpPr>
          <p:nvPr>
            <p:ph type="ctrTitle"/>
          </p:nvPr>
        </p:nvSpPr>
        <p:spPr>
          <a:xfrm>
            <a:off x="457200" y="1433732"/>
            <a:ext cx="8305800" cy="1981200"/>
          </a:xfrm>
          <a:ln w="6350" cap="rnd">
            <a:noFill/>
          </a:ln>
        </p:spPr>
        <p:txBody>
          <a:bodyPr anchor="b" anchorCtr="0">
            <a:noAutofit/>
          </a:bodyPr>
          <a:lstStyle>
            <a:lvl1pPr algn="ctr">
              <a:defRPr lang="en-US" sz="4800" b="0" dirty="0">
                <a:ln w="3200">
                  <a:solidFill>
                    <a:schemeClr val="bg2">
                      <a:shade val="75000"/>
                      <a:alpha val="25000"/>
                    </a:schemeClr>
                  </a:solidFill>
                  <a:prstDash val="solid"/>
                  <a:round/>
                </a:ln>
                <a:solidFill>
                  <a:srgbClr val="F9F9F9"/>
                </a:solidFill>
                <a:effectLst>
                  <a:innerShdw blurRad="50800" dist="25400" dir="13500000">
                    <a:srgbClr val="000000">
                      <a:alpha val="70000"/>
                    </a:srgbClr>
                  </a:innerShdw>
                </a:effectLst>
              </a:defRPr>
            </a:lvl1pPr>
          </a:lstStyle>
          <a:p>
            <a:r>
              <a:rPr kumimoji="0" lang="en-US" smtClean="0"/>
              <a:t>Click to edit Master title style</a:t>
            </a:r>
            <a:endParaRPr kumimoji="0" lang="en-US"/>
          </a:p>
        </p:txBody>
      </p:sp>
      <p:cxnSp>
        <p:nvCxnSpPr>
          <p:cNvPr id="8" name="Straight Connector 7"/>
          <p:cNvCxnSpPr/>
          <p:nvPr/>
        </p:nvCxnSpPr>
        <p:spPr>
          <a:xfrm>
            <a:off x="1463626"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708574"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
        <p:nvSpPr>
          <p:cNvPr id="14" name="Oval 13"/>
          <p:cNvSpPr/>
          <p:nvPr/>
        </p:nvSpPr>
        <p:spPr>
          <a:xfrm>
            <a:off x="4540348" y="3526302"/>
            <a:ext cx="45720" cy="45720"/>
          </a:xfrm>
          <a:prstGeom prst="ellipse">
            <a:avLst/>
          </a:prstGeom>
          <a:effectLst>
            <a:outerShdw blurRad="31750" dir="2700000" algn="tl" rotWithShape="0">
              <a:srgbClr val="000000">
                <a:alpha val="55000"/>
              </a:srgbClr>
            </a:outerShdw>
          </a:effectLst>
        </p:spPr>
        <p:style>
          <a:lnRef idx="2">
            <a:schemeClr val="accent2"/>
          </a:lnRef>
          <a:fillRef idx="1">
            <a:schemeClr val="accent2"/>
          </a:fillRef>
          <a:effectRef idx="0">
            <a:schemeClr val="accent2"/>
          </a:effectRef>
          <a:fontRef idx="minor">
            <a:schemeClr val="lt1"/>
          </a:fontRef>
        </p:style>
        <p:txBody>
          <a:bodyPr rtlCol="0" anchor="ctr"/>
          <a:lstStyle/>
          <a:p>
            <a:pPr algn="ctr" eaLnBrk="1" latinLnBrk="0" hangingPunct="1"/>
            <a:endParaRPr kumimoji="0" lang="en-US"/>
          </a:p>
        </p:txBody>
      </p:sp>
      <p:sp>
        <p:nvSpPr>
          <p:cNvPr id="15" name="Date Placeholder 14"/>
          <p:cNvSpPr>
            <a:spLocks noGrp="1"/>
          </p:cNvSpPr>
          <p:nvPr>
            <p:ph type="dt" sz="half" idx="10"/>
          </p:nvPr>
        </p:nvSpPr>
        <p:spPr/>
        <p:txBody>
          <a:bodyPr/>
          <a:lstStyle/>
          <a:p>
            <a:fld id="{0434D7B1-EF23-48D7-959E-53C815052CE0}" type="datetimeFigureOut">
              <a:rPr lang="en-US" smtClean="0"/>
              <a:t>2/6/2010</a:t>
            </a:fld>
            <a:endParaRPr lang="en-US"/>
          </a:p>
        </p:txBody>
      </p:sp>
      <p:sp>
        <p:nvSpPr>
          <p:cNvPr id="16" name="Slide Number Placeholder 15"/>
          <p:cNvSpPr>
            <a:spLocks noGrp="1"/>
          </p:cNvSpPr>
          <p:nvPr>
            <p:ph type="sldNum" sz="quarter" idx="11"/>
          </p:nvPr>
        </p:nvSpPr>
        <p:spPr/>
        <p:txBody>
          <a:bodyPr/>
          <a:lstStyle/>
          <a:p>
            <a:fld id="{AF15258B-92B5-4D30-AAB7-BA7176CA43F9}" type="slidenum">
              <a:rPr lang="en-US" smtClean="0"/>
              <a:t>‹#›</a:t>
            </a:fld>
            <a:endParaRPr lang="en-US"/>
          </a:p>
        </p:txBody>
      </p:sp>
      <p:sp>
        <p:nvSpPr>
          <p:cNvPr id="17" name="Footer Placeholder 16"/>
          <p:cNvSpPr>
            <a:spLocks noGrp="1"/>
          </p:cNvSpPr>
          <p:nvPr>
            <p:ph type="ftr" sz="quarter" idx="12"/>
          </p:nvPr>
        </p:nvSpPr>
        <p:spPr/>
        <p:txBody>
          <a:bodyPr/>
          <a:lstStyle/>
          <a:p>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0434D7B1-EF23-48D7-959E-53C815052CE0}" type="datetimeFigureOut">
              <a:rPr lang="en-US" smtClean="0"/>
              <a:t>2/6/2010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F15258B-92B5-4D30-AAB7-BA7176CA43F9}"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0434D7B1-EF23-48D7-959E-53C815052CE0}" type="datetimeFigureOut">
              <a:rPr lang="en-US" smtClean="0"/>
              <a:t>2/6/2010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F15258B-92B5-4D30-AAB7-BA7176CA43F9}"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9" name="Content Placeholder 8"/>
          <p:cNvSpPr>
            <a:spLocks noGrp="1"/>
          </p:cNvSpPr>
          <p:nvPr>
            <p:ph idx="1"/>
          </p:nvPr>
        </p:nvSpPr>
        <p:spPr>
          <a:xfrm>
            <a:off x="457200" y="1524000"/>
            <a:ext cx="8229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4" name="Date Placeholder 13"/>
          <p:cNvSpPr>
            <a:spLocks noGrp="1"/>
          </p:cNvSpPr>
          <p:nvPr>
            <p:ph type="dt" sz="half" idx="14"/>
          </p:nvPr>
        </p:nvSpPr>
        <p:spPr/>
        <p:txBody>
          <a:bodyPr/>
          <a:lstStyle/>
          <a:p>
            <a:fld id="{0434D7B1-EF23-48D7-959E-53C815052CE0}" type="datetimeFigureOut">
              <a:rPr lang="en-US" smtClean="0"/>
              <a:t>2/6/2010</a:t>
            </a:fld>
            <a:endParaRPr lang="en-US"/>
          </a:p>
        </p:txBody>
      </p:sp>
      <p:sp>
        <p:nvSpPr>
          <p:cNvPr id="15" name="Slide Number Placeholder 14"/>
          <p:cNvSpPr>
            <a:spLocks noGrp="1"/>
          </p:cNvSpPr>
          <p:nvPr>
            <p:ph type="sldNum" sz="quarter" idx="15"/>
          </p:nvPr>
        </p:nvSpPr>
        <p:spPr/>
        <p:txBody>
          <a:bodyPr/>
          <a:lstStyle>
            <a:lvl1pPr algn="ctr">
              <a:defRPr/>
            </a:lvl1pPr>
          </a:lstStyle>
          <a:p>
            <a:fld id="{AF15258B-92B5-4D30-AAB7-BA7176CA43F9}" type="slidenum">
              <a:rPr lang="en-US" smtClean="0"/>
              <a:t>‹#›</a:t>
            </a:fld>
            <a:endParaRPr lang="en-US"/>
          </a:p>
        </p:txBody>
      </p:sp>
      <p:sp>
        <p:nvSpPr>
          <p:cNvPr id="16" name="Footer Placeholder 15"/>
          <p:cNvSpPr>
            <a:spLocks noGrp="1"/>
          </p:cNvSpPr>
          <p:nvPr>
            <p:ph type="ftr" sz="quarter" idx="16"/>
          </p:nvPr>
        </p:nvSpPr>
        <p:spPr/>
        <p:txBody>
          <a:bodyPr/>
          <a:lstStyle/>
          <a:p>
            <a:endParaRPr lang="en-US"/>
          </a:p>
        </p:txBody>
      </p:sp>
      <p:sp>
        <p:nvSpPr>
          <p:cNvPr id="17" name="Title 16"/>
          <p:cNvSpPr>
            <a:spLocks noGrp="1"/>
          </p:cNvSpPr>
          <p:nvPr>
            <p:ph type="title"/>
          </p:nvPr>
        </p:nvSpPr>
        <p:spPr/>
        <p:txBody>
          <a:bodyPr rtlCol="0" anchor="b" anchorCtr="0"/>
          <a:lstStyle/>
          <a:p>
            <a:r>
              <a:rPr kumimoji="0" lang="en-US" smtClean="0"/>
              <a:t>Click to edit Master title style</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0434D7B1-EF23-48D7-959E-53C815052CE0}" type="datetimeFigureOut">
              <a:rPr lang="en-US" smtClean="0"/>
              <a:t>2/6/2010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F15258B-92B5-4D30-AAB7-BA7176CA43F9}" type="slidenum">
              <a:rPr lang="en-US" smtClean="0"/>
              <a:t>‹#›</a:t>
            </a:fld>
            <a:endParaRPr lang="en-US"/>
          </a:p>
        </p:txBody>
      </p:sp>
      <p:sp>
        <p:nvSpPr>
          <p:cNvPr id="2" name="Title 1"/>
          <p:cNvSpPr>
            <a:spLocks noGrp="1"/>
          </p:cNvSpPr>
          <p:nvPr>
            <p:ph type="title"/>
          </p:nvPr>
        </p:nvSpPr>
        <p:spPr>
          <a:xfrm>
            <a:off x="685800" y="3505200"/>
            <a:ext cx="7924800" cy="1371600"/>
          </a:xfrm>
        </p:spPr>
        <p:txBody>
          <a:bodyPr>
            <a:noAutofit/>
          </a:bodyPr>
          <a:lstStyle>
            <a:lvl1pPr algn="l" rtl="0">
              <a:spcBef>
                <a:spcPct val="0"/>
              </a:spcBef>
              <a:buNone/>
              <a:defRPr lang="en-US" sz="4800" b="0" dirty="0">
                <a:ln w="3200">
                  <a:solidFill>
                    <a:schemeClr val="bg2">
                      <a:shade val="25000"/>
                      <a:alpha val="25000"/>
                    </a:schemeClr>
                  </a:solidFill>
                  <a:prstDash val="solid"/>
                  <a:round/>
                </a:ln>
                <a:solidFill>
                  <a:srgbClr val="F9F9F9"/>
                </a:solidFill>
                <a:effectLst>
                  <a:innerShdw blurRad="38100" dist="25400" dir="13500000">
                    <a:prstClr val="black">
                      <a:alpha val="70000"/>
                    </a:prstClr>
                  </a:innerShdw>
                </a:effectLst>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685800" y="4958864"/>
            <a:ext cx="7924800" cy="984736"/>
          </a:xfrm>
        </p:spPr>
        <p:txBody>
          <a:bodyPr anchor="t"/>
          <a:lstStyle>
            <a:lvl1pPr marL="0" indent="0">
              <a:buNone/>
              <a:defRPr sz="2000" spc="10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cxnSp>
        <p:nvCxnSpPr>
          <p:cNvPr id="7" name="Straight Connector 6"/>
          <p:cNvCxnSpPr/>
          <p:nvPr/>
        </p:nvCxnSpPr>
        <p:spPr>
          <a:xfrm>
            <a:off x="685800" y="4916992"/>
            <a:ext cx="7924800" cy="4301"/>
          </a:xfrm>
          <a:prstGeom prst="line">
            <a:avLst/>
          </a:prstGeom>
          <a:noFill/>
          <a:ln w="9525" cap="flat" cmpd="sng" algn="ctr">
            <a:solidFill>
              <a:srgbClr val="E9E9E8"/>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0434D7B1-EF23-48D7-959E-53C815052CE0}" type="datetimeFigureOut">
              <a:rPr lang="en-US" smtClean="0"/>
              <a:t>2/6/2010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F15258B-92B5-4D30-AAB7-BA7176CA43F9}" type="slidenum">
              <a:rPr lang="en-US" smtClean="0"/>
              <a:t>‹#›</a:t>
            </a:fld>
            <a:endParaRPr lang="en-US"/>
          </a:p>
        </p:txBody>
      </p:sp>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11" name="Content Placeholder 10"/>
          <p:cNvSpPr>
            <a:spLocks noGrp="1"/>
          </p:cNvSpPr>
          <p:nvPr>
            <p:ph sz="half" idx="1"/>
          </p:nvPr>
        </p:nvSpPr>
        <p:spPr>
          <a:xfrm>
            <a:off x="457200" y="1524000"/>
            <a:ext cx="4059936"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half" idx="2"/>
          </p:nvPr>
        </p:nvSpPr>
        <p:spPr>
          <a:xfrm>
            <a:off x="4648200" y="1524000"/>
            <a:ext cx="4059936"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9" name="Slide Number Placeholder 8"/>
          <p:cNvSpPr>
            <a:spLocks noGrp="1"/>
          </p:cNvSpPr>
          <p:nvPr>
            <p:ph type="sldNum" sz="quarter" idx="12"/>
          </p:nvPr>
        </p:nvSpPr>
        <p:spPr/>
        <p:txBody>
          <a:bodyPr/>
          <a:lstStyle/>
          <a:p>
            <a:fld id="{AF15258B-92B5-4D30-AAB7-BA7176CA43F9}" type="slidenum">
              <a:rPr lang="en-US" smtClean="0"/>
              <a:t>‹#›</a:t>
            </a:fld>
            <a:endParaRPr lang="en-US"/>
          </a:p>
        </p:txBody>
      </p:sp>
      <p:sp>
        <p:nvSpPr>
          <p:cNvPr id="8" name="Footer Placeholder 7"/>
          <p:cNvSpPr>
            <a:spLocks noGrp="1"/>
          </p:cNvSpPr>
          <p:nvPr>
            <p:ph type="ftr" sz="quarter" idx="11"/>
          </p:nvPr>
        </p:nvSpPr>
        <p:spPr/>
        <p:txBody>
          <a:bodyPr/>
          <a:lstStyle/>
          <a:p>
            <a:endParaRPr lang="en-US"/>
          </a:p>
        </p:txBody>
      </p:sp>
      <p:sp>
        <p:nvSpPr>
          <p:cNvPr id="7" name="Date Placeholder 6"/>
          <p:cNvSpPr>
            <a:spLocks noGrp="1"/>
          </p:cNvSpPr>
          <p:nvPr>
            <p:ph type="dt" sz="half" idx="10"/>
          </p:nvPr>
        </p:nvSpPr>
        <p:spPr/>
        <p:txBody>
          <a:bodyPr/>
          <a:lstStyle/>
          <a:p>
            <a:fld id="{0434D7B1-EF23-48D7-959E-53C815052CE0}" type="datetimeFigureOut">
              <a:rPr lang="en-US" smtClean="0"/>
              <a:t>2/6/2010</a:t>
            </a:fld>
            <a:endParaRPr lang="en-US"/>
          </a:p>
        </p:txBody>
      </p:sp>
      <p:sp>
        <p:nvSpPr>
          <p:cNvPr id="3" name="Text Placeholder 2"/>
          <p:cNvSpPr>
            <a:spLocks noGrp="1"/>
          </p:cNvSpPr>
          <p:nvPr>
            <p:ph type="body" idx="1"/>
          </p:nvPr>
        </p:nvSpPr>
        <p:spPr>
          <a:xfrm>
            <a:off x="457200" y="1399593"/>
            <a:ext cx="4040188" cy="762000"/>
          </a:xfrm>
          <a:noFill/>
          <a:ln w="25400" cap="rnd" cmpd="sng" algn="ctr">
            <a:noFill/>
            <a:prstDash val="solid"/>
          </a:ln>
          <a:effectLst>
            <a:softEdge rad="63500"/>
          </a:effectLst>
          <a:sp3d prstMaterial="fla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32" name="Content Placeholder 31"/>
          <p:cNvSpPr>
            <a:spLocks noGrp="1"/>
          </p:cNvSpPr>
          <p:nvPr>
            <p:ph sz="half" idx="2"/>
          </p:nvPr>
        </p:nvSpPr>
        <p:spPr>
          <a:xfrm>
            <a:off x="457200" y="2201896"/>
            <a:ext cx="4038600" cy="391363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34" name="Content Placeholder 33"/>
          <p:cNvSpPr>
            <a:spLocks noGrp="1"/>
          </p:cNvSpPr>
          <p:nvPr>
            <p:ph sz="quarter" idx="4"/>
          </p:nvPr>
        </p:nvSpPr>
        <p:spPr>
          <a:xfrm>
            <a:off x="4649788" y="2201896"/>
            <a:ext cx="4038600" cy="391363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 name="Title 1"/>
          <p:cNvSpPr>
            <a:spLocks noGrp="1"/>
          </p:cNvSpPr>
          <p:nvPr>
            <p:ph type="title"/>
          </p:nvPr>
        </p:nvSpPr>
        <p:spPr>
          <a:xfrm>
            <a:off x="457200" y="155448"/>
            <a:ext cx="8229600" cy="1143000"/>
          </a:xfrm>
        </p:spPr>
        <p:txBody>
          <a:bodyPr anchor="b" anchorCtr="0"/>
          <a:lstStyle>
            <a:lvl1pPr>
              <a:defRPr/>
            </a:lvl1pPr>
          </a:lstStyle>
          <a:p>
            <a:r>
              <a:rPr kumimoji="0" lang="en-US" smtClean="0"/>
              <a:t>Click to edit Master title style</a:t>
            </a:r>
            <a:endParaRPr kumimoji="0" lang="en-US"/>
          </a:p>
        </p:txBody>
      </p:sp>
      <p:sp>
        <p:nvSpPr>
          <p:cNvPr id="12" name="Text Placeholder 11"/>
          <p:cNvSpPr>
            <a:spLocks noGrp="1"/>
          </p:cNvSpPr>
          <p:nvPr>
            <p:ph type="body" idx="3"/>
          </p:nvPr>
        </p:nvSpPr>
        <p:spPr>
          <a:xfrm>
            <a:off x="4648200" y="1399593"/>
            <a:ext cx="4040188" cy="762000"/>
          </a:xfrm>
          <a:noFill/>
          <a:ln w="25400" cap="rnd" cmpd="sng" algn="ctr">
            <a:noFill/>
            <a:prstDash val="solid"/>
          </a:ln>
          <a:effectLst>
            <a:softEdge rad="63500"/>
          </a:effectLs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baseline="0">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cxnSp>
        <p:nvCxnSpPr>
          <p:cNvPr id="10" name="Straight Connector 9"/>
          <p:cNvCxnSpPr/>
          <p:nvPr/>
        </p:nvCxnSpPr>
        <p:spPr>
          <a:xfrm>
            <a:off x="562945"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4754880"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0434D7B1-EF23-48D7-959E-53C815052CE0}" type="datetimeFigureOut">
              <a:rPr lang="en-US" smtClean="0"/>
              <a:t>2/6/2010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F15258B-92B5-4D30-AAB7-BA7176CA43F9}" type="slidenum">
              <a:rPr lang="en-US" smtClean="0"/>
              <a:t>‹#›</a:t>
            </a:fld>
            <a:endParaRPr lang="en-US"/>
          </a:p>
        </p:txBody>
      </p:sp>
      <p:sp>
        <p:nvSpPr>
          <p:cNvPr id="2" name="Title 1"/>
          <p:cNvSpPr>
            <a:spLocks noGrp="1"/>
          </p:cNvSpPr>
          <p:nvPr>
            <p:ph type="title"/>
          </p:nvPr>
        </p:nvSpPr>
        <p:spPr/>
        <p:txBody>
          <a:bodyPr/>
          <a:lstStyle/>
          <a:p>
            <a:r>
              <a:rPr kumimoji="0" lang="en-US" smtClean="0"/>
              <a:t>Click to edit Master title style</a:t>
            </a:r>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434D7B1-EF23-48D7-959E-53C815052CE0}" type="datetimeFigureOut">
              <a:rPr lang="en-US" smtClean="0"/>
              <a:t>2/6/2010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F15258B-92B5-4D30-AAB7-BA7176CA43F9}"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9" name="Content Placeholder 28"/>
          <p:cNvSpPr>
            <a:spLocks noGrp="1"/>
          </p:cNvSpPr>
          <p:nvPr>
            <p:ph sz="quarter" idx="1"/>
          </p:nvPr>
        </p:nvSpPr>
        <p:spPr>
          <a:xfrm>
            <a:off x="457200" y="457200"/>
            <a:ext cx="6248400" cy="5715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3" name="Text Placeholder 2"/>
          <p:cNvSpPr>
            <a:spLocks noGrp="1"/>
          </p:cNvSpPr>
          <p:nvPr>
            <p:ph type="body" idx="2"/>
          </p:nvPr>
        </p:nvSpPr>
        <p:spPr>
          <a:xfrm>
            <a:off x="6781800" y="1600200"/>
            <a:ext cx="1984248" cy="3733800"/>
          </a:xfrm>
        </p:spPr>
        <p:txBody>
          <a:bodyPr tIns="45720" bIns="45720" anchor="t" anchorCtr="0"/>
          <a:lstStyle>
            <a:lvl1pPr marL="0" indent="0">
              <a:lnSpc>
                <a:spcPct val="1250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31" name="Title 30"/>
          <p:cNvSpPr>
            <a:spLocks noGrp="1"/>
          </p:cNvSpPr>
          <p:nvPr>
            <p:ph type="title"/>
          </p:nvPr>
        </p:nvSpPr>
        <p:spPr>
          <a:xfrm>
            <a:off x="6781800" y="457200"/>
            <a:ext cx="19812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en-US" smtClean="0"/>
              <a:t>Click to edit Master title style</a:t>
            </a:r>
            <a:endParaRPr kumimoji="0" lang="en-US"/>
          </a:p>
        </p:txBody>
      </p:sp>
      <p:sp>
        <p:nvSpPr>
          <p:cNvPr id="8" name="Date Placeholder 7"/>
          <p:cNvSpPr>
            <a:spLocks noGrp="1"/>
          </p:cNvSpPr>
          <p:nvPr>
            <p:ph type="dt" sz="half" idx="14"/>
          </p:nvPr>
        </p:nvSpPr>
        <p:spPr/>
        <p:txBody>
          <a:bodyPr/>
          <a:lstStyle/>
          <a:p>
            <a:fld id="{0434D7B1-EF23-48D7-959E-53C815052CE0}" type="datetimeFigureOut">
              <a:rPr lang="en-US" smtClean="0"/>
              <a:t>2/6/2010</a:t>
            </a:fld>
            <a:endParaRPr lang="en-US"/>
          </a:p>
        </p:txBody>
      </p:sp>
      <p:sp>
        <p:nvSpPr>
          <p:cNvPr id="9" name="Slide Number Placeholder 8"/>
          <p:cNvSpPr>
            <a:spLocks noGrp="1"/>
          </p:cNvSpPr>
          <p:nvPr>
            <p:ph type="sldNum" sz="quarter" idx="15"/>
          </p:nvPr>
        </p:nvSpPr>
        <p:spPr/>
        <p:txBody>
          <a:bodyPr/>
          <a:lstStyle/>
          <a:p>
            <a:fld id="{AF15258B-92B5-4D30-AAB7-BA7176CA43F9}" type="slidenum">
              <a:rPr lang="en-US" smtClean="0"/>
              <a:t>‹#›</a:t>
            </a:fld>
            <a:endParaRPr lang="en-US"/>
          </a:p>
        </p:txBody>
      </p:sp>
      <p:sp>
        <p:nvSpPr>
          <p:cNvPr id="10" name="Footer Placeholder 9"/>
          <p:cNvSpPr>
            <a:spLocks noGrp="1"/>
          </p:cNvSpPr>
          <p:nvPr>
            <p:ph type="ftr" sz="quarter" idx="16"/>
          </p:nvPr>
        </p:nvSpPr>
        <p:spPr/>
        <p:txBody>
          <a:bodyPr/>
          <a:lstStyle/>
          <a:p>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629400" y="457200"/>
            <a:ext cx="20574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457200" y="457200"/>
            <a:ext cx="6019800" cy="5562600"/>
          </a:xfrm>
          <a:solidFill>
            <a:schemeClr val="tx2">
              <a:tint val="40000"/>
            </a:schemeClr>
          </a:solidFill>
          <a:effectLst>
            <a:outerShdw blurRad="88900" sx="103000" sy="103000" algn="ctr" rotWithShape="0">
              <a:prstClr val="black">
                <a:alpha val="32000"/>
              </a:prstClr>
            </a:outerShdw>
            <a:softEdge rad="127000"/>
          </a:effectLst>
        </p:spPr>
        <p:txBody>
          <a:bodyPr/>
          <a:lstStyle>
            <a:lvl1pPr marL="0" indent="0">
              <a:buNone/>
              <a:defRPr sz="3200">
                <a:solidFill>
                  <a:schemeClr val="bg1"/>
                </a:solidFill>
              </a:defRPr>
            </a:lvl1pPr>
          </a:lstStyle>
          <a:p>
            <a:r>
              <a:rPr kumimoji="0" lang="en-US" smtClean="0"/>
              <a:t>Click icon to add picture</a:t>
            </a:r>
            <a:endParaRPr kumimoji="0" lang="en-US"/>
          </a:p>
        </p:txBody>
      </p:sp>
      <p:sp>
        <p:nvSpPr>
          <p:cNvPr id="4" name="Text Placeholder 3"/>
          <p:cNvSpPr>
            <a:spLocks noGrp="1"/>
          </p:cNvSpPr>
          <p:nvPr>
            <p:ph type="body" sz="half" idx="2"/>
          </p:nvPr>
        </p:nvSpPr>
        <p:spPr>
          <a:xfrm>
            <a:off x="6629400" y="1600200"/>
            <a:ext cx="2057400" cy="4419600"/>
          </a:xfrm>
        </p:spPr>
        <p:txBody>
          <a:bodyPr anchor="t" anchorCtr="0"/>
          <a:lstStyle>
            <a:lvl1pPr marL="0" indent="0">
              <a:lnSpc>
                <a:spcPct val="125000"/>
              </a:lnSpc>
              <a:spcAft>
                <a:spcPts val="1000"/>
              </a:spcAft>
              <a:buFontTx/>
              <a:buNone/>
              <a:defRPr sz="1600" b="0">
                <a:solidFill>
                  <a:schemeClr val="tx2"/>
                </a:solidFill>
              </a:defRPr>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8" name="Date Placeholder 7"/>
          <p:cNvSpPr>
            <a:spLocks noGrp="1"/>
          </p:cNvSpPr>
          <p:nvPr>
            <p:ph type="dt" sz="half" idx="10"/>
          </p:nvPr>
        </p:nvSpPr>
        <p:spPr/>
        <p:txBody>
          <a:bodyPr/>
          <a:lstStyle/>
          <a:p>
            <a:fld id="{0434D7B1-EF23-48D7-959E-53C815052CE0}" type="datetimeFigureOut">
              <a:rPr lang="en-US" smtClean="0"/>
              <a:t>2/6/2010</a:t>
            </a:fld>
            <a:endParaRPr lang="en-US"/>
          </a:p>
        </p:txBody>
      </p:sp>
      <p:sp>
        <p:nvSpPr>
          <p:cNvPr id="9" name="Slide Number Placeholder 8"/>
          <p:cNvSpPr>
            <a:spLocks noGrp="1"/>
          </p:cNvSpPr>
          <p:nvPr>
            <p:ph type="sldNum" sz="quarter" idx="11"/>
          </p:nvPr>
        </p:nvSpPr>
        <p:spPr/>
        <p:txBody>
          <a:bodyPr/>
          <a:lstStyle/>
          <a:p>
            <a:fld id="{AF15258B-92B5-4D30-AAB7-BA7176CA43F9}" type="slidenum">
              <a:rPr lang="en-US" smtClean="0"/>
              <a:t>‹#›</a:t>
            </a:fld>
            <a:endParaRPr lang="en-US"/>
          </a:p>
        </p:txBody>
      </p:sp>
      <p:sp>
        <p:nvSpPr>
          <p:cNvPr id="10" name="Footer Placeholder 9"/>
          <p:cNvSpPr>
            <a:spLocks noGrp="1"/>
          </p:cNvSpPr>
          <p:nvPr>
            <p:ph type="ftr" sz="quarter" idx="12"/>
          </p:nvPr>
        </p:nvSpPr>
        <p:spPr/>
        <p:txBody>
          <a:bodyPr/>
          <a:lstStyle/>
          <a:p>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9" name="Text Placeholder 8"/>
          <p:cNvSpPr>
            <a:spLocks noGrp="1"/>
          </p:cNvSpPr>
          <p:nvPr>
            <p:ph type="body" idx="1"/>
          </p:nvPr>
        </p:nvSpPr>
        <p:spPr>
          <a:xfrm>
            <a:off x="457200" y="1447800"/>
            <a:ext cx="8229600" cy="4678363"/>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5791200" y="6203667"/>
            <a:ext cx="2590800" cy="384048"/>
          </a:xfrm>
          <a:prstGeom prst="rect">
            <a:avLst/>
          </a:prstGeom>
        </p:spPr>
        <p:txBody>
          <a:bodyPr vert="horz" anchor="ctr" anchorCtr="0"/>
          <a:lstStyle>
            <a:lvl1pPr algn="l" eaLnBrk="1" latinLnBrk="0" hangingPunct="1">
              <a:defRPr kumimoji="0" sz="1200">
                <a:solidFill>
                  <a:schemeClr val="tx2"/>
                </a:solidFill>
              </a:defRPr>
            </a:lvl1pPr>
          </a:lstStyle>
          <a:p>
            <a:fld id="{0434D7B1-EF23-48D7-959E-53C815052CE0}" type="datetimeFigureOut">
              <a:rPr lang="en-US" smtClean="0"/>
              <a:t>2/6/2010</a:t>
            </a:fld>
            <a:endParaRPr lang="en-US"/>
          </a:p>
        </p:txBody>
      </p:sp>
      <p:sp>
        <p:nvSpPr>
          <p:cNvPr id="10" name="Footer Placeholder 9"/>
          <p:cNvSpPr>
            <a:spLocks noGrp="1"/>
          </p:cNvSpPr>
          <p:nvPr>
            <p:ph type="ftr" sz="quarter" idx="3"/>
          </p:nvPr>
        </p:nvSpPr>
        <p:spPr>
          <a:xfrm>
            <a:off x="2133600" y="6203667"/>
            <a:ext cx="3581400" cy="384048"/>
          </a:xfrm>
          <a:prstGeom prst="rect">
            <a:avLst/>
          </a:prstGeom>
        </p:spPr>
        <p:txBody>
          <a:bodyPr vert="horz" anchor="ctr" anchorCtr="0"/>
          <a:lstStyle>
            <a:lvl1pPr algn="r" eaLnBrk="1" latinLnBrk="0" hangingPunct="1">
              <a:defRPr kumimoji="0" sz="1200">
                <a:solidFill>
                  <a:schemeClr val="tx2"/>
                </a:solidFill>
              </a:defRPr>
            </a:lvl1pPr>
          </a:lstStyle>
          <a:p>
            <a:endParaRPr lang="en-US"/>
          </a:p>
        </p:txBody>
      </p:sp>
      <p:sp>
        <p:nvSpPr>
          <p:cNvPr id="22" name="Slide Number Placeholder 21"/>
          <p:cNvSpPr>
            <a:spLocks noGrp="1"/>
          </p:cNvSpPr>
          <p:nvPr>
            <p:ph type="sldNum" sz="quarter" idx="4"/>
          </p:nvPr>
        </p:nvSpPr>
        <p:spPr>
          <a:xfrm>
            <a:off x="8410575" y="6181531"/>
            <a:ext cx="609600" cy="457200"/>
          </a:xfrm>
          <a:prstGeom prst="rect">
            <a:avLst/>
          </a:prstGeom>
          <a:noFill/>
        </p:spPr>
        <p:txBody>
          <a:bodyPr vert="horz" lIns="0" tIns="0" rIns="0" bIns="0" anchor="ctr" anchorCtr="0">
            <a:noAutofit/>
          </a:bodyPr>
          <a:lstStyle>
            <a:lvl1pPr algn="ctr" eaLnBrk="1" latinLnBrk="0" hangingPunct="1">
              <a:defRPr kumimoji="0" sz="1600" baseline="0">
                <a:solidFill>
                  <a:schemeClr val="tx2"/>
                </a:solidFill>
              </a:defRPr>
            </a:lvl1pPr>
          </a:lstStyle>
          <a:p>
            <a:fld id="{AF15258B-92B5-4D30-AAB7-BA7176CA43F9}" type="slidenum">
              <a:rPr lang="en-US" smtClean="0"/>
              <a:t>‹#›</a:t>
            </a:fld>
            <a:endParaRPr lang="en-US"/>
          </a:p>
        </p:txBody>
      </p:sp>
      <p:sp>
        <p:nvSpPr>
          <p:cNvPr id="5" name="Title Placeholder 4"/>
          <p:cNvSpPr>
            <a:spLocks noGrp="1"/>
          </p:cNvSpPr>
          <p:nvPr>
            <p:ph type="title"/>
          </p:nvPr>
        </p:nvSpPr>
        <p:spPr>
          <a:xfrm>
            <a:off x="457200" y="152400"/>
            <a:ext cx="8229600" cy="1219200"/>
          </a:xfrm>
          <a:prstGeom prst="rect">
            <a:avLst/>
          </a:prstGeom>
          <a:ln w="6350" cap="rnd">
            <a:noFill/>
          </a:ln>
        </p:spPr>
        <p:txBody>
          <a:bodyPr vert="horz" anchor="b" anchorCtr="0">
            <a:normAutofit/>
          </a:bodyPr>
          <a:lstStyle/>
          <a:p>
            <a:r>
              <a:rPr kumimoji="0" lang="en-US" smtClean="0"/>
              <a:t>Click to edit Master title style</a:t>
            </a:r>
            <a:endParaRPr kumimoji="0" lang="en-US"/>
          </a:p>
        </p:txBody>
      </p:sp>
    </p:spTree>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lang="en-US" sz="4200" b="0" kern="1200" spc="-100" baseline="0" dirty="0">
          <a:ln w="3200">
            <a:solidFill>
              <a:schemeClr val="bg2">
                <a:shade val="75000"/>
                <a:alpha val="25000"/>
              </a:schemeClr>
            </a:solidFill>
            <a:prstDash val="solid"/>
            <a:round/>
          </a:ln>
          <a:solidFill>
            <a:srgbClr val="F9F9F9"/>
          </a:solidFill>
          <a:effectLst>
            <a:innerShdw blurRad="50800" dist="25400" dir="13500000">
              <a:prstClr val="black">
                <a:alpha val="70000"/>
              </a:prstClr>
            </a:innerShdw>
          </a:effectLst>
          <a:latin typeface="+mj-lt"/>
          <a:ea typeface="+mj-ea"/>
          <a:cs typeface="+mj-cs"/>
        </a:defRPr>
      </a:lvl1pPr>
    </p:titleStyle>
    <p:bodyStyle>
      <a:lvl1pPr marL="274320" indent="-274320" algn="l" rtl="0" eaLnBrk="1" latinLnBrk="0" hangingPunct="1">
        <a:spcBef>
          <a:spcPts val="600"/>
        </a:spcBef>
        <a:buClr>
          <a:schemeClr val="accent2"/>
        </a:buClr>
        <a:buSzPct val="85000"/>
        <a:buFont typeface="Wingdings 2"/>
        <a:buChar char=""/>
        <a:defRPr kumimoji="0" sz="2600" kern="1200">
          <a:solidFill>
            <a:schemeClr val="tx1"/>
          </a:solidFill>
          <a:latin typeface="+mn-lt"/>
          <a:ea typeface="+mn-ea"/>
          <a:cs typeface="+mn-cs"/>
        </a:defRPr>
      </a:lvl1pPr>
      <a:lvl2pPr marL="640080" indent="-274320" algn="l" rtl="0" eaLnBrk="1" latinLnBrk="0" hangingPunct="1">
        <a:spcBef>
          <a:spcPts val="300"/>
        </a:spcBef>
        <a:buClr>
          <a:schemeClr val="accent2">
            <a:shade val="75000"/>
          </a:schemeClr>
        </a:buClr>
        <a:buSzPct val="85000"/>
        <a:buFont typeface="Wingdings 2"/>
        <a:buChar char=""/>
        <a:defRPr kumimoji="0" sz="2400" kern="1200">
          <a:solidFill>
            <a:schemeClr val="tx2"/>
          </a:solidFill>
          <a:latin typeface="+mn-lt"/>
          <a:ea typeface="+mn-ea"/>
          <a:cs typeface="+mn-cs"/>
        </a:defRPr>
      </a:lvl2pPr>
      <a:lvl3pPr marL="1005840" indent="-228600" algn="l" rtl="0" eaLnBrk="1" latinLnBrk="0" hangingPunct="1">
        <a:spcBef>
          <a:spcPts val="300"/>
        </a:spcBef>
        <a:buClr>
          <a:schemeClr val="accent2">
            <a:shade val="50000"/>
          </a:schemeClr>
        </a:buClr>
        <a:buSzPct val="85000"/>
        <a:buFont typeface="Wingdings 2"/>
        <a:buChar char=""/>
        <a:defRPr kumimoji="0" sz="2100" kern="1200">
          <a:solidFill>
            <a:schemeClr val="tx1"/>
          </a:solidFill>
          <a:latin typeface="+mn-lt"/>
          <a:ea typeface="+mn-ea"/>
          <a:cs typeface="+mn-cs"/>
        </a:defRPr>
      </a:lvl3pPr>
      <a:lvl4pPr marL="1280160" indent="-228600" algn="l" rtl="0" eaLnBrk="1" latinLnBrk="0" hangingPunct="1">
        <a:spcBef>
          <a:spcPts val="300"/>
        </a:spcBef>
        <a:buClr>
          <a:schemeClr val="accent2">
            <a:shade val="75000"/>
          </a:schemeClr>
        </a:buClr>
        <a:buSzPct val="85000"/>
        <a:buFont typeface="Wingdings 2" pitchFamily="18" charset="2"/>
        <a:buChar char=""/>
        <a:defRPr kumimoji="0" sz="1900" kern="1200">
          <a:solidFill>
            <a:schemeClr val="tx1"/>
          </a:solidFill>
          <a:latin typeface="+mn-lt"/>
          <a:ea typeface="+mn-ea"/>
          <a:cs typeface="+mn-cs"/>
        </a:defRPr>
      </a:lvl4pPr>
      <a:lvl5pPr marL="1554480" indent="-228600" algn="l" rtl="0" eaLnBrk="1" latinLnBrk="0" hangingPunct="1">
        <a:spcBef>
          <a:spcPts val="340"/>
        </a:spcBef>
        <a:buClr>
          <a:schemeClr val="accent2">
            <a:shade val="75000"/>
          </a:schemeClr>
        </a:buClr>
        <a:buSzPct val="85000"/>
        <a:buFont typeface="Wingdings 2" pitchFamily="18" charset="2"/>
        <a:buChar char=""/>
        <a:defRPr kumimoji="0" sz="1600" kern="1200">
          <a:solidFill>
            <a:schemeClr val="tx1"/>
          </a:solidFill>
          <a:latin typeface="+mn-lt"/>
          <a:ea typeface="+mn-ea"/>
          <a:cs typeface="+mn-cs"/>
        </a:defRPr>
      </a:lvl5pPr>
      <a:lvl6pPr marL="1828800" indent="-228600" algn="l" rtl="0" eaLnBrk="1" latinLnBrk="0" hangingPunct="1">
        <a:spcBef>
          <a:spcPts val="340"/>
        </a:spcBef>
        <a:buClr>
          <a:schemeClr val="accent2">
            <a:shade val="75000"/>
          </a:schemeClr>
        </a:buClr>
        <a:buSzPct val="85000"/>
        <a:buFont typeface="Wingdings 2" pitchFamily="18" charset="2"/>
        <a:buChar char="?"/>
        <a:defRPr kumimoji="0" sz="1700" kern="1200">
          <a:solidFill>
            <a:schemeClr val="tx1"/>
          </a:solidFill>
          <a:latin typeface="+mn-lt"/>
          <a:ea typeface="+mn-ea"/>
          <a:cs typeface="+mn-cs"/>
        </a:defRPr>
      </a:lvl6pPr>
      <a:lvl7pPr marL="2011680" indent="-182880" algn="l" rtl="0" eaLnBrk="1" latinLnBrk="0" hangingPunct="1">
        <a:spcBef>
          <a:spcPts val="340"/>
        </a:spcBef>
        <a:buClr>
          <a:schemeClr val="accent2">
            <a:shade val="75000"/>
          </a:schemeClr>
        </a:buClr>
        <a:buSzPct val="85000"/>
        <a:buFont typeface="Wingdings 2" pitchFamily="18" charset="2"/>
        <a:buChar char="?"/>
        <a:defRPr kumimoji="0" sz="1600" kern="1200" baseline="0">
          <a:solidFill>
            <a:schemeClr val="tx1"/>
          </a:solidFill>
          <a:latin typeface="+mn-lt"/>
          <a:ea typeface="+mn-ea"/>
          <a:cs typeface="+mn-cs"/>
        </a:defRPr>
      </a:lvl7pPr>
      <a:lvl8pPr marL="228600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8pPr>
      <a:lvl9pPr marL="256032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21.gif"/></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hyperlink" Target="http://images.google.com/imgres?imgurl=http://www.my-pet-medicine.com/wp-content/uploads/2007/07/discoid_lupus.jpg&amp;imgrefurl=http://my-pet-medicine.com/search/siberian%2Bhusky%2Bskin&amp;usg=__T2mZYPzwlluroGUkuizTsrTx3R8=&amp;h=768&amp;w=1024&amp;sz=202&amp;hl=en&amp;start=1&amp;um=1&amp;itbs=1&amp;tbnid=muIWQFyYcMGh-M:&amp;tbnh=113&amp;tbnw=150&amp;prev=/images%3Fq%3Ddogs%2Bwith%2Blupus%26hl%3Den%26rls%3Dcom.microsoft:en-us:IE-SearchBox%26rlz%3D1I7GGLL_en%26um%3D1" TargetMode="External"/><Relationship Id="rId1" Type="http://schemas.openxmlformats.org/officeDocument/2006/relationships/slideLayout" Target="../slideLayouts/slideLayout7.xml"/><Relationship Id="rId6" Type="http://schemas.openxmlformats.org/officeDocument/2006/relationships/image" Target="../media/image24.jpeg"/><Relationship Id="rId5" Type="http://schemas.openxmlformats.org/officeDocument/2006/relationships/image" Target="../media/image23.jpeg"/><Relationship Id="rId4" Type="http://schemas.openxmlformats.org/officeDocument/2006/relationships/hyperlink" Target="http://images.google.com/imgres?imgurl=http://veterinarymedicine.dvm360.com/vetmed/data/html/vetmed/162009/593967/Figure7.jpg&amp;imgrefurl=http://www.crossroadsvets.net/photos_from_our_cases&amp;usg=__Yy-ZDx3zW5GKzwFwKCbi-kJAI50=&amp;h=315&amp;w=420&amp;sz=26&amp;hl=en&amp;start=10&amp;um=1&amp;itbs=1&amp;tbnid=6Py3Dv6qohMCSM:&amp;tbnh=94&amp;tbnw=125&amp;prev=/images%3Fq%3Ddogs%2Bwith%2Blupus%26hl%3Den%26rls%3Dcom.microsoft:en-us:IE-SearchBox%26rlz%3D1I7GGLL_en%26um%3D1" TargetMode="External"/></Relationships>
</file>

<file path=ppt/slides/_rels/slide17.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4.xml"/><Relationship Id="rId1" Type="http://schemas.openxmlformats.org/officeDocument/2006/relationships/slideLayout" Target="../slideLayouts/slideLayout5.xml"/><Relationship Id="rId4" Type="http://schemas.openxmlformats.org/officeDocument/2006/relationships/image" Target="../media/image11.jpe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7.emf"/><Relationship Id="rId2" Type="http://schemas.openxmlformats.org/officeDocument/2006/relationships/notesSlide" Target="../notesSlides/notesSlide16.xml"/><Relationship Id="rId1" Type="http://schemas.openxmlformats.org/officeDocument/2006/relationships/slideLayout" Target="../slideLayouts/slideLayout7.xml"/><Relationship Id="rId6" Type="http://schemas.openxmlformats.org/officeDocument/2006/relationships/image" Target="../media/image30.jpeg"/><Relationship Id="rId5" Type="http://schemas.openxmlformats.org/officeDocument/2006/relationships/image" Target="../media/image29.jpeg"/><Relationship Id="rId4" Type="http://schemas.openxmlformats.org/officeDocument/2006/relationships/image" Target="../media/image28.emf"/></Relationships>
</file>

<file path=ppt/slides/_rels/slide23.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3.xml"/><Relationship Id="rId1" Type="http://schemas.openxmlformats.org/officeDocument/2006/relationships/slideLayout" Target="../slideLayouts/slideLayout5.xml"/><Relationship Id="rId4" Type="http://schemas.openxmlformats.org/officeDocument/2006/relationships/image" Target="../media/image11.jpeg"/></Relationships>
</file>

<file path=ppt/slides/_rels/slide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4.xml"/><Relationship Id="rId1" Type="http://schemas.openxmlformats.org/officeDocument/2006/relationships/slideLayout" Target="../slideLayouts/slideLayout4.xml"/><Relationship Id="rId6" Type="http://schemas.openxmlformats.org/officeDocument/2006/relationships/image" Target="../media/image15.jpeg"/><Relationship Id="rId5" Type="http://schemas.openxmlformats.org/officeDocument/2006/relationships/image" Target="../media/image14.jpeg"/><Relationship Id="rId4" Type="http://schemas.openxmlformats.org/officeDocument/2006/relationships/image" Target="../media/image13.jpeg"/></Relationships>
</file>

<file path=ppt/slides/_rels/slide9.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descr="skin 1.jpg"/>
          <p:cNvPicPr>
            <a:picLocks noGrp="1" noChangeAspect="1"/>
          </p:cNvPicPr>
          <p:nvPr>
            <p:ph idx="1"/>
          </p:nvPr>
        </p:nvPicPr>
        <p:blipFill>
          <a:blip r:embed="rId2" cstate="print"/>
          <a:stretch>
            <a:fillRect/>
          </a:stretch>
        </p:blipFill>
        <p:spPr>
          <a:xfrm>
            <a:off x="685800" y="990600"/>
            <a:ext cx="7848600" cy="5410200"/>
          </a:xfrm>
        </p:spPr>
      </p:pic>
      <p:sp>
        <p:nvSpPr>
          <p:cNvPr id="4" name="Title 3"/>
          <p:cNvSpPr>
            <a:spLocks noGrp="1"/>
          </p:cNvSpPr>
          <p:nvPr>
            <p:ph type="title"/>
          </p:nvPr>
        </p:nvSpPr>
        <p:spPr>
          <a:xfrm>
            <a:off x="457200" y="304800"/>
            <a:ext cx="8229600" cy="838200"/>
          </a:xfrm>
        </p:spPr>
        <p:txBody>
          <a:bodyPr/>
          <a:lstStyle/>
          <a:p>
            <a:pPr algn="ctr"/>
            <a:r>
              <a:rPr lang="en-US" b="1" dirty="0" smtClean="0">
                <a:solidFill>
                  <a:schemeClr val="tx1"/>
                </a:solidFill>
              </a:rPr>
              <a:t>Immune Mediated Skin Disease</a:t>
            </a:r>
            <a:endParaRPr lang="en-US" b="1" dirty="0">
              <a:solidFill>
                <a:schemeClr val="tx1"/>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p:cNvSpPr>
            <a:spLocks noGrp="1"/>
          </p:cNvSpPr>
          <p:nvPr>
            <p:ph type="body" idx="1"/>
          </p:nvPr>
        </p:nvSpPr>
        <p:spPr>
          <a:xfrm>
            <a:off x="304800" y="228600"/>
            <a:ext cx="2057400" cy="533400"/>
          </a:xfrm>
          <a:solidFill>
            <a:schemeClr val="tx1">
              <a:lumMod val="85000"/>
            </a:schemeClr>
          </a:solidFill>
        </p:spPr>
        <p:txBody>
          <a:bodyPr/>
          <a:lstStyle/>
          <a:p>
            <a:r>
              <a:rPr lang="en-US" b="0" dirty="0" smtClean="0">
                <a:solidFill>
                  <a:schemeClr val="bg1"/>
                </a:solidFill>
                <a:effectLst>
                  <a:outerShdw blurRad="38100" dist="38100" dir="2700000" algn="tl">
                    <a:srgbClr val="000000">
                      <a:alpha val="43137"/>
                    </a:srgbClr>
                  </a:outerShdw>
                </a:effectLst>
              </a:rPr>
              <a:t>Diagnosis:</a:t>
            </a:r>
            <a:endParaRPr lang="en-US" b="0" dirty="0">
              <a:solidFill>
                <a:schemeClr val="bg1"/>
              </a:solidFill>
              <a:effectLst>
                <a:outerShdw blurRad="38100" dist="38100" dir="2700000" algn="tl">
                  <a:srgbClr val="000000">
                    <a:alpha val="43137"/>
                  </a:srgbClr>
                </a:outerShdw>
              </a:effectLst>
            </a:endParaRPr>
          </a:p>
        </p:txBody>
      </p:sp>
      <p:sp>
        <p:nvSpPr>
          <p:cNvPr id="9" name="Content Placeholder 8"/>
          <p:cNvSpPr>
            <a:spLocks noGrp="1"/>
          </p:cNvSpPr>
          <p:nvPr>
            <p:ph sz="half" idx="2"/>
          </p:nvPr>
        </p:nvSpPr>
        <p:spPr>
          <a:xfrm>
            <a:off x="304800" y="838200"/>
            <a:ext cx="8382000" cy="1828800"/>
          </a:xfrm>
          <a:solidFill>
            <a:schemeClr val="tx1">
              <a:lumMod val="85000"/>
            </a:schemeClr>
          </a:solidFill>
        </p:spPr>
        <p:txBody>
          <a:bodyPr>
            <a:normAutofit fontScale="92500" lnSpcReduction="20000"/>
          </a:bodyPr>
          <a:lstStyle/>
          <a:p>
            <a:pPr>
              <a:buNone/>
            </a:pPr>
            <a:r>
              <a:rPr lang="en-US" sz="2400" dirty="0" smtClean="0">
                <a:solidFill>
                  <a:schemeClr val="bg1">
                    <a:lumMod val="85000"/>
                    <a:lumOff val="15000"/>
                  </a:schemeClr>
                </a:solidFill>
              </a:rPr>
              <a:t>History				Histopathology</a:t>
            </a:r>
            <a:endParaRPr lang="en-US" sz="2400" dirty="0" smtClean="0">
              <a:solidFill>
                <a:schemeClr val="bg1">
                  <a:lumMod val="85000"/>
                  <a:lumOff val="15000"/>
                </a:schemeClr>
              </a:solidFill>
            </a:endParaRPr>
          </a:p>
          <a:p>
            <a:pPr>
              <a:buNone/>
            </a:pPr>
            <a:r>
              <a:rPr lang="en-US" sz="2400" dirty="0" smtClean="0">
                <a:solidFill>
                  <a:schemeClr val="bg1">
                    <a:lumMod val="85000"/>
                    <a:lumOff val="15000"/>
                  </a:schemeClr>
                </a:solidFill>
              </a:rPr>
              <a:t>Clinical signs			Cytology</a:t>
            </a:r>
            <a:endParaRPr lang="en-US" sz="2400" dirty="0" smtClean="0">
              <a:solidFill>
                <a:schemeClr val="bg1">
                  <a:lumMod val="85000"/>
                  <a:lumOff val="15000"/>
                </a:schemeClr>
              </a:solidFill>
            </a:endParaRPr>
          </a:p>
          <a:p>
            <a:pPr>
              <a:buNone/>
            </a:pPr>
            <a:r>
              <a:rPr lang="en-US" sz="2400" dirty="0" smtClean="0">
                <a:solidFill>
                  <a:schemeClr val="bg1">
                    <a:lumMod val="85000"/>
                    <a:lumOff val="15000"/>
                  </a:schemeClr>
                </a:solidFill>
              </a:rPr>
              <a:t>Skin scraping			Fungal culture</a:t>
            </a:r>
          </a:p>
          <a:p>
            <a:pPr>
              <a:buNone/>
            </a:pPr>
            <a:r>
              <a:rPr lang="en-US" sz="2400" dirty="0" err="1" smtClean="0">
                <a:solidFill>
                  <a:schemeClr val="bg1">
                    <a:lumMod val="85000"/>
                    <a:lumOff val="15000"/>
                  </a:schemeClr>
                </a:solidFill>
              </a:rPr>
              <a:t>Immunofluorescence</a:t>
            </a:r>
            <a:r>
              <a:rPr lang="en-US" sz="2400" dirty="0" smtClean="0">
                <a:solidFill>
                  <a:schemeClr val="bg1">
                    <a:lumMod val="85000"/>
                    <a:lumOff val="15000"/>
                  </a:schemeClr>
                </a:solidFill>
              </a:rPr>
              <a:t>		Response </a:t>
            </a:r>
            <a:r>
              <a:rPr lang="en-US" sz="2400" dirty="0" smtClean="0">
                <a:solidFill>
                  <a:schemeClr val="bg1">
                    <a:lumMod val="85000"/>
                    <a:lumOff val="15000"/>
                  </a:schemeClr>
                </a:solidFill>
              </a:rPr>
              <a:t>to </a:t>
            </a:r>
            <a:r>
              <a:rPr lang="en-US" sz="2400" dirty="0" smtClean="0">
                <a:solidFill>
                  <a:schemeClr val="bg1">
                    <a:lumMod val="85000"/>
                    <a:lumOff val="15000"/>
                  </a:schemeClr>
                </a:solidFill>
              </a:rPr>
              <a:t>treatment</a:t>
            </a:r>
          </a:p>
          <a:p>
            <a:pPr>
              <a:buNone/>
            </a:pPr>
            <a:r>
              <a:rPr lang="en-US" sz="2400" dirty="0" err="1" smtClean="0">
                <a:solidFill>
                  <a:schemeClr val="bg1">
                    <a:lumMod val="85000"/>
                    <a:lumOff val="15000"/>
                  </a:schemeClr>
                </a:solidFill>
              </a:rPr>
              <a:t>Immunohistochemistry</a:t>
            </a:r>
            <a:endParaRPr lang="en-US" sz="2400" dirty="0" smtClean="0">
              <a:solidFill>
                <a:schemeClr val="bg1">
                  <a:lumMod val="85000"/>
                  <a:lumOff val="15000"/>
                </a:schemeClr>
              </a:solidFill>
            </a:endParaRPr>
          </a:p>
          <a:p>
            <a:endParaRPr lang="en-US" sz="2400" dirty="0" smtClean="0">
              <a:solidFill>
                <a:schemeClr val="bg1"/>
              </a:solidFill>
            </a:endParaRPr>
          </a:p>
          <a:p>
            <a:endParaRPr lang="en-US" sz="2400" dirty="0">
              <a:solidFill>
                <a:schemeClr val="bg1"/>
              </a:solidFill>
            </a:endParaRPr>
          </a:p>
        </p:txBody>
      </p:sp>
      <p:sp>
        <p:nvSpPr>
          <p:cNvPr id="11" name="Content Placeholder 10"/>
          <p:cNvSpPr>
            <a:spLocks noGrp="1"/>
          </p:cNvSpPr>
          <p:nvPr>
            <p:ph sz="quarter" idx="4"/>
          </p:nvPr>
        </p:nvSpPr>
        <p:spPr>
          <a:xfrm>
            <a:off x="304800" y="3505200"/>
            <a:ext cx="8382000" cy="3067528"/>
          </a:xfrm>
          <a:solidFill>
            <a:schemeClr val="tx1">
              <a:lumMod val="85000"/>
            </a:schemeClr>
          </a:solidFill>
        </p:spPr>
        <p:txBody>
          <a:bodyPr/>
          <a:lstStyle/>
          <a:p>
            <a:pPr>
              <a:buClr>
                <a:schemeClr val="bg1"/>
              </a:buClr>
              <a:buFont typeface="Wingdings" pitchFamily="2" charset="2"/>
              <a:buChar char="§"/>
            </a:pPr>
            <a:r>
              <a:rPr lang="en-US" sz="2400" dirty="0" smtClean="0">
                <a:solidFill>
                  <a:schemeClr val="bg1">
                    <a:lumMod val="85000"/>
                    <a:lumOff val="15000"/>
                  </a:schemeClr>
                </a:solidFill>
              </a:rPr>
              <a:t>Gold  standard  is  still  </a:t>
            </a:r>
            <a:r>
              <a:rPr lang="en-US" sz="2400" dirty="0" err="1" smtClean="0">
                <a:solidFill>
                  <a:schemeClr val="bg1">
                    <a:lumMod val="85000"/>
                    <a:lumOff val="15000"/>
                  </a:schemeClr>
                </a:solidFill>
              </a:rPr>
              <a:t>immunosuppresive</a:t>
            </a:r>
            <a:r>
              <a:rPr lang="en-US" sz="2400" dirty="0" smtClean="0">
                <a:solidFill>
                  <a:schemeClr val="bg1">
                    <a:lumMod val="85000"/>
                    <a:lumOff val="15000"/>
                  </a:schemeClr>
                </a:solidFill>
              </a:rPr>
              <a:t>  doses  of  a corticosteroid (as single agent, effective roughly 50% of the time)</a:t>
            </a:r>
          </a:p>
          <a:p>
            <a:pPr>
              <a:buClr>
                <a:schemeClr val="bg1"/>
              </a:buClr>
              <a:buFont typeface="Wingdings" pitchFamily="2" charset="2"/>
              <a:buChar char="§"/>
            </a:pPr>
            <a:r>
              <a:rPr lang="en-US" sz="2400" dirty="0" smtClean="0">
                <a:solidFill>
                  <a:schemeClr val="bg1">
                    <a:lumMod val="85000"/>
                    <a:lumOff val="15000"/>
                  </a:schemeClr>
                </a:solidFill>
              </a:rPr>
              <a:t>Other  additional  medications  include: </a:t>
            </a:r>
          </a:p>
          <a:p>
            <a:pPr lvl="1">
              <a:buClr>
                <a:schemeClr val="bg1"/>
              </a:buClr>
              <a:buFont typeface="Wingdings" pitchFamily="2" charset="2"/>
              <a:buChar char="§"/>
            </a:pPr>
            <a:r>
              <a:rPr lang="en-US" sz="2000" dirty="0" err="1" smtClean="0">
                <a:solidFill>
                  <a:schemeClr val="bg1">
                    <a:lumMod val="85000"/>
                    <a:lumOff val="15000"/>
                  </a:schemeClr>
                </a:solidFill>
              </a:rPr>
              <a:t>azathioprine</a:t>
            </a:r>
            <a:r>
              <a:rPr lang="en-US" sz="2000" dirty="0" smtClean="0">
                <a:solidFill>
                  <a:schemeClr val="bg1">
                    <a:lumMod val="85000"/>
                    <a:lumOff val="15000"/>
                  </a:schemeClr>
                </a:solidFill>
              </a:rPr>
              <a:t>, </a:t>
            </a:r>
            <a:r>
              <a:rPr lang="en-US" sz="2000" dirty="0" err="1" smtClean="0">
                <a:solidFill>
                  <a:schemeClr val="bg1">
                    <a:lumMod val="85000"/>
                    <a:lumOff val="15000"/>
                  </a:schemeClr>
                </a:solidFill>
              </a:rPr>
              <a:t>chlorambucil</a:t>
            </a:r>
            <a:r>
              <a:rPr lang="en-US" sz="2000" dirty="0" smtClean="0">
                <a:solidFill>
                  <a:schemeClr val="bg1">
                    <a:lumMod val="85000"/>
                    <a:lumOff val="15000"/>
                  </a:schemeClr>
                </a:solidFill>
              </a:rPr>
              <a:t>, </a:t>
            </a:r>
            <a:r>
              <a:rPr lang="en-US" sz="2000" dirty="0" err="1" smtClean="0">
                <a:solidFill>
                  <a:schemeClr val="bg1">
                    <a:lumMod val="85000"/>
                    <a:lumOff val="15000"/>
                  </a:schemeClr>
                </a:solidFill>
              </a:rPr>
              <a:t>mycophenolate</a:t>
            </a:r>
            <a:r>
              <a:rPr lang="en-US" sz="2000" dirty="0" smtClean="0">
                <a:solidFill>
                  <a:schemeClr val="bg1">
                    <a:lumMod val="85000"/>
                    <a:lumOff val="15000"/>
                  </a:schemeClr>
                </a:solidFill>
              </a:rPr>
              <a:t>, </a:t>
            </a:r>
            <a:r>
              <a:rPr lang="en-US" sz="2000" dirty="0" err="1" smtClean="0">
                <a:solidFill>
                  <a:schemeClr val="bg1">
                    <a:lumMod val="85000"/>
                    <a:lumOff val="15000"/>
                  </a:schemeClr>
                </a:solidFill>
              </a:rPr>
              <a:t>triamcinolone</a:t>
            </a:r>
            <a:r>
              <a:rPr lang="en-US" sz="2000" dirty="0" smtClean="0">
                <a:solidFill>
                  <a:schemeClr val="bg1">
                    <a:lumMod val="85000"/>
                    <a:lumOff val="15000"/>
                  </a:schemeClr>
                </a:solidFill>
              </a:rPr>
              <a:t>, </a:t>
            </a:r>
            <a:r>
              <a:rPr lang="en-US" sz="2000" dirty="0" err="1" smtClean="0">
                <a:solidFill>
                  <a:schemeClr val="bg1">
                    <a:lumMod val="85000"/>
                    <a:lumOff val="15000"/>
                  </a:schemeClr>
                </a:solidFill>
              </a:rPr>
              <a:t>cyclophosphamide</a:t>
            </a:r>
            <a:r>
              <a:rPr lang="en-US" sz="2000" dirty="0" smtClean="0">
                <a:solidFill>
                  <a:schemeClr val="bg1">
                    <a:lumMod val="85000"/>
                    <a:lumOff val="15000"/>
                  </a:schemeClr>
                </a:solidFill>
              </a:rPr>
              <a:t>,  </a:t>
            </a:r>
            <a:r>
              <a:rPr lang="en-US" sz="2000" dirty="0" err="1" smtClean="0">
                <a:solidFill>
                  <a:schemeClr val="bg1">
                    <a:lumMod val="85000"/>
                    <a:lumOff val="15000"/>
                  </a:schemeClr>
                </a:solidFill>
              </a:rPr>
              <a:t>cyclosporin</a:t>
            </a:r>
            <a:r>
              <a:rPr lang="en-US" sz="2000" dirty="0" smtClean="0">
                <a:solidFill>
                  <a:schemeClr val="bg1">
                    <a:lumMod val="85000"/>
                    <a:lumOff val="15000"/>
                  </a:schemeClr>
                </a:solidFill>
              </a:rPr>
              <a:t>, </a:t>
            </a:r>
            <a:r>
              <a:rPr lang="en-US" sz="2000" dirty="0" err="1" smtClean="0">
                <a:solidFill>
                  <a:schemeClr val="bg1">
                    <a:lumMod val="85000"/>
                    <a:lumOff val="15000"/>
                  </a:schemeClr>
                </a:solidFill>
              </a:rPr>
              <a:t>niacinamide</a:t>
            </a:r>
            <a:r>
              <a:rPr lang="en-US" sz="2000" dirty="0" smtClean="0">
                <a:solidFill>
                  <a:schemeClr val="bg1">
                    <a:lumMod val="85000"/>
                    <a:lumOff val="15000"/>
                  </a:schemeClr>
                </a:solidFill>
              </a:rPr>
              <a:t>, tetracycline, gold salts</a:t>
            </a:r>
          </a:p>
          <a:p>
            <a:pPr lvl="1">
              <a:buClr>
                <a:schemeClr val="bg1"/>
              </a:buClr>
              <a:buFont typeface="Wingdings" pitchFamily="2" charset="2"/>
              <a:buChar char="§"/>
            </a:pPr>
            <a:r>
              <a:rPr lang="en-US" sz="2000" dirty="0" smtClean="0">
                <a:solidFill>
                  <a:schemeClr val="bg1">
                    <a:lumMod val="85000"/>
                    <a:lumOff val="15000"/>
                  </a:schemeClr>
                </a:solidFill>
              </a:rPr>
              <a:t>Topical steroids, topical </a:t>
            </a:r>
            <a:r>
              <a:rPr lang="en-US" sz="2000" dirty="0" err="1" smtClean="0">
                <a:solidFill>
                  <a:schemeClr val="bg1">
                    <a:lumMod val="85000"/>
                    <a:lumOff val="15000"/>
                  </a:schemeClr>
                </a:solidFill>
              </a:rPr>
              <a:t>tacrolimus</a:t>
            </a:r>
            <a:endParaRPr lang="en-US" sz="2000" dirty="0" smtClean="0">
              <a:solidFill>
                <a:schemeClr val="bg1">
                  <a:lumMod val="85000"/>
                  <a:lumOff val="15000"/>
                </a:schemeClr>
              </a:solidFill>
            </a:endParaRPr>
          </a:p>
          <a:p>
            <a:pPr lvl="1">
              <a:buClr>
                <a:schemeClr val="bg1"/>
              </a:buClr>
              <a:buFont typeface="Wingdings" pitchFamily="2" charset="2"/>
              <a:buChar char="§"/>
            </a:pPr>
            <a:r>
              <a:rPr lang="en-US" sz="2000" dirty="0" smtClean="0">
                <a:solidFill>
                  <a:schemeClr val="bg1">
                    <a:lumMod val="85000"/>
                    <a:lumOff val="15000"/>
                  </a:schemeClr>
                </a:solidFill>
              </a:rPr>
              <a:t>IVIG</a:t>
            </a:r>
            <a:endParaRPr lang="en-US" sz="2000" dirty="0">
              <a:solidFill>
                <a:schemeClr val="bg1">
                  <a:lumMod val="85000"/>
                  <a:lumOff val="15000"/>
                </a:schemeClr>
              </a:solidFill>
            </a:endParaRPr>
          </a:p>
        </p:txBody>
      </p:sp>
      <p:sp>
        <p:nvSpPr>
          <p:cNvPr id="7" name="Title 6"/>
          <p:cNvSpPr>
            <a:spLocks noGrp="1"/>
          </p:cNvSpPr>
          <p:nvPr>
            <p:ph type="title"/>
          </p:nvPr>
        </p:nvSpPr>
        <p:spPr>
          <a:xfrm flipH="1" flipV="1">
            <a:off x="8686799" y="109729"/>
            <a:ext cx="45719" cy="45719"/>
          </a:xfrm>
        </p:spPr>
        <p:txBody>
          <a:bodyPr>
            <a:normAutofit fontScale="90000"/>
          </a:bodyPr>
          <a:lstStyle/>
          <a:p>
            <a:endParaRPr lang="en-US" dirty="0"/>
          </a:p>
        </p:txBody>
      </p:sp>
      <p:sp>
        <p:nvSpPr>
          <p:cNvPr id="10" name="Text Placeholder 9"/>
          <p:cNvSpPr>
            <a:spLocks noGrp="1"/>
          </p:cNvSpPr>
          <p:nvPr>
            <p:ph type="body" idx="3"/>
          </p:nvPr>
        </p:nvSpPr>
        <p:spPr>
          <a:xfrm>
            <a:off x="304800" y="2819400"/>
            <a:ext cx="2133600" cy="533400"/>
          </a:xfrm>
          <a:solidFill>
            <a:schemeClr val="tx1">
              <a:lumMod val="85000"/>
            </a:schemeClr>
          </a:solidFill>
        </p:spPr>
        <p:txBody>
          <a:bodyPr/>
          <a:lstStyle/>
          <a:p>
            <a:r>
              <a:rPr lang="en-US" b="0" dirty="0" smtClean="0">
                <a:solidFill>
                  <a:schemeClr val="bg1"/>
                </a:solidFill>
                <a:effectLst>
                  <a:outerShdw blurRad="38100" dist="38100" dir="2700000" algn="tl">
                    <a:srgbClr val="000000">
                      <a:alpha val="43137"/>
                    </a:srgbClr>
                  </a:outerShdw>
                </a:effectLst>
              </a:rPr>
              <a:t>Treatment:</a:t>
            </a:r>
            <a:endParaRPr lang="en-US" b="0" dirty="0">
              <a:solidFill>
                <a:schemeClr val="bg1"/>
              </a:solidFill>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p:cNvSpPr>
            <a:spLocks noGrp="1"/>
          </p:cNvSpPr>
          <p:nvPr>
            <p:ph idx="1"/>
          </p:nvPr>
        </p:nvSpPr>
        <p:spPr>
          <a:xfrm>
            <a:off x="457200" y="1676400"/>
            <a:ext cx="8229600" cy="4419600"/>
          </a:xfrm>
          <a:ln>
            <a:solidFill>
              <a:schemeClr val="bg1"/>
            </a:solidFill>
          </a:ln>
        </p:spPr>
        <p:txBody>
          <a:bodyPr/>
          <a:lstStyle/>
          <a:p>
            <a:pPr>
              <a:buClr>
                <a:schemeClr val="bg1"/>
              </a:buClr>
              <a:buFont typeface="Wingdings" pitchFamily="2" charset="2"/>
              <a:buChar char="§"/>
            </a:pPr>
            <a:r>
              <a:rPr lang="en-US" sz="3000" dirty="0" smtClean="0">
                <a:effectLst>
                  <a:outerShdw blurRad="38100" dist="38100" dir="2700000" algn="tl">
                    <a:srgbClr val="000000">
                      <a:alpha val="43137"/>
                    </a:srgbClr>
                  </a:outerShdw>
                </a:effectLst>
              </a:rPr>
              <a:t>Guarded,  most require life long medication</a:t>
            </a:r>
          </a:p>
          <a:p>
            <a:pPr>
              <a:buClr>
                <a:schemeClr val="bg1"/>
              </a:buClr>
              <a:buFont typeface="Wingdings" pitchFamily="2" charset="2"/>
              <a:buChar char="§"/>
            </a:pPr>
            <a:r>
              <a:rPr lang="en-US" sz="3000" dirty="0" smtClean="0">
                <a:effectLst>
                  <a:outerShdw blurRad="38100" dist="38100" dir="2700000" algn="tl">
                    <a:srgbClr val="000000">
                      <a:alpha val="43137"/>
                    </a:srgbClr>
                  </a:outerShdw>
                </a:effectLst>
              </a:rPr>
              <a:t>Survival  1 yr following diagnosis is reported to be between 39-87%</a:t>
            </a:r>
          </a:p>
          <a:p>
            <a:pPr>
              <a:buClr>
                <a:schemeClr val="bg1"/>
              </a:buClr>
              <a:buFont typeface="Wingdings" pitchFamily="2" charset="2"/>
              <a:buChar char="§"/>
            </a:pPr>
            <a:r>
              <a:rPr lang="en-US" sz="3000" dirty="0" smtClean="0">
                <a:effectLst>
                  <a:outerShdw blurRad="38100" dist="38100" dir="2700000" algn="tl">
                    <a:srgbClr val="000000">
                      <a:alpha val="43137"/>
                    </a:srgbClr>
                  </a:outerShdw>
                </a:effectLst>
              </a:rPr>
              <a:t>Animals that show a response in the first 10 days tend  to have a better prognosis</a:t>
            </a:r>
          </a:p>
          <a:p>
            <a:pPr>
              <a:buClr>
                <a:schemeClr val="bg1"/>
              </a:buClr>
              <a:buFont typeface="Wingdings" pitchFamily="2" charset="2"/>
              <a:buChar char="§"/>
            </a:pPr>
            <a:r>
              <a:rPr lang="en-US" sz="3000" dirty="0" smtClean="0">
                <a:effectLst>
                  <a:outerShdw blurRad="38100" dist="38100" dir="2700000" algn="tl">
                    <a:srgbClr val="000000">
                      <a:alpha val="43137"/>
                    </a:srgbClr>
                  </a:outerShdw>
                </a:effectLst>
              </a:rPr>
              <a:t>Speed of onset, local v. generalized  and treatment with antibiotics do not seem to be correlated with prognosis.</a:t>
            </a:r>
          </a:p>
          <a:p>
            <a:endParaRPr lang="en-US" dirty="0" smtClean="0">
              <a:effectLst>
                <a:outerShdw blurRad="38100" dist="38100" dir="2700000" algn="tl">
                  <a:srgbClr val="000000">
                    <a:alpha val="43137"/>
                  </a:srgbClr>
                </a:outerShdw>
              </a:effectLst>
            </a:endParaRPr>
          </a:p>
          <a:p>
            <a:endParaRPr lang="en-US" dirty="0">
              <a:effectLst>
                <a:outerShdw blurRad="38100" dist="38100" dir="2700000" algn="tl">
                  <a:srgbClr val="000000">
                    <a:alpha val="43137"/>
                  </a:srgbClr>
                </a:outerShdw>
              </a:effectLst>
            </a:endParaRPr>
          </a:p>
        </p:txBody>
      </p:sp>
      <p:sp>
        <p:nvSpPr>
          <p:cNvPr id="7" name="Title 6"/>
          <p:cNvSpPr>
            <a:spLocks noGrp="1"/>
          </p:cNvSpPr>
          <p:nvPr>
            <p:ph type="title"/>
          </p:nvPr>
        </p:nvSpPr>
        <p:spPr/>
        <p:txBody>
          <a:bodyPr/>
          <a:lstStyle/>
          <a:p>
            <a:pPr algn="ctr"/>
            <a:r>
              <a:rPr lang="en-US" dirty="0" smtClean="0">
                <a:effectLst>
                  <a:outerShdw blurRad="38100" dist="38100" dir="2700000" algn="tl">
                    <a:srgbClr val="000000">
                      <a:alpha val="43137"/>
                    </a:srgbClr>
                  </a:outerShdw>
                </a:effectLst>
              </a:rPr>
              <a:t>Prognosis</a:t>
            </a:r>
            <a:endParaRPr lang="en-US" dirty="0">
              <a:effectLst>
                <a:outerShdw blurRad="38100" dist="38100" dir="2700000" algn="tl">
                  <a:srgbClr val="000000">
                    <a:alpha val="43137"/>
                  </a:srgbClr>
                </a:outerShdw>
              </a:effectLst>
            </a:endParaRPr>
          </a:p>
        </p:txBody>
      </p:sp>
      <p:pic>
        <p:nvPicPr>
          <p:cNvPr id="26626" name="Picture 2" descr="http://www.fotosearch.com/bthumb/STK/STK002/GFC1258.jpg"/>
          <p:cNvPicPr>
            <a:picLocks noChangeAspect="1" noChangeArrowheads="1"/>
          </p:cNvPicPr>
          <p:nvPr/>
        </p:nvPicPr>
        <p:blipFill>
          <a:blip r:embed="rId3" cstate="print"/>
          <a:srcRect/>
          <a:stretch>
            <a:fillRect/>
          </a:stretch>
        </p:blipFill>
        <p:spPr bwMode="auto">
          <a:xfrm>
            <a:off x="838200" y="228600"/>
            <a:ext cx="1619250" cy="1238250"/>
          </a:xfrm>
          <a:prstGeom prst="rect">
            <a:avLst/>
          </a:prstGeom>
          <a:noFill/>
        </p:spPr>
      </p:pic>
      <p:pic>
        <p:nvPicPr>
          <p:cNvPr id="26628" name="Picture 4" descr="http://www.fotosearch.com/bthumb/STK/STK002/GFC1258.jpg"/>
          <p:cNvPicPr>
            <a:picLocks noChangeAspect="1" noChangeArrowheads="1"/>
          </p:cNvPicPr>
          <p:nvPr/>
        </p:nvPicPr>
        <p:blipFill>
          <a:blip r:embed="rId3" cstate="print"/>
          <a:srcRect/>
          <a:stretch>
            <a:fillRect/>
          </a:stretch>
        </p:blipFill>
        <p:spPr bwMode="auto">
          <a:xfrm>
            <a:off x="6629400" y="228600"/>
            <a:ext cx="1619250" cy="1238250"/>
          </a:xfrm>
          <a:prstGeom prst="rect">
            <a:avLst/>
          </a:prstGeom>
          <a:noFill/>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a:xfrm>
            <a:off x="457200" y="609600"/>
            <a:ext cx="8229600" cy="5715000"/>
          </a:xfrm>
          <a:solidFill>
            <a:schemeClr val="tx1">
              <a:lumMod val="85000"/>
            </a:schemeClr>
          </a:solidFill>
          <a:ln>
            <a:solidFill>
              <a:schemeClr val="bg1"/>
            </a:solidFill>
          </a:ln>
        </p:spPr>
        <p:txBody>
          <a:bodyPr>
            <a:normAutofit/>
          </a:bodyPr>
          <a:lstStyle/>
          <a:p>
            <a:endParaRPr lang="en-US" dirty="0" smtClean="0">
              <a:solidFill>
                <a:schemeClr val="bg1"/>
              </a:solidFill>
            </a:endParaRPr>
          </a:p>
          <a:p>
            <a:endParaRPr lang="en-US" dirty="0" smtClean="0">
              <a:solidFill>
                <a:schemeClr val="bg1"/>
              </a:solidFill>
            </a:endParaRPr>
          </a:p>
          <a:p>
            <a:endParaRPr lang="en-US" dirty="0" smtClean="0">
              <a:solidFill>
                <a:schemeClr val="bg1"/>
              </a:solidFill>
            </a:endParaRPr>
          </a:p>
          <a:p>
            <a:pPr>
              <a:buClr>
                <a:schemeClr val="bg1"/>
              </a:buClr>
              <a:buFont typeface="Wingdings" pitchFamily="2" charset="2"/>
              <a:buChar char="§"/>
            </a:pPr>
            <a:r>
              <a:rPr lang="en-US" sz="3000" dirty="0" smtClean="0">
                <a:solidFill>
                  <a:schemeClr val="bg1"/>
                </a:solidFill>
              </a:rPr>
              <a:t>Common in dogs (</a:t>
            </a:r>
            <a:r>
              <a:rPr lang="en-US" sz="3000" dirty="0" err="1" smtClean="0">
                <a:solidFill>
                  <a:schemeClr val="bg1"/>
                </a:solidFill>
              </a:rPr>
              <a:t>esp</a:t>
            </a:r>
            <a:r>
              <a:rPr lang="en-US" sz="3000" dirty="0" smtClean="0">
                <a:solidFill>
                  <a:schemeClr val="bg1"/>
                </a:solidFill>
              </a:rPr>
              <a:t> </a:t>
            </a:r>
            <a:r>
              <a:rPr lang="en-US" sz="3000" dirty="0" err="1" smtClean="0">
                <a:solidFill>
                  <a:schemeClr val="bg1"/>
                </a:solidFill>
              </a:rPr>
              <a:t>dolicocephalic</a:t>
            </a:r>
            <a:r>
              <a:rPr lang="en-US" sz="3000" dirty="0" smtClean="0">
                <a:solidFill>
                  <a:schemeClr val="bg1"/>
                </a:solidFill>
              </a:rPr>
              <a:t>), rare in cats</a:t>
            </a:r>
          </a:p>
          <a:p>
            <a:pPr>
              <a:buClr>
                <a:schemeClr val="bg1"/>
              </a:buClr>
              <a:buFont typeface="Wingdings" pitchFamily="2" charset="2"/>
              <a:buChar char="§"/>
            </a:pPr>
            <a:r>
              <a:rPr lang="en-US" sz="3000" dirty="0" smtClean="0">
                <a:solidFill>
                  <a:schemeClr val="bg1"/>
                </a:solidFill>
              </a:rPr>
              <a:t>Exacerbated or precipitated by exposure to UV light</a:t>
            </a:r>
          </a:p>
          <a:p>
            <a:pPr>
              <a:buClr>
                <a:schemeClr val="bg1"/>
              </a:buClr>
              <a:buFont typeface="Wingdings" pitchFamily="2" charset="2"/>
              <a:buChar char="§"/>
            </a:pPr>
            <a:r>
              <a:rPr lang="en-US" sz="3000" dirty="0" smtClean="0">
                <a:solidFill>
                  <a:schemeClr val="bg1"/>
                </a:solidFill>
              </a:rPr>
              <a:t>No strong age or sex predilection</a:t>
            </a:r>
          </a:p>
          <a:p>
            <a:pPr>
              <a:buClr>
                <a:schemeClr val="bg1"/>
              </a:buClr>
              <a:buFont typeface="Wingdings" pitchFamily="2" charset="2"/>
              <a:buChar char="§"/>
            </a:pPr>
            <a:r>
              <a:rPr lang="en-US" sz="3000" dirty="0" smtClean="0">
                <a:solidFill>
                  <a:schemeClr val="bg1"/>
                </a:solidFill>
              </a:rPr>
              <a:t>Breeds overrepresented include: Collies, </a:t>
            </a:r>
            <a:r>
              <a:rPr lang="en-US" sz="3000" dirty="0" smtClean="0">
                <a:solidFill>
                  <a:schemeClr val="bg1"/>
                </a:solidFill>
              </a:rPr>
              <a:t>S</a:t>
            </a:r>
            <a:r>
              <a:rPr lang="en-US" sz="3000" dirty="0" smtClean="0">
                <a:solidFill>
                  <a:schemeClr val="bg1"/>
                </a:solidFill>
              </a:rPr>
              <a:t>hetland sheepdogs, German shepherds, Huskies and Brittany spaniels</a:t>
            </a:r>
          </a:p>
        </p:txBody>
      </p:sp>
      <p:sp>
        <p:nvSpPr>
          <p:cNvPr id="4" name="Title 3"/>
          <p:cNvSpPr>
            <a:spLocks noGrp="1"/>
          </p:cNvSpPr>
          <p:nvPr>
            <p:ph type="title"/>
          </p:nvPr>
        </p:nvSpPr>
        <p:spPr>
          <a:xfrm>
            <a:off x="838200" y="762000"/>
            <a:ext cx="7772400" cy="914400"/>
          </a:xfrm>
        </p:spPr>
        <p:txBody>
          <a:bodyPr>
            <a:normAutofit/>
          </a:bodyPr>
          <a:lstStyle/>
          <a:p>
            <a:pPr algn="r"/>
            <a:r>
              <a:rPr lang="en-US" sz="4000" dirty="0" smtClean="0">
                <a:solidFill>
                  <a:schemeClr val="bg1"/>
                </a:solidFill>
              </a:rPr>
              <a:t>Discoid Lupus </a:t>
            </a:r>
            <a:r>
              <a:rPr lang="en-US" sz="4000" dirty="0" err="1" smtClean="0">
                <a:solidFill>
                  <a:schemeClr val="bg1"/>
                </a:solidFill>
              </a:rPr>
              <a:t>Erythematosus</a:t>
            </a:r>
            <a:endParaRPr lang="en-US" sz="4000" dirty="0">
              <a:solidFill>
                <a:schemeClr val="bg1"/>
              </a:solidFill>
            </a:endParaRPr>
          </a:p>
        </p:txBody>
      </p:sp>
      <p:pic>
        <p:nvPicPr>
          <p:cNvPr id="34820" name="Picture 4" descr="http://www.fotosearch.com/bthumb/IGS/IGS600/IS291-043.jpg"/>
          <p:cNvPicPr>
            <a:picLocks noChangeAspect="1" noChangeArrowheads="1"/>
          </p:cNvPicPr>
          <p:nvPr/>
        </p:nvPicPr>
        <p:blipFill>
          <a:blip r:embed="rId3" cstate="print"/>
          <a:srcRect/>
          <a:stretch>
            <a:fillRect/>
          </a:stretch>
        </p:blipFill>
        <p:spPr bwMode="auto">
          <a:xfrm>
            <a:off x="609600" y="762000"/>
            <a:ext cx="1619250" cy="1076326"/>
          </a:xfrm>
          <a:prstGeom prst="rect">
            <a:avLst/>
          </a:prstGeom>
          <a:noFill/>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304800"/>
            <a:ext cx="8229600" cy="762000"/>
          </a:xfrm>
        </p:spPr>
        <p:txBody>
          <a:bodyPr/>
          <a:lstStyle/>
          <a:p>
            <a:pPr algn="ctr"/>
            <a:r>
              <a:rPr lang="en-US" dirty="0" err="1" smtClean="0">
                <a:solidFill>
                  <a:schemeClr val="tx1"/>
                </a:solidFill>
                <a:effectLst>
                  <a:outerShdw blurRad="38100" dist="38100" dir="2700000" algn="tl">
                    <a:srgbClr val="000000">
                      <a:alpha val="43137"/>
                    </a:srgbClr>
                  </a:outerShdw>
                </a:effectLst>
              </a:rPr>
              <a:t>Pathophysiology</a:t>
            </a:r>
            <a:endParaRPr lang="en-US" dirty="0">
              <a:solidFill>
                <a:schemeClr val="tx1"/>
              </a:solidFill>
              <a:effectLst>
                <a:outerShdw blurRad="38100" dist="38100" dir="2700000" algn="tl">
                  <a:srgbClr val="000000">
                    <a:alpha val="43137"/>
                  </a:srgbClr>
                </a:outerShdw>
              </a:effectLst>
            </a:endParaRPr>
          </a:p>
        </p:txBody>
      </p:sp>
      <p:sp>
        <p:nvSpPr>
          <p:cNvPr id="5" name="Content Placeholder 4"/>
          <p:cNvSpPr>
            <a:spLocks noGrp="1"/>
          </p:cNvSpPr>
          <p:nvPr>
            <p:ph sz="half" idx="1"/>
          </p:nvPr>
        </p:nvSpPr>
        <p:spPr>
          <a:xfrm>
            <a:off x="304800" y="1219200"/>
            <a:ext cx="5029200" cy="5105400"/>
          </a:xfrm>
        </p:spPr>
        <p:txBody>
          <a:bodyPr>
            <a:noAutofit/>
          </a:bodyPr>
          <a:lstStyle/>
          <a:p>
            <a:pPr>
              <a:buClr>
                <a:schemeClr val="bg1"/>
              </a:buClr>
              <a:buNone/>
            </a:pPr>
            <a:r>
              <a:rPr lang="en-US" u="sng" dirty="0" smtClean="0">
                <a:solidFill>
                  <a:schemeClr val="bg1"/>
                </a:solidFill>
              </a:rPr>
              <a:t>Current hypothesis</a:t>
            </a:r>
            <a:r>
              <a:rPr lang="en-US" dirty="0" smtClean="0">
                <a:solidFill>
                  <a:schemeClr val="bg1"/>
                </a:solidFill>
              </a:rPr>
              <a:t>: </a:t>
            </a:r>
          </a:p>
          <a:p>
            <a:pPr marL="457200" indent="-457200">
              <a:buClr>
                <a:schemeClr val="bg1"/>
              </a:buClr>
              <a:buFont typeface="+mj-lt"/>
              <a:buAutoNum type="arabicPeriod"/>
            </a:pPr>
            <a:r>
              <a:rPr lang="en-US" sz="2500" dirty="0" smtClean="0">
                <a:solidFill>
                  <a:schemeClr val="bg1"/>
                </a:solidFill>
              </a:rPr>
              <a:t>UV light induces the enhanced expression of ICAM-1 and of </a:t>
            </a:r>
            <a:r>
              <a:rPr lang="en-US" sz="2500" dirty="0" err="1" smtClean="0">
                <a:solidFill>
                  <a:schemeClr val="bg1"/>
                </a:solidFill>
              </a:rPr>
              <a:t>autoantigens</a:t>
            </a:r>
            <a:r>
              <a:rPr lang="en-US" sz="2500" dirty="0" smtClean="0">
                <a:solidFill>
                  <a:schemeClr val="bg1"/>
                </a:solidFill>
              </a:rPr>
              <a:t> (Ro)</a:t>
            </a:r>
          </a:p>
          <a:p>
            <a:pPr marL="457200" indent="-457200">
              <a:buClr>
                <a:schemeClr val="bg1"/>
              </a:buClr>
              <a:buFont typeface="+mj-lt"/>
              <a:buAutoNum type="arabicPeriod"/>
            </a:pPr>
            <a:r>
              <a:rPr lang="en-US" sz="2500" dirty="0" smtClean="0">
                <a:solidFill>
                  <a:schemeClr val="bg1"/>
                </a:solidFill>
              </a:rPr>
              <a:t>Specific </a:t>
            </a:r>
            <a:r>
              <a:rPr lang="en-US" sz="2500" dirty="0" err="1" smtClean="0">
                <a:solidFill>
                  <a:schemeClr val="bg1"/>
                </a:solidFill>
              </a:rPr>
              <a:t>autoantibodies</a:t>
            </a:r>
            <a:r>
              <a:rPr lang="en-US" sz="2500" dirty="0" smtClean="0">
                <a:solidFill>
                  <a:schemeClr val="bg1"/>
                </a:solidFill>
              </a:rPr>
              <a:t> to these antigens attach to </a:t>
            </a:r>
            <a:r>
              <a:rPr lang="en-US" sz="2500" dirty="0" err="1" smtClean="0">
                <a:solidFill>
                  <a:schemeClr val="bg1"/>
                </a:solidFill>
              </a:rPr>
              <a:t>keratinocytes</a:t>
            </a:r>
            <a:r>
              <a:rPr lang="en-US" sz="2500" dirty="0" smtClean="0">
                <a:solidFill>
                  <a:schemeClr val="bg1"/>
                </a:solidFill>
              </a:rPr>
              <a:t> and induce </a:t>
            </a:r>
            <a:r>
              <a:rPr lang="en-US" sz="2500" dirty="0" err="1" smtClean="0">
                <a:solidFill>
                  <a:schemeClr val="bg1"/>
                </a:solidFill>
              </a:rPr>
              <a:t>cytotoxicity</a:t>
            </a:r>
            <a:endParaRPr lang="en-US" sz="2500" dirty="0" smtClean="0">
              <a:solidFill>
                <a:schemeClr val="bg1"/>
              </a:solidFill>
            </a:endParaRPr>
          </a:p>
          <a:p>
            <a:pPr marL="457200" indent="-457200">
              <a:buClr>
                <a:schemeClr val="bg1"/>
              </a:buClr>
              <a:buFont typeface="+mj-lt"/>
              <a:buAutoNum type="arabicPeriod"/>
            </a:pPr>
            <a:r>
              <a:rPr lang="en-US" sz="2500" dirty="0" smtClean="0">
                <a:solidFill>
                  <a:schemeClr val="bg1"/>
                </a:solidFill>
              </a:rPr>
              <a:t>Injured </a:t>
            </a:r>
            <a:r>
              <a:rPr lang="en-US" sz="2500" dirty="0" err="1" smtClean="0">
                <a:solidFill>
                  <a:schemeClr val="bg1"/>
                </a:solidFill>
              </a:rPr>
              <a:t>keratinocytes</a:t>
            </a:r>
            <a:r>
              <a:rPr lang="en-US" sz="2500" dirty="0" smtClean="0">
                <a:solidFill>
                  <a:schemeClr val="bg1"/>
                </a:solidFill>
              </a:rPr>
              <a:t> release IL-2 and other lymphocyte </a:t>
            </a:r>
            <a:r>
              <a:rPr lang="en-US" sz="2500" dirty="0" err="1" smtClean="0">
                <a:solidFill>
                  <a:schemeClr val="bg1"/>
                </a:solidFill>
              </a:rPr>
              <a:t>chemoattractants</a:t>
            </a:r>
            <a:endParaRPr lang="en-US" sz="2500" dirty="0" smtClean="0">
              <a:solidFill>
                <a:schemeClr val="bg1"/>
              </a:solidFill>
            </a:endParaRPr>
          </a:p>
          <a:p>
            <a:pPr marL="457200" indent="-457200">
              <a:buClr>
                <a:schemeClr val="bg1"/>
              </a:buClr>
              <a:buFont typeface="+mj-lt"/>
              <a:buAutoNum type="arabicPeriod"/>
            </a:pPr>
            <a:r>
              <a:rPr lang="en-US" sz="2500" dirty="0" smtClean="0">
                <a:solidFill>
                  <a:schemeClr val="bg1"/>
                </a:solidFill>
              </a:rPr>
              <a:t>End result is inappropriate activation of apoptosis</a:t>
            </a:r>
          </a:p>
        </p:txBody>
      </p:sp>
      <p:pic>
        <p:nvPicPr>
          <p:cNvPr id="39938" name="Picture 2" descr="http://devoted2jesus.files.wordpress.com/2009/05/sunlight1.jpg"/>
          <p:cNvPicPr>
            <a:picLocks noGrp="1" noChangeAspect="1" noChangeArrowheads="1"/>
          </p:cNvPicPr>
          <p:nvPr>
            <p:ph sz="half" idx="2"/>
          </p:nvPr>
        </p:nvPicPr>
        <p:blipFill>
          <a:blip r:embed="rId3" cstate="print"/>
          <a:srcRect/>
          <a:stretch>
            <a:fillRect/>
          </a:stretch>
        </p:blipFill>
        <p:spPr bwMode="auto">
          <a:xfrm>
            <a:off x="5553869" y="2152650"/>
            <a:ext cx="2857500" cy="2857500"/>
          </a:xfrm>
          <a:prstGeom prst="rect">
            <a:avLst/>
          </a:prstGeom>
          <a:noFill/>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lupus1.jpg"/>
          <p:cNvPicPr>
            <a:picLocks noChangeAspect="1"/>
          </p:cNvPicPr>
          <p:nvPr/>
        </p:nvPicPr>
        <p:blipFill>
          <a:blip r:embed="rId3" cstate="print"/>
          <a:stretch>
            <a:fillRect/>
          </a:stretch>
        </p:blipFill>
        <p:spPr>
          <a:xfrm>
            <a:off x="1" y="0"/>
            <a:ext cx="9144000" cy="6858000"/>
          </a:xfrm>
          <a:prstGeom prst="rect">
            <a:avLst/>
          </a:prstGeom>
        </p:spPr>
      </p:pic>
      <p:pic>
        <p:nvPicPr>
          <p:cNvPr id="37892" name="Picture 4" descr="http://www.uveitis.org/images/Untitled9.gif"/>
          <p:cNvPicPr>
            <a:picLocks noChangeAspect="1" noChangeArrowheads="1"/>
          </p:cNvPicPr>
          <p:nvPr/>
        </p:nvPicPr>
        <p:blipFill>
          <a:blip r:embed="rId4" cstate="print"/>
          <a:srcRect/>
          <a:stretch>
            <a:fillRect/>
          </a:stretch>
        </p:blipFill>
        <p:spPr bwMode="auto">
          <a:xfrm>
            <a:off x="6096000" y="990600"/>
            <a:ext cx="2849651" cy="2743200"/>
          </a:xfrm>
          <a:prstGeom prst="rect">
            <a:avLst/>
          </a:prstGeom>
          <a:noFill/>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143000"/>
            <a:ext cx="8229600" cy="5105400"/>
          </a:xfrm>
        </p:spPr>
        <p:txBody>
          <a:bodyPr>
            <a:normAutofit/>
          </a:bodyPr>
          <a:lstStyle/>
          <a:p>
            <a:pPr>
              <a:buClr>
                <a:schemeClr val="bg1"/>
              </a:buClr>
              <a:buFont typeface="Wingdings" pitchFamily="2" charset="2"/>
              <a:buChar char="§"/>
            </a:pPr>
            <a:r>
              <a:rPr lang="en-US" sz="3200" u="sng" dirty="0" smtClean="0">
                <a:solidFill>
                  <a:schemeClr val="bg1"/>
                </a:solidFill>
              </a:rPr>
              <a:t>Early</a:t>
            </a:r>
            <a:r>
              <a:rPr lang="en-US" sz="3200" dirty="0" smtClean="0">
                <a:solidFill>
                  <a:schemeClr val="bg1"/>
                </a:solidFill>
              </a:rPr>
              <a:t>: </a:t>
            </a:r>
            <a:r>
              <a:rPr lang="en-US" sz="3200" dirty="0" err="1" smtClean="0">
                <a:solidFill>
                  <a:schemeClr val="bg1"/>
                </a:solidFill>
              </a:rPr>
              <a:t>depigmentation</a:t>
            </a:r>
            <a:r>
              <a:rPr lang="en-US" sz="3200" dirty="0" smtClean="0">
                <a:solidFill>
                  <a:schemeClr val="bg1"/>
                </a:solidFill>
              </a:rPr>
              <a:t>, </a:t>
            </a:r>
            <a:r>
              <a:rPr lang="en-US" sz="3200" dirty="0" err="1" smtClean="0">
                <a:solidFill>
                  <a:schemeClr val="bg1"/>
                </a:solidFill>
              </a:rPr>
              <a:t>erythema</a:t>
            </a:r>
            <a:r>
              <a:rPr lang="en-US" sz="3200" dirty="0" smtClean="0">
                <a:solidFill>
                  <a:schemeClr val="bg1"/>
                </a:solidFill>
              </a:rPr>
              <a:t>, and scaling of nasal </a:t>
            </a:r>
            <a:r>
              <a:rPr lang="en-US" sz="3200" dirty="0" err="1" smtClean="0">
                <a:solidFill>
                  <a:schemeClr val="bg1"/>
                </a:solidFill>
              </a:rPr>
              <a:t>planum</a:t>
            </a:r>
            <a:endParaRPr lang="en-US" sz="3200" dirty="0" smtClean="0">
              <a:solidFill>
                <a:schemeClr val="bg1"/>
              </a:solidFill>
            </a:endParaRPr>
          </a:p>
          <a:p>
            <a:pPr>
              <a:buClr>
                <a:schemeClr val="bg1"/>
              </a:buClr>
              <a:buFont typeface="Wingdings" pitchFamily="2" charset="2"/>
              <a:buChar char="§"/>
            </a:pPr>
            <a:r>
              <a:rPr lang="en-US" sz="3200" u="sng" dirty="0" smtClean="0">
                <a:solidFill>
                  <a:schemeClr val="bg1"/>
                </a:solidFill>
              </a:rPr>
              <a:t>Later</a:t>
            </a:r>
            <a:r>
              <a:rPr lang="en-US" sz="3200" dirty="0" smtClean="0">
                <a:solidFill>
                  <a:schemeClr val="bg1"/>
                </a:solidFill>
              </a:rPr>
              <a:t>: erosion, ulceration and crusting</a:t>
            </a:r>
          </a:p>
          <a:p>
            <a:pPr>
              <a:buClr>
                <a:schemeClr val="bg1"/>
              </a:buClr>
              <a:buFont typeface="Wingdings" pitchFamily="2" charset="2"/>
              <a:buChar char="§"/>
            </a:pPr>
            <a:r>
              <a:rPr lang="en-US" sz="3200" dirty="0" smtClean="0">
                <a:solidFill>
                  <a:schemeClr val="bg1"/>
                </a:solidFill>
              </a:rPr>
              <a:t>Less commonly seen </a:t>
            </a:r>
            <a:r>
              <a:rPr lang="en-US" sz="3200" dirty="0" err="1" smtClean="0">
                <a:solidFill>
                  <a:schemeClr val="bg1"/>
                </a:solidFill>
              </a:rPr>
              <a:t>periorbitally</a:t>
            </a:r>
            <a:r>
              <a:rPr lang="en-US" sz="3200" dirty="0" smtClean="0">
                <a:solidFill>
                  <a:schemeClr val="bg1"/>
                </a:solidFill>
              </a:rPr>
              <a:t>, on the </a:t>
            </a:r>
            <a:r>
              <a:rPr lang="en-US" sz="3200" dirty="0" err="1" smtClean="0">
                <a:solidFill>
                  <a:schemeClr val="bg1"/>
                </a:solidFill>
              </a:rPr>
              <a:t>pinnae</a:t>
            </a:r>
            <a:r>
              <a:rPr lang="en-US" sz="3200" dirty="0" smtClean="0">
                <a:solidFill>
                  <a:schemeClr val="bg1"/>
                </a:solidFill>
              </a:rPr>
              <a:t>, lips, distal limbs and genitals</a:t>
            </a:r>
          </a:p>
          <a:p>
            <a:pPr>
              <a:buClr>
                <a:schemeClr val="bg1"/>
              </a:buClr>
              <a:buFont typeface="Wingdings" pitchFamily="2" charset="2"/>
              <a:buChar char="§"/>
            </a:pPr>
            <a:r>
              <a:rPr lang="en-US" sz="3200" dirty="0" err="1" smtClean="0">
                <a:solidFill>
                  <a:schemeClr val="bg1"/>
                </a:solidFill>
              </a:rPr>
              <a:t>Pruritus</a:t>
            </a:r>
            <a:r>
              <a:rPr lang="en-US" sz="3200" dirty="0" smtClean="0">
                <a:solidFill>
                  <a:schemeClr val="bg1"/>
                </a:solidFill>
              </a:rPr>
              <a:t> and pain are variable</a:t>
            </a:r>
          </a:p>
          <a:p>
            <a:pPr>
              <a:buClr>
                <a:schemeClr val="bg1"/>
              </a:buClr>
              <a:buFont typeface="Wingdings" pitchFamily="2" charset="2"/>
              <a:buChar char="§"/>
            </a:pPr>
            <a:r>
              <a:rPr lang="en-US" sz="3200" dirty="0" smtClean="0">
                <a:solidFill>
                  <a:schemeClr val="bg1"/>
                </a:solidFill>
              </a:rPr>
              <a:t>Permanent </a:t>
            </a:r>
            <a:r>
              <a:rPr lang="en-US" sz="3200" dirty="0" err="1" smtClean="0">
                <a:solidFill>
                  <a:schemeClr val="bg1"/>
                </a:solidFill>
              </a:rPr>
              <a:t>leukoderma</a:t>
            </a:r>
            <a:r>
              <a:rPr lang="en-US" sz="3200" dirty="0" smtClean="0">
                <a:solidFill>
                  <a:schemeClr val="bg1"/>
                </a:solidFill>
              </a:rPr>
              <a:t> may occur</a:t>
            </a:r>
          </a:p>
          <a:p>
            <a:pPr>
              <a:buClr>
                <a:schemeClr val="bg1"/>
              </a:buClr>
              <a:buFont typeface="Wingdings" pitchFamily="2" charset="2"/>
              <a:buChar char="§"/>
            </a:pPr>
            <a:r>
              <a:rPr lang="en-US" sz="3200" dirty="0" smtClean="0">
                <a:solidFill>
                  <a:schemeClr val="bg1"/>
                </a:solidFill>
              </a:rPr>
              <a:t>Not a systemic disease, dogs are otherwise healthy</a:t>
            </a:r>
            <a:endParaRPr lang="en-US" sz="3200" dirty="0">
              <a:solidFill>
                <a:schemeClr val="bg1"/>
              </a:solidFill>
            </a:endParaRPr>
          </a:p>
        </p:txBody>
      </p:sp>
      <p:sp>
        <p:nvSpPr>
          <p:cNvPr id="3" name="Title 2"/>
          <p:cNvSpPr>
            <a:spLocks noGrp="1"/>
          </p:cNvSpPr>
          <p:nvPr>
            <p:ph type="title"/>
          </p:nvPr>
        </p:nvSpPr>
        <p:spPr>
          <a:xfrm>
            <a:off x="457200" y="0"/>
            <a:ext cx="8229600" cy="1066800"/>
          </a:xfrm>
        </p:spPr>
        <p:txBody>
          <a:bodyPr>
            <a:normAutofit/>
          </a:bodyPr>
          <a:lstStyle/>
          <a:p>
            <a:pPr algn="ctr"/>
            <a:r>
              <a:rPr lang="en-US" sz="4400" dirty="0" smtClean="0">
                <a:solidFill>
                  <a:schemeClr val="bg1"/>
                </a:solidFill>
                <a:effectLst>
                  <a:outerShdw blurRad="38100" dist="38100" dir="2700000" algn="tl">
                    <a:srgbClr val="000000">
                      <a:alpha val="43137"/>
                    </a:srgbClr>
                  </a:outerShdw>
                </a:effectLst>
              </a:rPr>
              <a:t>Clinical Signs</a:t>
            </a:r>
            <a:endParaRPr lang="en-US" sz="4400" dirty="0">
              <a:solidFill>
                <a:schemeClr val="bg1"/>
              </a:solidFill>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2" name="Picture 2" descr="http://t2.gstatic.com/images?q=tbn:muIWQFyYcMGh-M:http://www.my-pet-medicine.com/wp-content/uploads/2007/07/discoid_lupus.jpg">
            <a:hlinkClick r:id="rId2"/>
          </p:cNvPr>
          <p:cNvPicPr>
            <a:picLocks noChangeAspect="1" noChangeArrowheads="1"/>
          </p:cNvPicPr>
          <p:nvPr/>
        </p:nvPicPr>
        <p:blipFill>
          <a:blip r:embed="rId3" cstate="print"/>
          <a:srcRect/>
          <a:stretch>
            <a:fillRect/>
          </a:stretch>
        </p:blipFill>
        <p:spPr bwMode="auto">
          <a:xfrm>
            <a:off x="4572000" y="3505200"/>
            <a:ext cx="3641412" cy="2743200"/>
          </a:xfrm>
          <a:prstGeom prst="rect">
            <a:avLst/>
          </a:prstGeom>
          <a:noFill/>
        </p:spPr>
      </p:pic>
      <p:pic>
        <p:nvPicPr>
          <p:cNvPr id="40964" name="Picture 4" descr="http://t3.gstatic.com/images?q=tbn:6Py3Dv6qohMCSM:http://veterinarymedicine.dvm360.com/vetmed/data/html/vetmed/162009/593967/Figure7.jpg">
            <a:hlinkClick r:id="rId4"/>
          </p:cNvPr>
          <p:cNvPicPr>
            <a:picLocks noChangeAspect="1" noChangeArrowheads="1"/>
          </p:cNvPicPr>
          <p:nvPr/>
        </p:nvPicPr>
        <p:blipFill>
          <a:blip r:embed="rId5" cstate="print"/>
          <a:srcRect/>
          <a:stretch>
            <a:fillRect/>
          </a:stretch>
        </p:blipFill>
        <p:spPr bwMode="auto">
          <a:xfrm>
            <a:off x="4495800" y="381000"/>
            <a:ext cx="3581400" cy="2693217"/>
          </a:xfrm>
          <a:prstGeom prst="rect">
            <a:avLst/>
          </a:prstGeom>
          <a:noFill/>
        </p:spPr>
      </p:pic>
      <p:pic>
        <p:nvPicPr>
          <p:cNvPr id="40966" name="Picture 6" descr="Lupus (discoid)"/>
          <p:cNvPicPr>
            <a:picLocks noChangeAspect="1" noChangeArrowheads="1"/>
          </p:cNvPicPr>
          <p:nvPr/>
        </p:nvPicPr>
        <p:blipFill>
          <a:blip r:embed="rId6" cstate="print"/>
          <a:srcRect/>
          <a:stretch>
            <a:fillRect/>
          </a:stretch>
        </p:blipFill>
        <p:spPr bwMode="auto">
          <a:xfrm>
            <a:off x="838200" y="1600200"/>
            <a:ext cx="3352800" cy="3581400"/>
          </a:xfrm>
          <a:prstGeom prst="rect">
            <a:avLst/>
          </a:prstGeom>
          <a:noFill/>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algn="ctr">
              <a:buClrTx/>
              <a:buFont typeface="Wingdings" pitchFamily="2" charset="2"/>
              <a:buChar char="§"/>
            </a:pPr>
            <a:r>
              <a:rPr lang="en-US" sz="2800" dirty="0" err="1" smtClean="0">
                <a:effectLst>
                  <a:outerShdw blurRad="38100" dist="38100" dir="2700000" algn="tl">
                    <a:srgbClr val="000000">
                      <a:alpha val="43137"/>
                    </a:srgbClr>
                  </a:outerShdw>
                </a:effectLst>
              </a:rPr>
              <a:t>Demodicosis</a:t>
            </a:r>
            <a:endParaRPr lang="en-US" sz="2800" dirty="0" smtClean="0">
              <a:effectLst>
                <a:outerShdw blurRad="38100" dist="38100" dir="2700000" algn="tl">
                  <a:srgbClr val="000000">
                    <a:alpha val="43137"/>
                  </a:srgbClr>
                </a:outerShdw>
              </a:effectLst>
            </a:endParaRPr>
          </a:p>
          <a:p>
            <a:pPr algn="ctr">
              <a:buClrTx/>
              <a:buFont typeface="Wingdings" pitchFamily="2" charset="2"/>
              <a:buChar char="§"/>
            </a:pPr>
            <a:r>
              <a:rPr lang="en-US" sz="2800" dirty="0" err="1" smtClean="0">
                <a:effectLst>
                  <a:outerShdw blurRad="38100" dist="38100" dir="2700000" algn="tl">
                    <a:srgbClr val="000000">
                      <a:alpha val="43137"/>
                    </a:srgbClr>
                  </a:outerShdw>
                </a:effectLst>
              </a:rPr>
              <a:t>Dermatophytosis</a:t>
            </a:r>
            <a:endParaRPr lang="en-US" sz="2800" dirty="0" smtClean="0">
              <a:effectLst>
                <a:outerShdw blurRad="38100" dist="38100" dir="2700000" algn="tl">
                  <a:srgbClr val="000000">
                    <a:alpha val="43137"/>
                  </a:srgbClr>
                </a:outerShdw>
              </a:effectLst>
            </a:endParaRPr>
          </a:p>
          <a:p>
            <a:pPr algn="ctr">
              <a:buClrTx/>
              <a:buFont typeface="Wingdings" pitchFamily="2" charset="2"/>
              <a:buChar char="§"/>
            </a:pPr>
            <a:r>
              <a:rPr lang="en-US" sz="2800" dirty="0" err="1" smtClean="0">
                <a:effectLst>
                  <a:outerShdw blurRad="38100" dist="38100" dir="2700000" algn="tl">
                    <a:srgbClr val="000000">
                      <a:alpha val="43137"/>
                    </a:srgbClr>
                  </a:outerShdw>
                </a:effectLst>
              </a:rPr>
              <a:t>Dermatomyositis</a:t>
            </a:r>
            <a:endParaRPr lang="en-US" sz="2800" dirty="0" smtClean="0">
              <a:effectLst>
                <a:outerShdw blurRad="38100" dist="38100" dir="2700000" algn="tl">
                  <a:srgbClr val="000000">
                    <a:alpha val="43137"/>
                  </a:srgbClr>
                </a:outerShdw>
              </a:effectLst>
            </a:endParaRPr>
          </a:p>
          <a:p>
            <a:pPr algn="ctr">
              <a:buClrTx/>
              <a:buFont typeface="Wingdings" pitchFamily="2" charset="2"/>
              <a:buChar char="§"/>
            </a:pPr>
            <a:r>
              <a:rPr lang="en-US" sz="2800" dirty="0" smtClean="0">
                <a:effectLst>
                  <a:outerShdw blurRad="38100" dist="38100" dir="2700000" algn="tl">
                    <a:srgbClr val="000000">
                      <a:alpha val="43137"/>
                    </a:srgbClr>
                  </a:outerShdw>
                </a:effectLst>
              </a:rPr>
              <a:t>Contact dermatitis</a:t>
            </a:r>
          </a:p>
          <a:p>
            <a:pPr algn="ctr">
              <a:buClrTx/>
              <a:buFont typeface="Wingdings" pitchFamily="2" charset="2"/>
              <a:buChar char="§"/>
            </a:pPr>
            <a:r>
              <a:rPr lang="en-US" sz="2800" dirty="0" err="1" smtClean="0">
                <a:effectLst>
                  <a:outerShdw blurRad="38100" dist="38100" dir="2700000" algn="tl">
                    <a:srgbClr val="000000">
                      <a:alpha val="43137"/>
                    </a:srgbClr>
                  </a:outerShdw>
                </a:effectLst>
              </a:rPr>
              <a:t>Eosinophilic</a:t>
            </a:r>
            <a:r>
              <a:rPr lang="en-US" sz="2800" dirty="0" smtClean="0">
                <a:effectLst>
                  <a:outerShdw blurRad="38100" dist="38100" dir="2700000" algn="tl">
                    <a:srgbClr val="000000">
                      <a:alpha val="43137"/>
                    </a:srgbClr>
                  </a:outerShdw>
                </a:effectLst>
              </a:rPr>
              <a:t> </a:t>
            </a:r>
            <a:r>
              <a:rPr lang="en-US" sz="2800" dirty="0" err="1" smtClean="0">
                <a:effectLst>
                  <a:outerShdw blurRad="38100" dist="38100" dir="2700000" algn="tl">
                    <a:srgbClr val="000000">
                      <a:alpha val="43137"/>
                    </a:srgbClr>
                  </a:outerShdw>
                </a:effectLst>
              </a:rPr>
              <a:t>folliculitis</a:t>
            </a:r>
            <a:endParaRPr lang="en-US" sz="2800" dirty="0" smtClean="0">
              <a:effectLst>
                <a:outerShdw blurRad="38100" dist="38100" dir="2700000" algn="tl">
                  <a:srgbClr val="000000">
                    <a:alpha val="43137"/>
                  </a:srgbClr>
                </a:outerShdw>
              </a:effectLst>
            </a:endParaRPr>
          </a:p>
          <a:p>
            <a:pPr algn="ctr">
              <a:buClrTx/>
              <a:buFont typeface="Wingdings" pitchFamily="2" charset="2"/>
              <a:buChar char="§"/>
            </a:pPr>
            <a:r>
              <a:rPr lang="en-US" sz="2800" dirty="0" err="1" smtClean="0">
                <a:effectLst>
                  <a:outerShdw blurRad="38100" dist="38100" dir="2700000" algn="tl">
                    <a:srgbClr val="000000">
                      <a:alpha val="43137"/>
                    </a:srgbClr>
                  </a:outerShdw>
                </a:effectLst>
              </a:rPr>
              <a:t>Pemphigus</a:t>
            </a:r>
            <a:r>
              <a:rPr lang="en-US" sz="2800" dirty="0" smtClean="0">
                <a:effectLst>
                  <a:outerShdw blurRad="38100" dist="38100" dir="2700000" algn="tl">
                    <a:srgbClr val="000000">
                      <a:alpha val="43137"/>
                    </a:srgbClr>
                  </a:outerShdw>
                </a:effectLst>
              </a:rPr>
              <a:t> </a:t>
            </a:r>
            <a:r>
              <a:rPr lang="en-US" sz="2800" dirty="0" err="1" smtClean="0">
                <a:effectLst>
                  <a:outerShdw blurRad="38100" dist="38100" dir="2700000" algn="tl">
                    <a:srgbClr val="000000">
                      <a:alpha val="43137"/>
                    </a:srgbClr>
                  </a:outerShdw>
                </a:effectLst>
              </a:rPr>
              <a:t>foliaceus</a:t>
            </a:r>
            <a:endParaRPr lang="en-US" sz="2800" dirty="0" smtClean="0">
              <a:effectLst>
                <a:outerShdw blurRad="38100" dist="38100" dir="2700000" algn="tl">
                  <a:srgbClr val="000000">
                    <a:alpha val="43137"/>
                  </a:srgbClr>
                </a:outerShdw>
              </a:effectLst>
            </a:endParaRPr>
          </a:p>
          <a:p>
            <a:pPr algn="ctr">
              <a:buClrTx/>
              <a:buFont typeface="Wingdings" pitchFamily="2" charset="2"/>
              <a:buChar char="§"/>
            </a:pPr>
            <a:r>
              <a:rPr lang="en-US" sz="2800" dirty="0" smtClean="0">
                <a:effectLst>
                  <a:outerShdw blurRad="38100" dist="38100" dir="2700000" algn="tl">
                    <a:srgbClr val="000000">
                      <a:alpha val="43137"/>
                    </a:srgbClr>
                  </a:outerShdw>
                </a:effectLst>
              </a:rPr>
              <a:t>Mycosis </a:t>
            </a:r>
            <a:r>
              <a:rPr lang="en-US" sz="2800" dirty="0" err="1" smtClean="0">
                <a:effectLst>
                  <a:outerShdw blurRad="38100" dist="38100" dir="2700000" algn="tl">
                    <a:srgbClr val="000000">
                      <a:alpha val="43137"/>
                    </a:srgbClr>
                  </a:outerShdw>
                </a:effectLst>
              </a:rPr>
              <a:t>fungoides</a:t>
            </a:r>
            <a:endParaRPr lang="en-US" sz="2800" dirty="0" smtClean="0">
              <a:effectLst>
                <a:outerShdw blurRad="38100" dist="38100" dir="2700000" algn="tl">
                  <a:srgbClr val="000000">
                    <a:alpha val="43137"/>
                  </a:srgbClr>
                </a:outerShdw>
              </a:effectLst>
            </a:endParaRPr>
          </a:p>
          <a:p>
            <a:pPr algn="ctr">
              <a:buClrTx/>
              <a:buFont typeface="Wingdings" pitchFamily="2" charset="2"/>
              <a:buChar char="§"/>
            </a:pPr>
            <a:r>
              <a:rPr lang="en-US" sz="2800" dirty="0" smtClean="0">
                <a:effectLst>
                  <a:outerShdw blurRad="38100" dist="38100" dir="2700000" algn="tl">
                    <a:srgbClr val="000000">
                      <a:alpha val="43137"/>
                    </a:srgbClr>
                  </a:outerShdw>
                </a:effectLst>
              </a:rPr>
              <a:t>Drug eruption</a:t>
            </a:r>
          </a:p>
          <a:p>
            <a:pPr algn="ctr">
              <a:buClrTx/>
              <a:buFont typeface="Wingdings" pitchFamily="2" charset="2"/>
              <a:buChar char="§"/>
            </a:pPr>
            <a:r>
              <a:rPr lang="en-US" sz="2800" dirty="0" smtClean="0">
                <a:effectLst>
                  <a:outerShdw blurRad="38100" dist="38100" dir="2700000" algn="tl">
                    <a:srgbClr val="000000">
                      <a:alpha val="43137"/>
                    </a:srgbClr>
                  </a:outerShdw>
                </a:effectLst>
              </a:rPr>
              <a:t>VKH (</a:t>
            </a:r>
            <a:r>
              <a:rPr lang="en-US" sz="2800" dirty="0" err="1" smtClean="0">
                <a:effectLst>
                  <a:outerShdw blurRad="38100" dist="38100" dir="2700000" algn="tl">
                    <a:srgbClr val="000000">
                      <a:alpha val="43137"/>
                    </a:srgbClr>
                  </a:outerShdw>
                </a:effectLst>
              </a:rPr>
              <a:t>uveodermatologic</a:t>
            </a:r>
            <a:r>
              <a:rPr lang="en-US" sz="2800" dirty="0" smtClean="0">
                <a:effectLst>
                  <a:outerShdw blurRad="38100" dist="38100" dir="2700000" algn="tl">
                    <a:srgbClr val="000000">
                      <a:alpha val="43137"/>
                    </a:srgbClr>
                  </a:outerShdw>
                </a:effectLst>
              </a:rPr>
              <a:t> syndrome)</a:t>
            </a:r>
            <a:endParaRPr lang="en-US" sz="2800" dirty="0">
              <a:effectLst>
                <a:outerShdw blurRad="38100" dist="38100" dir="2700000" algn="tl">
                  <a:srgbClr val="000000">
                    <a:alpha val="43137"/>
                  </a:srgbClr>
                </a:outerShdw>
              </a:effectLst>
            </a:endParaRPr>
          </a:p>
        </p:txBody>
      </p:sp>
      <p:sp>
        <p:nvSpPr>
          <p:cNvPr id="3" name="Title 2"/>
          <p:cNvSpPr>
            <a:spLocks noGrp="1"/>
          </p:cNvSpPr>
          <p:nvPr>
            <p:ph type="title"/>
          </p:nvPr>
        </p:nvSpPr>
        <p:spPr>
          <a:xfrm>
            <a:off x="381000" y="304800"/>
            <a:ext cx="8229600" cy="990600"/>
          </a:xfrm>
        </p:spPr>
        <p:txBody>
          <a:bodyPr>
            <a:normAutofit/>
          </a:bodyPr>
          <a:lstStyle/>
          <a:p>
            <a:pPr algn="ctr"/>
            <a:r>
              <a:rPr lang="en-US" sz="4000" u="sng" dirty="0" smtClean="0">
                <a:effectLst>
                  <a:outerShdw blurRad="38100" dist="38100" dir="2700000" algn="tl">
                    <a:srgbClr val="000000">
                      <a:alpha val="43137"/>
                    </a:srgbClr>
                  </a:outerShdw>
                </a:effectLst>
              </a:rPr>
              <a:t>Differentials:</a:t>
            </a:r>
            <a:endParaRPr lang="en-US" sz="4000" u="sng" dirty="0">
              <a:effectLst>
                <a:outerShdw blurRad="38100" dist="38100" dir="2700000" algn="tl">
                  <a:srgbClr val="000000">
                    <a:alpha val="43137"/>
                  </a:srgbClr>
                </a:outerShdw>
              </a:effectLst>
            </a:endParaRPr>
          </a:p>
        </p:txBody>
      </p:sp>
      <p:pic>
        <p:nvPicPr>
          <p:cNvPr id="41990" name="Picture 6" descr="http://www.fotosearch.com/bthumb/CSP/CSP175/k1755351.jpg"/>
          <p:cNvPicPr>
            <a:picLocks noChangeAspect="1" noChangeArrowheads="1"/>
          </p:cNvPicPr>
          <p:nvPr/>
        </p:nvPicPr>
        <p:blipFill>
          <a:blip r:embed="rId3" cstate="print"/>
          <a:srcRect/>
          <a:stretch>
            <a:fillRect/>
          </a:stretch>
        </p:blipFill>
        <p:spPr bwMode="auto">
          <a:xfrm>
            <a:off x="685800" y="1143000"/>
            <a:ext cx="1619250" cy="1619251"/>
          </a:xfrm>
          <a:prstGeom prst="rect">
            <a:avLst/>
          </a:prstGeom>
          <a:noFill/>
        </p:spPr>
      </p:pic>
      <p:pic>
        <p:nvPicPr>
          <p:cNvPr id="41992" name="Picture 8" descr="http://www.fotosearch.com/bthumb/CSP/CSP175/k1755351.jpg"/>
          <p:cNvPicPr>
            <a:picLocks noChangeAspect="1" noChangeArrowheads="1"/>
          </p:cNvPicPr>
          <p:nvPr/>
        </p:nvPicPr>
        <p:blipFill>
          <a:blip r:embed="rId3" cstate="print"/>
          <a:srcRect/>
          <a:stretch>
            <a:fillRect/>
          </a:stretch>
        </p:blipFill>
        <p:spPr bwMode="auto">
          <a:xfrm>
            <a:off x="6858000" y="1219200"/>
            <a:ext cx="1619250" cy="1619251"/>
          </a:xfrm>
          <a:prstGeom prst="rect">
            <a:avLst/>
          </a:prstGeom>
          <a:noFill/>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p:cNvSpPr>
            <a:spLocks noGrp="1"/>
          </p:cNvSpPr>
          <p:nvPr>
            <p:ph type="body" idx="1"/>
          </p:nvPr>
        </p:nvSpPr>
        <p:spPr>
          <a:xfrm>
            <a:off x="304800" y="228600"/>
            <a:ext cx="2057400" cy="533400"/>
          </a:xfrm>
          <a:solidFill>
            <a:schemeClr val="tx1">
              <a:lumMod val="85000"/>
            </a:schemeClr>
          </a:solidFill>
        </p:spPr>
        <p:txBody>
          <a:bodyPr/>
          <a:lstStyle/>
          <a:p>
            <a:r>
              <a:rPr lang="en-US" b="0" dirty="0" smtClean="0">
                <a:solidFill>
                  <a:schemeClr val="bg1"/>
                </a:solidFill>
                <a:effectLst>
                  <a:outerShdw blurRad="38100" dist="38100" dir="2700000" algn="tl">
                    <a:srgbClr val="000000">
                      <a:alpha val="43137"/>
                    </a:srgbClr>
                  </a:outerShdw>
                </a:effectLst>
              </a:rPr>
              <a:t>Diagnosis:</a:t>
            </a:r>
            <a:endParaRPr lang="en-US" b="0" dirty="0">
              <a:solidFill>
                <a:schemeClr val="bg1"/>
              </a:solidFill>
              <a:effectLst>
                <a:outerShdw blurRad="38100" dist="38100" dir="2700000" algn="tl">
                  <a:srgbClr val="000000">
                    <a:alpha val="43137"/>
                  </a:srgbClr>
                </a:outerShdw>
              </a:effectLst>
            </a:endParaRPr>
          </a:p>
        </p:txBody>
      </p:sp>
      <p:sp>
        <p:nvSpPr>
          <p:cNvPr id="9" name="Content Placeholder 8"/>
          <p:cNvSpPr>
            <a:spLocks noGrp="1"/>
          </p:cNvSpPr>
          <p:nvPr>
            <p:ph sz="half" idx="2"/>
          </p:nvPr>
        </p:nvSpPr>
        <p:spPr>
          <a:xfrm>
            <a:off x="304800" y="838200"/>
            <a:ext cx="8382000" cy="1752600"/>
          </a:xfrm>
          <a:solidFill>
            <a:schemeClr val="tx1">
              <a:lumMod val="85000"/>
            </a:schemeClr>
          </a:solidFill>
        </p:spPr>
        <p:txBody>
          <a:bodyPr>
            <a:normAutofit lnSpcReduction="10000"/>
          </a:bodyPr>
          <a:lstStyle/>
          <a:p>
            <a:pPr>
              <a:buNone/>
            </a:pPr>
            <a:r>
              <a:rPr lang="en-US" sz="2400" dirty="0" smtClean="0">
                <a:solidFill>
                  <a:schemeClr val="bg1">
                    <a:lumMod val="85000"/>
                    <a:lumOff val="15000"/>
                  </a:schemeClr>
                </a:solidFill>
              </a:rPr>
              <a:t>History			Histopathology</a:t>
            </a:r>
            <a:endParaRPr lang="en-US" sz="2400" dirty="0" smtClean="0">
              <a:solidFill>
                <a:schemeClr val="bg1">
                  <a:lumMod val="85000"/>
                  <a:lumOff val="15000"/>
                </a:schemeClr>
              </a:solidFill>
            </a:endParaRPr>
          </a:p>
          <a:p>
            <a:pPr>
              <a:buNone/>
            </a:pPr>
            <a:r>
              <a:rPr lang="en-US" sz="2400" dirty="0" smtClean="0">
                <a:solidFill>
                  <a:schemeClr val="bg1">
                    <a:lumMod val="85000"/>
                    <a:lumOff val="15000"/>
                  </a:schemeClr>
                </a:solidFill>
              </a:rPr>
              <a:t>Clinical signs			Skin scraping			</a:t>
            </a:r>
          </a:p>
          <a:p>
            <a:pPr>
              <a:buNone/>
            </a:pPr>
            <a:r>
              <a:rPr lang="en-US" sz="2400" dirty="0" smtClean="0">
                <a:solidFill>
                  <a:schemeClr val="bg1">
                    <a:lumMod val="85000"/>
                    <a:lumOff val="15000"/>
                  </a:schemeClr>
                </a:solidFill>
              </a:rPr>
              <a:t>Fungal culture		</a:t>
            </a:r>
            <a:r>
              <a:rPr lang="en-US" sz="2400" dirty="0" smtClean="0">
                <a:solidFill>
                  <a:schemeClr val="bg1">
                    <a:lumMod val="85000"/>
                    <a:lumOff val="15000"/>
                  </a:schemeClr>
                </a:solidFill>
              </a:rPr>
              <a:t> Ocular exam </a:t>
            </a:r>
            <a:r>
              <a:rPr lang="en-US" sz="2400" dirty="0" smtClean="0">
                <a:solidFill>
                  <a:schemeClr val="bg1">
                    <a:lumMod val="85000"/>
                    <a:lumOff val="15000"/>
                  </a:schemeClr>
                </a:solidFill>
              </a:rPr>
              <a:t>	</a:t>
            </a:r>
          </a:p>
          <a:p>
            <a:pPr>
              <a:buNone/>
            </a:pPr>
            <a:r>
              <a:rPr lang="en-US" sz="2400" dirty="0" err="1" smtClean="0">
                <a:solidFill>
                  <a:schemeClr val="bg1">
                    <a:lumMod val="85000"/>
                    <a:lumOff val="15000"/>
                  </a:schemeClr>
                </a:solidFill>
              </a:rPr>
              <a:t>Immunofluorescence</a:t>
            </a:r>
            <a:r>
              <a:rPr lang="en-US" sz="2400" dirty="0" smtClean="0">
                <a:solidFill>
                  <a:schemeClr val="bg1">
                    <a:lumMod val="85000"/>
                    <a:lumOff val="15000"/>
                  </a:schemeClr>
                </a:solidFill>
              </a:rPr>
              <a:t> and </a:t>
            </a:r>
            <a:r>
              <a:rPr lang="en-US" sz="2400" dirty="0" err="1" smtClean="0">
                <a:solidFill>
                  <a:schemeClr val="bg1">
                    <a:lumMod val="85000"/>
                    <a:lumOff val="15000"/>
                  </a:schemeClr>
                </a:solidFill>
              </a:rPr>
              <a:t>immunohistochemical</a:t>
            </a:r>
            <a:r>
              <a:rPr lang="en-US" sz="2400" dirty="0" smtClean="0">
                <a:solidFill>
                  <a:schemeClr val="bg1">
                    <a:lumMod val="85000"/>
                    <a:lumOff val="15000"/>
                  </a:schemeClr>
                </a:solidFill>
              </a:rPr>
              <a:t> testing</a:t>
            </a:r>
          </a:p>
          <a:p>
            <a:endParaRPr lang="en-US" sz="2400" dirty="0" smtClean="0">
              <a:solidFill>
                <a:schemeClr val="bg1"/>
              </a:solidFill>
            </a:endParaRPr>
          </a:p>
          <a:p>
            <a:endParaRPr lang="en-US" sz="2400" dirty="0">
              <a:solidFill>
                <a:schemeClr val="bg1"/>
              </a:solidFill>
            </a:endParaRPr>
          </a:p>
        </p:txBody>
      </p:sp>
      <p:sp>
        <p:nvSpPr>
          <p:cNvPr id="11" name="Content Placeholder 10"/>
          <p:cNvSpPr>
            <a:spLocks noGrp="1"/>
          </p:cNvSpPr>
          <p:nvPr>
            <p:ph sz="quarter" idx="4"/>
          </p:nvPr>
        </p:nvSpPr>
        <p:spPr>
          <a:xfrm>
            <a:off x="304800" y="3352800"/>
            <a:ext cx="8382000" cy="3296128"/>
          </a:xfrm>
          <a:solidFill>
            <a:schemeClr val="tx1">
              <a:lumMod val="85000"/>
            </a:schemeClr>
          </a:solidFill>
        </p:spPr>
        <p:txBody>
          <a:bodyPr>
            <a:normAutofit/>
          </a:bodyPr>
          <a:lstStyle/>
          <a:p>
            <a:pPr>
              <a:buClr>
                <a:schemeClr val="bg1"/>
              </a:buClr>
              <a:buFont typeface="Wingdings" pitchFamily="2" charset="2"/>
              <a:buChar char="§"/>
            </a:pPr>
            <a:r>
              <a:rPr lang="en-US" sz="2400" dirty="0" smtClean="0">
                <a:solidFill>
                  <a:schemeClr val="bg1">
                    <a:lumMod val="85000"/>
                    <a:lumOff val="15000"/>
                  </a:schemeClr>
                </a:solidFill>
              </a:rPr>
              <a:t>Avoidance of sun exposure, sunscreens and topical steroids</a:t>
            </a:r>
          </a:p>
          <a:p>
            <a:pPr>
              <a:buClr>
                <a:schemeClr val="bg1"/>
              </a:buClr>
              <a:buFont typeface="Wingdings" pitchFamily="2" charset="2"/>
              <a:buChar char="§"/>
            </a:pPr>
            <a:r>
              <a:rPr lang="en-US" sz="2400" dirty="0" smtClean="0">
                <a:solidFill>
                  <a:schemeClr val="bg1">
                    <a:lumMod val="85000"/>
                    <a:lumOff val="15000"/>
                  </a:schemeClr>
                </a:solidFill>
              </a:rPr>
              <a:t>Systemically, vitamin E and omega 3 fatty acids</a:t>
            </a:r>
          </a:p>
          <a:p>
            <a:pPr>
              <a:buClr>
                <a:schemeClr val="bg1"/>
              </a:buClr>
              <a:buFont typeface="Wingdings" pitchFamily="2" charset="2"/>
              <a:buChar char="§"/>
            </a:pPr>
            <a:r>
              <a:rPr lang="en-US" sz="2400" dirty="0" smtClean="0">
                <a:solidFill>
                  <a:schemeClr val="bg1">
                    <a:lumMod val="85000"/>
                    <a:lumOff val="15000"/>
                  </a:schemeClr>
                </a:solidFill>
              </a:rPr>
              <a:t>With increased severity: systemic immunosuppressive therapy:</a:t>
            </a:r>
          </a:p>
          <a:p>
            <a:pPr lvl="1">
              <a:buClr>
                <a:schemeClr val="bg1"/>
              </a:buClr>
              <a:buFont typeface="Wingdings" pitchFamily="2" charset="2"/>
              <a:buChar char="§"/>
            </a:pPr>
            <a:r>
              <a:rPr lang="en-US" sz="2200" dirty="0" err="1" smtClean="0">
                <a:solidFill>
                  <a:schemeClr val="bg1">
                    <a:lumMod val="85000"/>
                    <a:lumOff val="15000"/>
                  </a:schemeClr>
                </a:solidFill>
              </a:rPr>
              <a:t>Prednisolone</a:t>
            </a:r>
            <a:endParaRPr lang="en-US" sz="2200" dirty="0" smtClean="0">
              <a:solidFill>
                <a:schemeClr val="bg1">
                  <a:lumMod val="85000"/>
                  <a:lumOff val="15000"/>
                </a:schemeClr>
              </a:solidFill>
            </a:endParaRPr>
          </a:p>
          <a:p>
            <a:pPr lvl="1">
              <a:buClr>
                <a:schemeClr val="bg1"/>
              </a:buClr>
              <a:buFont typeface="Wingdings" pitchFamily="2" charset="2"/>
              <a:buChar char="§"/>
            </a:pPr>
            <a:r>
              <a:rPr lang="en-US" sz="2200" dirty="0" smtClean="0">
                <a:solidFill>
                  <a:schemeClr val="bg1">
                    <a:lumMod val="85000"/>
                    <a:lumOff val="15000"/>
                  </a:schemeClr>
                </a:solidFill>
              </a:rPr>
              <a:t>Tetracycline</a:t>
            </a:r>
          </a:p>
          <a:p>
            <a:pPr lvl="1">
              <a:buClr>
                <a:schemeClr val="bg1"/>
              </a:buClr>
              <a:buFont typeface="Wingdings" pitchFamily="2" charset="2"/>
              <a:buChar char="§"/>
            </a:pPr>
            <a:r>
              <a:rPr lang="en-US" sz="2200" dirty="0" err="1" smtClean="0">
                <a:solidFill>
                  <a:schemeClr val="bg1">
                    <a:lumMod val="85000"/>
                    <a:lumOff val="15000"/>
                  </a:schemeClr>
                </a:solidFill>
              </a:rPr>
              <a:t>Niacinamide</a:t>
            </a:r>
            <a:endParaRPr lang="en-US" sz="2200" dirty="0" smtClean="0">
              <a:solidFill>
                <a:schemeClr val="bg1">
                  <a:lumMod val="85000"/>
                  <a:lumOff val="15000"/>
                </a:schemeClr>
              </a:solidFill>
            </a:endParaRPr>
          </a:p>
          <a:p>
            <a:pPr lvl="1">
              <a:buClr>
                <a:schemeClr val="bg1"/>
              </a:buClr>
              <a:buFont typeface="Wingdings" pitchFamily="2" charset="2"/>
              <a:buChar char="§"/>
            </a:pPr>
            <a:r>
              <a:rPr lang="en-US" sz="2200" dirty="0" err="1" smtClean="0">
                <a:solidFill>
                  <a:schemeClr val="bg1">
                    <a:lumMod val="85000"/>
                    <a:lumOff val="15000"/>
                  </a:schemeClr>
                </a:solidFill>
              </a:rPr>
              <a:t>Tacrolimus</a:t>
            </a:r>
            <a:endParaRPr lang="en-US" sz="2200" dirty="0">
              <a:solidFill>
                <a:schemeClr val="bg1">
                  <a:lumMod val="85000"/>
                  <a:lumOff val="15000"/>
                </a:schemeClr>
              </a:solidFill>
            </a:endParaRPr>
          </a:p>
        </p:txBody>
      </p:sp>
      <p:sp>
        <p:nvSpPr>
          <p:cNvPr id="7" name="Title 6"/>
          <p:cNvSpPr>
            <a:spLocks noGrp="1"/>
          </p:cNvSpPr>
          <p:nvPr>
            <p:ph type="title"/>
          </p:nvPr>
        </p:nvSpPr>
        <p:spPr>
          <a:xfrm flipH="1" flipV="1">
            <a:off x="8686799" y="109729"/>
            <a:ext cx="45719" cy="45719"/>
          </a:xfrm>
        </p:spPr>
        <p:txBody>
          <a:bodyPr>
            <a:normAutofit fontScale="90000"/>
          </a:bodyPr>
          <a:lstStyle/>
          <a:p>
            <a:endParaRPr lang="en-US" dirty="0"/>
          </a:p>
        </p:txBody>
      </p:sp>
      <p:sp>
        <p:nvSpPr>
          <p:cNvPr id="10" name="Text Placeholder 9"/>
          <p:cNvSpPr>
            <a:spLocks noGrp="1"/>
          </p:cNvSpPr>
          <p:nvPr>
            <p:ph type="body" idx="3"/>
          </p:nvPr>
        </p:nvSpPr>
        <p:spPr>
          <a:xfrm>
            <a:off x="304800" y="2743200"/>
            <a:ext cx="2209800" cy="533400"/>
          </a:xfrm>
          <a:solidFill>
            <a:schemeClr val="tx1">
              <a:lumMod val="85000"/>
            </a:schemeClr>
          </a:solidFill>
        </p:spPr>
        <p:txBody>
          <a:bodyPr/>
          <a:lstStyle/>
          <a:p>
            <a:r>
              <a:rPr lang="en-US" b="0" dirty="0" smtClean="0">
                <a:solidFill>
                  <a:schemeClr val="bg1"/>
                </a:solidFill>
                <a:effectLst>
                  <a:outerShdw blurRad="38100" dist="38100" dir="2700000" algn="tl">
                    <a:srgbClr val="000000">
                      <a:alpha val="43137"/>
                    </a:srgbClr>
                  </a:outerShdw>
                </a:effectLst>
              </a:rPr>
              <a:t>Treatment:</a:t>
            </a:r>
            <a:endParaRPr lang="en-US" b="0" dirty="0">
              <a:solidFill>
                <a:schemeClr val="bg1"/>
              </a:solidFill>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a:xfrm>
            <a:off x="457200" y="609600"/>
            <a:ext cx="8229600" cy="5715000"/>
          </a:xfrm>
          <a:solidFill>
            <a:schemeClr val="tx1">
              <a:lumMod val="85000"/>
            </a:schemeClr>
          </a:solidFill>
          <a:ln>
            <a:solidFill>
              <a:schemeClr val="bg1"/>
            </a:solidFill>
          </a:ln>
        </p:spPr>
        <p:txBody>
          <a:bodyPr>
            <a:normAutofit/>
          </a:bodyPr>
          <a:lstStyle/>
          <a:p>
            <a:endParaRPr lang="en-US" dirty="0" smtClean="0">
              <a:solidFill>
                <a:schemeClr val="bg1"/>
              </a:solidFill>
            </a:endParaRPr>
          </a:p>
          <a:p>
            <a:endParaRPr lang="en-US" dirty="0" smtClean="0">
              <a:solidFill>
                <a:schemeClr val="bg1"/>
              </a:solidFill>
            </a:endParaRPr>
          </a:p>
          <a:p>
            <a:endParaRPr lang="en-US" dirty="0" smtClean="0">
              <a:solidFill>
                <a:schemeClr val="bg1"/>
              </a:solidFill>
            </a:endParaRPr>
          </a:p>
          <a:p>
            <a:pPr>
              <a:buClr>
                <a:schemeClr val="bg1"/>
              </a:buClr>
              <a:buFont typeface="Wingdings" pitchFamily="2" charset="2"/>
              <a:buChar char="§"/>
            </a:pPr>
            <a:endParaRPr lang="en-US" sz="3000" dirty="0" smtClean="0">
              <a:solidFill>
                <a:schemeClr val="bg1"/>
              </a:solidFill>
            </a:endParaRPr>
          </a:p>
          <a:p>
            <a:pPr>
              <a:buClr>
                <a:schemeClr val="bg1"/>
              </a:buClr>
              <a:buFont typeface="Wingdings" pitchFamily="2" charset="2"/>
              <a:buChar char="§"/>
            </a:pPr>
            <a:r>
              <a:rPr lang="en-US" dirty="0" smtClean="0">
                <a:solidFill>
                  <a:schemeClr val="bg1"/>
                </a:solidFill>
              </a:rPr>
              <a:t>Severe form of </a:t>
            </a:r>
            <a:r>
              <a:rPr lang="en-US" dirty="0" err="1" smtClean="0">
                <a:solidFill>
                  <a:schemeClr val="bg1"/>
                </a:solidFill>
              </a:rPr>
              <a:t>cutaneous</a:t>
            </a:r>
            <a:r>
              <a:rPr lang="en-US" dirty="0" smtClean="0">
                <a:solidFill>
                  <a:schemeClr val="bg1"/>
                </a:solidFill>
              </a:rPr>
              <a:t> drug reaction</a:t>
            </a:r>
          </a:p>
          <a:p>
            <a:pPr>
              <a:buClr>
                <a:schemeClr val="bg1"/>
              </a:buClr>
              <a:buFont typeface="Wingdings" pitchFamily="2" charset="2"/>
              <a:buChar char="§"/>
            </a:pPr>
            <a:r>
              <a:rPr lang="en-US" dirty="0" smtClean="0">
                <a:solidFill>
                  <a:schemeClr val="bg1"/>
                </a:solidFill>
              </a:rPr>
              <a:t>R</a:t>
            </a:r>
            <a:r>
              <a:rPr lang="en-US" dirty="0" smtClean="0">
                <a:solidFill>
                  <a:schemeClr val="bg1"/>
                </a:solidFill>
              </a:rPr>
              <a:t>are</a:t>
            </a:r>
            <a:r>
              <a:rPr lang="en-US" dirty="0" smtClean="0">
                <a:solidFill>
                  <a:schemeClr val="bg1"/>
                </a:solidFill>
              </a:rPr>
              <a:t>, immune-mediated </a:t>
            </a:r>
            <a:r>
              <a:rPr lang="en-US" dirty="0" err="1" smtClean="0">
                <a:solidFill>
                  <a:schemeClr val="bg1"/>
                </a:solidFill>
              </a:rPr>
              <a:t>dermatoses</a:t>
            </a:r>
            <a:r>
              <a:rPr lang="en-US" dirty="0" smtClean="0">
                <a:solidFill>
                  <a:schemeClr val="bg1"/>
                </a:solidFill>
              </a:rPr>
              <a:t> </a:t>
            </a:r>
            <a:r>
              <a:rPr lang="en-US" dirty="0" smtClean="0">
                <a:solidFill>
                  <a:schemeClr val="bg1"/>
                </a:solidFill>
              </a:rPr>
              <a:t>with varied </a:t>
            </a:r>
            <a:r>
              <a:rPr lang="en-US" dirty="0" smtClean="0">
                <a:solidFill>
                  <a:schemeClr val="bg1"/>
                </a:solidFill>
              </a:rPr>
              <a:t>clinical </a:t>
            </a:r>
            <a:r>
              <a:rPr lang="en-US" dirty="0" smtClean="0">
                <a:solidFill>
                  <a:schemeClr val="bg1"/>
                </a:solidFill>
              </a:rPr>
              <a:t>signs</a:t>
            </a:r>
          </a:p>
          <a:p>
            <a:pPr>
              <a:buClr>
                <a:schemeClr val="bg1"/>
              </a:buClr>
              <a:buFont typeface="Wingdings" pitchFamily="2" charset="2"/>
              <a:buChar char="§"/>
            </a:pPr>
            <a:r>
              <a:rPr lang="en-US" dirty="0" smtClean="0">
                <a:solidFill>
                  <a:schemeClr val="bg1"/>
                </a:solidFill>
              </a:rPr>
              <a:t>Named “</a:t>
            </a:r>
            <a:r>
              <a:rPr lang="en-US" dirty="0" err="1" smtClean="0">
                <a:solidFill>
                  <a:schemeClr val="bg1"/>
                </a:solidFill>
              </a:rPr>
              <a:t>multiforme</a:t>
            </a:r>
            <a:r>
              <a:rPr lang="en-US" dirty="0" smtClean="0">
                <a:solidFill>
                  <a:schemeClr val="bg1"/>
                </a:solidFill>
              </a:rPr>
              <a:t>” for a reason</a:t>
            </a:r>
          </a:p>
          <a:p>
            <a:pPr>
              <a:buClr>
                <a:schemeClr val="bg1"/>
              </a:buClr>
              <a:buNone/>
            </a:pPr>
            <a:r>
              <a:rPr lang="en-US" dirty="0" smtClean="0">
                <a:solidFill>
                  <a:schemeClr val="bg1"/>
                </a:solidFill>
              </a:rPr>
              <a:t>	</a:t>
            </a:r>
            <a:r>
              <a:rPr lang="en-US" dirty="0" smtClean="0">
                <a:solidFill>
                  <a:schemeClr val="bg1"/>
                </a:solidFill>
              </a:rPr>
              <a:t>-EM minor: &lt;10%</a:t>
            </a:r>
          </a:p>
          <a:p>
            <a:pPr>
              <a:buClr>
                <a:schemeClr val="bg1"/>
              </a:buClr>
              <a:buNone/>
            </a:pPr>
            <a:r>
              <a:rPr lang="en-US" dirty="0" smtClean="0">
                <a:solidFill>
                  <a:schemeClr val="bg1"/>
                </a:solidFill>
              </a:rPr>
              <a:t>	</a:t>
            </a:r>
            <a:r>
              <a:rPr lang="en-US" dirty="0" smtClean="0">
                <a:solidFill>
                  <a:schemeClr val="bg1"/>
                </a:solidFill>
              </a:rPr>
              <a:t>-EM major &gt;10% but &lt;50%</a:t>
            </a:r>
          </a:p>
          <a:p>
            <a:pPr>
              <a:buClr>
                <a:schemeClr val="bg1"/>
              </a:buClr>
              <a:buNone/>
            </a:pPr>
            <a:r>
              <a:rPr lang="en-US" dirty="0" smtClean="0">
                <a:solidFill>
                  <a:schemeClr val="bg1"/>
                </a:solidFill>
              </a:rPr>
              <a:t>	</a:t>
            </a:r>
            <a:r>
              <a:rPr lang="en-US" dirty="0" smtClean="0">
                <a:solidFill>
                  <a:schemeClr val="bg1"/>
                </a:solidFill>
              </a:rPr>
              <a:t>-SJS:  &gt;50% with 10-30% ulceration</a:t>
            </a:r>
          </a:p>
          <a:p>
            <a:pPr>
              <a:buClr>
                <a:schemeClr val="bg1"/>
              </a:buClr>
              <a:buNone/>
            </a:pPr>
            <a:r>
              <a:rPr lang="en-US" dirty="0" smtClean="0">
                <a:solidFill>
                  <a:schemeClr val="bg1"/>
                </a:solidFill>
              </a:rPr>
              <a:t>	</a:t>
            </a:r>
            <a:r>
              <a:rPr lang="en-US" dirty="0" smtClean="0">
                <a:solidFill>
                  <a:schemeClr val="bg1"/>
                </a:solidFill>
              </a:rPr>
              <a:t>-TEN: generalized disease with &gt;30% ulceration</a:t>
            </a:r>
          </a:p>
        </p:txBody>
      </p:sp>
      <p:sp>
        <p:nvSpPr>
          <p:cNvPr id="4" name="Title 3"/>
          <p:cNvSpPr>
            <a:spLocks noGrp="1"/>
          </p:cNvSpPr>
          <p:nvPr>
            <p:ph type="title"/>
          </p:nvPr>
        </p:nvSpPr>
        <p:spPr>
          <a:xfrm>
            <a:off x="2209800" y="762000"/>
            <a:ext cx="6400800" cy="1143000"/>
          </a:xfrm>
        </p:spPr>
        <p:txBody>
          <a:bodyPr>
            <a:normAutofit/>
          </a:bodyPr>
          <a:lstStyle/>
          <a:p>
            <a:pPr algn="ctr"/>
            <a:r>
              <a:rPr lang="en-US" sz="3000" dirty="0" smtClean="0">
                <a:solidFill>
                  <a:schemeClr val="bg1"/>
                </a:solidFill>
              </a:rPr>
              <a:t>Erythema </a:t>
            </a:r>
            <a:r>
              <a:rPr lang="en-US" sz="3000" dirty="0" err="1" smtClean="0">
                <a:solidFill>
                  <a:schemeClr val="bg1"/>
                </a:solidFill>
              </a:rPr>
              <a:t>multiforme</a:t>
            </a:r>
            <a:r>
              <a:rPr lang="en-US" sz="3000" dirty="0" smtClean="0">
                <a:solidFill>
                  <a:schemeClr val="bg1"/>
                </a:solidFill>
              </a:rPr>
              <a:t>/Toxic Epidermal Necrolysis</a:t>
            </a:r>
            <a:endParaRPr lang="en-US" sz="3000" dirty="0">
              <a:solidFill>
                <a:schemeClr val="bg1"/>
              </a:solidFill>
            </a:endParaRPr>
          </a:p>
        </p:txBody>
      </p:sp>
      <p:pic>
        <p:nvPicPr>
          <p:cNvPr id="44036" name="Picture 4" descr="http://www.fotosearch.com/bthumb/CSP/CSP237/k2375122.jpg"/>
          <p:cNvPicPr>
            <a:picLocks noChangeAspect="1" noChangeArrowheads="1"/>
          </p:cNvPicPr>
          <p:nvPr/>
        </p:nvPicPr>
        <p:blipFill>
          <a:blip r:embed="rId3" cstate="print"/>
          <a:srcRect/>
          <a:stretch>
            <a:fillRect/>
          </a:stretch>
        </p:blipFill>
        <p:spPr bwMode="auto">
          <a:xfrm>
            <a:off x="838200" y="381000"/>
            <a:ext cx="1371600" cy="2063470"/>
          </a:xfrm>
          <a:prstGeom prst="rect">
            <a:avLst/>
          </a:prstGeom>
          <a:noFill/>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2438400"/>
            <a:ext cx="8382000" cy="3657600"/>
          </a:xfrm>
        </p:spPr>
        <p:txBody>
          <a:bodyPr>
            <a:normAutofit/>
          </a:bodyPr>
          <a:lstStyle/>
          <a:p>
            <a:r>
              <a:rPr lang="en-US" sz="2800" dirty="0" smtClean="0"/>
              <a:t>Pemphigus</a:t>
            </a:r>
            <a:r>
              <a:rPr lang="en-US" sz="2800" dirty="0" smtClean="0"/>
              <a:t> </a:t>
            </a:r>
            <a:r>
              <a:rPr lang="en-US" sz="2800" dirty="0" smtClean="0"/>
              <a:t>Foliaceous</a:t>
            </a:r>
            <a:endParaRPr lang="en-US" sz="2800" dirty="0" smtClean="0"/>
          </a:p>
          <a:p>
            <a:pPr>
              <a:buNone/>
            </a:pPr>
            <a:endParaRPr lang="en-US" sz="2800" dirty="0" smtClean="0"/>
          </a:p>
          <a:p>
            <a:r>
              <a:rPr lang="en-US" sz="2800" dirty="0" smtClean="0"/>
              <a:t>Discoid Lupus </a:t>
            </a:r>
            <a:r>
              <a:rPr lang="en-US" sz="2800" dirty="0" smtClean="0"/>
              <a:t>Erythematosus</a:t>
            </a:r>
            <a:endParaRPr lang="en-US" sz="2800" dirty="0" smtClean="0"/>
          </a:p>
          <a:p>
            <a:endParaRPr lang="en-US" sz="2800" dirty="0" smtClean="0"/>
          </a:p>
          <a:p>
            <a:r>
              <a:rPr lang="en-US" sz="2800" dirty="0" smtClean="0"/>
              <a:t>Erythema Multiforme (Toxic Epidermal Necrolysis)</a:t>
            </a:r>
          </a:p>
          <a:p>
            <a:pPr>
              <a:buNone/>
            </a:pPr>
            <a:endParaRPr lang="en-US" sz="2800" dirty="0" smtClean="0"/>
          </a:p>
          <a:p>
            <a:pPr>
              <a:buNone/>
            </a:pPr>
            <a:endParaRPr lang="en-US" sz="2800" dirty="0" smtClean="0"/>
          </a:p>
          <a:p>
            <a:endParaRPr lang="en-US" sz="2800" dirty="0" smtClean="0"/>
          </a:p>
          <a:p>
            <a:pPr>
              <a:buNone/>
            </a:pPr>
            <a:endParaRPr lang="en-US" sz="2800" dirty="0" smtClean="0"/>
          </a:p>
          <a:p>
            <a:endParaRPr lang="en-US" sz="2800" dirty="0"/>
          </a:p>
        </p:txBody>
      </p:sp>
      <p:sp>
        <p:nvSpPr>
          <p:cNvPr id="3" name="Title 2"/>
          <p:cNvSpPr>
            <a:spLocks noGrp="1"/>
          </p:cNvSpPr>
          <p:nvPr>
            <p:ph type="title"/>
          </p:nvPr>
        </p:nvSpPr>
        <p:spPr>
          <a:xfrm>
            <a:off x="533400" y="838200"/>
            <a:ext cx="8229600" cy="685800"/>
          </a:xfrm>
        </p:spPr>
        <p:txBody>
          <a:bodyPr>
            <a:normAutofit/>
          </a:bodyPr>
          <a:lstStyle/>
          <a:p>
            <a:r>
              <a:rPr lang="en-US" sz="3600" dirty="0" smtClean="0">
                <a:latin typeface="Arial Black" pitchFamily="34" charset="0"/>
              </a:rPr>
              <a:t>Overview:</a:t>
            </a:r>
            <a:endParaRPr lang="en-US" sz="3600" dirty="0">
              <a:latin typeface="Arial Black" pitchFamily="34" charset="0"/>
            </a:endParaRPr>
          </a:p>
        </p:txBody>
      </p:sp>
      <p:pic>
        <p:nvPicPr>
          <p:cNvPr id="7" name="Picture 6" descr="skin4.jpg"/>
          <p:cNvPicPr>
            <a:picLocks noChangeAspect="1"/>
          </p:cNvPicPr>
          <p:nvPr/>
        </p:nvPicPr>
        <p:blipFill>
          <a:blip r:embed="rId3" cstate="print"/>
          <a:stretch>
            <a:fillRect/>
          </a:stretch>
        </p:blipFill>
        <p:spPr>
          <a:xfrm>
            <a:off x="5410200" y="762000"/>
            <a:ext cx="2819400" cy="2362200"/>
          </a:xfrm>
          <a:prstGeom prst="rect">
            <a:avLst/>
          </a:prstGeom>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idx="1"/>
          </p:nvPr>
        </p:nvSpPr>
        <p:spPr>
          <a:xfrm>
            <a:off x="228600" y="228600"/>
            <a:ext cx="4267200" cy="609600"/>
          </a:xfrm>
          <a:solidFill>
            <a:schemeClr val="tx1">
              <a:lumMod val="85000"/>
            </a:schemeClr>
          </a:solidFill>
        </p:spPr>
        <p:txBody>
          <a:bodyPr/>
          <a:lstStyle/>
          <a:p>
            <a:pPr algn="ctr"/>
            <a:r>
              <a:rPr lang="en-US" dirty="0" err="1" smtClean="0">
                <a:solidFill>
                  <a:schemeClr val="bg1"/>
                </a:solidFill>
              </a:rPr>
              <a:t>Pathophysiology</a:t>
            </a:r>
            <a:endParaRPr lang="en-US" dirty="0">
              <a:solidFill>
                <a:schemeClr val="bg1"/>
              </a:solidFill>
            </a:endParaRPr>
          </a:p>
        </p:txBody>
      </p:sp>
      <p:sp>
        <p:nvSpPr>
          <p:cNvPr id="6" name="Content Placeholder 5"/>
          <p:cNvSpPr>
            <a:spLocks noGrp="1"/>
          </p:cNvSpPr>
          <p:nvPr>
            <p:ph sz="half" idx="2"/>
          </p:nvPr>
        </p:nvSpPr>
        <p:spPr>
          <a:xfrm>
            <a:off x="228600" y="914400"/>
            <a:ext cx="4267200" cy="5715000"/>
          </a:xfrm>
          <a:solidFill>
            <a:schemeClr val="tx1">
              <a:lumMod val="85000"/>
            </a:schemeClr>
          </a:solidFill>
        </p:spPr>
        <p:txBody>
          <a:bodyPr>
            <a:normAutofit/>
          </a:bodyPr>
          <a:lstStyle/>
          <a:p>
            <a:endParaRPr lang="en-US" sz="2200" dirty="0" smtClean="0">
              <a:solidFill>
                <a:schemeClr val="bg1"/>
              </a:solidFill>
            </a:endParaRPr>
          </a:p>
          <a:p>
            <a:pPr>
              <a:buClr>
                <a:schemeClr val="bg1"/>
              </a:buClr>
              <a:buFont typeface="Wingdings" pitchFamily="2" charset="2"/>
              <a:buChar char="§"/>
            </a:pPr>
            <a:r>
              <a:rPr lang="en-US" dirty="0" smtClean="0">
                <a:solidFill>
                  <a:schemeClr val="bg1"/>
                </a:solidFill>
              </a:rPr>
              <a:t>No age predilection</a:t>
            </a:r>
          </a:p>
          <a:p>
            <a:pPr>
              <a:buClr>
                <a:schemeClr val="bg1"/>
              </a:buClr>
              <a:buFont typeface="Wingdings" pitchFamily="2" charset="2"/>
              <a:buChar char="§"/>
            </a:pPr>
            <a:r>
              <a:rPr lang="en-US" dirty="0" smtClean="0">
                <a:solidFill>
                  <a:schemeClr val="bg1"/>
                </a:solidFill>
              </a:rPr>
              <a:t>Breeds associated: GSHD and Welsh Corgi</a:t>
            </a:r>
          </a:p>
          <a:p>
            <a:pPr>
              <a:buClr>
                <a:schemeClr val="bg1"/>
              </a:buClr>
              <a:buFont typeface="Wingdings" pitchFamily="2" charset="2"/>
              <a:buChar char="§"/>
            </a:pPr>
            <a:r>
              <a:rPr lang="en-US" dirty="0" smtClean="0">
                <a:solidFill>
                  <a:schemeClr val="bg1"/>
                </a:solidFill>
              </a:rPr>
              <a:t>A host specific T-cell mediated hypersensitivity reaction</a:t>
            </a:r>
          </a:p>
          <a:p>
            <a:pPr>
              <a:buClr>
                <a:schemeClr val="bg1"/>
              </a:buClr>
              <a:buFont typeface="Wingdings" pitchFamily="2" charset="2"/>
              <a:buChar char="§"/>
            </a:pPr>
            <a:r>
              <a:rPr lang="en-US" dirty="0" smtClean="0">
                <a:solidFill>
                  <a:schemeClr val="bg1"/>
                </a:solidFill>
              </a:rPr>
              <a:t>Antigen-</a:t>
            </a:r>
            <a:r>
              <a:rPr lang="en-US" dirty="0" err="1" smtClean="0">
                <a:solidFill>
                  <a:schemeClr val="bg1"/>
                </a:solidFill>
              </a:rPr>
              <a:t>Keratinocyte</a:t>
            </a:r>
            <a:r>
              <a:rPr lang="en-US" dirty="0" smtClean="0">
                <a:solidFill>
                  <a:schemeClr val="bg1"/>
                </a:solidFill>
              </a:rPr>
              <a:t> </a:t>
            </a:r>
            <a:r>
              <a:rPr lang="en-US" dirty="0" smtClean="0">
                <a:solidFill>
                  <a:schemeClr val="bg1"/>
                </a:solidFill>
              </a:rPr>
              <a:t>reaction elicits a lymphocytic directed apoptosis</a:t>
            </a:r>
          </a:p>
          <a:p>
            <a:endParaRPr lang="en-US" sz="2200" dirty="0">
              <a:solidFill>
                <a:schemeClr val="bg1"/>
              </a:solidFill>
            </a:endParaRPr>
          </a:p>
        </p:txBody>
      </p:sp>
      <p:sp>
        <p:nvSpPr>
          <p:cNvPr id="8" name="Content Placeholder 7"/>
          <p:cNvSpPr>
            <a:spLocks noGrp="1"/>
          </p:cNvSpPr>
          <p:nvPr>
            <p:ph sz="quarter" idx="4"/>
          </p:nvPr>
        </p:nvSpPr>
        <p:spPr>
          <a:xfrm>
            <a:off x="4649788" y="914400"/>
            <a:ext cx="4265612" cy="5715000"/>
          </a:xfrm>
          <a:solidFill>
            <a:schemeClr val="tx1">
              <a:lumMod val="85000"/>
            </a:schemeClr>
          </a:solidFill>
        </p:spPr>
        <p:txBody>
          <a:bodyPr>
            <a:normAutofit lnSpcReduction="10000"/>
          </a:bodyPr>
          <a:lstStyle/>
          <a:p>
            <a:pPr>
              <a:buClr>
                <a:schemeClr val="bg1"/>
              </a:buClr>
              <a:buNone/>
            </a:pPr>
            <a:endParaRPr lang="en-US" sz="2200" dirty="0" smtClean="0">
              <a:solidFill>
                <a:schemeClr val="bg1"/>
              </a:solidFill>
            </a:endParaRPr>
          </a:p>
          <a:p>
            <a:pPr>
              <a:buClr>
                <a:schemeClr val="bg1"/>
              </a:buClr>
              <a:buFont typeface="Wingdings" pitchFamily="2" charset="2"/>
              <a:buChar char="§"/>
            </a:pPr>
            <a:r>
              <a:rPr lang="en-US" dirty="0" smtClean="0">
                <a:solidFill>
                  <a:schemeClr val="bg1"/>
                </a:solidFill>
              </a:rPr>
              <a:t>TMS</a:t>
            </a:r>
          </a:p>
          <a:p>
            <a:pPr>
              <a:buClr>
                <a:schemeClr val="bg1"/>
              </a:buClr>
              <a:buFont typeface="Wingdings" pitchFamily="2" charset="2"/>
              <a:buChar char="§"/>
            </a:pPr>
            <a:r>
              <a:rPr lang="en-US" dirty="0" err="1" smtClean="0">
                <a:solidFill>
                  <a:schemeClr val="bg1"/>
                </a:solidFill>
              </a:rPr>
              <a:t>Penicillins</a:t>
            </a:r>
            <a:endParaRPr lang="en-US" dirty="0" smtClean="0">
              <a:solidFill>
                <a:schemeClr val="bg1"/>
              </a:solidFill>
            </a:endParaRPr>
          </a:p>
          <a:p>
            <a:pPr>
              <a:buClr>
                <a:schemeClr val="bg1"/>
              </a:buClr>
              <a:buFont typeface="Wingdings" pitchFamily="2" charset="2"/>
              <a:buChar char="§"/>
            </a:pPr>
            <a:r>
              <a:rPr lang="en-US" dirty="0" err="1" smtClean="0">
                <a:solidFill>
                  <a:schemeClr val="bg1"/>
                </a:solidFill>
              </a:rPr>
              <a:t>Cephalosporins</a:t>
            </a:r>
            <a:endParaRPr lang="en-US" dirty="0" smtClean="0">
              <a:solidFill>
                <a:schemeClr val="bg1"/>
              </a:solidFill>
            </a:endParaRPr>
          </a:p>
          <a:p>
            <a:pPr>
              <a:buClr>
                <a:schemeClr val="bg1"/>
              </a:buClr>
              <a:buFont typeface="Wingdings" pitchFamily="2" charset="2"/>
              <a:buChar char="§"/>
            </a:pPr>
            <a:r>
              <a:rPr lang="en-US" dirty="0" err="1" smtClean="0">
                <a:solidFill>
                  <a:schemeClr val="bg1"/>
                </a:solidFill>
              </a:rPr>
              <a:t>Aurothioglucose</a:t>
            </a:r>
            <a:endParaRPr lang="en-US" dirty="0" smtClean="0">
              <a:solidFill>
                <a:schemeClr val="bg1"/>
              </a:solidFill>
            </a:endParaRPr>
          </a:p>
          <a:p>
            <a:pPr>
              <a:buClr>
                <a:schemeClr val="bg1"/>
              </a:buClr>
              <a:buFont typeface="Wingdings" pitchFamily="2" charset="2"/>
              <a:buChar char="§"/>
            </a:pPr>
            <a:r>
              <a:rPr lang="en-US" dirty="0" err="1" smtClean="0">
                <a:solidFill>
                  <a:schemeClr val="bg1"/>
                </a:solidFill>
              </a:rPr>
              <a:t>Gentamycin</a:t>
            </a:r>
            <a:r>
              <a:rPr lang="en-US" dirty="0" smtClean="0">
                <a:solidFill>
                  <a:schemeClr val="bg1"/>
                </a:solidFill>
              </a:rPr>
              <a:t>/neomycin</a:t>
            </a:r>
          </a:p>
          <a:p>
            <a:pPr>
              <a:buClr>
                <a:schemeClr val="bg1"/>
              </a:buClr>
              <a:buFont typeface="Wingdings" pitchFamily="2" charset="2"/>
              <a:buChar char="§"/>
            </a:pPr>
            <a:r>
              <a:rPr lang="en-US" dirty="0" smtClean="0">
                <a:solidFill>
                  <a:schemeClr val="bg1"/>
                </a:solidFill>
              </a:rPr>
              <a:t>Glucosamine supplementation</a:t>
            </a:r>
          </a:p>
          <a:p>
            <a:pPr>
              <a:buClr>
                <a:schemeClr val="bg1"/>
              </a:buClr>
              <a:buFont typeface="Wingdings" pitchFamily="2" charset="2"/>
              <a:buChar char="§"/>
            </a:pPr>
            <a:r>
              <a:rPr lang="en-US" dirty="0" smtClean="0">
                <a:solidFill>
                  <a:schemeClr val="bg1"/>
                </a:solidFill>
              </a:rPr>
              <a:t>Food hypersensitivities</a:t>
            </a:r>
          </a:p>
          <a:p>
            <a:pPr>
              <a:buClr>
                <a:schemeClr val="bg1"/>
              </a:buClr>
              <a:buFont typeface="Wingdings" pitchFamily="2" charset="2"/>
              <a:buChar char="§"/>
            </a:pPr>
            <a:r>
              <a:rPr lang="en-US" dirty="0" smtClean="0">
                <a:solidFill>
                  <a:schemeClr val="bg1"/>
                </a:solidFill>
              </a:rPr>
              <a:t>Idiopathic</a:t>
            </a:r>
          </a:p>
          <a:p>
            <a:pPr>
              <a:buClr>
                <a:schemeClr val="bg1"/>
              </a:buClr>
              <a:buFont typeface="Wingdings" pitchFamily="2" charset="2"/>
              <a:buChar char="§"/>
            </a:pPr>
            <a:r>
              <a:rPr lang="en-US" dirty="0" err="1" smtClean="0">
                <a:solidFill>
                  <a:schemeClr val="bg1"/>
                </a:solidFill>
              </a:rPr>
              <a:t>Neoplasia</a:t>
            </a:r>
            <a:endParaRPr lang="en-US" dirty="0" smtClean="0">
              <a:solidFill>
                <a:schemeClr val="bg1"/>
              </a:solidFill>
            </a:endParaRPr>
          </a:p>
          <a:p>
            <a:pPr>
              <a:buClr>
                <a:schemeClr val="bg1"/>
              </a:buClr>
              <a:buFont typeface="Wingdings" pitchFamily="2" charset="2"/>
              <a:buChar char="§"/>
            </a:pPr>
            <a:r>
              <a:rPr lang="en-US" dirty="0" smtClean="0">
                <a:solidFill>
                  <a:schemeClr val="bg1"/>
                </a:solidFill>
              </a:rPr>
              <a:t>Viral diseases (CDV, </a:t>
            </a:r>
            <a:r>
              <a:rPr lang="en-US" dirty="0" err="1" smtClean="0">
                <a:solidFill>
                  <a:schemeClr val="bg1"/>
                </a:solidFill>
              </a:rPr>
              <a:t>Parvo</a:t>
            </a:r>
            <a:r>
              <a:rPr lang="en-US" dirty="0" smtClean="0">
                <a:solidFill>
                  <a:schemeClr val="bg1"/>
                </a:solidFill>
              </a:rPr>
              <a:t>, CHV)</a:t>
            </a:r>
          </a:p>
          <a:p>
            <a:pPr>
              <a:buClr>
                <a:schemeClr val="bg1"/>
              </a:buClr>
              <a:buNone/>
            </a:pPr>
            <a:endParaRPr lang="en-US" sz="2200" dirty="0" smtClean="0">
              <a:solidFill>
                <a:schemeClr val="bg1"/>
              </a:solidFill>
            </a:endParaRPr>
          </a:p>
          <a:p>
            <a:pPr>
              <a:buClr>
                <a:schemeClr val="bg1"/>
              </a:buClr>
              <a:buFont typeface="Wingdings" pitchFamily="2" charset="2"/>
              <a:buChar char="§"/>
            </a:pPr>
            <a:endParaRPr lang="en-US" sz="2200" dirty="0" smtClean="0">
              <a:solidFill>
                <a:schemeClr val="bg1"/>
              </a:solidFill>
            </a:endParaRPr>
          </a:p>
        </p:txBody>
      </p:sp>
      <p:sp>
        <p:nvSpPr>
          <p:cNvPr id="4" name="Title 3"/>
          <p:cNvSpPr>
            <a:spLocks noGrp="1"/>
          </p:cNvSpPr>
          <p:nvPr>
            <p:ph type="title"/>
          </p:nvPr>
        </p:nvSpPr>
        <p:spPr>
          <a:xfrm flipH="1">
            <a:off x="8686799" y="155448"/>
            <a:ext cx="45719" cy="73152"/>
          </a:xfrm>
        </p:spPr>
        <p:txBody>
          <a:bodyPr>
            <a:normAutofit fontScale="90000"/>
          </a:bodyPr>
          <a:lstStyle/>
          <a:p>
            <a:endParaRPr lang="en-US" dirty="0"/>
          </a:p>
        </p:txBody>
      </p:sp>
      <p:sp>
        <p:nvSpPr>
          <p:cNvPr id="7" name="Text Placeholder 6"/>
          <p:cNvSpPr>
            <a:spLocks noGrp="1"/>
          </p:cNvSpPr>
          <p:nvPr>
            <p:ph type="body" idx="3"/>
          </p:nvPr>
        </p:nvSpPr>
        <p:spPr>
          <a:xfrm>
            <a:off x="4648200" y="228600"/>
            <a:ext cx="4267200" cy="609600"/>
          </a:xfrm>
          <a:solidFill>
            <a:schemeClr val="tx1">
              <a:lumMod val="85000"/>
            </a:schemeClr>
          </a:solidFill>
        </p:spPr>
        <p:txBody>
          <a:bodyPr/>
          <a:lstStyle/>
          <a:p>
            <a:pPr algn="ctr"/>
            <a:r>
              <a:rPr lang="en-US" dirty="0" smtClean="0">
                <a:solidFill>
                  <a:schemeClr val="bg1"/>
                </a:solidFill>
              </a:rPr>
              <a:t>Documented Causes</a:t>
            </a:r>
            <a:endParaRPr lang="en-US" dirty="0">
              <a:solidFill>
                <a:schemeClr val="bg1"/>
              </a:solidFill>
            </a:endParaRPr>
          </a:p>
        </p:txBody>
      </p:sp>
      <p:pic>
        <p:nvPicPr>
          <p:cNvPr id="4098" name="Picture 2" descr="http://www.fotosearch.com/bthumb/ARP/ARP113/Hot_Dog.jpg"/>
          <p:cNvPicPr>
            <a:picLocks noChangeAspect="1" noChangeArrowheads="1"/>
          </p:cNvPicPr>
          <p:nvPr/>
        </p:nvPicPr>
        <p:blipFill>
          <a:blip r:embed="rId3" cstate="print"/>
          <a:srcRect/>
          <a:stretch>
            <a:fillRect/>
          </a:stretch>
        </p:blipFill>
        <p:spPr bwMode="auto">
          <a:xfrm>
            <a:off x="2590800" y="5410200"/>
            <a:ext cx="1499935" cy="838200"/>
          </a:xfrm>
          <a:prstGeom prst="rect">
            <a:avLst/>
          </a:prstGeom>
          <a:noFill/>
        </p:spPr>
      </p:pic>
      <p:pic>
        <p:nvPicPr>
          <p:cNvPr id="4100" name="Picture 4" descr="http://www.fotosearch.com/bthumb/ARP/ARP112/Cat.jpg"/>
          <p:cNvPicPr>
            <a:picLocks noChangeAspect="1" noChangeArrowheads="1"/>
          </p:cNvPicPr>
          <p:nvPr/>
        </p:nvPicPr>
        <p:blipFill>
          <a:blip r:embed="rId4" cstate="print"/>
          <a:srcRect/>
          <a:stretch>
            <a:fillRect/>
          </a:stretch>
        </p:blipFill>
        <p:spPr bwMode="auto">
          <a:xfrm>
            <a:off x="7848600" y="1066800"/>
            <a:ext cx="811143" cy="990600"/>
          </a:xfrm>
          <a:prstGeom prst="rect">
            <a:avLst/>
          </a:prstGeom>
          <a:noFill/>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143000"/>
            <a:ext cx="8229600" cy="5105400"/>
          </a:xfrm>
        </p:spPr>
        <p:txBody>
          <a:bodyPr>
            <a:normAutofit lnSpcReduction="10000"/>
          </a:bodyPr>
          <a:lstStyle/>
          <a:p>
            <a:pPr>
              <a:buClr>
                <a:schemeClr val="bg1"/>
              </a:buClr>
              <a:buFont typeface="Wingdings" pitchFamily="2" charset="2"/>
              <a:buChar char="§"/>
            </a:pPr>
            <a:r>
              <a:rPr lang="en-US" sz="3200" u="sng" dirty="0" smtClean="0">
                <a:solidFill>
                  <a:schemeClr val="bg1"/>
                </a:solidFill>
              </a:rPr>
              <a:t>Early</a:t>
            </a:r>
            <a:r>
              <a:rPr lang="en-US" sz="3200" dirty="0" smtClean="0">
                <a:solidFill>
                  <a:schemeClr val="bg1"/>
                </a:solidFill>
              </a:rPr>
              <a:t>: </a:t>
            </a:r>
            <a:r>
              <a:rPr lang="en-US" sz="3200" dirty="0" err="1" smtClean="0">
                <a:solidFill>
                  <a:schemeClr val="bg1"/>
                </a:solidFill>
              </a:rPr>
              <a:t>erythematous</a:t>
            </a:r>
            <a:r>
              <a:rPr lang="en-US" sz="3200" dirty="0" smtClean="0">
                <a:solidFill>
                  <a:schemeClr val="bg1"/>
                </a:solidFill>
              </a:rPr>
              <a:t> annular plaques and papules</a:t>
            </a:r>
          </a:p>
          <a:p>
            <a:pPr>
              <a:buClr>
                <a:schemeClr val="bg1"/>
              </a:buClr>
              <a:buFont typeface="Wingdings" pitchFamily="2" charset="2"/>
              <a:buChar char="§"/>
            </a:pPr>
            <a:r>
              <a:rPr lang="en-US" sz="3200" u="sng" dirty="0" smtClean="0">
                <a:solidFill>
                  <a:schemeClr val="bg1"/>
                </a:solidFill>
              </a:rPr>
              <a:t>Later</a:t>
            </a:r>
            <a:r>
              <a:rPr lang="en-US" sz="3200" dirty="0" smtClean="0">
                <a:solidFill>
                  <a:schemeClr val="bg1"/>
                </a:solidFill>
              </a:rPr>
              <a:t>: crusts, epidermal </a:t>
            </a:r>
            <a:r>
              <a:rPr lang="en-US" sz="3200" dirty="0" err="1" smtClean="0">
                <a:solidFill>
                  <a:schemeClr val="bg1"/>
                </a:solidFill>
              </a:rPr>
              <a:t>collarettes</a:t>
            </a:r>
            <a:r>
              <a:rPr lang="en-US" sz="3200" dirty="0" smtClean="0">
                <a:solidFill>
                  <a:schemeClr val="bg1"/>
                </a:solidFill>
              </a:rPr>
              <a:t> and possibly ulceration, </a:t>
            </a:r>
            <a:r>
              <a:rPr lang="en-US" sz="3200" dirty="0" err="1" smtClean="0">
                <a:solidFill>
                  <a:schemeClr val="bg1"/>
                </a:solidFill>
              </a:rPr>
              <a:t>serpiginous</a:t>
            </a:r>
            <a:r>
              <a:rPr lang="en-US" sz="3200" dirty="0" smtClean="0">
                <a:solidFill>
                  <a:schemeClr val="bg1"/>
                </a:solidFill>
              </a:rPr>
              <a:t> pattern with distinct borders</a:t>
            </a:r>
          </a:p>
          <a:p>
            <a:pPr>
              <a:buClr>
                <a:schemeClr val="bg1"/>
              </a:buClr>
              <a:buFont typeface="Wingdings" pitchFamily="2" charset="2"/>
              <a:buChar char="§"/>
            </a:pPr>
            <a:r>
              <a:rPr lang="en-US" sz="3200" dirty="0" smtClean="0">
                <a:solidFill>
                  <a:schemeClr val="bg1"/>
                </a:solidFill>
              </a:rPr>
              <a:t>“Donut” lesion is classic</a:t>
            </a:r>
          </a:p>
          <a:p>
            <a:pPr>
              <a:buClr>
                <a:schemeClr val="bg1"/>
              </a:buClr>
              <a:buFont typeface="Wingdings" pitchFamily="2" charset="2"/>
              <a:buChar char="§"/>
            </a:pPr>
            <a:r>
              <a:rPr lang="en-US" sz="3200" dirty="0" smtClean="0">
                <a:solidFill>
                  <a:schemeClr val="bg1"/>
                </a:solidFill>
              </a:rPr>
              <a:t>With severe cases: fever, anorexia, depression and pain</a:t>
            </a:r>
          </a:p>
          <a:p>
            <a:pPr>
              <a:buClr>
                <a:schemeClr val="bg1"/>
              </a:buClr>
              <a:buFont typeface="Wingdings" pitchFamily="2" charset="2"/>
              <a:buChar char="§"/>
            </a:pPr>
            <a:r>
              <a:rPr lang="en-US" sz="3200" dirty="0" smtClean="0">
                <a:solidFill>
                  <a:schemeClr val="bg1"/>
                </a:solidFill>
              </a:rPr>
              <a:t>Typically seen on the trunk, especially groin and </a:t>
            </a:r>
            <a:r>
              <a:rPr lang="en-US" sz="3200" dirty="0" err="1" smtClean="0">
                <a:solidFill>
                  <a:schemeClr val="bg1"/>
                </a:solidFill>
              </a:rPr>
              <a:t>axillary</a:t>
            </a:r>
            <a:r>
              <a:rPr lang="en-US" sz="3200" dirty="0" smtClean="0">
                <a:solidFill>
                  <a:schemeClr val="bg1"/>
                </a:solidFill>
              </a:rPr>
              <a:t> regions</a:t>
            </a:r>
          </a:p>
        </p:txBody>
      </p:sp>
      <p:sp>
        <p:nvSpPr>
          <p:cNvPr id="3" name="Title 2"/>
          <p:cNvSpPr>
            <a:spLocks noGrp="1"/>
          </p:cNvSpPr>
          <p:nvPr>
            <p:ph type="title"/>
          </p:nvPr>
        </p:nvSpPr>
        <p:spPr>
          <a:xfrm>
            <a:off x="457200" y="0"/>
            <a:ext cx="8229600" cy="1066800"/>
          </a:xfrm>
        </p:spPr>
        <p:txBody>
          <a:bodyPr>
            <a:normAutofit/>
          </a:bodyPr>
          <a:lstStyle/>
          <a:p>
            <a:pPr algn="ctr"/>
            <a:r>
              <a:rPr lang="en-US" sz="4400" dirty="0" smtClean="0">
                <a:solidFill>
                  <a:schemeClr val="bg1"/>
                </a:solidFill>
                <a:effectLst>
                  <a:outerShdw blurRad="38100" dist="38100" dir="2700000" algn="tl">
                    <a:srgbClr val="000000">
                      <a:alpha val="43137"/>
                    </a:srgbClr>
                  </a:outerShdw>
                </a:effectLst>
              </a:rPr>
              <a:t>Clinical Signs</a:t>
            </a:r>
            <a:endParaRPr lang="en-US" sz="4400" dirty="0">
              <a:solidFill>
                <a:schemeClr val="bg1"/>
              </a:solidFill>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p:nvPr/>
        </p:nvPicPr>
        <p:blipFill>
          <a:blip r:embed="rId3" cstate="print"/>
          <a:srcRect/>
          <a:stretch>
            <a:fillRect/>
          </a:stretch>
        </p:blipFill>
        <p:spPr bwMode="auto">
          <a:xfrm>
            <a:off x="381000" y="304800"/>
            <a:ext cx="3733800" cy="2743200"/>
          </a:xfrm>
          <a:prstGeom prst="rect">
            <a:avLst/>
          </a:prstGeom>
          <a:noFill/>
          <a:ln w="9525">
            <a:noFill/>
            <a:miter lim="800000"/>
            <a:headEnd/>
            <a:tailEnd/>
          </a:ln>
        </p:spPr>
      </p:pic>
      <p:pic>
        <p:nvPicPr>
          <p:cNvPr id="5" name="Picture 4"/>
          <p:cNvPicPr/>
          <p:nvPr/>
        </p:nvPicPr>
        <p:blipFill>
          <a:blip r:embed="rId4" cstate="print"/>
          <a:srcRect/>
          <a:stretch>
            <a:fillRect/>
          </a:stretch>
        </p:blipFill>
        <p:spPr bwMode="auto">
          <a:xfrm>
            <a:off x="304800" y="3429000"/>
            <a:ext cx="3810000" cy="2895599"/>
          </a:xfrm>
          <a:prstGeom prst="rect">
            <a:avLst/>
          </a:prstGeom>
          <a:noFill/>
          <a:ln w="9525">
            <a:noFill/>
            <a:miter lim="800000"/>
            <a:headEnd/>
            <a:tailEnd/>
          </a:ln>
        </p:spPr>
      </p:pic>
      <p:pic>
        <p:nvPicPr>
          <p:cNvPr id="50178" name="Picture 2" descr="C:\Users\Kelly\Pictures\erythema1.jpg"/>
          <p:cNvPicPr>
            <a:picLocks noChangeAspect="1" noChangeArrowheads="1"/>
          </p:cNvPicPr>
          <p:nvPr/>
        </p:nvPicPr>
        <p:blipFill>
          <a:blip r:embed="rId5" cstate="print"/>
          <a:srcRect/>
          <a:stretch>
            <a:fillRect/>
          </a:stretch>
        </p:blipFill>
        <p:spPr bwMode="auto">
          <a:xfrm>
            <a:off x="4876800" y="304800"/>
            <a:ext cx="3657599" cy="2753031"/>
          </a:xfrm>
          <a:prstGeom prst="rect">
            <a:avLst/>
          </a:prstGeom>
          <a:noFill/>
        </p:spPr>
      </p:pic>
      <p:pic>
        <p:nvPicPr>
          <p:cNvPr id="50179" name="Picture 3" descr="C:\Users\Kelly\Pictures\erythema2.jpg"/>
          <p:cNvPicPr>
            <a:picLocks noChangeAspect="1" noChangeArrowheads="1"/>
          </p:cNvPicPr>
          <p:nvPr/>
        </p:nvPicPr>
        <p:blipFill>
          <a:blip r:embed="rId6" cstate="print"/>
          <a:srcRect/>
          <a:stretch>
            <a:fillRect/>
          </a:stretch>
        </p:blipFill>
        <p:spPr bwMode="auto">
          <a:xfrm>
            <a:off x="4876800" y="3429000"/>
            <a:ext cx="3644537" cy="2819400"/>
          </a:xfrm>
          <a:prstGeom prst="rect">
            <a:avLst/>
          </a:prstGeom>
          <a:noFill/>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447800"/>
            <a:ext cx="8229600" cy="4953000"/>
          </a:xfrm>
        </p:spPr>
        <p:txBody>
          <a:bodyPr>
            <a:noAutofit/>
          </a:bodyPr>
          <a:lstStyle/>
          <a:p>
            <a:pPr>
              <a:buClr>
                <a:schemeClr val="bg1"/>
              </a:buClr>
              <a:buFont typeface="Wingdings" pitchFamily="2" charset="2"/>
              <a:buChar char="§"/>
            </a:pPr>
            <a:r>
              <a:rPr lang="en-US" sz="3000" dirty="0" smtClean="0"/>
              <a:t>Superficial and deep bacterial infection</a:t>
            </a:r>
          </a:p>
          <a:p>
            <a:pPr>
              <a:buClr>
                <a:schemeClr val="bg1"/>
              </a:buClr>
              <a:buFont typeface="Wingdings" pitchFamily="2" charset="2"/>
              <a:buChar char="§"/>
            </a:pPr>
            <a:r>
              <a:rPr lang="en-US" sz="3000" dirty="0" smtClean="0"/>
              <a:t> Superficial and deep fungal infection</a:t>
            </a:r>
          </a:p>
          <a:p>
            <a:pPr>
              <a:buClr>
                <a:schemeClr val="bg1"/>
              </a:buClr>
              <a:buFont typeface="Wingdings" pitchFamily="2" charset="2"/>
              <a:buChar char="§"/>
            </a:pPr>
            <a:r>
              <a:rPr lang="en-US" sz="3000" dirty="0" smtClean="0"/>
              <a:t> </a:t>
            </a:r>
            <a:r>
              <a:rPr lang="en-US" sz="3000" dirty="0" err="1" smtClean="0"/>
              <a:t>Demodectic</a:t>
            </a:r>
            <a:r>
              <a:rPr lang="en-US" sz="3000" dirty="0" smtClean="0"/>
              <a:t> mange</a:t>
            </a:r>
          </a:p>
          <a:p>
            <a:pPr>
              <a:buClr>
                <a:schemeClr val="bg1"/>
              </a:buClr>
              <a:buFont typeface="Wingdings" pitchFamily="2" charset="2"/>
              <a:buChar char="§"/>
            </a:pPr>
            <a:r>
              <a:rPr lang="en-US" sz="3000" dirty="0" smtClean="0"/>
              <a:t> </a:t>
            </a:r>
            <a:r>
              <a:rPr lang="en-US" sz="3000" dirty="0" err="1" smtClean="0"/>
              <a:t>Pemphigus</a:t>
            </a:r>
            <a:r>
              <a:rPr lang="en-US" sz="3000" dirty="0" smtClean="0"/>
              <a:t> </a:t>
            </a:r>
            <a:r>
              <a:rPr lang="en-US" sz="3000" dirty="0" err="1" smtClean="0"/>
              <a:t>foliaceus</a:t>
            </a:r>
            <a:r>
              <a:rPr lang="en-US" sz="3000" dirty="0" smtClean="0"/>
              <a:t> and </a:t>
            </a:r>
            <a:r>
              <a:rPr lang="en-US" sz="3000" dirty="0" err="1" smtClean="0"/>
              <a:t>vulgaris</a:t>
            </a:r>
            <a:endParaRPr lang="en-US" sz="3000" dirty="0" smtClean="0"/>
          </a:p>
          <a:p>
            <a:pPr>
              <a:buClr>
                <a:schemeClr val="bg1"/>
              </a:buClr>
              <a:buFont typeface="Wingdings" pitchFamily="2" charset="2"/>
              <a:buChar char="§"/>
            </a:pPr>
            <a:r>
              <a:rPr lang="en-US" sz="3000" dirty="0" smtClean="0"/>
              <a:t> </a:t>
            </a:r>
            <a:r>
              <a:rPr lang="en-US" sz="3000" dirty="0" err="1" smtClean="0"/>
              <a:t>Bullous</a:t>
            </a:r>
            <a:r>
              <a:rPr lang="en-US" sz="3000" dirty="0" smtClean="0"/>
              <a:t> </a:t>
            </a:r>
            <a:r>
              <a:rPr lang="en-US" sz="3000" dirty="0" err="1" smtClean="0"/>
              <a:t>pemphigoid</a:t>
            </a:r>
            <a:endParaRPr lang="en-US" sz="3000" dirty="0" smtClean="0"/>
          </a:p>
          <a:p>
            <a:pPr>
              <a:buClr>
                <a:schemeClr val="bg1"/>
              </a:buClr>
              <a:buFont typeface="Wingdings" pitchFamily="2" charset="2"/>
              <a:buChar char="§"/>
            </a:pPr>
            <a:r>
              <a:rPr lang="en-US" sz="3000" dirty="0" smtClean="0"/>
              <a:t> </a:t>
            </a:r>
            <a:r>
              <a:rPr lang="en-US" sz="3000" dirty="0" smtClean="0"/>
              <a:t>Systemic lupus </a:t>
            </a:r>
            <a:r>
              <a:rPr lang="en-US" sz="3000" dirty="0" err="1" smtClean="0"/>
              <a:t>erythematosus</a:t>
            </a:r>
            <a:endParaRPr lang="en-US" sz="3000" dirty="0" smtClean="0"/>
          </a:p>
          <a:p>
            <a:pPr>
              <a:buClr>
                <a:schemeClr val="bg1"/>
              </a:buClr>
              <a:buFont typeface="Wingdings" pitchFamily="2" charset="2"/>
              <a:buChar char="§"/>
            </a:pPr>
            <a:r>
              <a:rPr lang="en-US" sz="3000" dirty="0" smtClean="0"/>
              <a:t> </a:t>
            </a:r>
            <a:r>
              <a:rPr lang="en-US" sz="3000" dirty="0" err="1" smtClean="0"/>
              <a:t>Epitheliotropic</a:t>
            </a:r>
            <a:r>
              <a:rPr lang="en-US" sz="3000" dirty="0" smtClean="0"/>
              <a:t> lymphoma</a:t>
            </a:r>
          </a:p>
          <a:p>
            <a:pPr>
              <a:buClr>
                <a:schemeClr val="bg1"/>
              </a:buClr>
              <a:buFont typeface="Wingdings" pitchFamily="2" charset="2"/>
              <a:buChar char="§"/>
            </a:pPr>
            <a:r>
              <a:rPr lang="en-US" sz="3000" dirty="0" smtClean="0"/>
              <a:t> Thermal or chemical burns</a:t>
            </a:r>
            <a:endParaRPr lang="en-US" sz="3000" dirty="0"/>
          </a:p>
        </p:txBody>
      </p:sp>
      <p:sp>
        <p:nvSpPr>
          <p:cNvPr id="3" name="Title 2"/>
          <p:cNvSpPr>
            <a:spLocks noGrp="1"/>
          </p:cNvSpPr>
          <p:nvPr>
            <p:ph type="title"/>
          </p:nvPr>
        </p:nvSpPr>
        <p:spPr>
          <a:xfrm>
            <a:off x="381000" y="304800"/>
            <a:ext cx="8229600" cy="838200"/>
          </a:xfrm>
        </p:spPr>
        <p:txBody>
          <a:bodyPr>
            <a:normAutofit/>
          </a:bodyPr>
          <a:lstStyle/>
          <a:p>
            <a:pPr algn="ctr"/>
            <a:r>
              <a:rPr lang="en-US" sz="4000" u="sng" dirty="0" smtClean="0">
                <a:effectLst>
                  <a:outerShdw blurRad="38100" dist="38100" dir="2700000" algn="tl">
                    <a:srgbClr val="000000">
                      <a:alpha val="43137"/>
                    </a:srgbClr>
                  </a:outerShdw>
                </a:effectLst>
              </a:rPr>
              <a:t>Differentials:</a:t>
            </a:r>
            <a:endParaRPr lang="en-US" sz="4000" u="sng" dirty="0">
              <a:effectLst>
                <a:outerShdw blurRad="38100" dist="38100" dir="2700000" algn="tl">
                  <a:srgbClr val="000000">
                    <a:alpha val="43137"/>
                  </a:srgbClr>
                </a:outerShdw>
              </a:effectLst>
            </a:endParaRPr>
          </a:p>
        </p:txBody>
      </p:sp>
      <p:pic>
        <p:nvPicPr>
          <p:cNvPr id="51202" name="Picture 2" descr="http://www.fotosearch.com/bthumb/DSN/DSN026/1826285.jpg"/>
          <p:cNvPicPr>
            <a:picLocks noChangeAspect="1" noChangeArrowheads="1"/>
          </p:cNvPicPr>
          <p:nvPr/>
        </p:nvPicPr>
        <p:blipFill>
          <a:blip r:embed="rId3" cstate="print"/>
          <a:srcRect/>
          <a:stretch>
            <a:fillRect/>
          </a:stretch>
        </p:blipFill>
        <p:spPr bwMode="auto">
          <a:xfrm>
            <a:off x="6858000" y="3429000"/>
            <a:ext cx="1676400" cy="2567461"/>
          </a:xfrm>
          <a:prstGeom prst="rect">
            <a:avLst/>
          </a:prstGeom>
          <a:noFill/>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p:cNvSpPr>
            <a:spLocks noGrp="1"/>
          </p:cNvSpPr>
          <p:nvPr>
            <p:ph type="body" idx="1"/>
          </p:nvPr>
        </p:nvSpPr>
        <p:spPr>
          <a:xfrm>
            <a:off x="304800" y="228600"/>
            <a:ext cx="2057400" cy="533400"/>
          </a:xfrm>
          <a:solidFill>
            <a:schemeClr val="tx1">
              <a:lumMod val="85000"/>
            </a:schemeClr>
          </a:solidFill>
        </p:spPr>
        <p:txBody>
          <a:bodyPr/>
          <a:lstStyle/>
          <a:p>
            <a:r>
              <a:rPr lang="en-US" b="0" dirty="0" smtClean="0">
                <a:solidFill>
                  <a:schemeClr val="bg1"/>
                </a:solidFill>
                <a:effectLst>
                  <a:outerShdw blurRad="38100" dist="38100" dir="2700000" algn="tl">
                    <a:srgbClr val="000000">
                      <a:alpha val="43137"/>
                    </a:srgbClr>
                  </a:outerShdw>
                </a:effectLst>
              </a:rPr>
              <a:t>Diagnosis:</a:t>
            </a:r>
            <a:endParaRPr lang="en-US" b="0" dirty="0">
              <a:solidFill>
                <a:schemeClr val="bg1"/>
              </a:solidFill>
              <a:effectLst>
                <a:outerShdw blurRad="38100" dist="38100" dir="2700000" algn="tl">
                  <a:srgbClr val="000000">
                    <a:alpha val="43137"/>
                  </a:srgbClr>
                </a:outerShdw>
              </a:effectLst>
            </a:endParaRPr>
          </a:p>
        </p:txBody>
      </p:sp>
      <p:sp>
        <p:nvSpPr>
          <p:cNvPr id="9" name="Content Placeholder 8"/>
          <p:cNvSpPr>
            <a:spLocks noGrp="1"/>
          </p:cNvSpPr>
          <p:nvPr>
            <p:ph sz="half" idx="2"/>
          </p:nvPr>
        </p:nvSpPr>
        <p:spPr>
          <a:xfrm>
            <a:off x="304800" y="838200"/>
            <a:ext cx="8382000" cy="1752600"/>
          </a:xfrm>
          <a:solidFill>
            <a:schemeClr val="tx1">
              <a:lumMod val="85000"/>
            </a:schemeClr>
          </a:solidFill>
        </p:spPr>
        <p:txBody>
          <a:bodyPr>
            <a:normAutofit lnSpcReduction="10000"/>
          </a:bodyPr>
          <a:lstStyle/>
          <a:p>
            <a:pPr>
              <a:buNone/>
            </a:pPr>
            <a:r>
              <a:rPr lang="en-US" sz="2400" dirty="0" smtClean="0">
                <a:solidFill>
                  <a:schemeClr val="bg1">
                    <a:lumMod val="85000"/>
                    <a:lumOff val="15000"/>
                  </a:schemeClr>
                </a:solidFill>
              </a:rPr>
              <a:t>History			Histopathology</a:t>
            </a:r>
            <a:endParaRPr lang="en-US" sz="2400" dirty="0" smtClean="0">
              <a:solidFill>
                <a:schemeClr val="bg1">
                  <a:lumMod val="85000"/>
                  <a:lumOff val="15000"/>
                </a:schemeClr>
              </a:solidFill>
            </a:endParaRPr>
          </a:p>
          <a:p>
            <a:pPr>
              <a:buNone/>
            </a:pPr>
            <a:r>
              <a:rPr lang="en-US" sz="2400" dirty="0" smtClean="0">
                <a:solidFill>
                  <a:schemeClr val="bg1">
                    <a:lumMod val="85000"/>
                    <a:lumOff val="15000"/>
                  </a:schemeClr>
                </a:solidFill>
              </a:rPr>
              <a:t>Clinical signs			Skin scraping			</a:t>
            </a:r>
          </a:p>
          <a:p>
            <a:pPr>
              <a:buNone/>
            </a:pPr>
            <a:r>
              <a:rPr lang="en-US" sz="2400" dirty="0" smtClean="0">
                <a:solidFill>
                  <a:schemeClr val="bg1">
                    <a:lumMod val="85000"/>
                    <a:lumOff val="15000"/>
                  </a:schemeClr>
                </a:solidFill>
              </a:rPr>
              <a:t>Fungal culture	</a:t>
            </a:r>
            <a:r>
              <a:rPr lang="en-US" sz="2400" dirty="0" smtClean="0">
                <a:solidFill>
                  <a:schemeClr val="bg1">
                    <a:lumMod val="85000"/>
                    <a:lumOff val="15000"/>
                  </a:schemeClr>
                </a:solidFill>
              </a:rPr>
              <a:t>	</a:t>
            </a:r>
            <a:r>
              <a:rPr lang="en-US" sz="2400" dirty="0" smtClean="0">
                <a:solidFill>
                  <a:schemeClr val="bg1">
                    <a:lumMod val="85000"/>
                    <a:lumOff val="15000"/>
                  </a:schemeClr>
                </a:solidFill>
              </a:rPr>
              <a:t>+/-</a:t>
            </a:r>
            <a:r>
              <a:rPr lang="en-US" sz="2400" dirty="0" err="1" smtClean="0">
                <a:solidFill>
                  <a:schemeClr val="bg1">
                    <a:lumMod val="85000"/>
                    <a:lumOff val="15000"/>
                  </a:schemeClr>
                </a:solidFill>
              </a:rPr>
              <a:t>Rechallenging</a:t>
            </a:r>
            <a:r>
              <a:rPr lang="en-US" sz="2400" dirty="0" smtClean="0">
                <a:solidFill>
                  <a:schemeClr val="bg1">
                    <a:lumMod val="85000"/>
                    <a:lumOff val="15000"/>
                  </a:schemeClr>
                </a:solidFill>
              </a:rPr>
              <a:t> 	</a:t>
            </a:r>
          </a:p>
          <a:p>
            <a:pPr>
              <a:buNone/>
            </a:pPr>
            <a:r>
              <a:rPr lang="en-US" sz="2400" dirty="0" smtClean="0">
                <a:solidFill>
                  <a:schemeClr val="bg1">
                    <a:lumMod val="85000"/>
                    <a:lumOff val="15000"/>
                  </a:schemeClr>
                </a:solidFill>
              </a:rPr>
              <a:t>Viral PCR/testing</a:t>
            </a:r>
          </a:p>
          <a:p>
            <a:endParaRPr lang="en-US" sz="2400" dirty="0" smtClean="0">
              <a:solidFill>
                <a:schemeClr val="bg1"/>
              </a:solidFill>
            </a:endParaRPr>
          </a:p>
          <a:p>
            <a:endParaRPr lang="en-US" sz="2400" dirty="0">
              <a:solidFill>
                <a:schemeClr val="bg1"/>
              </a:solidFill>
            </a:endParaRPr>
          </a:p>
        </p:txBody>
      </p:sp>
      <p:sp>
        <p:nvSpPr>
          <p:cNvPr id="11" name="Content Placeholder 10"/>
          <p:cNvSpPr>
            <a:spLocks noGrp="1"/>
          </p:cNvSpPr>
          <p:nvPr>
            <p:ph sz="quarter" idx="4"/>
          </p:nvPr>
        </p:nvSpPr>
        <p:spPr>
          <a:xfrm>
            <a:off x="304800" y="3352800"/>
            <a:ext cx="8382000" cy="3296128"/>
          </a:xfrm>
          <a:solidFill>
            <a:schemeClr val="tx1">
              <a:lumMod val="85000"/>
            </a:schemeClr>
          </a:solidFill>
        </p:spPr>
        <p:txBody>
          <a:bodyPr>
            <a:normAutofit/>
          </a:bodyPr>
          <a:lstStyle/>
          <a:p>
            <a:pPr>
              <a:buClr>
                <a:schemeClr val="bg1"/>
              </a:buClr>
              <a:buFont typeface="Wingdings" pitchFamily="2" charset="2"/>
              <a:buChar char="§"/>
            </a:pPr>
            <a:r>
              <a:rPr lang="en-US" sz="2400" dirty="0" smtClean="0">
                <a:solidFill>
                  <a:schemeClr val="bg1">
                    <a:lumMod val="85000"/>
                    <a:lumOff val="15000"/>
                  </a:schemeClr>
                </a:solidFill>
              </a:rPr>
              <a:t>Removal of inciting cause</a:t>
            </a:r>
          </a:p>
          <a:p>
            <a:pPr>
              <a:buClr>
                <a:schemeClr val="bg1"/>
              </a:buClr>
              <a:buFont typeface="Wingdings" pitchFamily="2" charset="2"/>
              <a:buChar char="§"/>
            </a:pPr>
            <a:r>
              <a:rPr lang="en-US" sz="2400" dirty="0" smtClean="0">
                <a:solidFill>
                  <a:schemeClr val="bg1">
                    <a:lumMod val="85000"/>
                    <a:lumOff val="15000"/>
                  </a:schemeClr>
                </a:solidFill>
              </a:rPr>
              <a:t>Steroid use is controversial, many patients do not respond</a:t>
            </a:r>
          </a:p>
          <a:p>
            <a:pPr>
              <a:buClr>
                <a:schemeClr val="bg1"/>
              </a:buClr>
              <a:buFont typeface="Wingdings" pitchFamily="2" charset="2"/>
              <a:buChar char="§"/>
            </a:pPr>
            <a:r>
              <a:rPr lang="en-US" sz="2400" dirty="0" smtClean="0">
                <a:solidFill>
                  <a:schemeClr val="bg1">
                    <a:lumMod val="85000"/>
                    <a:lumOff val="15000"/>
                  </a:schemeClr>
                </a:solidFill>
              </a:rPr>
              <a:t>Consider IVIG</a:t>
            </a:r>
          </a:p>
          <a:p>
            <a:pPr>
              <a:buClr>
                <a:schemeClr val="bg1"/>
              </a:buClr>
              <a:buFont typeface="Wingdings" pitchFamily="2" charset="2"/>
              <a:buChar char="§"/>
            </a:pPr>
            <a:r>
              <a:rPr lang="en-US" sz="2400" dirty="0" smtClean="0">
                <a:solidFill>
                  <a:schemeClr val="bg1">
                    <a:lumMod val="85000"/>
                    <a:lumOff val="15000"/>
                  </a:schemeClr>
                </a:solidFill>
              </a:rPr>
              <a:t>Anecdotal reports: </a:t>
            </a:r>
            <a:r>
              <a:rPr lang="en-US" sz="2400" dirty="0" err="1" smtClean="0">
                <a:solidFill>
                  <a:schemeClr val="bg1">
                    <a:lumMod val="85000"/>
                    <a:lumOff val="15000"/>
                  </a:schemeClr>
                </a:solidFill>
              </a:rPr>
              <a:t>Atopica</a:t>
            </a:r>
            <a:r>
              <a:rPr lang="en-US" sz="2400" dirty="0" smtClean="0">
                <a:solidFill>
                  <a:schemeClr val="bg1">
                    <a:lumMod val="85000"/>
                    <a:lumOff val="15000"/>
                  </a:schemeClr>
                </a:solidFill>
              </a:rPr>
              <a:t>,</a:t>
            </a:r>
            <a:r>
              <a:rPr lang="en-US" sz="2400" dirty="0" smtClean="0">
                <a:solidFill>
                  <a:schemeClr val="bg1">
                    <a:lumMod val="85000"/>
                    <a:lumOff val="15000"/>
                  </a:schemeClr>
                </a:solidFill>
              </a:rPr>
              <a:t> </a:t>
            </a:r>
            <a:r>
              <a:rPr lang="en-US" sz="2400" dirty="0" err="1" smtClean="0">
                <a:solidFill>
                  <a:schemeClr val="bg1">
                    <a:lumMod val="85000"/>
                    <a:lumOff val="15000"/>
                  </a:schemeClr>
                </a:solidFill>
              </a:rPr>
              <a:t>pentoxifylline</a:t>
            </a:r>
            <a:endParaRPr lang="en-US" sz="2400" dirty="0" smtClean="0">
              <a:solidFill>
                <a:schemeClr val="bg1">
                  <a:lumMod val="85000"/>
                  <a:lumOff val="15000"/>
                </a:schemeClr>
              </a:solidFill>
            </a:endParaRPr>
          </a:p>
          <a:p>
            <a:pPr>
              <a:buClr>
                <a:schemeClr val="bg1"/>
              </a:buClr>
              <a:buFont typeface="Wingdings" pitchFamily="2" charset="2"/>
              <a:buChar char="§"/>
            </a:pPr>
            <a:r>
              <a:rPr lang="en-US" sz="2400" dirty="0" smtClean="0">
                <a:solidFill>
                  <a:schemeClr val="bg1">
                    <a:lumMod val="85000"/>
                    <a:lumOff val="15000"/>
                  </a:schemeClr>
                </a:solidFill>
              </a:rPr>
              <a:t>Supportive care, pain and wound management with severe ulceration</a:t>
            </a:r>
          </a:p>
        </p:txBody>
      </p:sp>
      <p:sp>
        <p:nvSpPr>
          <p:cNvPr id="7" name="Title 6"/>
          <p:cNvSpPr>
            <a:spLocks noGrp="1"/>
          </p:cNvSpPr>
          <p:nvPr>
            <p:ph type="title"/>
          </p:nvPr>
        </p:nvSpPr>
        <p:spPr>
          <a:xfrm flipH="1" flipV="1">
            <a:off x="8686799" y="109729"/>
            <a:ext cx="45719" cy="45719"/>
          </a:xfrm>
        </p:spPr>
        <p:txBody>
          <a:bodyPr>
            <a:normAutofit fontScale="90000"/>
          </a:bodyPr>
          <a:lstStyle/>
          <a:p>
            <a:endParaRPr lang="en-US" dirty="0"/>
          </a:p>
        </p:txBody>
      </p:sp>
      <p:sp>
        <p:nvSpPr>
          <p:cNvPr id="10" name="Text Placeholder 9"/>
          <p:cNvSpPr>
            <a:spLocks noGrp="1"/>
          </p:cNvSpPr>
          <p:nvPr>
            <p:ph type="body" idx="3"/>
          </p:nvPr>
        </p:nvSpPr>
        <p:spPr>
          <a:xfrm>
            <a:off x="304800" y="2743200"/>
            <a:ext cx="2209800" cy="533400"/>
          </a:xfrm>
          <a:solidFill>
            <a:schemeClr val="tx1">
              <a:lumMod val="85000"/>
            </a:schemeClr>
          </a:solidFill>
        </p:spPr>
        <p:txBody>
          <a:bodyPr/>
          <a:lstStyle/>
          <a:p>
            <a:r>
              <a:rPr lang="en-US" b="0" dirty="0" smtClean="0">
                <a:solidFill>
                  <a:schemeClr val="bg1"/>
                </a:solidFill>
                <a:effectLst>
                  <a:outerShdw blurRad="38100" dist="38100" dir="2700000" algn="tl">
                    <a:srgbClr val="000000">
                      <a:alpha val="43137"/>
                    </a:srgbClr>
                  </a:outerShdw>
                </a:effectLst>
              </a:rPr>
              <a:t>Treatment:</a:t>
            </a:r>
            <a:endParaRPr lang="en-US" b="0" dirty="0">
              <a:solidFill>
                <a:schemeClr val="bg1"/>
              </a:solidFill>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p:cNvSpPr>
            <a:spLocks noGrp="1"/>
          </p:cNvSpPr>
          <p:nvPr>
            <p:ph idx="1"/>
          </p:nvPr>
        </p:nvSpPr>
        <p:spPr>
          <a:xfrm>
            <a:off x="457200" y="1676400"/>
            <a:ext cx="8229600" cy="4419600"/>
          </a:xfrm>
          <a:ln>
            <a:solidFill>
              <a:schemeClr val="bg1"/>
            </a:solidFill>
          </a:ln>
        </p:spPr>
        <p:txBody>
          <a:bodyPr/>
          <a:lstStyle/>
          <a:p>
            <a:pPr>
              <a:buClr>
                <a:schemeClr val="bg1"/>
              </a:buClr>
              <a:buFont typeface="Wingdings" pitchFamily="2" charset="2"/>
              <a:buChar char="§"/>
            </a:pPr>
            <a:r>
              <a:rPr lang="en-US" sz="3000" dirty="0" smtClean="0">
                <a:effectLst>
                  <a:outerShdw blurRad="38100" dist="38100" dir="2700000" algn="tl">
                    <a:srgbClr val="000000">
                      <a:alpha val="43137"/>
                    </a:srgbClr>
                  </a:outerShdw>
                </a:effectLst>
              </a:rPr>
              <a:t>Prognosis varies depending on the extent of the reaction</a:t>
            </a:r>
          </a:p>
          <a:p>
            <a:pPr>
              <a:buClr>
                <a:schemeClr val="bg1"/>
              </a:buClr>
              <a:buFont typeface="Wingdings" pitchFamily="2" charset="2"/>
              <a:buChar char="§"/>
            </a:pPr>
            <a:r>
              <a:rPr lang="en-US" sz="3000" dirty="0" smtClean="0">
                <a:effectLst>
                  <a:outerShdw blurRad="38100" dist="38100" dir="2700000" algn="tl">
                    <a:srgbClr val="000000">
                      <a:alpha val="43137"/>
                    </a:srgbClr>
                  </a:outerShdw>
                </a:effectLst>
              </a:rPr>
              <a:t>Human mortality rate:  EM 1%, SJS 5%, TEN 40%</a:t>
            </a:r>
          </a:p>
          <a:p>
            <a:pPr>
              <a:buClr>
                <a:schemeClr val="bg1"/>
              </a:buClr>
              <a:buFont typeface="Wingdings" pitchFamily="2" charset="2"/>
              <a:buChar char="§"/>
            </a:pPr>
            <a:r>
              <a:rPr lang="en-US" sz="3000" dirty="0" smtClean="0">
                <a:effectLst>
                  <a:outerShdw blurRad="38100" dist="38100" dir="2700000" algn="tl">
                    <a:srgbClr val="000000">
                      <a:alpha val="43137"/>
                    </a:srgbClr>
                  </a:outerShdw>
                </a:effectLst>
              </a:rPr>
              <a:t>Mortality directly proportional with age and surface area of epidermal detachment </a:t>
            </a:r>
          </a:p>
          <a:p>
            <a:endParaRPr lang="en-US" dirty="0" smtClean="0">
              <a:effectLst>
                <a:outerShdw blurRad="38100" dist="38100" dir="2700000" algn="tl">
                  <a:srgbClr val="000000">
                    <a:alpha val="43137"/>
                  </a:srgbClr>
                </a:outerShdw>
              </a:effectLst>
            </a:endParaRPr>
          </a:p>
          <a:p>
            <a:endParaRPr lang="en-US" dirty="0">
              <a:effectLst>
                <a:outerShdw blurRad="38100" dist="38100" dir="2700000" algn="tl">
                  <a:srgbClr val="000000">
                    <a:alpha val="43137"/>
                  </a:srgbClr>
                </a:outerShdw>
              </a:effectLst>
            </a:endParaRPr>
          </a:p>
        </p:txBody>
      </p:sp>
      <p:sp>
        <p:nvSpPr>
          <p:cNvPr id="7" name="Title 6"/>
          <p:cNvSpPr>
            <a:spLocks noGrp="1"/>
          </p:cNvSpPr>
          <p:nvPr>
            <p:ph type="title"/>
          </p:nvPr>
        </p:nvSpPr>
        <p:spPr/>
        <p:txBody>
          <a:bodyPr/>
          <a:lstStyle/>
          <a:p>
            <a:pPr algn="ctr"/>
            <a:r>
              <a:rPr lang="en-US" dirty="0" smtClean="0">
                <a:effectLst>
                  <a:outerShdw blurRad="38100" dist="38100" dir="2700000" algn="tl">
                    <a:srgbClr val="000000">
                      <a:alpha val="43137"/>
                    </a:srgbClr>
                  </a:outerShdw>
                </a:effectLst>
              </a:rPr>
              <a:t>Prognosis</a:t>
            </a:r>
            <a:endParaRPr lang="en-US" dirty="0">
              <a:effectLst>
                <a:outerShdw blurRad="38100" dist="38100" dir="2700000" algn="tl">
                  <a:srgbClr val="000000">
                    <a:alpha val="43137"/>
                  </a:srgbClr>
                </a:outerShdw>
              </a:effectLst>
            </a:endParaRPr>
          </a:p>
        </p:txBody>
      </p:sp>
      <p:pic>
        <p:nvPicPr>
          <p:cNvPr id="26626" name="Picture 2" descr="http://www.fotosearch.com/bthumb/STK/STK002/GFC1258.jpg"/>
          <p:cNvPicPr>
            <a:picLocks noChangeAspect="1" noChangeArrowheads="1"/>
          </p:cNvPicPr>
          <p:nvPr/>
        </p:nvPicPr>
        <p:blipFill>
          <a:blip r:embed="rId3" cstate="print"/>
          <a:srcRect/>
          <a:stretch>
            <a:fillRect/>
          </a:stretch>
        </p:blipFill>
        <p:spPr bwMode="auto">
          <a:xfrm>
            <a:off x="838200" y="228600"/>
            <a:ext cx="1619250" cy="1238250"/>
          </a:xfrm>
          <a:prstGeom prst="rect">
            <a:avLst/>
          </a:prstGeom>
          <a:noFill/>
        </p:spPr>
      </p:pic>
      <p:pic>
        <p:nvPicPr>
          <p:cNvPr id="26628" name="Picture 4" descr="http://www.fotosearch.com/bthumb/STK/STK002/GFC1258.jpg"/>
          <p:cNvPicPr>
            <a:picLocks noChangeAspect="1" noChangeArrowheads="1"/>
          </p:cNvPicPr>
          <p:nvPr/>
        </p:nvPicPr>
        <p:blipFill>
          <a:blip r:embed="rId3" cstate="print"/>
          <a:srcRect/>
          <a:stretch>
            <a:fillRect/>
          </a:stretch>
        </p:blipFill>
        <p:spPr bwMode="auto">
          <a:xfrm>
            <a:off x="6629400" y="228600"/>
            <a:ext cx="1619250" cy="1238250"/>
          </a:xfrm>
          <a:prstGeom prst="rect">
            <a:avLst/>
          </a:prstGeom>
          <a:noFill/>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idx="4294967295"/>
          </p:nvPr>
        </p:nvSpPr>
        <p:spPr>
          <a:xfrm>
            <a:off x="0" y="152400"/>
            <a:ext cx="8229600" cy="1219200"/>
          </a:xfrm>
        </p:spPr>
        <p:txBody>
          <a:bodyPr>
            <a:normAutofit/>
          </a:bodyPr>
          <a:lstStyle/>
          <a:p>
            <a:pPr algn="ctr"/>
            <a:r>
              <a:rPr lang="en-US" sz="4400" dirty="0" smtClean="0">
                <a:effectLst>
                  <a:outerShdw blurRad="38100" dist="38100" dir="2700000" algn="tl">
                    <a:srgbClr val="000000">
                      <a:alpha val="43137"/>
                    </a:srgbClr>
                  </a:outerShdw>
                </a:effectLst>
              </a:rPr>
              <a:t>Questions?</a:t>
            </a:r>
            <a:endParaRPr lang="en-US" sz="4400" dirty="0">
              <a:effectLst>
                <a:outerShdw blurRad="38100" dist="38100" dir="2700000" algn="tl">
                  <a:srgbClr val="000000">
                    <a:alpha val="43137"/>
                  </a:srgbClr>
                </a:outerShdw>
              </a:effectLst>
            </a:endParaRPr>
          </a:p>
        </p:txBody>
      </p:sp>
      <p:pic>
        <p:nvPicPr>
          <p:cNvPr id="70660" name="Picture 4" descr="http://www.adr.org.uk/images/ten.jpg"/>
          <p:cNvPicPr>
            <a:picLocks noChangeAspect="1" noChangeArrowheads="1"/>
          </p:cNvPicPr>
          <p:nvPr/>
        </p:nvPicPr>
        <p:blipFill>
          <a:blip r:embed="rId3" cstate="print"/>
          <a:srcRect/>
          <a:stretch>
            <a:fillRect/>
          </a:stretch>
        </p:blipFill>
        <p:spPr bwMode="auto">
          <a:xfrm>
            <a:off x="2438400" y="1447800"/>
            <a:ext cx="3657600" cy="4884743"/>
          </a:xfrm>
          <a:prstGeom prst="rect">
            <a:avLst/>
          </a:prstGeom>
          <a:noFill/>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SkinLayers.jpg"/>
          <p:cNvPicPr>
            <a:picLocks noGrp="1" noChangeAspect="1"/>
          </p:cNvPicPr>
          <p:nvPr>
            <p:ph idx="1"/>
          </p:nvPr>
        </p:nvPicPr>
        <p:blipFill>
          <a:blip r:embed="rId2" cstate="print"/>
          <a:stretch>
            <a:fillRect/>
          </a:stretch>
        </p:blipFill>
        <p:spPr>
          <a:xfrm>
            <a:off x="152400" y="152400"/>
            <a:ext cx="8839200" cy="6477000"/>
          </a:xfrm>
        </p:spPr>
      </p:pic>
      <p:sp>
        <p:nvSpPr>
          <p:cNvPr id="3" name="Title 2"/>
          <p:cNvSpPr>
            <a:spLocks noGrp="1"/>
          </p:cNvSpPr>
          <p:nvPr>
            <p:ph type="title"/>
          </p:nvPr>
        </p:nvSpPr>
        <p:spPr>
          <a:xfrm>
            <a:off x="4038600" y="304800"/>
            <a:ext cx="3962400" cy="457200"/>
          </a:xfrm>
        </p:spPr>
        <p:txBody>
          <a:bodyPr>
            <a:normAutofit fontScale="90000"/>
          </a:bodyPr>
          <a:lstStyle/>
          <a:p>
            <a:r>
              <a:rPr lang="en-US" sz="2000" dirty="0" smtClean="0">
                <a:solidFill>
                  <a:schemeClr val="bg1"/>
                </a:solidFill>
              </a:rPr>
              <a:t> </a:t>
            </a:r>
            <a:r>
              <a:rPr lang="en-US" sz="3200" dirty="0" smtClean="0">
                <a:solidFill>
                  <a:schemeClr val="bg1"/>
                </a:solidFill>
              </a:rPr>
              <a:t>Histology of  Skin</a:t>
            </a:r>
            <a:endParaRPr lang="en-US" sz="3200" dirty="0">
              <a:solidFill>
                <a:schemeClr val="bg1"/>
              </a:solidFill>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a:xfrm>
            <a:off x="457200" y="609600"/>
            <a:ext cx="8229600" cy="5715000"/>
          </a:xfrm>
          <a:solidFill>
            <a:schemeClr val="tx1">
              <a:lumMod val="85000"/>
            </a:schemeClr>
          </a:solidFill>
          <a:ln>
            <a:solidFill>
              <a:schemeClr val="bg1"/>
            </a:solidFill>
          </a:ln>
        </p:spPr>
        <p:txBody>
          <a:bodyPr>
            <a:normAutofit fontScale="85000" lnSpcReduction="10000"/>
          </a:bodyPr>
          <a:lstStyle/>
          <a:p>
            <a:endParaRPr lang="en-US" dirty="0" smtClean="0">
              <a:solidFill>
                <a:schemeClr val="bg1"/>
              </a:solidFill>
            </a:endParaRPr>
          </a:p>
          <a:p>
            <a:endParaRPr lang="en-US" dirty="0" smtClean="0">
              <a:solidFill>
                <a:schemeClr val="bg1"/>
              </a:solidFill>
            </a:endParaRPr>
          </a:p>
          <a:p>
            <a:endParaRPr lang="en-US" dirty="0" smtClean="0">
              <a:solidFill>
                <a:schemeClr val="bg1"/>
              </a:solidFill>
            </a:endParaRPr>
          </a:p>
          <a:p>
            <a:endParaRPr lang="en-US" dirty="0" smtClean="0">
              <a:solidFill>
                <a:schemeClr val="bg1"/>
              </a:solidFill>
            </a:endParaRPr>
          </a:p>
          <a:p>
            <a:pPr>
              <a:lnSpc>
                <a:spcPct val="150000"/>
              </a:lnSpc>
              <a:buClr>
                <a:schemeClr val="bg1"/>
              </a:buClr>
              <a:buFont typeface="Arial" pitchFamily="34" charset="0"/>
              <a:buChar char="•"/>
            </a:pPr>
            <a:r>
              <a:rPr lang="en-US" sz="2900" dirty="0" smtClean="0">
                <a:solidFill>
                  <a:schemeClr val="bg1"/>
                </a:solidFill>
              </a:rPr>
              <a:t>The most common autoimmune disease in small animals</a:t>
            </a:r>
          </a:p>
          <a:p>
            <a:pPr>
              <a:lnSpc>
                <a:spcPct val="150000"/>
              </a:lnSpc>
              <a:buClr>
                <a:schemeClr val="bg1"/>
              </a:buClr>
              <a:buFont typeface="Arial" pitchFamily="34" charset="0"/>
              <a:buChar char="•"/>
            </a:pPr>
            <a:r>
              <a:rPr lang="en-US" sz="2900" dirty="0" err="1" smtClean="0">
                <a:solidFill>
                  <a:schemeClr val="bg1"/>
                </a:solidFill>
              </a:rPr>
              <a:t>Acantholysis</a:t>
            </a:r>
            <a:r>
              <a:rPr lang="en-US" sz="2900" dirty="0" smtClean="0">
                <a:solidFill>
                  <a:schemeClr val="bg1"/>
                </a:solidFill>
              </a:rPr>
              <a:t> is the hallmark of </a:t>
            </a:r>
            <a:r>
              <a:rPr lang="en-US" sz="2900" dirty="0" err="1" smtClean="0">
                <a:solidFill>
                  <a:schemeClr val="bg1"/>
                </a:solidFill>
              </a:rPr>
              <a:t>Pemphigus</a:t>
            </a:r>
            <a:endParaRPr lang="en-US" sz="2900" dirty="0" smtClean="0">
              <a:solidFill>
                <a:schemeClr val="bg1"/>
              </a:solidFill>
            </a:endParaRPr>
          </a:p>
          <a:p>
            <a:pPr>
              <a:lnSpc>
                <a:spcPct val="150000"/>
              </a:lnSpc>
              <a:buClr>
                <a:schemeClr val="bg1"/>
              </a:buClr>
              <a:buFont typeface="Arial" pitchFamily="34" charset="0"/>
              <a:buChar char="•"/>
            </a:pPr>
            <a:r>
              <a:rPr lang="en-US" sz="2900" dirty="0" smtClean="0">
                <a:solidFill>
                  <a:schemeClr val="bg1"/>
                </a:solidFill>
              </a:rPr>
              <a:t>The primary lesion is pustules.  However, these rupture easily so crusts and erosions are commonly seen</a:t>
            </a:r>
          </a:p>
          <a:p>
            <a:pPr>
              <a:lnSpc>
                <a:spcPct val="150000"/>
              </a:lnSpc>
              <a:buClr>
                <a:schemeClr val="bg1"/>
              </a:buClr>
              <a:buFont typeface="Arial" pitchFamily="34" charset="0"/>
              <a:buChar char="•"/>
            </a:pPr>
            <a:r>
              <a:rPr lang="en-US" sz="2900" dirty="0" smtClean="0">
                <a:solidFill>
                  <a:schemeClr val="bg1"/>
                </a:solidFill>
              </a:rPr>
              <a:t>Clinical signs can come in waves, often preceded by lethargy and pyrexia</a:t>
            </a:r>
          </a:p>
          <a:p>
            <a:endParaRPr lang="en-US" dirty="0" smtClean="0">
              <a:solidFill>
                <a:schemeClr val="bg1"/>
              </a:solidFill>
            </a:endParaRPr>
          </a:p>
          <a:p>
            <a:endParaRPr lang="en-US" dirty="0"/>
          </a:p>
        </p:txBody>
      </p:sp>
      <p:sp>
        <p:nvSpPr>
          <p:cNvPr id="4" name="Title 3"/>
          <p:cNvSpPr>
            <a:spLocks noGrp="1"/>
          </p:cNvSpPr>
          <p:nvPr>
            <p:ph type="title"/>
          </p:nvPr>
        </p:nvSpPr>
        <p:spPr>
          <a:xfrm>
            <a:off x="457200" y="609600"/>
            <a:ext cx="6248400" cy="1219200"/>
          </a:xfrm>
        </p:spPr>
        <p:txBody>
          <a:bodyPr>
            <a:normAutofit/>
          </a:bodyPr>
          <a:lstStyle/>
          <a:p>
            <a:pPr algn="ctr"/>
            <a:r>
              <a:rPr lang="en-US" sz="4000" dirty="0" err="1" smtClean="0">
                <a:solidFill>
                  <a:schemeClr val="bg1"/>
                </a:solidFill>
              </a:rPr>
              <a:t>Pemphigus</a:t>
            </a:r>
            <a:r>
              <a:rPr lang="en-US" sz="4000" dirty="0" smtClean="0">
                <a:solidFill>
                  <a:schemeClr val="bg1"/>
                </a:solidFill>
              </a:rPr>
              <a:t> </a:t>
            </a:r>
            <a:r>
              <a:rPr lang="en-US" sz="4000" dirty="0" err="1" smtClean="0">
                <a:solidFill>
                  <a:schemeClr val="bg1"/>
                </a:solidFill>
              </a:rPr>
              <a:t>Foliaceous</a:t>
            </a:r>
            <a:endParaRPr lang="en-US" sz="4000" dirty="0">
              <a:solidFill>
                <a:schemeClr val="bg1"/>
              </a:solidFill>
            </a:endParaRPr>
          </a:p>
        </p:txBody>
      </p:sp>
      <p:pic>
        <p:nvPicPr>
          <p:cNvPr id="6" name="Picture 5" descr="skin5.jpg"/>
          <p:cNvPicPr>
            <a:picLocks noChangeAspect="1"/>
          </p:cNvPicPr>
          <p:nvPr/>
        </p:nvPicPr>
        <p:blipFill>
          <a:blip r:embed="rId2" cstate="print"/>
          <a:stretch>
            <a:fillRect/>
          </a:stretch>
        </p:blipFill>
        <p:spPr>
          <a:xfrm>
            <a:off x="6705600" y="609600"/>
            <a:ext cx="1433513" cy="1600200"/>
          </a:xfrm>
          <a:prstGeom prst="rect">
            <a:avLst/>
          </a:prstGeom>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304800"/>
            <a:ext cx="8229600" cy="838200"/>
          </a:xfrm>
        </p:spPr>
        <p:txBody>
          <a:bodyPr/>
          <a:lstStyle/>
          <a:p>
            <a:pPr algn="ctr"/>
            <a:r>
              <a:rPr lang="en-US" dirty="0" err="1" smtClean="0">
                <a:solidFill>
                  <a:schemeClr val="tx1"/>
                </a:solidFill>
                <a:effectLst>
                  <a:outerShdw blurRad="38100" dist="38100" dir="2700000" algn="tl">
                    <a:srgbClr val="000000">
                      <a:alpha val="43137"/>
                    </a:srgbClr>
                  </a:outerShdw>
                </a:effectLst>
              </a:rPr>
              <a:t>Pathophysiology</a:t>
            </a:r>
            <a:endParaRPr lang="en-US" dirty="0">
              <a:solidFill>
                <a:schemeClr val="tx1"/>
              </a:solidFill>
              <a:effectLst>
                <a:outerShdw blurRad="38100" dist="38100" dir="2700000" algn="tl">
                  <a:srgbClr val="000000">
                    <a:alpha val="43137"/>
                  </a:srgbClr>
                </a:outerShdw>
              </a:effectLst>
            </a:endParaRPr>
          </a:p>
        </p:txBody>
      </p:sp>
      <p:sp>
        <p:nvSpPr>
          <p:cNvPr id="5" name="Content Placeholder 4"/>
          <p:cNvSpPr>
            <a:spLocks noGrp="1"/>
          </p:cNvSpPr>
          <p:nvPr>
            <p:ph sz="half" idx="1"/>
          </p:nvPr>
        </p:nvSpPr>
        <p:spPr>
          <a:xfrm>
            <a:off x="457200" y="1295400"/>
            <a:ext cx="4495800" cy="4800600"/>
          </a:xfrm>
        </p:spPr>
        <p:txBody>
          <a:bodyPr>
            <a:normAutofit/>
          </a:bodyPr>
          <a:lstStyle/>
          <a:p>
            <a:pPr>
              <a:buClr>
                <a:schemeClr val="bg1"/>
              </a:buClr>
              <a:buFont typeface="Wingdings" pitchFamily="2" charset="2"/>
              <a:buChar char="§"/>
            </a:pPr>
            <a:r>
              <a:rPr lang="en-US" sz="2400" dirty="0" err="1" smtClean="0">
                <a:solidFill>
                  <a:schemeClr val="bg1"/>
                </a:solidFill>
              </a:rPr>
              <a:t>Autoantibodies</a:t>
            </a:r>
            <a:r>
              <a:rPr lang="en-US" sz="2400" dirty="0" smtClean="0">
                <a:solidFill>
                  <a:schemeClr val="bg1"/>
                </a:solidFill>
              </a:rPr>
              <a:t> are directed against the epidermal antigen </a:t>
            </a:r>
            <a:r>
              <a:rPr lang="en-US" sz="2400" i="1" dirty="0" err="1" smtClean="0">
                <a:solidFill>
                  <a:schemeClr val="bg1"/>
                </a:solidFill>
              </a:rPr>
              <a:t>desmoglein</a:t>
            </a:r>
            <a:r>
              <a:rPr lang="en-US" sz="2400" i="1" dirty="0" err="1" smtClean="0">
                <a:solidFill>
                  <a:schemeClr val="bg1"/>
                </a:solidFill>
              </a:rPr>
              <a:t>s</a:t>
            </a:r>
            <a:endParaRPr lang="en-US" sz="2400" i="1" dirty="0" smtClean="0">
              <a:solidFill>
                <a:schemeClr val="bg1"/>
              </a:solidFill>
            </a:endParaRPr>
          </a:p>
          <a:p>
            <a:pPr>
              <a:buClr>
                <a:schemeClr val="bg1"/>
              </a:buClr>
              <a:buFont typeface="Wingdings" pitchFamily="2" charset="2"/>
              <a:buChar char="§"/>
            </a:pPr>
            <a:endParaRPr lang="en-US" sz="2400" i="1" dirty="0" smtClean="0">
              <a:solidFill>
                <a:schemeClr val="bg1"/>
              </a:solidFill>
            </a:endParaRPr>
          </a:p>
          <a:p>
            <a:pPr>
              <a:buClr>
                <a:schemeClr val="bg1"/>
              </a:buClr>
              <a:buFont typeface="Wingdings" pitchFamily="2" charset="2"/>
              <a:buChar char="§"/>
            </a:pPr>
            <a:r>
              <a:rPr lang="en-US" sz="2400" dirty="0" err="1" smtClean="0">
                <a:solidFill>
                  <a:schemeClr val="bg1"/>
                </a:solidFill>
              </a:rPr>
              <a:t>K</a:t>
            </a:r>
            <a:r>
              <a:rPr lang="en-US" sz="2400" dirty="0" err="1" smtClean="0">
                <a:solidFill>
                  <a:schemeClr val="bg1"/>
                </a:solidFill>
              </a:rPr>
              <a:t>eratinocytes</a:t>
            </a:r>
            <a:r>
              <a:rPr lang="en-US" sz="2400" dirty="0" smtClean="0">
                <a:solidFill>
                  <a:schemeClr val="bg1"/>
                </a:solidFill>
              </a:rPr>
              <a:t>  </a:t>
            </a:r>
            <a:r>
              <a:rPr lang="en-US" sz="2400" dirty="0" err="1" smtClean="0">
                <a:solidFill>
                  <a:schemeClr val="bg1"/>
                </a:solidFill>
              </a:rPr>
              <a:t>detatch</a:t>
            </a:r>
            <a:r>
              <a:rPr lang="en-US" sz="2400" dirty="0" smtClean="0">
                <a:solidFill>
                  <a:schemeClr val="bg1"/>
                </a:solidFill>
              </a:rPr>
              <a:t> from one another at the basal layer forming </a:t>
            </a:r>
            <a:r>
              <a:rPr lang="en-US" sz="2400" dirty="0" err="1" smtClean="0">
                <a:solidFill>
                  <a:schemeClr val="bg1"/>
                </a:solidFill>
              </a:rPr>
              <a:t>acanthocytes</a:t>
            </a:r>
            <a:endParaRPr lang="en-US" sz="2400" dirty="0" smtClean="0">
              <a:solidFill>
                <a:schemeClr val="bg1"/>
              </a:solidFill>
            </a:endParaRPr>
          </a:p>
          <a:p>
            <a:pPr>
              <a:buClr>
                <a:schemeClr val="bg1"/>
              </a:buClr>
              <a:buFont typeface="Wingdings" pitchFamily="2" charset="2"/>
              <a:buChar char="§"/>
            </a:pPr>
            <a:endParaRPr lang="en-US" sz="2400" dirty="0" smtClean="0">
              <a:solidFill>
                <a:schemeClr val="bg1"/>
              </a:solidFill>
            </a:endParaRPr>
          </a:p>
          <a:p>
            <a:pPr>
              <a:buClr>
                <a:schemeClr val="bg1"/>
              </a:buClr>
              <a:buFont typeface="Wingdings" pitchFamily="2" charset="2"/>
              <a:buChar char="§"/>
            </a:pPr>
            <a:r>
              <a:rPr lang="en-US" sz="2400" dirty="0" err="1" smtClean="0">
                <a:solidFill>
                  <a:schemeClr val="bg1"/>
                </a:solidFill>
              </a:rPr>
              <a:t>S</a:t>
            </a:r>
            <a:r>
              <a:rPr lang="en-US" sz="2400" dirty="0" err="1" smtClean="0">
                <a:solidFill>
                  <a:schemeClr val="bg1"/>
                </a:solidFill>
              </a:rPr>
              <a:t>ubcorneal</a:t>
            </a:r>
            <a:r>
              <a:rPr lang="en-US" sz="2400" dirty="0" smtClean="0">
                <a:solidFill>
                  <a:schemeClr val="bg1"/>
                </a:solidFill>
              </a:rPr>
              <a:t> to </a:t>
            </a:r>
            <a:r>
              <a:rPr lang="en-US" sz="2400" dirty="0" err="1" smtClean="0">
                <a:solidFill>
                  <a:schemeClr val="bg1"/>
                </a:solidFill>
              </a:rPr>
              <a:t>intragranular</a:t>
            </a:r>
            <a:r>
              <a:rPr lang="en-US" sz="2400" dirty="0" smtClean="0">
                <a:solidFill>
                  <a:schemeClr val="bg1"/>
                </a:solidFill>
              </a:rPr>
              <a:t> pustules filled with </a:t>
            </a:r>
            <a:r>
              <a:rPr lang="en-US" sz="2400" dirty="0" err="1" smtClean="0">
                <a:solidFill>
                  <a:schemeClr val="bg1"/>
                </a:solidFill>
              </a:rPr>
              <a:t>neutrophils</a:t>
            </a:r>
            <a:r>
              <a:rPr lang="en-US" sz="2400" dirty="0" smtClean="0">
                <a:solidFill>
                  <a:schemeClr val="bg1"/>
                </a:solidFill>
              </a:rPr>
              <a:t> and </a:t>
            </a:r>
            <a:r>
              <a:rPr lang="en-US" sz="2400" dirty="0" err="1" smtClean="0">
                <a:solidFill>
                  <a:schemeClr val="bg1"/>
                </a:solidFill>
              </a:rPr>
              <a:t>eosinophils</a:t>
            </a:r>
            <a:endParaRPr lang="en-US" sz="2400" dirty="0" smtClean="0">
              <a:solidFill>
                <a:schemeClr val="bg1"/>
              </a:solidFill>
            </a:endParaRPr>
          </a:p>
          <a:p>
            <a:pPr>
              <a:buClr>
                <a:schemeClr val="bg1"/>
              </a:buClr>
              <a:buFont typeface="Wingdings" pitchFamily="2" charset="2"/>
              <a:buChar char="§"/>
            </a:pPr>
            <a:endParaRPr lang="en-US" sz="2400" dirty="0" smtClean="0">
              <a:solidFill>
                <a:schemeClr val="bg1"/>
              </a:solidFill>
            </a:endParaRPr>
          </a:p>
        </p:txBody>
      </p:sp>
      <p:pic>
        <p:nvPicPr>
          <p:cNvPr id="7" name="Content Placeholder 6" descr="pemphigus mech.jpg"/>
          <p:cNvPicPr>
            <a:picLocks noGrp="1" noChangeAspect="1"/>
          </p:cNvPicPr>
          <p:nvPr>
            <p:ph sz="half" idx="2"/>
          </p:nvPr>
        </p:nvPicPr>
        <p:blipFill>
          <a:blip r:embed="rId3" cstate="print"/>
          <a:stretch>
            <a:fillRect/>
          </a:stretch>
        </p:blipFill>
        <p:spPr>
          <a:xfrm>
            <a:off x="5105400" y="1828800"/>
            <a:ext cx="3754438" cy="3505199"/>
          </a:xfrm>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pemphigus6.jpg"/>
          <p:cNvPicPr>
            <a:picLocks noGrp="1" noChangeAspect="1"/>
          </p:cNvPicPr>
          <p:nvPr>
            <p:ph idx="1"/>
          </p:nvPr>
        </p:nvPicPr>
        <p:blipFill>
          <a:blip r:embed="rId2" cstate="print"/>
          <a:stretch>
            <a:fillRect/>
          </a:stretch>
        </p:blipFill>
        <p:spPr>
          <a:xfrm>
            <a:off x="685800" y="381000"/>
            <a:ext cx="3962400" cy="6096000"/>
          </a:xfrm>
        </p:spPr>
      </p:pic>
      <p:sp>
        <p:nvSpPr>
          <p:cNvPr id="3" name="Title 2"/>
          <p:cNvSpPr>
            <a:spLocks noGrp="1"/>
          </p:cNvSpPr>
          <p:nvPr>
            <p:ph type="title"/>
          </p:nvPr>
        </p:nvSpPr>
        <p:spPr/>
        <p:txBody>
          <a:bodyPr/>
          <a:lstStyle/>
          <a:p>
            <a:endParaRPr lang="en-US"/>
          </a:p>
        </p:txBody>
      </p:sp>
      <p:pic>
        <p:nvPicPr>
          <p:cNvPr id="1026" name="Picture 2"/>
          <p:cNvPicPr>
            <a:picLocks noChangeAspect="1" noChangeArrowheads="1"/>
          </p:cNvPicPr>
          <p:nvPr/>
        </p:nvPicPr>
        <p:blipFill>
          <a:blip r:embed="rId3" cstate="print"/>
          <a:srcRect/>
          <a:stretch>
            <a:fillRect/>
          </a:stretch>
        </p:blipFill>
        <p:spPr bwMode="auto">
          <a:xfrm>
            <a:off x="4876800" y="381000"/>
            <a:ext cx="3810000" cy="60198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idx="1"/>
          </p:nvPr>
        </p:nvSpPr>
        <p:spPr>
          <a:xfrm>
            <a:off x="228600" y="228600"/>
            <a:ext cx="4267200" cy="609600"/>
          </a:xfrm>
          <a:solidFill>
            <a:schemeClr val="tx1">
              <a:lumMod val="85000"/>
            </a:schemeClr>
          </a:solidFill>
        </p:spPr>
        <p:txBody>
          <a:bodyPr/>
          <a:lstStyle/>
          <a:p>
            <a:pPr algn="ctr"/>
            <a:r>
              <a:rPr lang="en-US" dirty="0" smtClean="0">
                <a:solidFill>
                  <a:schemeClr val="bg1"/>
                </a:solidFill>
              </a:rPr>
              <a:t>Dogs</a:t>
            </a:r>
            <a:endParaRPr lang="en-US" dirty="0">
              <a:solidFill>
                <a:schemeClr val="bg1"/>
              </a:solidFill>
            </a:endParaRPr>
          </a:p>
        </p:txBody>
      </p:sp>
      <p:sp>
        <p:nvSpPr>
          <p:cNvPr id="6" name="Content Placeholder 5"/>
          <p:cNvSpPr>
            <a:spLocks noGrp="1"/>
          </p:cNvSpPr>
          <p:nvPr>
            <p:ph sz="half" idx="2"/>
          </p:nvPr>
        </p:nvSpPr>
        <p:spPr>
          <a:xfrm>
            <a:off x="228600" y="914400"/>
            <a:ext cx="4267200" cy="5715000"/>
          </a:xfrm>
          <a:solidFill>
            <a:schemeClr val="tx1">
              <a:lumMod val="85000"/>
            </a:schemeClr>
          </a:solidFill>
        </p:spPr>
        <p:txBody>
          <a:bodyPr>
            <a:normAutofit/>
          </a:bodyPr>
          <a:lstStyle/>
          <a:p>
            <a:endParaRPr lang="en-US" sz="2200" dirty="0" smtClean="0">
              <a:solidFill>
                <a:schemeClr val="bg1"/>
              </a:solidFill>
            </a:endParaRPr>
          </a:p>
          <a:p>
            <a:pPr>
              <a:buClr>
                <a:schemeClr val="bg1"/>
              </a:buClr>
              <a:buFont typeface="Wingdings" pitchFamily="2" charset="2"/>
              <a:buChar char="§"/>
            </a:pPr>
            <a:r>
              <a:rPr lang="en-US" sz="2200" dirty="0" smtClean="0">
                <a:solidFill>
                  <a:schemeClr val="bg1"/>
                </a:solidFill>
              </a:rPr>
              <a:t>No age or sex predilection</a:t>
            </a:r>
          </a:p>
          <a:p>
            <a:pPr>
              <a:buClr>
                <a:schemeClr val="bg1"/>
              </a:buClr>
              <a:buFont typeface="Wingdings" pitchFamily="2" charset="2"/>
              <a:buChar char="§"/>
            </a:pPr>
            <a:endParaRPr lang="en-US" sz="2200" dirty="0" smtClean="0">
              <a:solidFill>
                <a:schemeClr val="bg1"/>
              </a:solidFill>
            </a:endParaRPr>
          </a:p>
          <a:p>
            <a:pPr>
              <a:buClr>
                <a:schemeClr val="bg1"/>
              </a:buClr>
              <a:buFont typeface="Wingdings" pitchFamily="2" charset="2"/>
              <a:buChar char="§"/>
            </a:pPr>
            <a:r>
              <a:rPr lang="en-US" sz="2200" dirty="0" err="1" smtClean="0">
                <a:solidFill>
                  <a:schemeClr val="bg1"/>
                </a:solidFill>
              </a:rPr>
              <a:t>Akitas</a:t>
            </a:r>
            <a:r>
              <a:rPr lang="en-US" sz="2200" dirty="0" smtClean="0">
                <a:solidFill>
                  <a:schemeClr val="bg1"/>
                </a:solidFill>
              </a:rPr>
              <a:t>, Chow chows, Dachshunds, Bearded collies, </a:t>
            </a:r>
            <a:r>
              <a:rPr lang="en-US" sz="2200" dirty="0" err="1" smtClean="0">
                <a:solidFill>
                  <a:schemeClr val="bg1"/>
                </a:solidFill>
              </a:rPr>
              <a:t>Newfoundlands</a:t>
            </a:r>
            <a:r>
              <a:rPr lang="en-US" sz="2200" dirty="0" smtClean="0">
                <a:solidFill>
                  <a:schemeClr val="bg1"/>
                </a:solidFill>
              </a:rPr>
              <a:t>, Dobermans and Schipperkes</a:t>
            </a:r>
          </a:p>
          <a:p>
            <a:pPr>
              <a:buClr>
                <a:schemeClr val="bg1"/>
              </a:buClr>
              <a:buFont typeface="Wingdings" pitchFamily="2" charset="2"/>
              <a:buChar char="§"/>
            </a:pPr>
            <a:endParaRPr lang="en-US" sz="2200" dirty="0" smtClean="0">
              <a:solidFill>
                <a:schemeClr val="bg1"/>
              </a:solidFill>
            </a:endParaRPr>
          </a:p>
          <a:p>
            <a:pPr>
              <a:buClr>
                <a:schemeClr val="bg1"/>
              </a:buClr>
              <a:buFont typeface="Wingdings" pitchFamily="2" charset="2"/>
              <a:buChar char="§"/>
            </a:pPr>
            <a:r>
              <a:rPr lang="en-US" sz="2200" dirty="0" err="1" smtClean="0">
                <a:solidFill>
                  <a:schemeClr val="bg1"/>
                </a:solidFill>
              </a:rPr>
              <a:t>Pruritis</a:t>
            </a:r>
            <a:r>
              <a:rPr lang="en-US" sz="2200" dirty="0" smtClean="0">
                <a:solidFill>
                  <a:schemeClr val="bg1"/>
                </a:solidFill>
              </a:rPr>
              <a:t> is variable (22%)</a:t>
            </a:r>
          </a:p>
          <a:p>
            <a:pPr>
              <a:buClr>
                <a:schemeClr val="bg1"/>
              </a:buClr>
              <a:buFont typeface="Wingdings" pitchFamily="2" charset="2"/>
              <a:buChar char="§"/>
            </a:pPr>
            <a:endParaRPr lang="en-US" sz="2200" dirty="0" smtClean="0">
              <a:solidFill>
                <a:schemeClr val="bg1"/>
              </a:solidFill>
            </a:endParaRPr>
          </a:p>
          <a:p>
            <a:pPr>
              <a:buClr>
                <a:schemeClr val="bg1"/>
              </a:buClr>
              <a:buFont typeface="Wingdings" pitchFamily="2" charset="2"/>
              <a:buChar char="§"/>
            </a:pPr>
            <a:r>
              <a:rPr lang="en-US" sz="2200" dirty="0" smtClean="0">
                <a:solidFill>
                  <a:schemeClr val="bg1"/>
                </a:solidFill>
              </a:rPr>
              <a:t>Distribution is primarily generalized</a:t>
            </a:r>
          </a:p>
          <a:p>
            <a:endParaRPr lang="en-US" sz="2200" dirty="0">
              <a:solidFill>
                <a:schemeClr val="bg1"/>
              </a:solidFill>
            </a:endParaRPr>
          </a:p>
        </p:txBody>
      </p:sp>
      <p:sp>
        <p:nvSpPr>
          <p:cNvPr id="8" name="Content Placeholder 7"/>
          <p:cNvSpPr>
            <a:spLocks noGrp="1"/>
          </p:cNvSpPr>
          <p:nvPr>
            <p:ph sz="quarter" idx="4"/>
          </p:nvPr>
        </p:nvSpPr>
        <p:spPr>
          <a:xfrm>
            <a:off x="4649788" y="914400"/>
            <a:ext cx="4265612" cy="5715000"/>
          </a:xfrm>
          <a:solidFill>
            <a:schemeClr val="tx1">
              <a:lumMod val="85000"/>
            </a:schemeClr>
          </a:solidFill>
        </p:spPr>
        <p:txBody>
          <a:bodyPr/>
          <a:lstStyle/>
          <a:p>
            <a:pPr>
              <a:buClr>
                <a:schemeClr val="bg1"/>
              </a:buClr>
              <a:buFont typeface="Wingdings" pitchFamily="2" charset="2"/>
              <a:buChar char="§"/>
            </a:pPr>
            <a:r>
              <a:rPr lang="en-US" sz="2200" dirty="0" smtClean="0">
                <a:solidFill>
                  <a:schemeClr val="bg1"/>
                </a:solidFill>
              </a:rPr>
              <a:t>No age, sex or breed predilection</a:t>
            </a:r>
          </a:p>
          <a:p>
            <a:pPr>
              <a:buClr>
                <a:schemeClr val="bg1"/>
              </a:buClr>
              <a:buFont typeface="Wingdings" pitchFamily="2" charset="2"/>
              <a:buChar char="§"/>
            </a:pPr>
            <a:endParaRPr lang="en-US" sz="2200" dirty="0" smtClean="0">
              <a:solidFill>
                <a:schemeClr val="bg1"/>
              </a:solidFill>
            </a:endParaRPr>
          </a:p>
          <a:p>
            <a:pPr>
              <a:buClr>
                <a:schemeClr val="bg1"/>
              </a:buClr>
              <a:buFont typeface="Wingdings" pitchFamily="2" charset="2"/>
              <a:buChar char="§"/>
            </a:pPr>
            <a:r>
              <a:rPr lang="en-US" sz="2200" dirty="0" smtClean="0">
                <a:solidFill>
                  <a:schemeClr val="bg1"/>
                </a:solidFill>
              </a:rPr>
              <a:t>Chronic allergic skin disease may predispose</a:t>
            </a:r>
          </a:p>
          <a:p>
            <a:pPr>
              <a:buClr>
                <a:schemeClr val="bg1"/>
              </a:buClr>
              <a:buFont typeface="Wingdings" pitchFamily="2" charset="2"/>
              <a:buChar char="§"/>
            </a:pPr>
            <a:endParaRPr lang="en-US" sz="2200" dirty="0" smtClean="0">
              <a:solidFill>
                <a:schemeClr val="bg1"/>
              </a:solidFill>
            </a:endParaRPr>
          </a:p>
          <a:p>
            <a:pPr>
              <a:buClr>
                <a:schemeClr val="bg1"/>
              </a:buClr>
              <a:buFont typeface="Wingdings" pitchFamily="2" charset="2"/>
              <a:buChar char="§"/>
            </a:pPr>
            <a:r>
              <a:rPr lang="en-US" sz="2200" dirty="0" smtClean="0">
                <a:solidFill>
                  <a:schemeClr val="bg1"/>
                </a:solidFill>
              </a:rPr>
              <a:t>Dermal infiltrates may also include large numbers of mast cells</a:t>
            </a:r>
          </a:p>
          <a:p>
            <a:pPr>
              <a:buClr>
                <a:schemeClr val="bg1"/>
              </a:buClr>
              <a:buFont typeface="Wingdings" pitchFamily="2" charset="2"/>
              <a:buChar char="§"/>
            </a:pPr>
            <a:endParaRPr lang="en-US" sz="2200" dirty="0" smtClean="0">
              <a:solidFill>
                <a:schemeClr val="bg1"/>
              </a:solidFill>
            </a:endParaRPr>
          </a:p>
          <a:p>
            <a:pPr>
              <a:buClr>
                <a:schemeClr val="bg1"/>
              </a:buClr>
              <a:buFont typeface="Wingdings" pitchFamily="2" charset="2"/>
              <a:buChar char="§"/>
            </a:pPr>
            <a:r>
              <a:rPr lang="en-US" sz="2200" dirty="0" smtClean="0">
                <a:solidFill>
                  <a:schemeClr val="bg1"/>
                </a:solidFill>
              </a:rPr>
              <a:t>Often </a:t>
            </a:r>
            <a:r>
              <a:rPr lang="en-US" sz="2200" dirty="0" err="1" smtClean="0">
                <a:solidFill>
                  <a:schemeClr val="bg1"/>
                </a:solidFill>
              </a:rPr>
              <a:t>pruritic</a:t>
            </a:r>
            <a:r>
              <a:rPr lang="en-US" sz="2200" dirty="0" smtClean="0">
                <a:solidFill>
                  <a:schemeClr val="bg1"/>
                </a:solidFill>
              </a:rPr>
              <a:t> (80%)</a:t>
            </a:r>
          </a:p>
          <a:p>
            <a:pPr>
              <a:buClr>
                <a:schemeClr val="bg1"/>
              </a:buClr>
              <a:buFont typeface="Wingdings" pitchFamily="2" charset="2"/>
              <a:buChar char="§"/>
            </a:pPr>
            <a:endParaRPr lang="en-US" sz="2200" dirty="0" smtClean="0">
              <a:solidFill>
                <a:schemeClr val="bg1"/>
              </a:solidFill>
            </a:endParaRPr>
          </a:p>
          <a:p>
            <a:pPr>
              <a:buClr>
                <a:schemeClr val="bg1"/>
              </a:buClr>
              <a:buFont typeface="Wingdings" pitchFamily="2" charset="2"/>
              <a:buChar char="§"/>
            </a:pPr>
            <a:r>
              <a:rPr lang="en-US" sz="2200" dirty="0" smtClean="0">
                <a:solidFill>
                  <a:schemeClr val="bg1"/>
                </a:solidFill>
              </a:rPr>
              <a:t>Most common site is the head, but lesions typically spread </a:t>
            </a:r>
            <a:endParaRPr lang="en-US" sz="2200" dirty="0">
              <a:solidFill>
                <a:schemeClr val="bg1"/>
              </a:solidFill>
            </a:endParaRPr>
          </a:p>
        </p:txBody>
      </p:sp>
      <p:sp>
        <p:nvSpPr>
          <p:cNvPr id="4" name="Title 3"/>
          <p:cNvSpPr>
            <a:spLocks noGrp="1"/>
          </p:cNvSpPr>
          <p:nvPr>
            <p:ph type="title"/>
          </p:nvPr>
        </p:nvSpPr>
        <p:spPr>
          <a:xfrm flipH="1">
            <a:off x="8686799" y="155448"/>
            <a:ext cx="45719" cy="73152"/>
          </a:xfrm>
        </p:spPr>
        <p:txBody>
          <a:bodyPr>
            <a:normAutofit fontScale="90000"/>
          </a:bodyPr>
          <a:lstStyle/>
          <a:p>
            <a:endParaRPr lang="en-US" dirty="0"/>
          </a:p>
        </p:txBody>
      </p:sp>
      <p:sp>
        <p:nvSpPr>
          <p:cNvPr id="7" name="Text Placeholder 6"/>
          <p:cNvSpPr>
            <a:spLocks noGrp="1"/>
          </p:cNvSpPr>
          <p:nvPr>
            <p:ph type="body" idx="3"/>
          </p:nvPr>
        </p:nvSpPr>
        <p:spPr>
          <a:xfrm>
            <a:off x="4648200" y="228600"/>
            <a:ext cx="4267200" cy="609600"/>
          </a:xfrm>
          <a:solidFill>
            <a:schemeClr val="tx1">
              <a:lumMod val="85000"/>
            </a:schemeClr>
          </a:solidFill>
        </p:spPr>
        <p:txBody>
          <a:bodyPr/>
          <a:lstStyle/>
          <a:p>
            <a:pPr algn="ctr"/>
            <a:r>
              <a:rPr lang="en-US" dirty="0" smtClean="0">
                <a:solidFill>
                  <a:schemeClr val="bg1"/>
                </a:solidFill>
              </a:rPr>
              <a:t>Cats</a:t>
            </a:r>
            <a:endParaRPr lang="en-US" dirty="0">
              <a:solidFill>
                <a:schemeClr val="bg1"/>
              </a:solidFill>
            </a:endParaRPr>
          </a:p>
        </p:txBody>
      </p:sp>
      <p:pic>
        <p:nvPicPr>
          <p:cNvPr id="4098" name="Picture 2" descr="http://www.fotosearch.com/bthumb/ARP/ARP113/Hot_Dog.jpg"/>
          <p:cNvPicPr>
            <a:picLocks noChangeAspect="1" noChangeArrowheads="1"/>
          </p:cNvPicPr>
          <p:nvPr/>
        </p:nvPicPr>
        <p:blipFill>
          <a:blip r:embed="rId3" cstate="print"/>
          <a:srcRect/>
          <a:stretch>
            <a:fillRect/>
          </a:stretch>
        </p:blipFill>
        <p:spPr bwMode="auto">
          <a:xfrm>
            <a:off x="2590800" y="5410200"/>
            <a:ext cx="1499935" cy="838200"/>
          </a:xfrm>
          <a:prstGeom prst="rect">
            <a:avLst/>
          </a:prstGeom>
          <a:noFill/>
        </p:spPr>
      </p:pic>
      <p:pic>
        <p:nvPicPr>
          <p:cNvPr id="4100" name="Picture 4" descr="http://www.fotosearch.com/bthumb/ARP/ARP112/Cat.jpg"/>
          <p:cNvPicPr>
            <a:picLocks noChangeAspect="1" noChangeArrowheads="1"/>
          </p:cNvPicPr>
          <p:nvPr/>
        </p:nvPicPr>
        <p:blipFill>
          <a:blip r:embed="rId4" cstate="print"/>
          <a:srcRect/>
          <a:stretch>
            <a:fillRect/>
          </a:stretch>
        </p:blipFill>
        <p:spPr bwMode="auto">
          <a:xfrm>
            <a:off x="7848600" y="1066800"/>
            <a:ext cx="811143" cy="990600"/>
          </a:xfrm>
          <a:prstGeom prst="rect">
            <a:avLst/>
          </a:prstGeom>
          <a:noFill/>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endParaRPr lang="en-US"/>
          </a:p>
        </p:txBody>
      </p:sp>
      <p:pic>
        <p:nvPicPr>
          <p:cNvPr id="7" name="Content Placeholder 6" descr="pemphigus4.jpg"/>
          <p:cNvPicPr>
            <a:picLocks noGrp="1" noChangeAspect="1"/>
          </p:cNvPicPr>
          <p:nvPr>
            <p:ph sz="half" idx="1"/>
          </p:nvPr>
        </p:nvPicPr>
        <p:blipFill>
          <a:blip r:embed="rId3" cstate="print"/>
          <a:stretch>
            <a:fillRect/>
          </a:stretch>
        </p:blipFill>
        <p:spPr>
          <a:xfrm>
            <a:off x="533400" y="457200"/>
            <a:ext cx="3733800" cy="2840175"/>
          </a:xfrm>
        </p:spPr>
      </p:pic>
      <p:pic>
        <p:nvPicPr>
          <p:cNvPr id="8" name="Content Placeholder 7" descr="pemphigus5.jpg"/>
          <p:cNvPicPr>
            <a:picLocks noGrp="1" noChangeAspect="1"/>
          </p:cNvPicPr>
          <p:nvPr>
            <p:ph sz="half" idx="2"/>
          </p:nvPr>
        </p:nvPicPr>
        <p:blipFill>
          <a:blip r:embed="rId4" cstate="print"/>
          <a:stretch>
            <a:fillRect/>
          </a:stretch>
        </p:blipFill>
        <p:spPr>
          <a:xfrm>
            <a:off x="4724400" y="457200"/>
            <a:ext cx="3429000" cy="3111500"/>
          </a:xfrm>
        </p:spPr>
      </p:pic>
      <p:pic>
        <p:nvPicPr>
          <p:cNvPr id="10" name="Picture 9" descr="skin 3.jpg"/>
          <p:cNvPicPr>
            <a:picLocks noChangeAspect="1"/>
          </p:cNvPicPr>
          <p:nvPr/>
        </p:nvPicPr>
        <p:blipFill>
          <a:blip r:embed="rId5" cstate="print"/>
          <a:stretch>
            <a:fillRect/>
          </a:stretch>
        </p:blipFill>
        <p:spPr>
          <a:xfrm>
            <a:off x="609600" y="3581400"/>
            <a:ext cx="3505200" cy="2590800"/>
          </a:xfrm>
          <a:prstGeom prst="rect">
            <a:avLst/>
          </a:prstGeom>
        </p:spPr>
      </p:pic>
      <p:pic>
        <p:nvPicPr>
          <p:cNvPr id="11" name="Picture 10" descr="Pemphigus2.jpg"/>
          <p:cNvPicPr>
            <a:picLocks noChangeAspect="1"/>
          </p:cNvPicPr>
          <p:nvPr/>
        </p:nvPicPr>
        <p:blipFill>
          <a:blip r:embed="rId6" cstate="print"/>
          <a:stretch>
            <a:fillRect/>
          </a:stretch>
        </p:blipFill>
        <p:spPr>
          <a:xfrm>
            <a:off x="4343400" y="3733800"/>
            <a:ext cx="3735294" cy="2667000"/>
          </a:xfrm>
          <a:prstGeom prst="rect">
            <a:avLst/>
          </a:prstGeom>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lnSpcReduction="10000"/>
          </a:bodyPr>
          <a:lstStyle/>
          <a:p>
            <a:r>
              <a:rPr lang="en-US" dirty="0" err="1" smtClean="0">
                <a:effectLst>
                  <a:outerShdw blurRad="38100" dist="38100" dir="2700000" algn="tl">
                    <a:srgbClr val="000000">
                      <a:alpha val="43137"/>
                    </a:srgbClr>
                  </a:outerShdw>
                </a:effectLst>
              </a:rPr>
              <a:t>Demodicosis</a:t>
            </a:r>
            <a:endParaRPr lang="en-US" dirty="0" smtClean="0">
              <a:effectLst>
                <a:outerShdw blurRad="38100" dist="38100" dir="2700000" algn="tl">
                  <a:srgbClr val="000000">
                    <a:alpha val="43137"/>
                  </a:srgbClr>
                </a:outerShdw>
              </a:effectLst>
            </a:endParaRPr>
          </a:p>
          <a:p>
            <a:r>
              <a:rPr lang="en-US" dirty="0" err="1" smtClean="0">
                <a:effectLst>
                  <a:outerShdw blurRad="38100" dist="38100" dir="2700000" algn="tl">
                    <a:srgbClr val="000000">
                      <a:alpha val="43137"/>
                    </a:srgbClr>
                  </a:outerShdw>
                </a:effectLst>
              </a:rPr>
              <a:t>Dermatophytosis</a:t>
            </a:r>
            <a:endParaRPr lang="en-US" dirty="0" smtClean="0">
              <a:effectLst>
                <a:outerShdw blurRad="38100" dist="38100" dir="2700000" algn="tl">
                  <a:srgbClr val="000000">
                    <a:alpha val="43137"/>
                  </a:srgbClr>
                </a:outerShdw>
              </a:effectLst>
            </a:endParaRPr>
          </a:p>
          <a:p>
            <a:r>
              <a:rPr lang="en-US" dirty="0" smtClean="0">
                <a:effectLst>
                  <a:outerShdw blurRad="38100" dist="38100" dir="2700000" algn="tl">
                    <a:srgbClr val="000000">
                      <a:alpha val="43137"/>
                    </a:srgbClr>
                  </a:outerShdw>
                </a:effectLst>
              </a:rPr>
              <a:t>DLE/SLE</a:t>
            </a:r>
          </a:p>
          <a:p>
            <a:r>
              <a:rPr lang="en-US" dirty="0" smtClean="0">
                <a:effectLst>
                  <a:outerShdw blurRad="38100" dist="38100" dir="2700000" algn="tl">
                    <a:srgbClr val="000000">
                      <a:alpha val="43137"/>
                    </a:srgbClr>
                  </a:outerShdw>
                </a:effectLst>
              </a:rPr>
              <a:t>Drug eruptions</a:t>
            </a:r>
          </a:p>
          <a:p>
            <a:r>
              <a:rPr lang="en-US" dirty="0" smtClean="0">
                <a:effectLst>
                  <a:outerShdw blurRad="38100" dist="38100" dir="2700000" algn="tl">
                    <a:srgbClr val="000000">
                      <a:alpha val="43137"/>
                    </a:srgbClr>
                  </a:outerShdw>
                </a:effectLst>
              </a:rPr>
              <a:t>E</a:t>
            </a:r>
            <a:r>
              <a:rPr lang="en-US" dirty="0" smtClean="0">
                <a:effectLst>
                  <a:outerShdw blurRad="38100" dist="38100" dir="2700000" algn="tl">
                    <a:srgbClr val="000000">
                      <a:alpha val="43137"/>
                    </a:srgbClr>
                  </a:outerShdw>
                </a:effectLst>
              </a:rPr>
              <a:t>rythema </a:t>
            </a:r>
            <a:r>
              <a:rPr lang="en-US" dirty="0" err="1" smtClean="0">
                <a:effectLst>
                  <a:outerShdw blurRad="38100" dist="38100" dir="2700000" algn="tl">
                    <a:srgbClr val="000000">
                      <a:alpha val="43137"/>
                    </a:srgbClr>
                  </a:outerShdw>
                </a:effectLst>
              </a:rPr>
              <a:t>multiforme</a:t>
            </a:r>
            <a:endParaRPr lang="en-US" dirty="0" smtClean="0">
              <a:effectLst>
                <a:outerShdw blurRad="38100" dist="38100" dir="2700000" algn="tl">
                  <a:srgbClr val="000000">
                    <a:alpha val="43137"/>
                  </a:srgbClr>
                </a:outerShdw>
              </a:effectLst>
            </a:endParaRPr>
          </a:p>
          <a:p>
            <a:r>
              <a:rPr lang="en-US" dirty="0" err="1" smtClean="0">
                <a:effectLst>
                  <a:outerShdw blurRad="38100" dist="38100" dir="2700000" algn="tl">
                    <a:srgbClr val="000000">
                      <a:alpha val="43137"/>
                    </a:srgbClr>
                  </a:outerShdw>
                </a:effectLst>
              </a:rPr>
              <a:t>Dermatomyositis</a:t>
            </a:r>
            <a:endParaRPr lang="en-US" dirty="0" smtClean="0">
              <a:effectLst>
                <a:outerShdw blurRad="38100" dist="38100" dir="2700000" algn="tl">
                  <a:srgbClr val="000000">
                    <a:alpha val="43137"/>
                  </a:srgbClr>
                </a:outerShdw>
              </a:effectLst>
            </a:endParaRPr>
          </a:p>
          <a:p>
            <a:r>
              <a:rPr lang="en-US" dirty="0" err="1" smtClean="0">
                <a:effectLst>
                  <a:outerShdw blurRad="38100" dist="38100" dir="2700000" algn="tl">
                    <a:srgbClr val="000000">
                      <a:alpha val="43137"/>
                    </a:srgbClr>
                  </a:outerShdw>
                </a:effectLst>
              </a:rPr>
              <a:t>Miliary</a:t>
            </a:r>
            <a:r>
              <a:rPr lang="en-US" dirty="0" smtClean="0">
                <a:effectLst>
                  <a:outerShdw blurRad="38100" dist="38100" dir="2700000" algn="tl">
                    <a:srgbClr val="000000">
                      <a:alpha val="43137"/>
                    </a:srgbClr>
                  </a:outerShdw>
                </a:effectLst>
              </a:rPr>
              <a:t> dermatitis</a:t>
            </a:r>
          </a:p>
          <a:p>
            <a:r>
              <a:rPr lang="en-US" dirty="0" smtClean="0">
                <a:effectLst>
                  <a:outerShdw blurRad="38100" dist="38100" dir="2700000" algn="tl">
                    <a:srgbClr val="000000">
                      <a:alpha val="43137"/>
                    </a:srgbClr>
                  </a:outerShdw>
                </a:effectLst>
              </a:rPr>
              <a:t>Idiopathic seborrhea</a:t>
            </a:r>
          </a:p>
          <a:p>
            <a:r>
              <a:rPr lang="en-US" dirty="0" err="1" smtClean="0">
                <a:effectLst>
                  <a:outerShdw blurRad="38100" dist="38100" dir="2700000" algn="tl">
                    <a:srgbClr val="000000">
                      <a:alpha val="43137"/>
                    </a:srgbClr>
                  </a:outerShdw>
                </a:effectLst>
              </a:rPr>
              <a:t>Necrolytic</a:t>
            </a:r>
            <a:r>
              <a:rPr lang="en-US" dirty="0" smtClean="0">
                <a:effectLst>
                  <a:outerShdw blurRad="38100" dist="38100" dir="2700000" algn="tl">
                    <a:srgbClr val="000000">
                      <a:alpha val="43137"/>
                    </a:srgbClr>
                  </a:outerShdw>
                </a:effectLst>
              </a:rPr>
              <a:t> migratory </a:t>
            </a:r>
            <a:r>
              <a:rPr lang="en-US" dirty="0" err="1" smtClean="0">
                <a:effectLst>
                  <a:outerShdw blurRad="38100" dist="38100" dir="2700000" algn="tl">
                    <a:srgbClr val="000000">
                      <a:alpha val="43137"/>
                    </a:srgbClr>
                  </a:outerShdw>
                </a:effectLst>
              </a:rPr>
              <a:t>erythema</a:t>
            </a:r>
            <a:endParaRPr lang="en-US" dirty="0" smtClean="0">
              <a:effectLst>
                <a:outerShdw blurRad="38100" dist="38100" dir="2700000" algn="tl">
                  <a:srgbClr val="000000">
                    <a:alpha val="43137"/>
                  </a:srgbClr>
                </a:outerShdw>
              </a:effectLst>
            </a:endParaRPr>
          </a:p>
          <a:p>
            <a:r>
              <a:rPr lang="en-US" dirty="0" smtClean="0">
                <a:effectLst>
                  <a:outerShdw blurRad="38100" dist="38100" dir="2700000" algn="tl">
                    <a:srgbClr val="000000">
                      <a:alpha val="43137"/>
                    </a:srgbClr>
                  </a:outerShdw>
                </a:effectLst>
              </a:rPr>
              <a:t>Zinc responsive </a:t>
            </a:r>
            <a:r>
              <a:rPr lang="en-US" dirty="0" err="1" smtClean="0">
                <a:effectLst>
                  <a:outerShdw blurRad="38100" dist="38100" dir="2700000" algn="tl">
                    <a:srgbClr val="000000">
                      <a:alpha val="43137"/>
                    </a:srgbClr>
                  </a:outerShdw>
                </a:effectLst>
              </a:rPr>
              <a:t>dermatosis</a:t>
            </a:r>
            <a:endParaRPr lang="en-US" dirty="0">
              <a:effectLst>
                <a:outerShdw blurRad="38100" dist="38100" dir="2700000" algn="tl">
                  <a:srgbClr val="000000">
                    <a:alpha val="43137"/>
                  </a:srgbClr>
                </a:outerShdw>
              </a:effectLst>
            </a:endParaRPr>
          </a:p>
        </p:txBody>
      </p:sp>
      <p:sp>
        <p:nvSpPr>
          <p:cNvPr id="3" name="Title 2"/>
          <p:cNvSpPr>
            <a:spLocks noGrp="1"/>
          </p:cNvSpPr>
          <p:nvPr>
            <p:ph type="title"/>
          </p:nvPr>
        </p:nvSpPr>
        <p:spPr>
          <a:xfrm>
            <a:off x="381000" y="304800"/>
            <a:ext cx="8229600" cy="1066800"/>
          </a:xfrm>
        </p:spPr>
        <p:txBody>
          <a:bodyPr>
            <a:normAutofit/>
          </a:bodyPr>
          <a:lstStyle/>
          <a:p>
            <a:r>
              <a:rPr lang="en-US" sz="3600" u="sng" dirty="0" smtClean="0">
                <a:effectLst>
                  <a:outerShdw blurRad="38100" dist="38100" dir="2700000" algn="tl">
                    <a:srgbClr val="000000">
                      <a:alpha val="43137"/>
                    </a:srgbClr>
                  </a:outerShdw>
                </a:effectLst>
              </a:rPr>
              <a:t>Differentials:</a:t>
            </a:r>
            <a:endParaRPr lang="en-US" sz="3600" u="sng" dirty="0">
              <a:effectLst>
                <a:outerShdw blurRad="38100" dist="38100" dir="2700000" algn="tl">
                  <a:srgbClr val="000000">
                    <a:alpha val="43137"/>
                  </a:srgbClr>
                </a:outerShdw>
              </a:effectLst>
            </a:endParaRPr>
          </a:p>
        </p:txBody>
      </p:sp>
      <p:pic>
        <p:nvPicPr>
          <p:cNvPr id="25606" name="Picture 6" descr="http://www.fotosearch.com/bthumb/ARP/ARP113/Scrtcpst.jpg"/>
          <p:cNvPicPr>
            <a:picLocks noChangeAspect="1" noChangeArrowheads="1"/>
          </p:cNvPicPr>
          <p:nvPr/>
        </p:nvPicPr>
        <p:blipFill>
          <a:blip r:embed="rId2" cstate="print"/>
          <a:srcRect/>
          <a:stretch>
            <a:fillRect/>
          </a:stretch>
        </p:blipFill>
        <p:spPr bwMode="auto">
          <a:xfrm>
            <a:off x="5638800" y="1447800"/>
            <a:ext cx="2732441" cy="3657600"/>
          </a:xfrm>
          <a:prstGeom prst="rect">
            <a:avLst/>
          </a:prstGeom>
          <a:noFill/>
        </p:spPr>
      </p:pic>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Paper">
  <a:themeElements>
    <a:clrScheme name="Oriel">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Paper">
      <a:maj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Paper">
      <a:fillStyleLst>
        <a:solidFill>
          <a:schemeClr val="phClr"/>
        </a:solidFill>
        <a:blipFill>
          <a:blip xmlns:r="http://schemas.openxmlformats.org/officeDocument/2006/relationships" r:embed="rId1">
            <a:duotone>
              <a:schemeClr val="phClr">
                <a:shade val="63000"/>
                <a:tint val="82000"/>
              </a:schemeClr>
              <a:schemeClr val="phClr">
                <a:tint val="10000"/>
                <a:satMod val="400000"/>
              </a:schemeClr>
            </a:duotone>
          </a:blip>
          <a:tile tx="0" ty="0" sx="40000" sy="40000" flip="none" algn="tl"/>
        </a:blipFill>
        <a:blipFill>
          <a:blip xmlns:r="http://schemas.openxmlformats.org/officeDocument/2006/relationships" r:embed="rId1">
            <a:duotone>
              <a:schemeClr val="phClr">
                <a:shade val="40000"/>
              </a:schemeClr>
              <a:schemeClr val="phClr">
                <a:tint val="42000"/>
              </a:schemeClr>
            </a:duotone>
          </a:blip>
          <a:tile tx="0" ty="0" sx="40000" sy="40000" flip="none" algn="tl"/>
        </a:blipFill>
      </a:fillStyleLst>
      <a:lnStyleLst>
        <a:ln w="12700" cap="flat" cmpd="sng" algn="ctr">
          <a:solidFill>
            <a:schemeClr val="phClr"/>
          </a:solidFill>
          <a:prstDash val="solid"/>
        </a:ln>
        <a:ln w="38100" cap="flat" cmpd="sng" algn="ctr">
          <a:solidFill>
            <a:schemeClr val="phClr"/>
          </a:solidFill>
          <a:prstDash val="solid"/>
        </a:ln>
        <a:ln w="63500" cap="flat" cmpd="sng" algn="ctr">
          <a:solidFill>
            <a:schemeClr val="phClr"/>
          </a:solidFill>
          <a:prstDash val="solid"/>
        </a:ln>
      </a:lnStyleLst>
      <a:effectStyleLst>
        <a:effectStyle>
          <a:effectLst>
            <a:outerShdw blurRad="95000" rotWithShape="0">
              <a:srgbClr val="000000">
                <a:alpha val="50000"/>
              </a:srgbClr>
            </a:outerShdw>
            <a:softEdge rad="12700"/>
          </a:effectLst>
        </a:effectStyle>
        <a:effectStyle>
          <a:effectLst>
            <a:outerShdw blurRad="95000" rotWithShape="0">
              <a:srgbClr val="000000">
                <a:alpha val="50000"/>
              </a:srgbClr>
            </a:outerShdw>
            <a:softEdge rad="12700"/>
          </a:effectLst>
        </a:effectStyle>
        <a:effectStyle>
          <a:effectLst>
            <a:outerShdw blurRad="95000" algn="tl" rotWithShape="0">
              <a:srgbClr val="000000">
                <a:alpha val="50000"/>
              </a:srgbClr>
            </a:outerShdw>
          </a:effectLst>
          <a:scene3d>
            <a:camera prst="orthographicFront"/>
            <a:lightRig rig="soft" dir="t">
              <a:rot lat="0" lon="0" rev="18000000"/>
            </a:lightRig>
          </a:scene3d>
          <a:sp3d prstMaterial="dkEdge">
            <a:bevelT w="73660" h="44450" prst="riblet"/>
          </a:sp3d>
        </a:effectStyle>
      </a:effectStyleLst>
      <a:bgFillStyleLst>
        <a:solidFill>
          <a:schemeClr val="phClr"/>
        </a:solidFill>
        <a:blipFill>
          <a:blip xmlns:r="http://schemas.openxmlformats.org/officeDocument/2006/relationships" r:embed="rId1">
            <a:duotone>
              <a:schemeClr val="phClr">
                <a:shade val="55000"/>
                <a:alpha val="20000"/>
              </a:schemeClr>
              <a:schemeClr val="phClr">
                <a:tint val="40000"/>
                <a:shade val="90000"/>
                <a:satMod val="60000"/>
                <a:alpha val="20000"/>
              </a:schemeClr>
            </a:duotone>
          </a:blip>
          <a:tile tx="0" ty="0" sx="58000" sy="38000" flip="none" algn="tl"/>
        </a:blipFill>
        <a:blipFill>
          <a:blip xmlns:r="http://schemas.openxmlformats.org/officeDocument/2006/relationships" r:embed="rId2">
            <a:duotone>
              <a:schemeClr val="phClr">
                <a:shade val="12000"/>
                <a:satMod val="240000"/>
              </a:schemeClr>
              <a:schemeClr val="phClr">
                <a:tint val="65000"/>
              </a:schemeClr>
            </a:duotone>
          </a:blip>
          <a:stretch>
            <a:fillRect/>
          </a:stretch>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Paper</Template>
  <TotalTime>3687</TotalTime>
  <Words>1532</Words>
  <Application>Microsoft Office PowerPoint</Application>
  <PresentationFormat>On-screen Show (4:3)</PresentationFormat>
  <Paragraphs>252</Paragraphs>
  <Slides>26</Slides>
  <Notes>20</Notes>
  <HiddenSlides>0</HiddenSlides>
  <MMClips>0</MMClips>
  <ScaleCrop>false</ScaleCrop>
  <HeadingPairs>
    <vt:vector size="4" baseType="variant">
      <vt:variant>
        <vt:lpstr>Theme</vt:lpstr>
      </vt:variant>
      <vt:variant>
        <vt:i4>1</vt:i4>
      </vt:variant>
      <vt:variant>
        <vt:lpstr>Slide Titles</vt:lpstr>
      </vt:variant>
      <vt:variant>
        <vt:i4>26</vt:i4>
      </vt:variant>
    </vt:vector>
  </HeadingPairs>
  <TitlesOfParts>
    <vt:vector size="27" baseType="lpstr">
      <vt:lpstr>Paper</vt:lpstr>
      <vt:lpstr>Immune Mediated Skin Disease</vt:lpstr>
      <vt:lpstr>Overview:</vt:lpstr>
      <vt:lpstr> Histology of  Skin</vt:lpstr>
      <vt:lpstr>Pemphigus Foliaceous</vt:lpstr>
      <vt:lpstr>Pathophysiology</vt:lpstr>
      <vt:lpstr>Slide 6</vt:lpstr>
      <vt:lpstr>Slide 7</vt:lpstr>
      <vt:lpstr>Slide 8</vt:lpstr>
      <vt:lpstr>Differentials:</vt:lpstr>
      <vt:lpstr>Slide 10</vt:lpstr>
      <vt:lpstr>Prognosis</vt:lpstr>
      <vt:lpstr>Discoid Lupus Erythematosus</vt:lpstr>
      <vt:lpstr>Pathophysiology</vt:lpstr>
      <vt:lpstr>Slide 14</vt:lpstr>
      <vt:lpstr>Clinical Signs</vt:lpstr>
      <vt:lpstr>Slide 16</vt:lpstr>
      <vt:lpstr>Differentials:</vt:lpstr>
      <vt:lpstr>Slide 18</vt:lpstr>
      <vt:lpstr>Erythema multiforme/Toxic Epidermal Necrolysis</vt:lpstr>
      <vt:lpstr>Slide 20</vt:lpstr>
      <vt:lpstr>Clinical Signs</vt:lpstr>
      <vt:lpstr>Slide 22</vt:lpstr>
      <vt:lpstr>Differentials:</vt:lpstr>
      <vt:lpstr>Slide 24</vt:lpstr>
      <vt:lpstr>Prognosis</vt:lpstr>
      <vt:lpstr>Questions?</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Kelly Blackstock</dc:creator>
  <cp:lastModifiedBy>Kelly Blackstock</cp:lastModifiedBy>
  <cp:revision>136</cp:revision>
  <dcterms:created xsi:type="dcterms:W3CDTF">2010-02-07T04:16:13Z</dcterms:created>
  <dcterms:modified xsi:type="dcterms:W3CDTF">2010-02-09T17:43:37Z</dcterms:modified>
</cp:coreProperties>
</file>