
<file path=[Content_Types].xml><?xml version="1.0" encoding="utf-8"?>
<Types xmlns="http://schemas.openxmlformats.org/package/2006/content-types">
  <Override PartName="/ppt/slides/slide12.xml" ContentType="application/vnd.openxmlformats-officedocument.presentationml.slide+xml"/>
  <Override PartName="/ppt/slides/slide46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22.xml" ContentType="application/vnd.openxmlformats-officedocument.presentationml.slide+xml"/>
  <Override PartName="/ppt/slides/slide28.xml" ContentType="application/vnd.openxmlformats-officedocument.presentationml.slid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s/slide30.xml" ContentType="application/vnd.openxmlformats-officedocument.presentationml.slide+xml"/>
  <Override PartName="/ppt/slides/slide35.xml" ContentType="application/vnd.openxmlformats-officedocument.presentationml.slide+xml"/>
  <Override PartName="/ppt/slides/slide42.xml" ContentType="application/vnd.openxmlformats-officedocument.presentationml.slide+xml"/>
  <Override PartName="/ppt/slides/slide36.xml" ContentType="application/vnd.openxmlformats-officedocument.presentationml.slide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slides/slide47.xml" ContentType="application/vnd.openxmlformats-officedocument.presentationml.slide+xml"/>
  <Override PartName="/ppt/slides/slide45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s/slide50.xml" ContentType="application/vnd.openxmlformats-officedocument.presentationml.slide+xml"/>
  <Override PartName="/ppt/slides/slide23.xml" ContentType="application/vnd.openxmlformats-officedocument.presentationml.slide+xml"/>
  <Override PartName="/ppt/slides/slide54.xml" ContentType="application/vnd.openxmlformats-officedocument.presentationml.slide+xml"/>
  <Override PartName="/ppt/slides/slide5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52.xml" ContentType="application/vnd.openxmlformats-officedocument.presentationml.slide+xml"/>
  <Override PartName="/ppt/slides/slide1.xml" ContentType="application/vnd.openxmlformats-officedocument.presentationml.slide+xml"/>
  <Override PartName="/ppt/slides/slide51.xml" ContentType="application/vnd.openxmlformats-officedocument.presentationml.slide+xml"/>
  <Default Extension="xml" ContentType="application/xml"/>
  <Override PartName="/ppt/slides/slide7.xml" ContentType="application/vnd.openxmlformats-officedocument.presentationml.slide+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58.xml" ContentType="application/vnd.openxmlformats-officedocument.presentationml.slid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25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3.xml" ContentType="application/vnd.openxmlformats-officedocument.presentationml.slide+xml"/>
  <Override PartName="/ppt/slides/slide40.xml" ContentType="application/vnd.openxmlformats-officedocument.presentationml.slide+xml"/>
  <Override PartName="/ppt/slides/slide14.xml" ContentType="application/vnd.openxmlformats-officedocument.presentationml.slide+xml"/>
  <Override PartName="/ppt/slides/slide34.xml" ContentType="application/vnd.openxmlformats-officedocument.presentationml.slide+xml"/>
  <Override PartName="/ppt/slides/slide44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49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s/slide43.xml" ContentType="application/vnd.openxmlformats-officedocument.presentationml.slide+xml"/>
  <Override PartName="/ppt/slides/slide48.xml" ContentType="application/vnd.openxmlformats-officedocument.presentationml.slide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37.xml" ContentType="application/vnd.openxmlformats-officedocument.presentationml.slide+xml"/>
  <Override PartName="/ppt/slides/slide10.xml" ContentType="application/vnd.openxmlformats-officedocument.presentationml.slide+xml"/>
  <Override PartName="/ppt/slides/slide59.xml" ContentType="application/vnd.openxmlformats-officedocument.presentationml.slide+xml"/>
  <Override PartName="/ppt/slides/slide33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27.xml" ContentType="application/vnd.openxmlformats-officedocument.presentationml.slide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slides/slide56.xml" ContentType="application/vnd.openxmlformats-officedocument.presentationml.slide+xml"/>
  <Override PartName="/ppt/slides/slide8.xml" ContentType="application/vnd.openxmlformats-officedocument.presentationml.slide+xml"/>
  <Override PartName="/ppt/slides/slide31.xml" ContentType="application/vnd.openxmlformats-officedocument.presentationml.slide+xml"/>
  <Override PartName="/ppt/slides/slide15.xml" ContentType="application/vnd.openxmlformats-officedocument.presentationml.slide+xml"/>
  <Default Extension="bin" ContentType="application/vnd.openxmlformats-officedocument.presentationml.printerSettings"/>
  <Default Extension="rels" ContentType="application/vnd.openxmlformats-package.relationships+xml"/>
  <Override PartName="/ppt/slides/slide9.xml" ContentType="application/vnd.openxmlformats-officedocument.presentationml.slide+xml"/>
  <Override PartName="/ppt/slides/slide53.xml" ContentType="application/vnd.openxmlformats-officedocument.presentationml.slide+xml"/>
  <Override PartName="/ppt/slides/slide24.xml" ContentType="application/vnd.openxmlformats-officedocument.presentationml.slide+xml"/>
  <Override PartName="/ppt/slides/slide39.xml" ContentType="application/vnd.openxmlformats-officedocument.presentationml.slide+xml"/>
  <Override PartName="/ppt/slides/slide32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38.xml" ContentType="application/vnd.openxmlformats-officedocument.presentationml.slide+xml"/>
  <Override PartName="/ppt/slides/slide19.xml" ContentType="application/vnd.openxmlformats-officedocument.presentationml.slide+xml"/>
  <Override PartName="/ppt/slides/slide41.xml" ContentType="application/vnd.openxmlformats-officedocument.presentationml.slide+xml"/>
  <Override PartName="/ppt/slides/slide2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-99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64" Type="http://schemas.openxmlformats.org/officeDocument/2006/relationships/theme" Target="theme/theme1.xml"/><Relationship Id="rId60" Type="http://schemas.openxmlformats.org/officeDocument/2006/relationships/slide" Target="slides/slide59.xml"/><Relationship Id="rId39" Type="http://schemas.openxmlformats.org/officeDocument/2006/relationships/slide" Target="slides/slide38.xml"/><Relationship Id="rId7" Type="http://schemas.openxmlformats.org/officeDocument/2006/relationships/slide" Target="slides/slide6.xml"/><Relationship Id="rId43" Type="http://schemas.openxmlformats.org/officeDocument/2006/relationships/slide" Target="slides/slide42.xml"/><Relationship Id="rId25" Type="http://schemas.openxmlformats.org/officeDocument/2006/relationships/slide" Target="slides/slide24.xml"/><Relationship Id="rId10" Type="http://schemas.openxmlformats.org/officeDocument/2006/relationships/slide" Target="slides/slide9.xml"/><Relationship Id="rId50" Type="http://schemas.openxmlformats.org/officeDocument/2006/relationships/slide" Target="slides/slide49.xml"/><Relationship Id="rId63" Type="http://schemas.openxmlformats.org/officeDocument/2006/relationships/viewProps" Target="viewProps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45" Type="http://schemas.openxmlformats.org/officeDocument/2006/relationships/slide" Target="slides/slide44.xml"/><Relationship Id="rId58" Type="http://schemas.openxmlformats.org/officeDocument/2006/relationships/slide" Target="slides/slide57.xml"/><Relationship Id="rId42" Type="http://schemas.openxmlformats.org/officeDocument/2006/relationships/slide" Target="slides/slide41.xml"/><Relationship Id="rId6" Type="http://schemas.openxmlformats.org/officeDocument/2006/relationships/slide" Target="slides/slide5.xml"/><Relationship Id="rId49" Type="http://schemas.openxmlformats.org/officeDocument/2006/relationships/slide" Target="slides/slide48.xml"/><Relationship Id="rId44" Type="http://schemas.openxmlformats.org/officeDocument/2006/relationships/slide" Target="slides/slide43.xml"/><Relationship Id="rId19" Type="http://schemas.openxmlformats.org/officeDocument/2006/relationships/slide" Target="slides/slide18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2" Type="http://schemas.openxmlformats.org/officeDocument/2006/relationships/slide" Target="slides/slide1.xml"/><Relationship Id="rId46" Type="http://schemas.openxmlformats.org/officeDocument/2006/relationships/slide" Target="slides/slide45.xml"/><Relationship Id="rId57" Type="http://schemas.openxmlformats.org/officeDocument/2006/relationships/slide" Target="slides/slide56.xml"/><Relationship Id="rId59" Type="http://schemas.openxmlformats.org/officeDocument/2006/relationships/slide" Target="slides/slide58.xml"/><Relationship Id="rId35" Type="http://schemas.openxmlformats.org/officeDocument/2006/relationships/slide" Target="slides/slide34.xml"/><Relationship Id="rId51" Type="http://schemas.openxmlformats.org/officeDocument/2006/relationships/slide" Target="slides/slide50.xml"/><Relationship Id="rId55" Type="http://schemas.openxmlformats.org/officeDocument/2006/relationships/slide" Target="slides/slide54.xml"/><Relationship Id="rId31" Type="http://schemas.openxmlformats.org/officeDocument/2006/relationships/slide" Target="slides/slide30.xml"/><Relationship Id="rId34" Type="http://schemas.openxmlformats.org/officeDocument/2006/relationships/slide" Target="slides/slide33.xml"/><Relationship Id="rId40" Type="http://schemas.openxmlformats.org/officeDocument/2006/relationships/slide" Target="slides/slide39.xml"/><Relationship Id="rId62" Type="http://schemas.openxmlformats.org/officeDocument/2006/relationships/presProps" Target="presProps.xml"/><Relationship Id="rId36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47" Type="http://schemas.openxmlformats.org/officeDocument/2006/relationships/slide" Target="slides/slide46.xml"/><Relationship Id="rId56" Type="http://schemas.openxmlformats.org/officeDocument/2006/relationships/slide" Target="slides/slide55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2" Type="http://schemas.openxmlformats.org/officeDocument/2006/relationships/slide" Target="slides/slide51.xml"/><Relationship Id="rId65" Type="http://schemas.openxmlformats.org/officeDocument/2006/relationships/tableStyles" Target="tableStyles.xml"/><Relationship Id="rId54" Type="http://schemas.openxmlformats.org/officeDocument/2006/relationships/slide" Target="slides/slide53.xml"/><Relationship Id="rId12" Type="http://schemas.openxmlformats.org/officeDocument/2006/relationships/slide" Target="slides/slide11.xml"/><Relationship Id="rId3" Type="http://schemas.openxmlformats.org/officeDocument/2006/relationships/slide" Target="slides/slide2.xml"/><Relationship Id="rId23" Type="http://schemas.openxmlformats.org/officeDocument/2006/relationships/slide" Target="slides/slide22.xml"/><Relationship Id="rId61" Type="http://schemas.openxmlformats.org/officeDocument/2006/relationships/printerSettings" Target="printerSettings/printerSettings1.bin"/><Relationship Id="rId53" Type="http://schemas.openxmlformats.org/officeDocument/2006/relationships/slide" Target="slides/slide52.xml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29" Type="http://schemas.openxmlformats.org/officeDocument/2006/relationships/slide" Target="slides/slide28.xml"/><Relationship Id="rId16" Type="http://schemas.openxmlformats.org/officeDocument/2006/relationships/slide" Target="slides/slide15.xml"/><Relationship Id="rId33" Type="http://schemas.openxmlformats.org/officeDocument/2006/relationships/slide" Target="slides/slide32.xml"/><Relationship Id="rId41" Type="http://schemas.openxmlformats.org/officeDocument/2006/relationships/slide" Target="slides/slide4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2" Type="http://schemas.openxmlformats.org/officeDocument/2006/relationships/slide" Target="slides/slide21.xml"/><Relationship Id="rId21" Type="http://schemas.openxmlformats.org/officeDocument/2006/relationships/slide" Target="slides/slide2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F8BC1189-412C-284A-984E-6032FF76C634}" type="datetimeFigureOut">
              <a:rPr lang="en-US" smtClean="0"/>
              <a:pPr/>
              <a:t>3/30/11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9D416D03-DA03-BD4A-AE19-E9CEF515B5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C1189-412C-284A-984E-6032FF76C634}" type="datetimeFigureOut">
              <a:rPr lang="en-US" smtClean="0"/>
              <a:pPr/>
              <a:t>3/30/11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16D03-DA03-BD4A-AE19-E9CEF515B5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C1189-412C-284A-984E-6032FF76C634}" type="datetimeFigureOut">
              <a:rPr lang="en-US" smtClean="0"/>
              <a:pPr/>
              <a:t>3/30/11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16D03-DA03-BD4A-AE19-E9CEF515B5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C1189-412C-284A-984E-6032FF76C634}" type="datetimeFigureOut">
              <a:rPr lang="en-US" smtClean="0"/>
              <a:pPr/>
              <a:t>3/30/11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16D03-DA03-BD4A-AE19-E9CEF515B5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C1189-412C-284A-984E-6032FF76C634}" type="datetimeFigureOut">
              <a:rPr lang="en-US" smtClean="0"/>
              <a:pPr/>
              <a:t>3/30/11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16D03-DA03-BD4A-AE19-E9CEF515B5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C1189-412C-284A-984E-6032FF76C634}" type="datetimeFigureOut">
              <a:rPr lang="en-US" smtClean="0"/>
              <a:pPr/>
              <a:t>3/30/11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16D03-DA03-BD4A-AE19-E9CEF515B5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8BC1189-412C-284A-984E-6032FF76C634}" type="datetimeFigureOut">
              <a:rPr lang="en-US" smtClean="0"/>
              <a:pPr/>
              <a:t>3/30/11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D416D03-DA03-BD4A-AE19-E9CEF515B55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F8BC1189-412C-284A-984E-6032FF76C634}" type="datetimeFigureOut">
              <a:rPr lang="en-US" smtClean="0"/>
              <a:pPr/>
              <a:t>3/30/11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9D416D03-DA03-BD4A-AE19-E9CEF515B5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C1189-412C-284A-984E-6032FF76C634}" type="datetimeFigureOut">
              <a:rPr lang="en-US" smtClean="0"/>
              <a:pPr/>
              <a:t>3/30/11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16D03-DA03-BD4A-AE19-E9CEF515B5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C1189-412C-284A-984E-6032FF76C634}" type="datetimeFigureOut">
              <a:rPr lang="en-US" smtClean="0"/>
              <a:pPr/>
              <a:t>3/30/11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16D03-DA03-BD4A-AE19-E9CEF515B5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C1189-412C-284A-984E-6032FF76C634}" type="datetimeFigureOut">
              <a:rPr lang="en-US" smtClean="0"/>
              <a:pPr/>
              <a:t>3/30/11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16D03-DA03-BD4A-AE19-E9CEF515B5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F8BC1189-412C-284A-984E-6032FF76C634}" type="datetimeFigureOut">
              <a:rPr lang="en-US" smtClean="0"/>
              <a:pPr/>
              <a:t>3/30/11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9D416D03-DA03-BD4A-AE19-E9CEF515B55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Immune mediated hemolytic anemia </a:t>
            </a:r>
            <a:br>
              <a:rPr lang="en-US" dirty="0" smtClean="0"/>
            </a:br>
            <a:r>
              <a:rPr lang="en-US" dirty="0" smtClean="0"/>
              <a:t>Immune mediated thrombocytopenia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Julie Menard</a:t>
            </a:r>
          </a:p>
          <a:p>
            <a:r>
              <a:rPr lang="en-US" dirty="0" smtClean="0"/>
              <a:t>Board review 2011</a:t>
            </a:r>
          </a:p>
          <a:p>
            <a:r>
              <a:rPr lang="en-US" dirty="0" smtClean="0"/>
              <a:t>Happy new year!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400" y="3871912"/>
            <a:ext cx="3810000" cy="274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516166"/>
            <a:ext cx="7620000" cy="6261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Pathophysiology IMHA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Type II hypersensitivity</a:t>
            </a:r>
          </a:p>
          <a:p>
            <a:r>
              <a:rPr lang="en-US" dirty="0" smtClean="0"/>
              <a:t>Attachment of immunoglobulin to cell membrane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Extravascular</a:t>
            </a:r>
            <a:r>
              <a:rPr lang="en-US" dirty="0" smtClean="0"/>
              <a:t> </a:t>
            </a:r>
            <a:r>
              <a:rPr lang="en-US" dirty="0" err="1" smtClean="0"/>
              <a:t>hemolysis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RBCs</a:t>
            </a:r>
            <a:r>
              <a:rPr lang="en-US" dirty="0" smtClean="0"/>
              <a:t> </a:t>
            </a:r>
            <a:r>
              <a:rPr lang="en-US" dirty="0" err="1" smtClean="0"/>
              <a:t>phagocytosed</a:t>
            </a:r>
            <a:r>
              <a:rPr lang="en-US" dirty="0" smtClean="0"/>
              <a:t> by mononuclear </a:t>
            </a:r>
            <a:r>
              <a:rPr lang="en-US" dirty="0" err="1" smtClean="0"/>
              <a:t>phagocytosis</a:t>
            </a:r>
            <a:r>
              <a:rPr lang="en-US" dirty="0" smtClean="0"/>
              <a:t> system: MPS</a:t>
            </a:r>
          </a:p>
          <a:p>
            <a:r>
              <a:rPr lang="en-US" dirty="0" smtClean="0"/>
              <a:t>Occurs in liver, spleen, bone marrow</a:t>
            </a:r>
          </a:p>
          <a:p>
            <a:endParaRPr lang="en-US" dirty="0" smtClean="0"/>
          </a:p>
          <a:p>
            <a:r>
              <a:rPr lang="en-US" dirty="0" smtClean="0"/>
              <a:t>Stimuli:</a:t>
            </a:r>
          </a:p>
          <a:p>
            <a:pPr lvl="1"/>
            <a:r>
              <a:rPr lang="en-US" dirty="0" smtClean="0"/>
              <a:t>Intracellular inclusions </a:t>
            </a:r>
            <a:r>
              <a:rPr lang="en-US" sz="2000" i="1" dirty="0" smtClean="0"/>
              <a:t>(</a:t>
            </a:r>
            <a:r>
              <a:rPr lang="en-US" sz="2000" i="1" dirty="0" err="1" smtClean="0"/>
              <a:t>Mycoplasma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hemofelis</a:t>
            </a:r>
            <a:r>
              <a:rPr lang="en-US" sz="2000" i="1" dirty="0" smtClean="0"/>
              <a:t> </a:t>
            </a:r>
            <a:r>
              <a:rPr lang="en-US" sz="2400" dirty="0" smtClean="0"/>
              <a:t>Heinz body)</a:t>
            </a:r>
          </a:p>
          <a:p>
            <a:pPr lvl="1"/>
            <a:r>
              <a:rPr lang="en-US" dirty="0" smtClean="0"/>
              <a:t>Membrane coating </a:t>
            </a:r>
            <a:r>
              <a:rPr lang="en-US" dirty="0" err="1" smtClean="0"/>
              <a:t>w</a:t>
            </a:r>
            <a:r>
              <a:rPr lang="en-US" dirty="0" smtClean="0"/>
              <a:t> </a:t>
            </a:r>
            <a:r>
              <a:rPr lang="en-US" dirty="0" err="1" smtClean="0"/>
              <a:t>IgM</a:t>
            </a:r>
            <a:r>
              <a:rPr lang="en-US" dirty="0" smtClean="0"/>
              <a:t> or </a:t>
            </a:r>
            <a:r>
              <a:rPr lang="en-US" b="1" i="1" dirty="0" err="1" smtClean="0"/>
              <a:t>IgG</a:t>
            </a:r>
            <a:endParaRPr lang="en-US" b="1" i="1" dirty="0" smtClean="0"/>
          </a:p>
          <a:p>
            <a:pPr lvl="1"/>
            <a:r>
              <a:rPr lang="en-US" dirty="0" err="1" smtClean="0"/>
              <a:t>Miminal</a:t>
            </a:r>
            <a:r>
              <a:rPr lang="en-US" dirty="0" smtClean="0"/>
              <a:t> complement mediated cell wall damage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Extravascular</a:t>
            </a:r>
            <a:r>
              <a:rPr lang="en-US" dirty="0" smtClean="0"/>
              <a:t> </a:t>
            </a:r>
            <a:r>
              <a:rPr lang="en-US" dirty="0" err="1" smtClean="0"/>
              <a:t>hemolysis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err="1" smtClean="0"/>
              <a:t>Fc</a:t>
            </a:r>
            <a:r>
              <a:rPr lang="en-US" dirty="0" smtClean="0"/>
              <a:t> receptor of macrophage reacts with the </a:t>
            </a:r>
            <a:r>
              <a:rPr lang="en-US" dirty="0" err="1" smtClean="0"/>
              <a:t>Fc</a:t>
            </a:r>
            <a:r>
              <a:rPr lang="en-US" dirty="0" smtClean="0"/>
              <a:t> component of the antibody coating </a:t>
            </a:r>
            <a:r>
              <a:rPr lang="en-US" dirty="0" err="1" smtClean="0"/>
              <a:t>RBCs</a:t>
            </a:r>
            <a:endParaRPr lang="en-US" dirty="0" smtClean="0"/>
          </a:p>
          <a:p>
            <a:pPr lvl="1"/>
            <a:r>
              <a:rPr lang="en-US" dirty="0" err="1" smtClean="0"/>
              <a:t>Phagocytosis</a:t>
            </a:r>
            <a:r>
              <a:rPr lang="en-US" dirty="0" smtClean="0"/>
              <a:t> and destruction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Formation of spherocytes </a:t>
            </a:r>
          </a:p>
          <a:p>
            <a:r>
              <a:rPr lang="en-US" dirty="0" err="1" smtClean="0"/>
              <a:t>RBC’s</a:t>
            </a:r>
            <a:r>
              <a:rPr lang="en-US" dirty="0" smtClean="0"/>
              <a:t> hemoglobin enters </a:t>
            </a:r>
            <a:r>
              <a:rPr lang="en-US" dirty="0" err="1" smtClean="0"/>
              <a:t>bilirubin</a:t>
            </a:r>
            <a:r>
              <a:rPr lang="en-US" dirty="0" smtClean="0"/>
              <a:t> metabolic pathway:</a:t>
            </a:r>
          </a:p>
          <a:p>
            <a:pPr lvl="1"/>
            <a:r>
              <a:rPr lang="en-US" dirty="0" smtClean="0"/>
              <a:t>Absence of </a:t>
            </a:r>
            <a:r>
              <a:rPr lang="en-US" dirty="0" err="1" smtClean="0"/>
              <a:t>hemoglobinemia</a:t>
            </a:r>
            <a:r>
              <a:rPr lang="en-US" dirty="0" smtClean="0"/>
              <a:t> and </a:t>
            </a:r>
            <a:r>
              <a:rPr lang="en-US" dirty="0" err="1" smtClean="0"/>
              <a:t>hemoglobinuria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114300"/>
            <a:ext cx="3810000" cy="6629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Intravascular </a:t>
            </a:r>
            <a:r>
              <a:rPr lang="en-US" dirty="0" err="1" smtClean="0"/>
              <a:t>hemolysis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err="1" smtClean="0"/>
              <a:t>IgM</a:t>
            </a:r>
            <a:r>
              <a:rPr lang="en-US" dirty="0" smtClean="0"/>
              <a:t> and </a:t>
            </a:r>
            <a:r>
              <a:rPr lang="en-US" dirty="0" err="1" smtClean="0"/>
              <a:t>IgG</a:t>
            </a:r>
            <a:r>
              <a:rPr lang="en-US" dirty="0" smtClean="0"/>
              <a:t> attach to </a:t>
            </a:r>
            <a:r>
              <a:rPr lang="en-US" dirty="0" err="1" smtClean="0"/>
              <a:t>RBC’s</a:t>
            </a:r>
            <a:r>
              <a:rPr lang="en-US" dirty="0" smtClean="0"/>
              <a:t> membrane</a:t>
            </a:r>
          </a:p>
          <a:p>
            <a:r>
              <a:rPr lang="en-US" dirty="0" smtClean="0"/>
              <a:t>Activates classical pathway complement system</a:t>
            </a:r>
          </a:p>
          <a:p>
            <a:pPr lvl="1"/>
            <a:r>
              <a:rPr lang="en-US" dirty="0" smtClean="0"/>
              <a:t>Deposition complement component on the erythrocyte surface and activation</a:t>
            </a:r>
          </a:p>
          <a:p>
            <a:r>
              <a:rPr lang="en-US" dirty="0" smtClean="0"/>
              <a:t>Membrane attack complex:</a:t>
            </a:r>
          </a:p>
          <a:p>
            <a:pPr lvl="1"/>
            <a:r>
              <a:rPr lang="en-US" dirty="0" smtClean="0"/>
              <a:t>Direct damage to cell membrane</a:t>
            </a:r>
          </a:p>
          <a:p>
            <a:pPr lvl="1"/>
            <a:r>
              <a:rPr lang="en-US" dirty="0" smtClean="0"/>
              <a:t>Influx extracellular fluid within the cell</a:t>
            </a:r>
          </a:p>
          <a:p>
            <a:pPr lvl="1"/>
            <a:r>
              <a:rPr lang="en-US" dirty="0" smtClean="0"/>
              <a:t>Rupture of the cell within circulation	</a:t>
            </a:r>
          </a:p>
          <a:p>
            <a:pPr lvl="2"/>
            <a:r>
              <a:rPr lang="en-US" dirty="0" err="1" smtClean="0"/>
              <a:t>Hemoglobinemia</a:t>
            </a:r>
            <a:r>
              <a:rPr lang="en-US" dirty="0" smtClean="0"/>
              <a:t> and </a:t>
            </a:r>
            <a:r>
              <a:rPr lang="en-US" dirty="0" err="1" smtClean="0"/>
              <a:t>hemoglobinuria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562" y="127001"/>
            <a:ext cx="5787572" cy="660747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1713" y="306476"/>
            <a:ext cx="5640614" cy="64617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138960"/>
            <a:ext cx="8229600" cy="5635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816429" y="2231571"/>
            <a:ext cx="2304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660066"/>
                </a:solidFill>
              </a:rPr>
              <a:t>Extravascular</a:t>
            </a:r>
            <a:r>
              <a:rPr lang="en-US" dirty="0" smtClean="0">
                <a:solidFill>
                  <a:srgbClr val="660066"/>
                </a:solidFill>
              </a:rPr>
              <a:t> </a:t>
            </a:r>
            <a:r>
              <a:rPr lang="en-US" dirty="0" err="1" smtClean="0">
                <a:solidFill>
                  <a:srgbClr val="660066"/>
                </a:solidFill>
              </a:rPr>
              <a:t>hemolysis</a:t>
            </a:r>
            <a:endParaRPr lang="en-US" dirty="0">
              <a:solidFill>
                <a:srgbClr val="660066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88429" y="5987143"/>
            <a:ext cx="2340428" cy="870857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57200" y="2134046"/>
            <a:ext cx="2340428" cy="870857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Immunopathogenesis</a:t>
            </a:r>
            <a:r>
              <a:rPr lang="en-US" dirty="0" smtClean="0"/>
              <a:t> of canine AIHA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IgG1 and IgG4 dominate the </a:t>
            </a:r>
            <a:r>
              <a:rPr lang="en-US" dirty="0" err="1" smtClean="0"/>
              <a:t>IgG</a:t>
            </a:r>
            <a:r>
              <a:rPr lang="en-US" dirty="0" smtClean="0"/>
              <a:t> response</a:t>
            </a:r>
          </a:p>
          <a:p>
            <a:r>
              <a:rPr lang="en-US" dirty="0" err="1" smtClean="0"/>
              <a:t>IgM</a:t>
            </a:r>
            <a:r>
              <a:rPr lang="en-US" dirty="0" smtClean="0"/>
              <a:t> though to be associated with intravascular </a:t>
            </a:r>
            <a:r>
              <a:rPr lang="en-US" dirty="0" err="1" smtClean="0"/>
              <a:t>hemolysis</a:t>
            </a:r>
            <a:endParaRPr lang="en-US" dirty="0" smtClean="0"/>
          </a:p>
          <a:p>
            <a:r>
              <a:rPr lang="en-US" dirty="0" err="1" smtClean="0"/>
              <a:t>Autoantibodies</a:t>
            </a:r>
            <a:r>
              <a:rPr lang="en-US" dirty="0" smtClean="0"/>
              <a:t> directed against: </a:t>
            </a:r>
          </a:p>
          <a:p>
            <a:pPr lvl="1"/>
            <a:r>
              <a:rPr lang="en-US" dirty="0" smtClean="0"/>
              <a:t>Erythrocyte membrane </a:t>
            </a:r>
            <a:r>
              <a:rPr lang="en-US" dirty="0" err="1" smtClean="0"/>
              <a:t>glycophorins</a:t>
            </a:r>
            <a:endParaRPr lang="en-US" dirty="0" smtClean="0"/>
          </a:p>
          <a:p>
            <a:pPr lvl="1"/>
            <a:r>
              <a:rPr lang="en-US" dirty="0" smtClean="0"/>
              <a:t>Anion exchange molecule (aka band 3)</a:t>
            </a:r>
          </a:p>
          <a:p>
            <a:pPr lvl="1"/>
            <a:r>
              <a:rPr lang="en-US" dirty="0" err="1" smtClean="0"/>
              <a:t>Cytoskeletal</a:t>
            </a:r>
            <a:r>
              <a:rPr lang="en-US" dirty="0" smtClean="0"/>
              <a:t> molecule </a:t>
            </a:r>
            <a:r>
              <a:rPr lang="en-US" dirty="0" err="1" smtClean="0"/>
              <a:t>spectrin</a:t>
            </a:r>
            <a:endParaRPr lang="en-US" dirty="0" smtClean="0"/>
          </a:p>
          <a:p>
            <a:r>
              <a:rPr lang="en-US" dirty="0" smtClean="0"/>
              <a:t>Poorly regulated </a:t>
            </a:r>
            <a:r>
              <a:rPr lang="en-US" dirty="0" err="1" smtClean="0"/>
              <a:t>supressor</a:t>
            </a:r>
            <a:r>
              <a:rPr lang="en-US" dirty="0" smtClean="0"/>
              <a:t> T cell function or overstimulation of immune system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Auto immune hemolytic anemia</a:t>
            </a:r>
            <a:r>
              <a:rPr lang="en-US" dirty="0" smtClean="0"/>
              <a:t> = primary</a:t>
            </a:r>
          </a:p>
          <a:p>
            <a:pPr lvl="1"/>
            <a:r>
              <a:rPr lang="en-US" dirty="0" smtClean="0"/>
              <a:t>True autoantibody with a specificity for a self antigen of the RBC membrane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Immune mediated hemolytic anemia </a:t>
            </a:r>
            <a:r>
              <a:rPr lang="en-US" dirty="0" smtClean="0"/>
              <a:t>=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secondary</a:t>
            </a:r>
          </a:p>
          <a:p>
            <a:pPr lvl="1"/>
            <a:r>
              <a:rPr lang="en-US" dirty="0" smtClean="0"/>
              <a:t>Antibody has specificity for an infectious agent or drug that is associated with RBC surface</a:t>
            </a:r>
          </a:p>
          <a:p>
            <a:pPr lvl="1"/>
            <a:r>
              <a:rPr lang="en-US" dirty="0" smtClean="0"/>
              <a:t>RBC destruction: bystander </a:t>
            </a:r>
            <a:r>
              <a:rPr lang="en-US" dirty="0" err="1" smtClean="0"/>
              <a:t>hemolysis</a:t>
            </a:r>
            <a:r>
              <a:rPr lang="en-US" dirty="0" smtClean="0"/>
              <a:t>, causative antibody not specific for the </a:t>
            </a:r>
            <a:r>
              <a:rPr lang="en-US" dirty="0" err="1" smtClean="0"/>
              <a:t>RBCs</a:t>
            </a:r>
            <a:r>
              <a:rPr lang="en-US" dirty="0" smtClean="0"/>
              <a:t> itself.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Cytokines and IMHA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/>
              <a:t>IMHA in humans:</a:t>
            </a:r>
          </a:p>
          <a:p>
            <a:pPr lvl="1"/>
            <a:r>
              <a:rPr lang="en-US" dirty="0" smtClean="0"/>
              <a:t>Increase levels : IL-2, IL-4 and TFN </a:t>
            </a:r>
            <a:r>
              <a:rPr lang="en-US" dirty="0" err="1" smtClean="0"/>
              <a:t>α</a:t>
            </a:r>
            <a:endParaRPr lang="en-US" dirty="0" smtClean="0"/>
          </a:p>
          <a:p>
            <a:pPr lvl="1"/>
            <a:r>
              <a:rPr lang="en-US" dirty="0" smtClean="0"/>
              <a:t>Imbalance IL-10 and IL-2</a:t>
            </a:r>
          </a:p>
          <a:p>
            <a:pPr lvl="1"/>
            <a:r>
              <a:rPr lang="en-US" dirty="0" smtClean="0"/>
              <a:t>Type 2 helper cells involved (Th2) involved and </a:t>
            </a:r>
            <a:r>
              <a:rPr lang="en-US" dirty="0" err="1" smtClean="0"/>
              <a:t>hyperactivated</a:t>
            </a: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78824" y="319668"/>
            <a:ext cx="2999938" cy="206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Cytokines and IMHA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Kjejgaard</a:t>
            </a:r>
            <a:r>
              <a:rPr lang="en-US" dirty="0" smtClean="0"/>
              <a:t>-Hansen, </a:t>
            </a:r>
            <a:r>
              <a:rPr lang="en-US" dirty="0" err="1" smtClean="0"/>
              <a:t>Goggs</a:t>
            </a:r>
            <a:r>
              <a:rPr lang="en-US" dirty="0" smtClean="0"/>
              <a:t>, </a:t>
            </a:r>
            <a:r>
              <a:rPr lang="en-US" dirty="0" err="1" smtClean="0"/>
              <a:t>Willenberg</a:t>
            </a:r>
            <a:r>
              <a:rPr lang="en-US" dirty="0" smtClean="0"/>
              <a:t> and Chan. JVIM 2010.</a:t>
            </a:r>
          </a:p>
          <a:p>
            <a:r>
              <a:rPr lang="en-US" dirty="0" smtClean="0"/>
              <a:t>Increased levels of:</a:t>
            </a:r>
          </a:p>
          <a:p>
            <a:pPr lvl="2"/>
            <a:r>
              <a:rPr lang="en-US" dirty="0" smtClean="0"/>
              <a:t>IL-2</a:t>
            </a:r>
          </a:p>
          <a:p>
            <a:pPr lvl="2"/>
            <a:r>
              <a:rPr lang="en-US" dirty="0" smtClean="0"/>
              <a:t>IL-10</a:t>
            </a:r>
          </a:p>
          <a:p>
            <a:pPr lvl="2"/>
            <a:r>
              <a:rPr lang="en-US" dirty="0" smtClean="0"/>
              <a:t>KC (</a:t>
            </a:r>
            <a:r>
              <a:rPr lang="en-US" dirty="0" err="1" smtClean="0"/>
              <a:t>keratinocyte</a:t>
            </a:r>
            <a:r>
              <a:rPr lang="en-US" dirty="0" smtClean="0"/>
              <a:t> </a:t>
            </a:r>
            <a:r>
              <a:rPr lang="en-US" dirty="0" err="1" smtClean="0"/>
              <a:t>chemoattractant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MCP-1 (</a:t>
            </a:r>
            <a:r>
              <a:rPr lang="en-US" dirty="0" err="1" smtClean="0"/>
              <a:t>monocyte</a:t>
            </a:r>
            <a:r>
              <a:rPr lang="en-US" dirty="0" smtClean="0"/>
              <a:t> </a:t>
            </a:r>
            <a:r>
              <a:rPr lang="en-US" dirty="0" err="1" smtClean="0"/>
              <a:t>chemoattractant</a:t>
            </a:r>
            <a:r>
              <a:rPr lang="en-US" dirty="0" smtClean="0"/>
              <a:t> protein-1)</a:t>
            </a:r>
          </a:p>
          <a:p>
            <a:r>
              <a:rPr lang="en-US" dirty="0" smtClean="0"/>
              <a:t>IL-15, IL-18, MCP-1 and GM-CSF are associated with macrophage/ </a:t>
            </a:r>
            <a:r>
              <a:rPr lang="en-US" dirty="0" err="1" smtClean="0"/>
              <a:t>monocyte</a:t>
            </a:r>
            <a:r>
              <a:rPr lang="en-US" dirty="0" smtClean="0"/>
              <a:t> stimulation</a:t>
            </a:r>
          </a:p>
          <a:p>
            <a:pPr lvl="1"/>
            <a:r>
              <a:rPr lang="en-US" dirty="0" smtClean="0"/>
              <a:t>Levels are higher in non survivors vs. survivors</a:t>
            </a:r>
          </a:p>
          <a:p>
            <a:r>
              <a:rPr lang="en-US" dirty="0" smtClean="0"/>
              <a:t>IL-18 and MCP-1 independently associated </a:t>
            </a:r>
            <a:r>
              <a:rPr lang="en-US" dirty="0" err="1" smtClean="0"/>
              <a:t>w</a:t>
            </a:r>
            <a:r>
              <a:rPr lang="en-US" dirty="0" smtClean="0"/>
              <a:t> mortality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AIHA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Unique disease</a:t>
            </a:r>
          </a:p>
          <a:p>
            <a:r>
              <a:rPr lang="en-US" dirty="0" smtClean="0"/>
              <a:t>Associated concurrent disease</a:t>
            </a:r>
          </a:p>
          <a:p>
            <a:pPr lvl="1"/>
            <a:r>
              <a:rPr lang="en-US" dirty="0" smtClean="0"/>
              <a:t> Immune mediated thrombocytopenia  </a:t>
            </a:r>
            <a:r>
              <a:rPr lang="en-US" sz="1400" dirty="0" smtClean="0"/>
              <a:t>(Evan’s syndrome)</a:t>
            </a:r>
          </a:p>
          <a:p>
            <a:pPr lvl="1"/>
            <a:r>
              <a:rPr lang="en-US" dirty="0" smtClean="0"/>
              <a:t>Primary autoimmune immune mediated </a:t>
            </a:r>
            <a:r>
              <a:rPr lang="en-US" dirty="0" err="1" smtClean="0"/>
              <a:t>neutropenia</a:t>
            </a:r>
            <a:endParaRPr lang="en-US" dirty="0" smtClean="0"/>
          </a:p>
          <a:p>
            <a:pPr lvl="1"/>
            <a:r>
              <a:rPr lang="en-US" dirty="0" err="1" smtClean="0"/>
              <a:t>Multisystemic</a:t>
            </a:r>
            <a:r>
              <a:rPr lang="en-US" dirty="0" smtClean="0"/>
              <a:t> autoimmune disease systemic lupus </a:t>
            </a:r>
            <a:r>
              <a:rPr lang="en-US" dirty="0" err="1" smtClean="0"/>
              <a:t>erythematous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Secondary IMHA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Neoplasia</a:t>
            </a:r>
            <a:endParaRPr lang="en-US" dirty="0" smtClean="0"/>
          </a:p>
          <a:p>
            <a:pPr lvl="1"/>
            <a:r>
              <a:rPr lang="en-US" dirty="0" smtClean="0"/>
              <a:t>Lymphoma</a:t>
            </a:r>
          </a:p>
          <a:p>
            <a:pPr lvl="1"/>
            <a:r>
              <a:rPr lang="en-US" dirty="0" err="1" smtClean="0"/>
              <a:t>Myeloproliferative</a:t>
            </a:r>
            <a:r>
              <a:rPr lang="en-US" dirty="0" smtClean="0"/>
              <a:t> disease</a:t>
            </a:r>
          </a:p>
          <a:p>
            <a:pPr lvl="1"/>
            <a:r>
              <a:rPr lang="en-US" dirty="0" err="1" smtClean="0"/>
              <a:t>Anaplastic</a:t>
            </a:r>
            <a:r>
              <a:rPr lang="en-US" dirty="0" smtClean="0"/>
              <a:t> sarcoma</a:t>
            </a:r>
          </a:p>
          <a:p>
            <a:pPr lvl="1"/>
            <a:r>
              <a:rPr lang="en-US" dirty="0" err="1" smtClean="0"/>
              <a:t>Hemangiosarcoma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Secondary IMHA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Infectious disease:</a:t>
            </a:r>
          </a:p>
          <a:p>
            <a:pPr lvl="1"/>
            <a:r>
              <a:rPr lang="en-US" dirty="0" err="1" smtClean="0"/>
              <a:t>Babesiosis</a:t>
            </a:r>
            <a:endParaRPr lang="en-US" dirty="0" smtClean="0"/>
          </a:p>
          <a:p>
            <a:pPr lvl="1"/>
            <a:r>
              <a:rPr lang="en-US" dirty="0" err="1" smtClean="0"/>
              <a:t>Ehrlichiosis</a:t>
            </a:r>
            <a:endParaRPr lang="en-US" dirty="0" smtClean="0"/>
          </a:p>
          <a:p>
            <a:pPr lvl="1"/>
            <a:r>
              <a:rPr lang="en-US" dirty="0" err="1" smtClean="0"/>
              <a:t>Leishmaniosis</a:t>
            </a:r>
            <a:endParaRPr lang="en-US" dirty="0" smtClean="0"/>
          </a:p>
          <a:p>
            <a:pPr lvl="1"/>
            <a:r>
              <a:rPr lang="en-US" dirty="0" err="1" smtClean="0"/>
              <a:t>Rickettsioses</a:t>
            </a:r>
            <a:endParaRPr lang="en-US" dirty="0" smtClean="0"/>
          </a:p>
          <a:p>
            <a:pPr lvl="1"/>
            <a:r>
              <a:rPr lang="en-US" dirty="0" err="1" smtClean="0"/>
              <a:t>Anaplasmosis</a:t>
            </a:r>
            <a:endParaRPr lang="en-US" dirty="0" smtClean="0"/>
          </a:p>
          <a:p>
            <a:pPr lvl="1"/>
            <a:r>
              <a:rPr lang="en-US" dirty="0" err="1" smtClean="0"/>
              <a:t>Bartonellosis</a:t>
            </a: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8198" y="1098877"/>
            <a:ext cx="3810000" cy="345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Secondary IMHA differentials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Drugs</a:t>
            </a:r>
          </a:p>
          <a:p>
            <a:pPr lvl="1"/>
            <a:r>
              <a:rPr lang="en-US" dirty="0" smtClean="0"/>
              <a:t>Sulfonamide</a:t>
            </a:r>
          </a:p>
          <a:p>
            <a:pPr lvl="1"/>
            <a:r>
              <a:rPr lang="en-US" dirty="0" smtClean="0"/>
              <a:t>Cephalosporin </a:t>
            </a:r>
          </a:p>
          <a:p>
            <a:pPr lvl="1"/>
            <a:r>
              <a:rPr lang="en-US" dirty="0" smtClean="0"/>
              <a:t>NSAID</a:t>
            </a:r>
          </a:p>
          <a:p>
            <a:pPr lvl="1"/>
            <a:r>
              <a:rPr lang="en-US" dirty="0" smtClean="0"/>
              <a:t>Vaccines (within 4 weeks)</a:t>
            </a:r>
          </a:p>
          <a:p>
            <a:pPr lvl="2"/>
            <a:r>
              <a:rPr lang="en-US" dirty="0" smtClean="0"/>
              <a:t> Rare incidence UK veterinary product committee: vaccine associated IMHA: 0.001 per 10 000 doses vaccines sold.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Mechanism of action drug induced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Cephalosporin:</a:t>
            </a:r>
          </a:p>
          <a:p>
            <a:pPr lvl="1"/>
            <a:r>
              <a:rPr lang="en-US" dirty="0" smtClean="0"/>
              <a:t>Drug or drug breakdown product adhere to RBC membrane</a:t>
            </a:r>
          </a:p>
          <a:p>
            <a:pPr lvl="1"/>
            <a:r>
              <a:rPr lang="en-US" dirty="0" smtClean="0"/>
              <a:t>Induction complement attack</a:t>
            </a:r>
          </a:p>
          <a:p>
            <a:r>
              <a:rPr lang="en-US" dirty="0" smtClean="0"/>
              <a:t>Sulfa, </a:t>
            </a:r>
            <a:r>
              <a:rPr lang="en-US" dirty="0" err="1" smtClean="0"/>
              <a:t>quinidine</a:t>
            </a:r>
            <a:r>
              <a:rPr lang="en-US" dirty="0" smtClean="0"/>
              <a:t>, insulin, acetaminophen, tetracycline:</a:t>
            </a:r>
          </a:p>
          <a:p>
            <a:pPr lvl="1"/>
            <a:r>
              <a:rPr lang="en-US" dirty="0" smtClean="0"/>
              <a:t>induces </a:t>
            </a:r>
            <a:r>
              <a:rPr lang="en-US" dirty="0" err="1" smtClean="0"/>
              <a:t>IgM</a:t>
            </a:r>
            <a:r>
              <a:rPr lang="en-US" dirty="0" smtClean="0"/>
              <a:t> synthesis and </a:t>
            </a:r>
            <a:r>
              <a:rPr lang="en-US" dirty="0" err="1" smtClean="0"/>
              <a:t>IgM</a:t>
            </a:r>
            <a:r>
              <a:rPr lang="en-US" dirty="0" smtClean="0"/>
              <a:t>-drug binds to </a:t>
            </a:r>
            <a:r>
              <a:rPr lang="en-US" dirty="0" err="1" smtClean="0"/>
              <a:t>RBCs</a:t>
            </a:r>
            <a:endParaRPr lang="en-US" dirty="0" smtClean="0"/>
          </a:p>
          <a:p>
            <a:pPr lvl="1"/>
            <a:r>
              <a:rPr lang="en-US" dirty="0" smtClean="0"/>
              <a:t>complement activation: intravascular </a:t>
            </a:r>
            <a:r>
              <a:rPr lang="en-US" dirty="0" err="1" smtClean="0"/>
              <a:t>hemolysis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Secondary IMHA differentials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Oxidant agents</a:t>
            </a:r>
          </a:p>
          <a:p>
            <a:pPr lvl="1"/>
            <a:r>
              <a:rPr lang="en-US" dirty="0" smtClean="0"/>
              <a:t>onion</a:t>
            </a:r>
          </a:p>
          <a:p>
            <a:pPr lvl="1"/>
            <a:r>
              <a:rPr lang="en-US" dirty="0" smtClean="0"/>
              <a:t>garlic</a:t>
            </a:r>
          </a:p>
          <a:p>
            <a:pPr lvl="1"/>
            <a:r>
              <a:rPr lang="en-US" dirty="0" smtClean="0"/>
              <a:t>zinc</a:t>
            </a:r>
          </a:p>
          <a:p>
            <a:pPr lvl="2"/>
            <a:r>
              <a:rPr lang="en-US" dirty="0" smtClean="0"/>
              <a:t>Heinz body hemolytic anemia</a:t>
            </a:r>
          </a:p>
          <a:p>
            <a:pPr lvl="1"/>
            <a:r>
              <a:rPr lang="en-US" dirty="0" smtClean="0"/>
              <a:t>Bee-sting: </a:t>
            </a:r>
          </a:p>
          <a:p>
            <a:pPr lvl="2"/>
            <a:r>
              <a:rPr lang="en-US" dirty="0" err="1" smtClean="0"/>
              <a:t>hemolysin</a:t>
            </a:r>
            <a:r>
              <a:rPr lang="en-US" dirty="0" smtClean="0"/>
              <a:t> in venom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06144" y="1890259"/>
            <a:ext cx="3352801" cy="280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Secondary IMHA differentials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Intrinsic RBC deficiency</a:t>
            </a:r>
          </a:p>
          <a:p>
            <a:pPr lvl="1"/>
            <a:r>
              <a:rPr lang="en-US" dirty="0" err="1" smtClean="0"/>
              <a:t>Phosphofructokinase</a:t>
            </a:r>
            <a:r>
              <a:rPr lang="en-US" dirty="0" smtClean="0"/>
              <a:t> deficiency (English </a:t>
            </a:r>
            <a:r>
              <a:rPr lang="en-US" dirty="0" err="1" smtClean="0"/>
              <a:t>springer</a:t>
            </a:r>
            <a:r>
              <a:rPr lang="en-US" dirty="0" smtClean="0"/>
              <a:t> spaniel)</a:t>
            </a:r>
          </a:p>
          <a:p>
            <a:pPr lvl="1"/>
            <a:r>
              <a:rPr lang="en-US" dirty="0" err="1" smtClean="0"/>
              <a:t>Pyruavte</a:t>
            </a:r>
            <a:r>
              <a:rPr lang="en-US" dirty="0" smtClean="0"/>
              <a:t> </a:t>
            </a:r>
            <a:r>
              <a:rPr lang="en-US" dirty="0" err="1" smtClean="0"/>
              <a:t>kinase</a:t>
            </a:r>
            <a:endParaRPr lang="en-US" dirty="0" smtClean="0"/>
          </a:p>
          <a:p>
            <a:pPr lvl="1"/>
            <a:r>
              <a:rPr lang="en-US" dirty="0" smtClean="0"/>
              <a:t>Hereditary osmotic fragility (Alaskan malamute, Schnauzers)</a:t>
            </a:r>
          </a:p>
          <a:p>
            <a:r>
              <a:rPr lang="en-US" dirty="0" smtClean="0"/>
              <a:t>Severe </a:t>
            </a:r>
            <a:r>
              <a:rPr lang="en-US" dirty="0" err="1" smtClean="0"/>
              <a:t>hypophosphatemia</a:t>
            </a:r>
            <a:endParaRPr lang="en-US" dirty="0" smtClean="0"/>
          </a:p>
          <a:p>
            <a:pPr lvl="1"/>
            <a:r>
              <a:rPr lang="en-US" dirty="0" smtClean="0"/>
              <a:t>DKA</a:t>
            </a:r>
          </a:p>
          <a:p>
            <a:pPr lvl="1"/>
            <a:r>
              <a:rPr lang="en-US" dirty="0" err="1" smtClean="0"/>
              <a:t>Refeeding</a:t>
            </a:r>
            <a:r>
              <a:rPr lang="en-US" dirty="0" smtClean="0"/>
              <a:t> syndrome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Secondary IMHA differentials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Microangiohepatic</a:t>
            </a:r>
            <a:r>
              <a:rPr lang="en-US" dirty="0" smtClean="0"/>
              <a:t> hemolytic anemia</a:t>
            </a:r>
          </a:p>
          <a:p>
            <a:pPr lvl="1"/>
            <a:r>
              <a:rPr lang="en-US" dirty="0" smtClean="0"/>
              <a:t>RBC physically damaged in the circulation</a:t>
            </a:r>
          </a:p>
          <a:p>
            <a:pPr lvl="2"/>
            <a:r>
              <a:rPr lang="en-US" dirty="0" smtClean="0"/>
              <a:t>HWD</a:t>
            </a:r>
          </a:p>
          <a:p>
            <a:pPr lvl="2"/>
            <a:r>
              <a:rPr lang="en-US" dirty="0" smtClean="0"/>
              <a:t>Vasculitis</a:t>
            </a:r>
          </a:p>
          <a:p>
            <a:pPr lvl="2"/>
            <a:r>
              <a:rPr lang="en-US" dirty="0" smtClean="0"/>
              <a:t>GI</a:t>
            </a:r>
          </a:p>
          <a:p>
            <a:pPr lvl="2"/>
            <a:r>
              <a:rPr lang="en-US" dirty="0" err="1" smtClean="0"/>
              <a:t>Neoplasia</a:t>
            </a:r>
            <a:endParaRPr lang="en-US" dirty="0" smtClean="0"/>
          </a:p>
          <a:p>
            <a:pPr lvl="2"/>
            <a:r>
              <a:rPr lang="en-US" dirty="0" smtClean="0"/>
              <a:t>Heart valve disease</a:t>
            </a:r>
          </a:p>
          <a:p>
            <a:pPr lvl="2"/>
            <a:r>
              <a:rPr lang="en-US" dirty="0" smtClean="0"/>
              <a:t>IV catheter</a:t>
            </a:r>
          </a:p>
          <a:p>
            <a:pPr lvl="2"/>
            <a:r>
              <a:rPr lang="en-US" dirty="0" smtClean="0"/>
              <a:t>DIC</a:t>
            </a:r>
          </a:p>
          <a:p>
            <a:pPr lvl="2"/>
            <a:r>
              <a:rPr lang="en-US" dirty="0" err="1" smtClean="0"/>
              <a:t>Splenic</a:t>
            </a:r>
            <a:r>
              <a:rPr lang="en-US" dirty="0" smtClean="0"/>
              <a:t> disease</a:t>
            </a:r>
          </a:p>
          <a:p>
            <a:pPr lvl="2"/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 blood cell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Transport oxygen to the cell</a:t>
            </a:r>
          </a:p>
          <a:p>
            <a:endParaRPr lang="en-US" dirty="0" smtClean="0"/>
          </a:p>
          <a:p>
            <a:r>
              <a:rPr lang="en-US" dirty="0" smtClean="0"/>
              <a:t>Hypoxemia</a:t>
            </a:r>
          </a:p>
          <a:p>
            <a:pPr lvl="1"/>
            <a:r>
              <a:rPr lang="en-US" dirty="0" smtClean="0"/>
              <a:t>Release ATP</a:t>
            </a:r>
          </a:p>
          <a:p>
            <a:pPr lvl="1"/>
            <a:r>
              <a:rPr lang="en-US" dirty="0" smtClean="0"/>
              <a:t>Release NO</a:t>
            </a:r>
          </a:p>
          <a:p>
            <a:pPr lvl="2"/>
            <a:r>
              <a:rPr lang="en-US" dirty="0" smtClean="0"/>
              <a:t>Local </a:t>
            </a:r>
            <a:r>
              <a:rPr lang="en-US" dirty="0" err="1" smtClean="0"/>
              <a:t>vasodilation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98188" y="2740000"/>
            <a:ext cx="4344403" cy="3475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immune mediated </a:t>
            </a:r>
            <a:r>
              <a:rPr lang="en-US" dirty="0" err="1" smtClean="0"/>
              <a:t>anemias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be directed against bone marrow </a:t>
            </a:r>
            <a:r>
              <a:rPr lang="en-US" dirty="0" err="1" smtClean="0"/>
              <a:t>erythroid</a:t>
            </a:r>
            <a:r>
              <a:rPr lang="en-US" dirty="0" smtClean="0"/>
              <a:t> precursors : non regenerative IMHA</a:t>
            </a:r>
          </a:p>
          <a:p>
            <a:r>
              <a:rPr lang="en-US" dirty="0" smtClean="0"/>
              <a:t>Acquired pure red cell </a:t>
            </a:r>
            <a:r>
              <a:rPr lang="en-US" dirty="0" err="1" smtClean="0"/>
              <a:t>aplasia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Reaction to blood group antigens (transfusion reaction or neonatal </a:t>
            </a:r>
            <a:r>
              <a:rPr lang="en-US" dirty="0" err="1" smtClean="0"/>
              <a:t>isoerythrolysis</a:t>
            </a:r>
            <a:r>
              <a:rPr lang="en-US" dirty="0" smtClean="0"/>
              <a:t>)</a:t>
            </a:r>
          </a:p>
          <a:p>
            <a:r>
              <a:rPr lang="en-US" dirty="0" smtClean="0"/>
              <a:t>Cold agglutinin disease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 regenerative IMHA dogs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Immune response target bone marrow </a:t>
            </a:r>
            <a:r>
              <a:rPr lang="en-US" dirty="0" err="1" smtClean="0"/>
              <a:t>erythroid</a:t>
            </a:r>
            <a:r>
              <a:rPr lang="en-US" dirty="0" smtClean="0"/>
              <a:t> precursors instead of/ in addition to circulating </a:t>
            </a:r>
            <a:r>
              <a:rPr lang="en-US" dirty="0" err="1" smtClean="0"/>
              <a:t>RBCs</a:t>
            </a:r>
            <a:endParaRPr lang="en-US" dirty="0" smtClean="0"/>
          </a:p>
          <a:p>
            <a:r>
              <a:rPr lang="en-US" dirty="0" smtClean="0"/>
              <a:t>Bone marrow exam needed in dogs w/o </a:t>
            </a:r>
            <a:r>
              <a:rPr lang="en-US" dirty="0" err="1" smtClean="0"/>
              <a:t>reticulocytosis</a:t>
            </a:r>
            <a:r>
              <a:rPr lang="en-US" dirty="0" smtClean="0"/>
              <a:t> after 5 days</a:t>
            </a:r>
          </a:p>
          <a:p>
            <a:pPr lvl="1"/>
            <a:r>
              <a:rPr lang="en-US" dirty="0" smtClean="0"/>
              <a:t>Impaired </a:t>
            </a:r>
            <a:r>
              <a:rPr lang="en-US" dirty="0" err="1" smtClean="0"/>
              <a:t>erythropoiesis</a:t>
            </a:r>
            <a:r>
              <a:rPr lang="en-US" dirty="0" smtClean="0"/>
              <a:t> but </a:t>
            </a:r>
            <a:r>
              <a:rPr lang="en-US" dirty="0" err="1" smtClean="0"/>
              <a:t>erythroid</a:t>
            </a:r>
            <a:r>
              <a:rPr lang="en-US" dirty="0" smtClean="0"/>
              <a:t> precursors present: NRIMHA</a:t>
            </a:r>
          </a:p>
          <a:p>
            <a:pPr lvl="1"/>
            <a:r>
              <a:rPr lang="en-US" dirty="0" smtClean="0"/>
              <a:t>Absence of </a:t>
            </a:r>
            <a:r>
              <a:rPr lang="en-US" dirty="0" err="1" smtClean="0"/>
              <a:t>erythropoiesis</a:t>
            </a:r>
            <a:r>
              <a:rPr lang="en-US" dirty="0" smtClean="0"/>
              <a:t>: acquired Pure red cell </a:t>
            </a:r>
            <a:r>
              <a:rPr lang="en-US" dirty="0" err="1" smtClean="0"/>
              <a:t>aplasia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Pure Red Cell </a:t>
            </a:r>
            <a:r>
              <a:rPr lang="en-US" dirty="0" err="1" smtClean="0"/>
              <a:t>Aplasia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Absence of </a:t>
            </a:r>
            <a:r>
              <a:rPr lang="en-US" dirty="0" err="1" smtClean="0"/>
              <a:t>erythroid</a:t>
            </a:r>
            <a:r>
              <a:rPr lang="en-US" dirty="0" smtClean="0"/>
              <a:t> precursors</a:t>
            </a:r>
          </a:p>
          <a:p>
            <a:pPr lvl="1"/>
            <a:r>
              <a:rPr lang="en-US" dirty="0" smtClean="0"/>
              <a:t>Coombs positive 57%</a:t>
            </a:r>
          </a:p>
          <a:p>
            <a:pPr lvl="1"/>
            <a:r>
              <a:rPr lang="en-US" dirty="0" smtClean="0"/>
              <a:t>ANA positive in 23%</a:t>
            </a:r>
          </a:p>
          <a:p>
            <a:r>
              <a:rPr lang="en-US" dirty="0" smtClean="0"/>
              <a:t>Coombs negative: causative antibody that targets bone marrow may not cross react with antigen expressed by mature </a:t>
            </a:r>
            <a:r>
              <a:rPr lang="en-US" dirty="0" err="1" smtClean="0"/>
              <a:t>RBCs</a:t>
            </a:r>
            <a:endParaRPr lang="en-US" dirty="0" smtClean="0"/>
          </a:p>
          <a:p>
            <a:pPr lvl="1"/>
            <a:r>
              <a:rPr lang="en-US" dirty="0" smtClean="0"/>
              <a:t>Associated bone marrow pathology: </a:t>
            </a:r>
            <a:r>
              <a:rPr lang="en-US" dirty="0" err="1" smtClean="0"/>
              <a:t>dysmyelopoiesis</a:t>
            </a:r>
            <a:r>
              <a:rPr lang="en-US" dirty="0" smtClean="0"/>
              <a:t>, </a:t>
            </a:r>
            <a:r>
              <a:rPr lang="en-US" dirty="0" err="1" smtClean="0"/>
              <a:t>myelonecrosis</a:t>
            </a:r>
            <a:r>
              <a:rPr lang="en-US" dirty="0" smtClean="0"/>
              <a:t>, </a:t>
            </a:r>
            <a:r>
              <a:rPr lang="en-US" dirty="0" err="1" smtClean="0"/>
              <a:t>myelofibrosis</a:t>
            </a:r>
            <a:r>
              <a:rPr lang="en-US" dirty="0" smtClean="0"/>
              <a:t>, </a:t>
            </a:r>
            <a:r>
              <a:rPr lang="en-US" dirty="0" err="1" smtClean="0"/>
              <a:t>intertitial</a:t>
            </a:r>
            <a:r>
              <a:rPr lang="en-US" dirty="0" smtClean="0"/>
              <a:t> edema, hemorrhage, acute inflammation, </a:t>
            </a:r>
            <a:r>
              <a:rPr lang="en-US" dirty="0" err="1" smtClean="0"/>
              <a:t>hemophagocytic</a:t>
            </a:r>
            <a:r>
              <a:rPr lang="en-US" dirty="0" smtClean="0"/>
              <a:t> syndrome, lymphoid aggregation, plasma cell hyperplasia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Predisposing factors in dogs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Genetic influence:</a:t>
            </a:r>
          </a:p>
          <a:p>
            <a:pPr lvl="1"/>
            <a:r>
              <a:rPr lang="en-US" dirty="0" smtClean="0"/>
              <a:t>Old English Sheepdog</a:t>
            </a:r>
          </a:p>
          <a:p>
            <a:pPr lvl="1"/>
            <a:r>
              <a:rPr lang="en-US" dirty="0" smtClean="0"/>
              <a:t>Cocker Spaniel</a:t>
            </a:r>
          </a:p>
          <a:p>
            <a:pPr lvl="1"/>
            <a:r>
              <a:rPr lang="en-US" dirty="0" smtClean="0"/>
              <a:t>Border Collie</a:t>
            </a:r>
          </a:p>
          <a:p>
            <a:pPr lvl="1"/>
            <a:r>
              <a:rPr lang="en-US" dirty="0" smtClean="0"/>
              <a:t>Poodle</a:t>
            </a:r>
          </a:p>
          <a:p>
            <a:pPr lvl="1"/>
            <a:r>
              <a:rPr lang="en-US" dirty="0" smtClean="0"/>
              <a:t>English Springer Spaniel</a:t>
            </a:r>
          </a:p>
          <a:p>
            <a:pPr lvl="1"/>
            <a:r>
              <a:rPr lang="en-US" dirty="0" smtClean="0"/>
              <a:t>Irish Setters</a:t>
            </a:r>
          </a:p>
          <a:p>
            <a:pPr lvl="1"/>
            <a:r>
              <a:rPr lang="en-US" dirty="0" smtClean="0"/>
              <a:t>Miniature Schnauzer</a:t>
            </a:r>
          </a:p>
          <a:p>
            <a:pPr lvl="1"/>
            <a:r>
              <a:rPr lang="en-US" dirty="0" err="1" smtClean="0"/>
              <a:t>Bichon</a:t>
            </a:r>
            <a:r>
              <a:rPr lang="en-US" dirty="0" smtClean="0"/>
              <a:t> </a:t>
            </a:r>
            <a:r>
              <a:rPr lang="en-US" dirty="0" err="1" smtClean="0"/>
              <a:t>Frise</a:t>
            </a:r>
            <a:endParaRPr lang="en-US" dirty="0" smtClean="0"/>
          </a:p>
          <a:p>
            <a:r>
              <a:rPr lang="en-US" dirty="0" smtClean="0"/>
              <a:t>Associations with Major </a:t>
            </a:r>
            <a:r>
              <a:rPr lang="en-US" dirty="0" err="1" smtClean="0"/>
              <a:t>histocompatibility</a:t>
            </a:r>
            <a:r>
              <a:rPr lang="en-US" dirty="0" smtClean="0"/>
              <a:t> group (MHC)</a:t>
            </a:r>
          </a:p>
          <a:p>
            <a:r>
              <a:rPr lang="en-US" dirty="0" smtClean="0"/>
              <a:t>Cocker spaniel </a:t>
            </a:r>
            <a:r>
              <a:rPr lang="en-US" dirty="0" err="1" smtClean="0"/>
              <a:t>w</a:t>
            </a:r>
            <a:r>
              <a:rPr lang="en-US" dirty="0" smtClean="0"/>
              <a:t> DEA 7 reduced </a:t>
            </a:r>
            <a:r>
              <a:rPr lang="en-US" dirty="0" err="1" smtClean="0"/>
              <a:t>suceptibility</a:t>
            </a:r>
            <a:r>
              <a:rPr lang="en-US" dirty="0" smtClean="0"/>
              <a:t> to IMHA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sz="1200" dirty="0" smtClean="0"/>
              <a:t>Miller, </a:t>
            </a:r>
            <a:r>
              <a:rPr lang="en-US" sz="1200" dirty="0" err="1" smtClean="0"/>
              <a:t>Hohenhaus</a:t>
            </a:r>
            <a:r>
              <a:rPr lang="en-US" sz="1200" dirty="0" smtClean="0"/>
              <a:t>, Hale JAVMA 2004. Case-control study of blood type, breed, sex and </a:t>
            </a:r>
            <a:r>
              <a:rPr lang="en-US" sz="1200" dirty="0" err="1" smtClean="0"/>
              <a:t>bacteremia</a:t>
            </a:r>
            <a:r>
              <a:rPr lang="en-US" sz="1200" dirty="0" smtClean="0"/>
              <a:t> in dogs with immune mediated hemolytic anemia. </a:t>
            </a:r>
            <a:endParaRPr lang="en-US" sz="1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3195" y="1725309"/>
            <a:ext cx="2179396" cy="17544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5566" y="1725309"/>
            <a:ext cx="1527629" cy="17544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Predisposing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Middle age dogs</a:t>
            </a:r>
          </a:p>
          <a:p>
            <a:pPr lvl="1"/>
            <a:r>
              <a:rPr lang="en-US" dirty="0" smtClean="0"/>
              <a:t>Median 6-7 </a:t>
            </a:r>
            <a:r>
              <a:rPr lang="en-US" dirty="0" err="1" smtClean="0"/>
              <a:t>yo</a:t>
            </a:r>
            <a:endParaRPr lang="en-US" dirty="0" smtClean="0"/>
          </a:p>
          <a:p>
            <a:r>
              <a:rPr lang="en-US" dirty="0" smtClean="0"/>
              <a:t>Female &gt; male</a:t>
            </a:r>
          </a:p>
          <a:p>
            <a:r>
              <a:rPr lang="en-US" dirty="0" smtClean="0"/>
              <a:t>Seasonal incidence </a:t>
            </a:r>
          </a:p>
          <a:p>
            <a:pPr lvl="1"/>
            <a:r>
              <a:rPr lang="en-US" dirty="0" smtClean="0"/>
              <a:t>US: May-</a:t>
            </a:r>
            <a:r>
              <a:rPr lang="en-US" dirty="0" err="1" smtClean="0"/>
              <a:t>june</a:t>
            </a:r>
            <a:r>
              <a:rPr lang="en-US" dirty="0" smtClean="0"/>
              <a:t> (</a:t>
            </a:r>
            <a:r>
              <a:rPr lang="en-US" dirty="0" err="1" smtClean="0"/>
              <a:t>Klog</a:t>
            </a:r>
            <a:r>
              <a:rPr lang="en-US" dirty="0" smtClean="0"/>
              <a:t> A JAVMA 1993- </a:t>
            </a:r>
            <a:r>
              <a:rPr lang="en-US" dirty="0" err="1" smtClean="0"/>
              <a:t>Weinkle</a:t>
            </a:r>
            <a:r>
              <a:rPr lang="en-US" dirty="0" smtClean="0"/>
              <a:t> and al. JAVMA 2005)</a:t>
            </a:r>
          </a:p>
          <a:p>
            <a:pPr lvl="1"/>
            <a:r>
              <a:rPr lang="en-US" dirty="0" smtClean="0"/>
              <a:t>Australia: Autumn </a:t>
            </a:r>
          </a:p>
          <a:p>
            <a:r>
              <a:rPr lang="en-US" dirty="0" smtClean="0"/>
              <a:t>Vaccination? *</a:t>
            </a:r>
          </a:p>
          <a:p>
            <a:pPr lvl="1"/>
            <a:r>
              <a:rPr lang="en-US" dirty="0" smtClean="0"/>
              <a:t>26% dogs </a:t>
            </a:r>
            <a:r>
              <a:rPr lang="en-US" dirty="0" err="1" smtClean="0"/>
              <a:t>w</a:t>
            </a:r>
            <a:r>
              <a:rPr lang="en-US" dirty="0" smtClean="0"/>
              <a:t> IMHA vaccinated within a month</a:t>
            </a:r>
          </a:p>
          <a:p>
            <a:pPr lvl="1"/>
            <a:r>
              <a:rPr lang="en-US" dirty="0" smtClean="0"/>
              <a:t>No special vaccine</a:t>
            </a:r>
          </a:p>
          <a:p>
            <a:pPr lvl="1"/>
            <a:r>
              <a:rPr lang="en-US" dirty="0" smtClean="0"/>
              <a:t>Decrease platelet count, increase intravascular </a:t>
            </a:r>
            <a:r>
              <a:rPr lang="en-US" dirty="0" err="1" smtClean="0"/>
              <a:t>hemolysis</a:t>
            </a:r>
            <a:r>
              <a:rPr lang="en-US" dirty="0" smtClean="0"/>
              <a:t> and </a:t>
            </a:r>
            <a:r>
              <a:rPr lang="en-US" dirty="0" err="1" smtClean="0"/>
              <a:t>autoagglutination</a:t>
            </a:r>
            <a:r>
              <a:rPr lang="en-US" dirty="0" smtClean="0"/>
              <a:t> compared to non vaccine induced IMHA</a:t>
            </a:r>
          </a:p>
          <a:p>
            <a:pPr lvl="1"/>
            <a:r>
              <a:rPr lang="en-US" dirty="0" smtClean="0"/>
              <a:t>Other studies have failed to show an association.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sz="1200" dirty="0" smtClean="0"/>
              <a:t>* Duval and </a:t>
            </a:r>
            <a:r>
              <a:rPr lang="en-US" sz="1200" dirty="0" err="1" smtClean="0"/>
              <a:t>Giger</a:t>
            </a:r>
            <a:r>
              <a:rPr lang="en-US" sz="1200" dirty="0" smtClean="0"/>
              <a:t> JVIM 1996 Vaccine associated immune mediated hemolytic anemia in the dog. 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Acute onset:</a:t>
            </a:r>
          </a:p>
          <a:p>
            <a:pPr lvl="1"/>
            <a:r>
              <a:rPr lang="en-US" dirty="0" smtClean="0"/>
              <a:t>Severe intravascular </a:t>
            </a:r>
            <a:r>
              <a:rPr lang="en-US" dirty="0" err="1" smtClean="0"/>
              <a:t>hemolysis</a:t>
            </a:r>
            <a:r>
              <a:rPr lang="en-US" dirty="0" smtClean="0"/>
              <a:t>:</a:t>
            </a:r>
          </a:p>
          <a:p>
            <a:pPr lvl="3"/>
            <a:r>
              <a:rPr lang="en-US" dirty="0" smtClean="0"/>
              <a:t>Jaundice</a:t>
            </a:r>
          </a:p>
          <a:p>
            <a:pPr lvl="3"/>
            <a:r>
              <a:rPr lang="en-US" dirty="0" err="1" smtClean="0"/>
              <a:t>Hemoglobinemia</a:t>
            </a:r>
            <a:endParaRPr lang="en-US" dirty="0" smtClean="0"/>
          </a:p>
          <a:p>
            <a:pPr lvl="3"/>
            <a:r>
              <a:rPr lang="en-US" dirty="0" err="1" smtClean="0"/>
              <a:t>Hemoglobinuria</a:t>
            </a:r>
            <a:endParaRPr lang="en-US" dirty="0" smtClean="0"/>
          </a:p>
          <a:p>
            <a:pPr lvl="1"/>
            <a:r>
              <a:rPr lang="en-US" dirty="0" smtClean="0"/>
              <a:t>Pyrexia</a:t>
            </a:r>
          </a:p>
          <a:p>
            <a:pPr lvl="1"/>
            <a:r>
              <a:rPr lang="en-US" dirty="0" smtClean="0"/>
              <a:t>Vomiting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86400" y="3400300"/>
            <a:ext cx="3200400" cy="199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Chronic onset (days to weeks)</a:t>
            </a:r>
          </a:p>
          <a:p>
            <a:pPr lvl="1"/>
            <a:r>
              <a:rPr lang="en-US" dirty="0" smtClean="0"/>
              <a:t>Weakness</a:t>
            </a:r>
          </a:p>
          <a:p>
            <a:pPr lvl="1"/>
            <a:r>
              <a:rPr lang="en-US" dirty="0" smtClean="0"/>
              <a:t>Lethargy</a:t>
            </a:r>
          </a:p>
          <a:p>
            <a:pPr lvl="1"/>
            <a:r>
              <a:rPr lang="en-US" dirty="0" smtClean="0"/>
              <a:t>Anorexia</a:t>
            </a:r>
          </a:p>
          <a:p>
            <a:pPr lvl="1"/>
            <a:r>
              <a:rPr lang="en-US" dirty="0" smtClean="0"/>
              <a:t>Pallor of mm</a:t>
            </a:r>
          </a:p>
          <a:p>
            <a:pPr lvl="1"/>
            <a:r>
              <a:rPr lang="en-US" dirty="0" err="1" smtClean="0"/>
              <a:t>Tachypnea</a:t>
            </a:r>
            <a:r>
              <a:rPr lang="en-US" dirty="0" smtClean="0"/>
              <a:t>, tachycardia</a:t>
            </a:r>
          </a:p>
          <a:p>
            <a:pPr lvl="1"/>
            <a:r>
              <a:rPr lang="en-US" dirty="0" err="1" smtClean="0"/>
              <a:t>Hepatosplenomegaly</a:t>
            </a:r>
            <a:endParaRPr lang="en-US" dirty="0" smtClean="0"/>
          </a:p>
          <a:p>
            <a:pPr lvl="1"/>
            <a:r>
              <a:rPr lang="en-US" dirty="0" err="1" smtClean="0"/>
              <a:t>Lymphadenomegaly</a:t>
            </a:r>
            <a:endParaRPr lang="en-US" dirty="0" smtClean="0"/>
          </a:p>
          <a:p>
            <a:pPr lvl="1"/>
            <a:r>
              <a:rPr lang="en-US" dirty="0" smtClean="0"/>
              <a:t>Heart murmur S3 gallop</a:t>
            </a:r>
          </a:p>
          <a:p>
            <a:pPr lvl="1"/>
            <a:r>
              <a:rPr lang="en-US" dirty="0" err="1" smtClean="0"/>
              <a:t>Petechiae</a:t>
            </a:r>
            <a:endParaRPr lang="en-US" dirty="0" smtClean="0"/>
          </a:p>
          <a:p>
            <a:pPr lvl="1"/>
            <a:r>
              <a:rPr lang="en-US" dirty="0" err="1" smtClean="0"/>
              <a:t>Pigmenturia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84640" y="2908969"/>
            <a:ext cx="3702160" cy="2387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Criteria for 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Anemia Ht &lt; 25-30%</a:t>
            </a:r>
          </a:p>
          <a:p>
            <a:r>
              <a:rPr lang="en-US" dirty="0" err="1" smtClean="0"/>
              <a:t>Hemolysis</a:t>
            </a:r>
            <a:endParaRPr lang="en-US" dirty="0" smtClean="0"/>
          </a:p>
          <a:p>
            <a:r>
              <a:rPr lang="en-US" dirty="0" smtClean="0"/>
              <a:t>Antibodies against </a:t>
            </a:r>
            <a:r>
              <a:rPr lang="en-US" dirty="0" err="1" smtClean="0"/>
              <a:t>RBCs</a:t>
            </a:r>
            <a:endParaRPr lang="en-US" dirty="0" smtClean="0"/>
          </a:p>
          <a:p>
            <a:pPr lvl="1"/>
            <a:r>
              <a:rPr lang="en-US" dirty="0" err="1" smtClean="0"/>
              <a:t>Autoagglutination</a:t>
            </a:r>
            <a:endParaRPr lang="en-US" dirty="0" smtClean="0"/>
          </a:p>
          <a:p>
            <a:pPr lvl="1"/>
            <a:r>
              <a:rPr lang="en-US" dirty="0" err="1" smtClean="0"/>
              <a:t>Spherocytosis</a:t>
            </a:r>
            <a:endParaRPr lang="en-US" dirty="0" smtClean="0"/>
          </a:p>
          <a:p>
            <a:pPr lvl="1"/>
            <a:r>
              <a:rPr lang="en-US" dirty="0" smtClean="0"/>
              <a:t>+ Coombs test</a:t>
            </a:r>
          </a:p>
          <a:p>
            <a:pPr lvl="1"/>
            <a:r>
              <a:rPr lang="en-US" dirty="0" smtClean="0"/>
              <a:t>Erythrocyte antibody (flow </a:t>
            </a:r>
            <a:r>
              <a:rPr lang="en-US" dirty="0" err="1" smtClean="0"/>
              <a:t>cytometry</a:t>
            </a:r>
            <a:r>
              <a:rPr lang="en-US" dirty="0" smtClean="0"/>
              <a:t>)</a:t>
            </a:r>
          </a:p>
          <a:p>
            <a:r>
              <a:rPr lang="en-US" dirty="0" smtClean="0"/>
              <a:t>Elimination other causes</a:t>
            </a:r>
          </a:p>
          <a:p>
            <a:r>
              <a:rPr lang="en-US" dirty="0" smtClean="0"/>
              <a:t>Positive response to </a:t>
            </a:r>
            <a:r>
              <a:rPr lang="en-US" dirty="0" err="1" smtClean="0"/>
              <a:t>immunosupressive</a:t>
            </a:r>
            <a:r>
              <a:rPr lang="en-US" dirty="0" smtClean="0"/>
              <a:t> therapy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16853"/>
            <a:ext cx="8229600" cy="1066800"/>
          </a:xfrm>
        </p:spPr>
        <p:txBody>
          <a:bodyPr/>
          <a:lstStyle/>
          <a:p>
            <a:r>
              <a:rPr lang="en-US" dirty="0" smtClean="0"/>
              <a:t>Complete blood count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2562"/>
            <a:ext cx="8229600" cy="4768238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Severe anemia </a:t>
            </a:r>
          </a:p>
          <a:p>
            <a:pPr lvl="1"/>
            <a:r>
              <a:rPr lang="en-US" dirty="0" smtClean="0"/>
              <a:t>88% IMHA: PCV&lt; 20% (Klein JAVMA 1989)</a:t>
            </a:r>
          </a:p>
          <a:p>
            <a:r>
              <a:rPr lang="en-US" dirty="0" smtClean="0"/>
              <a:t>50% cases: regenerative:</a:t>
            </a:r>
          </a:p>
          <a:p>
            <a:pPr lvl="1"/>
            <a:r>
              <a:rPr lang="en-US" dirty="0" err="1" smtClean="0"/>
              <a:t>Reticulocytosis</a:t>
            </a:r>
            <a:endParaRPr lang="en-US" dirty="0" smtClean="0"/>
          </a:p>
          <a:p>
            <a:pPr lvl="1"/>
            <a:r>
              <a:rPr lang="en-US" dirty="0" err="1" smtClean="0"/>
              <a:t>Polychromasia</a:t>
            </a:r>
            <a:endParaRPr lang="en-US" dirty="0" smtClean="0"/>
          </a:p>
          <a:p>
            <a:pPr lvl="1"/>
            <a:r>
              <a:rPr lang="en-US" dirty="0" err="1" smtClean="0"/>
              <a:t>Anisocytosis</a:t>
            </a:r>
            <a:endParaRPr lang="en-US" dirty="0" smtClean="0"/>
          </a:p>
          <a:p>
            <a:pPr lvl="1"/>
            <a:r>
              <a:rPr lang="en-US" dirty="0" smtClean="0"/>
              <a:t>Nucleated red blood cells</a:t>
            </a:r>
          </a:p>
          <a:p>
            <a:r>
              <a:rPr lang="en-US" dirty="0" smtClean="0"/>
              <a:t>Spherocytes (89-95%)*:</a:t>
            </a:r>
          </a:p>
          <a:p>
            <a:pPr lvl="1"/>
            <a:r>
              <a:rPr lang="en-US" dirty="0" smtClean="0"/>
              <a:t>Immune mediated RBC damage</a:t>
            </a:r>
          </a:p>
          <a:p>
            <a:r>
              <a:rPr lang="en-US" dirty="0" err="1" smtClean="0"/>
              <a:t>Leukocytosis</a:t>
            </a:r>
            <a:r>
              <a:rPr lang="en-US" dirty="0" smtClean="0"/>
              <a:t>, </a:t>
            </a:r>
            <a:r>
              <a:rPr lang="en-US" dirty="0" err="1" smtClean="0"/>
              <a:t>neutrophilia</a:t>
            </a:r>
            <a:r>
              <a:rPr lang="en-US" dirty="0" smtClean="0"/>
              <a:t>, left shift</a:t>
            </a:r>
          </a:p>
          <a:p>
            <a:pPr lvl="1"/>
            <a:r>
              <a:rPr lang="en-US" dirty="0" smtClean="0"/>
              <a:t>TNFα, Il-1, Il-6</a:t>
            </a:r>
          </a:p>
          <a:p>
            <a:pPr lvl="1"/>
            <a:r>
              <a:rPr lang="en-US" dirty="0" smtClean="0">
                <a:solidFill>
                  <a:srgbClr val="660066"/>
                </a:solidFill>
              </a:rPr>
              <a:t>Correlation between tissue necrosis and </a:t>
            </a:r>
            <a:r>
              <a:rPr lang="en-US" dirty="0" err="1" smtClean="0">
                <a:solidFill>
                  <a:srgbClr val="660066"/>
                </a:solidFill>
              </a:rPr>
              <a:t>leukocytosis</a:t>
            </a:r>
            <a:r>
              <a:rPr lang="en-US" dirty="0" smtClean="0">
                <a:solidFill>
                  <a:srgbClr val="660066"/>
                </a:solidFill>
              </a:rPr>
              <a:t> (</a:t>
            </a:r>
            <a:r>
              <a:rPr lang="en-US" dirty="0" err="1" smtClean="0">
                <a:solidFill>
                  <a:srgbClr val="660066"/>
                </a:solidFill>
              </a:rPr>
              <a:t>centrolobular</a:t>
            </a:r>
            <a:r>
              <a:rPr lang="en-US" dirty="0" smtClean="0">
                <a:solidFill>
                  <a:srgbClr val="660066"/>
                </a:solidFill>
              </a:rPr>
              <a:t> hepatic necrosis)</a:t>
            </a:r>
          </a:p>
          <a:p>
            <a:pPr lvl="1"/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sz="1200" dirty="0" smtClean="0"/>
              <a:t>* </a:t>
            </a:r>
            <a:r>
              <a:rPr lang="en-US" sz="1200" dirty="0" err="1" smtClean="0"/>
              <a:t>Weinkle</a:t>
            </a:r>
            <a:r>
              <a:rPr lang="en-US" sz="1200" dirty="0" smtClean="0"/>
              <a:t> Center JAVMA 2005, Carr AP JVIM 2002, Scott </a:t>
            </a:r>
            <a:r>
              <a:rPr lang="en-US" sz="1200" dirty="0" err="1" smtClean="0"/>
              <a:t>Moncrief</a:t>
            </a:r>
            <a:r>
              <a:rPr lang="en-US" sz="1200" dirty="0" smtClean="0"/>
              <a:t> JAAHA 2001  </a:t>
            </a:r>
            <a:r>
              <a:rPr lang="en-US" sz="1200" dirty="0" smtClean="0">
                <a:solidFill>
                  <a:srgbClr val="660066"/>
                </a:solidFill>
              </a:rPr>
              <a:t>McManus and Craig JAVMA 2001</a:t>
            </a:r>
            <a:endParaRPr lang="en-US" sz="1200" dirty="0"/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6728" y="2775563"/>
            <a:ext cx="2470072" cy="1759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Coagulation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Normal platelet count</a:t>
            </a:r>
          </a:p>
          <a:p>
            <a:r>
              <a:rPr lang="en-US" dirty="0" smtClean="0"/>
              <a:t>Thrombocytopenia </a:t>
            </a:r>
            <a:r>
              <a:rPr lang="en-US" sz="1200" dirty="0" smtClean="0">
                <a:solidFill>
                  <a:srgbClr val="FF0000"/>
                </a:solidFill>
              </a:rPr>
              <a:t>( 70%- severe &lt; 50, 000= 22%)</a:t>
            </a:r>
          </a:p>
          <a:p>
            <a:pPr lvl="1"/>
            <a:r>
              <a:rPr lang="en-US" dirty="0" smtClean="0"/>
              <a:t>ITP (50-70% )</a:t>
            </a:r>
          </a:p>
          <a:p>
            <a:pPr lvl="1"/>
            <a:r>
              <a:rPr lang="en-US" dirty="0" smtClean="0"/>
              <a:t>DIC </a:t>
            </a:r>
            <a:r>
              <a:rPr lang="en-US" sz="1200" dirty="0" smtClean="0"/>
              <a:t>(45% dogs) </a:t>
            </a:r>
            <a:r>
              <a:rPr lang="en-US" sz="1200" dirty="0" smtClean="0">
                <a:solidFill>
                  <a:srgbClr val="FF0000"/>
                </a:solidFill>
              </a:rPr>
              <a:t>(32%)</a:t>
            </a:r>
          </a:p>
          <a:p>
            <a:r>
              <a:rPr lang="en-US" dirty="0" smtClean="0"/>
              <a:t>Prolonged PT </a:t>
            </a:r>
            <a:r>
              <a:rPr lang="en-US" sz="1200" dirty="0" smtClean="0">
                <a:solidFill>
                  <a:srgbClr val="FF0000"/>
                </a:solidFill>
              </a:rPr>
              <a:t>(28%)</a:t>
            </a:r>
          </a:p>
          <a:p>
            <a:r>
              <a:rPr lang="en-US" dirty="0" smtClean="0"/>
              <a:t>Prolonged </a:t>
            </a:r>
            <a:r>
              <a:rPr lang="en-US" dirty="0" err="1" smtClean="0"/>
              <a:t>aPTT</a:t>
            </a:r>
            <a:r>
              <a:rPr lang="en-US" dirty="0" smtClean="0"/>
              <a:t> </a:t>
            </a:r>
            <a:r>
              <a:rPr lang="en-US" sz="1200" dirty="0" smtClean="0">
                <a:solidFill>
                  <a:srgbClr val="FF0000"/>
                </a:solidFill>
              </a:rPr>
              <a:t>(47%)</a:t>
            </a:r>
            <a:endParaRPr lang="en-US" dirty="0" smtClean="0"/>
          </a:p>
          <a:p>
            <a:r>
              <a:rPr lang="en-US" dirty="0" smtClean="0"/>
              <a:t>Elevated </a:t>
            </a:r>
            <a:r>
              <a:rPr lang="en-US" dirty="0" err="1" smtClean="0"/>
              <a:t>FDPs</a:t>
            </a:r>
            <a:r>
              <a:rPr lang="en-US" dirty="0" smtClean="0"/>
              <a:t> </a:t>
            </a:r>
            <a:r>
              <a:rPr lang="en-US" sz="1200" dirty="0" smtClean="0">
                <a:solidFill>
                  <a:srgbClr val="FF0000"/>
                </a:solidFill>
              </a:rPr>
              <a:t>(57%)  </a:t>
            </a:r>
            <a:r>
              <a:rPr lang="en-US" dirty="0" smtClean="0"/>
              <a:t>and D-</a:t>
            </a:r>
            <a:r>
              <a:rPr lang="en-US" dirty="0" err="1" smtClean="0"/>
              <a:t>dimers</a:t>
            </a:r>
            <a:endParaRPr lang="en-US" dirty="0" smtClean="0"/>
          </a:p>
          <a:p>
            <a:r>
              <a:rPr lang="en-US" dirty="0" smtClean="0"/>
              <a:t>Decreased AT</a:t>
            </a:r>
          </a:p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sz="1200" dirty="0" smtClean="0"/>
              <a:t>Scott </a:t>
            </a:r>
            <a:r>
              <a:rPr lang="en-US" sz="1200" dirty="0" err="1" smtClean="0"/>
              <a:t>Moncrief</a:t>
            </a:r>
            <a:r>
              <a:rPr lang="en-US" sz="1200" dirty="0" smtClean="0"/>
              <a:t> and al. 2001, </a:t>
            </a:r>
            <a:r>
              <a:rPr lang="en-US" sz="1200" dirty="0" smtClean="0">
                <a:solidFill>
                  <a:srgbClr val="FF0000"/>
                </a:solidFill>
              </a:rPr>
              <a:t>Carr, </a:t>
            </a:r>
            <a:r>
              <a:rPr lang="en-US" sz="1200" dirty="0" err="1" smtClean="0">
                <a:solidFill>
                  <a:srgbClr val="FF0000"/>
                </a:solidFill>
              </a:rPr>
              <a:t>Panciera</a:t>
            </a:r>
            <a:r>
              <a:rPr lang="en-US" sz="1200" dirty="0" smtClean="0">
                <a:solidFill>
                  <a:srgbClr val="FF0000"/>
                </a:solidFill>
              </a:rPr>
              <a:t> and Kidd, JVIM 2002</a:t>
            </a:r>
            <a:endParaRPr lang="en-US" sz="1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Erythropoiesis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968" y="2650434"/>
            <a:ext cx="8875713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422576" y="5215834"/>
            <a:ext cx="25037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+mj-lt"/>
              </a:rPr>
              <a:t>Maturation </a:t>
            </a:r>
            <a:r>
              <a:rPr lang="en-US" sz="1600" dirty="0" err="1" smtClean="0">
                <a:latin typeface="+mj-lt"/>
              </a:rPr>
              <a:t>reticulocyte</a:t>
            </a:r>
            <a:r>
              <a:rPr lang="en-US" sz="1600" dirty="0" smtClean="0">
                <a:latin typeface="+mj-lt"/>
              </a:rPr>
              <a:t> to RBC: 3-4 days</a:t>
            </a:r>
          </a:p>
          <a:p>
            <a:r>
              <a:rPr lang="en-US" sz="1600" dirty="0" smtClean="0">
                <a:latin typeface="+mj-lt"/>
              </a:rPr>
              <a:t>10% of circulating </a:t>
            </a:r>
            <a:r>
              <a:rPr lang="en-US" sz="1600" dirty="0" err="1" smtClean="0">
                <a:latin typeface="+mj-lt"/>
              </a:rPr>
              <a:t>RBCs</a:t>
            </a:r>
            <a:endParaRPr lang="en-US" sz="1600" dirty="0">
              <a:latin typeface="+mj-lt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Hypercoagulable</a:t>
            </a:r>
            <a:r>
              <a:rPr lang="en-US" dirty="0" smtClean="0"/>
              <a:t> state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PTE found in 60-80% dogs necropsy with IMHA</a:t>
            </a:r>
          </a:p>
          <a:p>
            <a:r>
              <a:rPr lang="en-US" dirty="0" err="1" smtClean="0"/>
              <a:t>Procoagulable</a:t>
            </a:r>
            <a:r>
              <a:rPr lang="en-US" dirty="0" smtClean="0"/>
              <a:t> state:</a:t>
            </a:r>
          </a:p>
          <a:p>
            <a:pPr lvl="1"/>
            <a:r>
              <a:rPr lang="en-US" dirty="0" smtClean="0"/>
              <a:t>Imbalance </a:t>
            </a:r>
            <a:r>
              <a:rPr lang="en-US" dirty="0" err="1" smtClean="0"/>
              <a:t>procoagulant</a:t>
            </a:r>
            <a:endParaRPr lang="en-US" dirty="0" smtClean="0"/>
          </a:p>
          <a:p>
            <a:pPr lvl="1"/>
            <a:r>
              <a:rPr lang="en-US" dirty="0" smtClean="0"/>
              <a:t>DIC</a:t>
            </a:r>
          </a:p>
          <a:p>
            <a:pPr lvl="1"/>
            <a:r>
              <a:rPr lang="en-US" dirty="0" smtClean="0"/>
              <a:t>Endothelial cell mediated coagulation</a:t>
            </a:r>
          </a:p>
          <a:p>
            <a:pPr lvl="1"/>
            <a:r>
              <a:rPr lang="en-US" dirty="0" err="1" smtClean="0"/>
              <a:t>Microparticules</a:t>
            </a:r>
            <a:endParaRPr lang="en-US" dirty="0" smtClean="0"/>
          </a:p>
          <a:p>
            <a:pPr lvl="1"/>
            <a:r>
              <a:rPr lang="en-US" dirty="0" smtClean="0"/>
              <a:t>Increased platelet activation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Activated platelets and IMHA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7810"/>
            <a:ext cx="8229600" cy="4967741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Weiss and </a:t>
            </a:r>
            <a:r>
              <a:rPr lang="en-US" dirty="0" err="1" smtClean="0"/>
              <a:t>Brazzell</a:t>
            </a:r>
            <a:r>
              <a:rPr lang="en-US" dirty="0" smtClean="0"/>
              <a:t> 2006 JVIM</a:t>
            </a:r>
          </a:p>
          <a:p>
            <a:pPr lvl="1"/>
            <a:r>
              <a:rPr lang="en-US" dirty="0" smtClean="0"/>
              <a:t>P </a:t>
            </a:r>
            <a:r>
              <a:rPr lang="en-US" dirty="0" err="1" smtClean="0"/>
              <a:t>selectin</a:t>
            </a:r>
            <a:r>
              <a:rPr lang="en-US" dirty="0" smtClean="0"/>
              <a:t> lies interior surface of </a:t>
            </a:r>
            <a:r>
              <a:rPr lang="en-US" dirty="0" err="1" smtClean="0"/>
              <a:t>α</a:t>
            </a:r>
            <a:r>
              <a:rPr lang="en-US" dirty="0" smtClean="0"/>
              <a:t> granules</a:t>
            </a:r>
          </a:p>
          <a:p>
            <a:pPr lvl="1"/>
            <a:r>
              <a:rPr lang="en-US" dirty="0" smtClean="0"/>
              <a:t>Transported to the exterior once platelet is activated</a:t>
            </a:r>
          </a:p>
          <a:p>
            <a:pPr lvl="2"/>
            <a:r>
              <a:rPr lang="en-US" dirty="0" smtClean="0"/>
              <a:t>Measure P selecting expression on </a:t>
            </a:r>
            <a:r>
              <a:rPr lang="en-US" dirty="0" err="1" smtClean="0"/>
              <a:t>patelets</a:t>
            </a:r>
            <a:r>
              <a:rPr lang="en-US" dirty="0" smtClean="0"/>
              <a:t> </a:t>
            </a:r>
            <a:r>
              <a:rPr lang="en-US" dirty="0" err="1" smtClean="0"/>
              <a:t>w</a:t>
            </a:r>
            <a:r>
              <a:rPr lang="en-US" dirty="0" smtClean="0"/>
              <a:t> flow </a:t>
            </a:r>
            <a:r>
              <a:rPr lang="en-US" dirty="0" err="1" smtClean="0"/>
              <a:t>cytometry</a:t>
            </a:r>
            <a:endParaRPr lang="en-US" dirty="0" smtClean="0"/>
          </a:p>
          <a:p>
            <a:r>
              <a:rPr lang="en-US" dirty="0" smtClean="0"/>
              <a:t>Results:</a:t>
            </a:r>
          </a:p>
          <a:p>
            <a:pPr lvl="1"/>
            <a:r>
              <a:rPr lang="en-US" dirty="0" smtClean="0"/>
              <a:t>8.1 fold increase in P </a:t>
            </a:r>
            <a:r>
              <a:rPr lang="en-US" dirty="0" err="1" smtClean="0"/>
              <a:t>selectin</a:t>
            </a:r>
            <a:r>
              <a:rPr lang="en-US" dirty="0" smtClean="0"/>
              <a:t> expression in IMHA</a:t>
            </a:r>
          </a:p>
          <a:p>
            <a:pPr lvl="1"/>
            <a:r>
              <a:rPr lang="en-US" dirty="0" smtClean="0"/>
              <a:t>75% dogs </a:t>
            </a:r>
            <a:r>
              <a:rPr lang="en-US" dirty="0" err="1" smtClean="0"/>
              <a:t>w</a:t>
            </a:r>
            <a:r>
              <a:rPr lang="en-US" dirty="0" smtClean="0"/>
              <a:t> IMHA: </a:t>
            </a:r>
          </a:p>
          <a:p>
            <a:pPr lvl="2"/>
            <a:r>
              <a:rPr lang="en-US" dirty="0" smtClean="0"/>
              <a:t>P selecting median </a:t>
            </a:r>
            <a:r>
              <a:rPr lang="en-US" dirty="0" err="1" smtClean="0"/>
              <a:t>fluoresence</a:t>
            </a:r>
            <a:r>
              <a:rPr lang="en-US" dirty="0" smtClean="0"/>
              <a:t> intensity&gt;reference range</a:t>
            </a:r>
          </a:p>
          <a:p>
            <a:pPr lvl="2"/>
            <a:r>
              <a:rPr lang="en-US" dirty="0" smtClean="0"/>
              <a:t>2.1 fold increase in platelet activation after </a:t>
            </a:r>
            <a:r>
              <a:rPr lang="en-US" dirty="0" err="1" smtClean="0"/>
              <a:t>phorbol</a:t>
            </a:r>
            <a:r>
              <a:rPr lang="en-US" dirty="0" smtClean="0"/>
              <a:t> </a:t>
            </a:r>
            <a:r>
              <a:rPr lang="en-US" dirty="0" err="1" smtClean="0"/>
              <a:t>myristate</a:t>
            </a:r>
            <a:r>
              <a:rPr lang="en-US" dirty="0" smtClean="0"/>
              <a:t> acetate (platelet activator)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Thromboelastrography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Coagulation index:</a:t>
            </a:r>
          </a:p>
          <a:p>
            <a:pPr lvl="1"/>
            <a:r>
              <a:rPr lang="en-US" dirty="0" smtClean="0"/>
              <a:t>76% dogs had </a:t>
            </a:r>
            <a:r>
              <a:rPr lang="en-US" dirty="0" err="1" smtClean="0"/>
              <a:t>hypercoagulable</a:t>
            </a:r>
            <a:r>
              <a:rPr lang="en-US" dirty="0" smtClean="0"/>
              <a:t> TEG</a:t>
            </a:r>
          </a:p>
          <a:p>
            <a:pPr lvl="1"/>
            <a:r>
              <a:rPr lang="en-US" dirty="0" smtClean="0"/>
              <a:t>24% </a:t>
            </a:r>
            <a:r>
              <a:rPr lang="en-US" dirty="0" err="1" smtClean="0"/>
              <a:t>normocoagulable</a:t>
            </a:r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Mortality</a:t>
            </a:r>
          </a:p>
          <a:p>
            <a:pPr lvl="1"/>
            <a:r>
              <a:rPr lang="en-US" dirty="0" smtClean="0"/>
              <a:t>100% with </a:t>
            </a:r>
            <a:r>
              <a:rPr lang="en-US" dirty="0" err="1" smtClean="0"/>
              <a:t>normocoagulable</a:t>
            </a:r>
            <a:r>
              <a:rPr lang="en-US" dirty="0" smtClean="0"/>
              <a:t> CI</a:t>
            </a:r>
          </a:p>
          <a:p>
            <a:pPr lvl="1"/>
            <a:r>
              <a:rPr lang="en-US" dirty="0" smtClean="0"/>
              <a:t>48% overall survival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All patients </a:t>
            </a:r>
            <a:r>
              <a:rPr lang="en-US" dirty="0" err="1" smtClean="0"/>
              <a:t>w</a:t>
            </a:r>
            <a:r>
              <a:rPr lang="en-US" dirty="0" smtClean="0"/>
              <a:t> normal PTT: </a:t>
            </a:r>
            <a:r>
              <a:rPr lang="en-US" dirty="0" err="1" smtClean="0"/>
              <a:t>hypercoagulable</a:t>
            </a:r>
            <a:r>
              <a:rPr lang="en-US" dirty="0" smtClean="0"/>
              <a:t> MA, K and </a:t>
            </a:r>
            <a:r>
              <a:rPr lang="en-US" dirty="0" err="1" smtClean="0"/>
              <a:t>α</a:t>
            </a:r>
            <a:endParaRPr lang="en-US" dirty="0" smtClean="0"/>
          </a:p>
          <a:p>
            <a:r>
              <a:rPr lang="en-US" dirty="0" smtClean="0"/>
              <a:t>Prolonged PT: no </a:t>
            </a:r>
            <a:r>
              <a:rPr lang="en-US" dirty="0" err="1" smtClean="0"/>
              <a:t>hypercoagulable</a:t>
            </a:r>
            <a:r>
              <a:rPr lang="en-US" dirty="0" smtClean="0"/>
              <a:t> R value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sz="1200" dirty="0" err="1" smtClean="0"/>
              <a:t>Sinnott</a:t>
            </a:r>
            <a:r>
              <a:rPr lang="en-US" sz="1200" dirty="0" smtClean="0"/>
              <a:t> VB, Otto CM. Use of </a:t>
            </a:r>
            <a:r>
              <a:rPr lang="en-US" sz="1200" dirty="0" err="1" smtClean="0"/>
              <a:t>thromboelastography</a:t>
            </a:r>
            <a:r>
              <a:rPr lang="en-US" sz="1200" dirty="0" smtClean="0"/>
              <a:t> in dogs with immune mediated hemolytic anemia 39 cases (2000-2008) JVECC 2009. </a:t>
            </a:r>
            <a:endParaRPr lang="en-US" sz="1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5714" y="807589"/>
            <a:ext cx="1374321" cy="1679726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Goggs</a:t>
            </a:r>
            <a:r>
              <a:rPr lang="en-US" dirty="0" smtClean="0"/>
              <a:t>, </a:t>
            </a:r>
            <a:r>
              <a:rPr lang="en-US" dirty="0" err="1" smtClean="0"/>
              <a:t>Wiinberg</a:t>
            </a:r>
            <a:r>
              <a:rPr lang="en-US" dirty="0" smtClean="0"/>
              <a:t>, </a:t>
            </a:r>
            <a:r>
              <a:rPr lang="en-US" dirty="0" err="1" smtClean="0"/>
              <a:t>Kjelhaard</a:t>
            </a:r>
            <a:r>
              <a:rPr lang="en-US" dirty="0" smtClean="0"/>
              <a:t>-Hansen, Chan. ACVIM 2010 Abstract</a:t>
            </a:r>
          </a:p>
          <a:p>
            <a:pPr lvl="1"/>
            <a:r>
              <a:rPr lang="en-US" dirty="0" smtClean="0"/>
              <a:t>Serial TEG D1, D3, D5</a:t>
            </a:r>
          </a:p>
          <a:p>
            <a:pPr lvl="1"/>
            <a:r>
              <a:rPr lang="en-US" dirty="0" smtClean="0"/>
              <a:t>Exclusion pre treatment aspirin, </a:t>
            </a:r>
            <a:r>
              <a:rPr lang="en-US" dirty="0" err="1" smtClean="0"/>
              <a:t>clopidogrel</a:t>
            </a:r>
            <a:r>
              <a:rPr lang="en-US" dirty="0" smtClean="0"/>
              <a:t>, heparin,  or </a:t>
            </a:r>
            <a:r>
              <a:rPr lang="en-US" dirty="0" err="1" smtClean="0"/>
              <a:t>glucocorticoids</a:t>
            </a:r>
            <a:r>
              <a:rPr lang="en-US" dirty="0" smtClean="0"/>
              <a:t> &gt; 3 </a:t>
            </a:r>
            <a:r>
              <a:rPr lang="en-US" dirty="0" err="1" smtClean="0"/>
              <a:t>d</a:t>
            </a:r>
            <a:r>
              <a:rPr lang="en-US" dirty="0" smtClean="0"/>
              <a:t> 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All dogs </a:t>
            </a:r>
            <a:r>
              <a:rPr lang="en-US" dirty="0" err="1" smtClean="0"/>
              <a:t>hypercoagulable</a:t>
            </a:r>
            <a:r>
              <a:rPr lang="en-US" dirty="0" smtClean="0"/>
              <a:t> state</a:t>
            </a:r>
          </a:p>
          <a:p>
            <a:r>
              <a:rPr lang="en-US" dirty="0" smtClean="0"/>
              <a:t>TEG variable changes from admission and D5</a:t>
            </a:r>
          </a:p>
          <a:p>
            <a:r>
              <a:rPr lang="en-US" dirty="0" smtClean="0"/>
              <a:t>MA values higher at admission in survivors </a:t>
            </a:r>
            <a:r>
              <a:rPr lang="en-US" dirty="0" err="1" smtClean="0"/>
              <a:t>vs</a:t>
            </a:r>
            <a:r>
              <a:rPr lang="en-US" dirty="0" smtClean="0"/>
              <a:t> non non survivors (= </a:t>
            </a:r>
            <a:r>
              <a:rPr lang="en-US" dirty="0" err="1" smtClean="0"/>
              <a:t>hypocoagulable</a:t>
            </a:r>
            <a:r>
              <a:rPr lang="en-US" dirty="0" smtClean="0"/>
              <a:t> may be negative)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203"/>
            <a:ext cx="8229600" cy="4325112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Flint, Abraham-</a:t>
            </a:r>
            <a:r>
              <a:rPr lang="en-US" dirty="0" err="1" smtClean="0"/>
              <a:t>Ogg</a:t>
            </a:r>
            <a:r>
              <a:rPr lang="en-US" dirty="0" smtClean="0"/>
              <a:t>, </a:t>
            </a:r>
            <a:r>
              <a:rPr lang="en-US" dirty="0" err="1" smtClean="0"/>
              <a:t>Kruth</a:t>
            </a:r>
            <a:r>
              <a:rPr lang="en-US" dirty="0" smtClean="0"/>
              <a:t>, </a:t>
            </a:r>
            <a:r>
              <a:rPr lang="en-US" dirty="0" err="1" smtClean="0"/>
              <a:t>Bersenas</a:t>
            </a:r>
            <a:r>
              <a:rPr lang="en-US" dirty="0" smtClean="0"/>
              <a:t>, Wood, ACVIM 2010 Abstracts</a:t>
            </a:r>
          </a:p>
          <a:p>
            <a:pPr lvl="1"/>
            <a:r>
              <a:rPr lang="en-US" dirty="0" smtClean="0"/>
              <a:t>TEG </a:t>
            </a:r>
            <a:r>
              <a:rPr lang="en-US" dirty="0" err="1" smtClean="0"/>
              <a:t>ULDAsp</a:t>
            </a:r>
            <a:r>
              <a:rPr lang="en-US" dirty="0" smtClean="0"/>
              <a:t>, </a:t>
            </a:r>
            <a:r>
              <a:rPr lang="en-US" dirty="0" err="1" smtClean="0"/>
              <a:t>pred</a:t>
            </a:r>
            <a:r>
              <a:rPr lang="en-US" dirty="0" smtClean="0"/>
              <a:t>, and </a:t>
            </a:r>
            <a:r>
              <a:rPr lang="en-US" dirty="0" err="1" smtClean="0"/>
              <a:t>Aza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50% mortality rate</a:t>
            </a:r>
          </a:p>
          <a:p>
            <a:pPr lvl="1"/>
            <a:r>
              <a:rPr lang="en-US" dirty="0" smtClean="0"/>
              <a:t>Negative factors mortality 90 days :	</a:t>
            </a:r>
          </a:p>
          <a:p>
            <a:pPr lvl="2"/>
            <a:r>
              <a:rPr lang="en-US" dirty="0" smtClean="0"/>
              <a:t>decreased CI</a:t>
            </a:r>
          </a:p>
          <a:p>
            <a:pPr lvl="2"/>
            <a:r>
              <a:rPr lang="en-US" dirty="0" smtClean="0"/>
              <a:t>decreased G value</a:t>
            </a:r>
          </a:p>
          <a:p>
            <a:pPr lvl="2"/>
            <a:r>
              <a:rPr lang="en-US" dirty="0" smtClean="0"/>
              <a:t>decreased MA</a:t>
            </a:r>
          </a:p>
          <a:p>
            <a:pPr lvl="2"/>
            <a:r>
              <a:rPr lang="en-US" dirty="0" smtClean="0"/>
              <a:t>prolonged PT</a:t>
            </a:r>
          </a:p>
          <a:p>
            <a:pPr lvl="2"/>
            <a:r>
              <a:rPr lang="en-US" dirty="0" smtClean="0"/>
              <a:t>prolonged PTT</a:t>
            </a:r>
          </a:p>
          <a:p>
            <a:pPr lvl="2"/>
            <a:r>
              <a:rPr lang="en-US" dirty="0" err="1" smtClean="0"/>
              <a:t>Hyperbilirubinemia</a:t>
            </a:r>
            <a:endParaRPr lang="en-US" dirty="0" smtClean="0"/>
          </a:p>
          <a:p>
            <a:pPr lvl="1"/>
            <a:r>
              <a:rPr lang="en-US" dirty="0" smtClean="0"/>
              <a:t>All dogs </a:t>
            </a:r>
            <a:r>
              <a:rPr lang="en-US" dirty="0" err="1" smtClean="0"/>
              <a:t>normacoagulable</a:t>
            </a:r>
            <a:r>
              <a:rPr lang="en-US" dirty="0" smtClean="0"/>
              <a:t> CI : died</a:t>
            </a:r>
          </a:p>
          <a:p>
            <a:pPr lvl="2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8944" y="658508"/>
            <a:ext cx="4741779" cy="5742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Anti-endothelial cell antibodies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Wells, </a:t>
            </a:r>
            <a:r>
              <a:rPr lang="en-US" dirty="0" err="1" smtClean="0"/>
              <a:t>Guth</a:t>
            </a:r>
            <a:r>
              <a:rPr lang="en-US" dirty="0" smtClean="0"/>
              <a:t>, </a:t>
            </a:r>
            <a:r>
              <a:rPr lang="en-US" dirty="0" err="1" smtClean="0"/>
              <a:t>Lappin</a:t>
            </a:r>
            <a:r>
              <a:rPr lang="en-US" dirty="0" smtClean="0"/>
              <a:t>, Dow. JVIM 2009</a:t>
            </a:r>
          </a:p>
          <a:p>
            <a:endParaRPr lang="en-US" dirty="0" smtClean="0"/>
          </a:p>
          <a:p>
            <a:r>
              <a:rPr lang="en-US" dirty="0" smtClean="0"/>
              <a:t>Retrospective study</a:t>
            </a:r>
          </a:p>
          <a:p>
            <a:pPr lvl="1"/>
            <a:r>
              <a:rPr lang="en-US" dirty="0" smtClean="0"/>
              <a:t>Flow </a:t>
            </a:r>
            <a:r>
              <a:rPr lang="en-US" dirty="0" err="1" smtClean="0"/>
              <a:t>cytometry</a:t>
            </a:r>
            <a:r>
              <a:rPr lang="en-US" dirty="0" smtClean="0"/>
              <a:t> and canine endothelial cell</a:t>
            </a:r>
          </a:p>
          <a:p>
            <a:pPr lvl="1"/>
            <a:r>
              <a:rPr lang="en-US" dirty="0" smtClean="0"/>
              <a:t>Sick dogs (IMHA, sepsis, SIRS) and controls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Results</a:t>
            </a:r>
          </a:p>
          <a:p>
            <a:pPr lvl="1"/>
            <a:r>
              <a:rPr lang="en-US" dirty="0" smtClean="0"/>
              <a:t>Detected AECA in only 2/91 sick cases 0/22 healthy</a:t>
            </a:r>
          </a:p>
          <a:p>
            <a:pPr lvl="1"/>
            <a:r>
              <a:rPr lang="en-US" dirty="0" smtClean="0"/>
              <a:t>AECA rare in dogs, may not play a part in pathophysiology of TE disease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Chemistry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Hyperbilinuria</a:t>
            </a:r>
            <a:endParaRPr lang="en-US" dirty="0" smtClean="0"/>
          </a:p>
          <a:p>
            <a:r>
              <a:rPr lang="en-US" dirty="0" smtClean="0"/>
              <a:t>Elevated AST</a:t>
            </a:r>
          </a:p>
          <a:p>
            <a:r>
              <a:rPr lang="en-US" dirty="0" smtClean="0"/>
              <a:t>Elevated ALKP (</a:t>
            </a:r>
            <a:r>
              <a:rPr lang="en-US" dirty="0" err="1" smtClean="0"/>
              <a:t>cholestasis</a:t>
            </a:r>
            <a:r>
              <a:rPr lang="en-US" dirty="0" smtClean="0"/>
              <a:t> secondary to MPS hyperplasia or EMH in liver)</a:t>
            </a:r>
          </a:p>
          <a:p>
            <a:r>
              <a:rPr lang="en-US" dirty="0" err="1" smtClean="0"/>
              <a:t>Hypoalbuminemia</a:t>
            </a:r>
            <a:endParaRPr lang="en-US" dirty="0" smtClean="0"/>
          </a:p>
          <a:p>
            <a:r>
              <a:rPr lang="en-US" dirty="0" smtClean="0"/>
              <a:t>Elevated BUN</a:t>
            </a:r>
          </a:p>
          <a:p>
            <a:r>
              <a:rPr lang="en-US" dirty="0" err="1" smtClean="0"/>
              <a:t>Hypokaliemia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Urinalysis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Bilirubinuria</a:t>
            </a: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r>
              <a:rPr lang="en-US" dirty="0" err="1" smtClean="0"/>
              <a:t>Hemoglobinuria</a:t>
            </a: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94694" y="4060598"/>
            <a:ext cx="4149306" cy="2797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</a:t>
            </a:r>
            <a:r>
              <a:rPr lang="en-US" dirty="0" err="1" smtClean="0"/>
              <a:t>clinicopathology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Lipid </a:t>
            </a:r>
            <a:r>
              <a:rPr lang="en-US" dirty="0" err="1" smtClean="0"/>
              <a:t>peroxidation</a:t>
            </a:r>
            <a:r>
              <a:rPr lang="en-US" dirty="0" smtClean="0"/>
              <a:t> and serum vitamin E in IMHA</a:t>
            </a:r>
          </a:p>
          <a:p>
            <a:pPr lvl="1"/>
            <a:r>
              <a:rPr lang="en-US" dirty="0" smtClean="0"/>
              <a:t>MDA: marker of lipid </a:t>
            </a:r>
            <a:r>
              <a:rPr lang="en-US" dirty="0" err="1" smtClean="0"/>
              <a:t>peroxidation</a:t>
            </a:r>
            <a:endParaRPr lang="en-US" dirty="0" smtClean="0"/>
          </a:p>
          <a:p>
            <a:pPr lvl="1"/>
            <a:r>
              <a:rPr lang="en-US" dirty="0" err="1" smtClean="0"/>
              <a:t>Vit</a:t>
            </a:r>
            <a:r>
              <a:rPr lang="en-US" dirty="0" smtClean="0"/>
              <a:t> E (</a:t>
            </a:r>
            <a:r>
              <a:rPr lang="en-US" dirty="0" err="1" smtClean="0"/>
              <a:t>tocopherol</a:t>
            </a:r>
            <a:r>
              <a:rPr lang="en-US" dirty="0" smtClean="0"/>
              <a:t>) : scavenger</a:t>
            </a:r>
          </a:p>
          <a:p>
            <a:pPr lvl="2"/>
            <a:r>
              <a:rPr lang="en-US" dirty="0" smtClean="0"/>
              <a:t>MDA higher in IMHA </a:t>
            </a:r>
            <a:r>
              <a:rPr lang="en-US" dirty="0" err="1" smtClean="0"/>
              <a:t>vs</a:t>
            </a:r>
            <a:r>
              <a:rPr lang="en-US" dirty="0" smtClean="0"/>
              <a:t> control</a:t>
            </a:r>
          </a:p>
          <a:p>
            <a:pPr lvl="2"/>
            <a:r>
              <a:rPr lang="en-US" dirty="0" err="1" smtClean="0"/>
              <a:t>Tocopherol</a:t>
            </a:r>
            <a:r>
              <a:rPr lang="en-US" dirty="0" smtClean="0"/>
              <a:t> lower IMHA </a:t>
            </a:r>
            <a:r>
              <a:rPr lang="en-US" dirty="0" err="1" smtClean="0"/>
              <a:t>vs</a:t>
            </a:r>
            <a:r>
              <a:rPr lang="en-US" dirty="0" smtClean="0"/>
              <a:t> control</a:t>
            </a:r>
          </a:p>
          <a:p>
            <a:pPr lvl="3"/>
            <a:r>
              <a:rPr lang="en-US" dirty="0" smtClean="0"/>
              <a:t>Imbalance </a:t>
            </a:r>
            <a:r>
              <a:rPr lang="en-US" dirty="0" err="1" smtClean="0"/>
              <a:t>antioxydant</a:t>
            </a:r>
            <a:r>
              <a:rPr lang="en-US" dirty="0" smtClean="0"/>
              <a:t> and </a:t>
            </a:r>
            <a:r>
              <a:rPr lang="en-US" dirty="0" err="1" smtClean="0"/>
              <a:t>prooxidant</a:t>
            </a:r>
            <a:r>
              <a:rPr lang="en-US" dirty="0" smtClean="0"/>
              <a:t> molecules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sz="1200" dirty="0" err="1" smtClean="0"/>
              <a:t>Pesillo</a:t>
            </a:r>
            <a:r>
              <a:rPr lang="en-US" sz="1200" dirty="0" smtClean="0"/>
              <a:t>, Freeman, Rush, AJVR 2004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Reticulocyte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Normal healthy dog: absolute </a:t>
            </a:r>
            <a:r>
              <a:rPr lang="en-US" dirty="0" err="1" smtClean="0"/>
              <a:t>reticulocyte</a:t>
            </a:r>
            <a:r>
              <a:rPr lang="en-US" dirty="0" smtClean="0"/>
              <a:t> count: &lt; 80, 000/ul and </a:t>
            </a:r>
          </a:p>
          <a:p>
            <a:r>
              <a:rPr lang="en-US" dirty="0" smtClean="0"/>
              <a:t>Normal healthy cat: absolute </a:t>
            </a:r>
            <a:r>
              <a:rPr lang="en-US" dirty="0" err="1" smtClean="0"/>
              <a:t>reticulocyte</a:t>
            </a:r>
            <a:r>
              <a:rPr lang="en-US" dirty="0" smtClean="0"/>
              <a:t> count &lt; 60,000/ </a:t>
            </a:r>
            <a:r>
              <a:rPr lang="en-US" dirty="0" err="1" smtClean="0"/>
              <a:t>uL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Detected by new </a:t>
            </a:r>
            <a:r>
              <a:rPr lang="en-US" dirty="0" err="1" smtClean="0"/>
              <a:t>methylene</a:t>
            </a:r>
            <a:r>
              <a:rPr lang="en-US" dirty="0" smtClean="0"/>
              <a:t> </a:t>
            </a:r>
            <a:r>
              <a:rPr lang="en-US" dirty="0" err="1" smtClean="0"/>
              <a:t>bleue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1428" y="4789714"/>
            <a:ext cx="2612571" cy="20682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Acute phase protein in IMHA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Acute phase protein (APP) </a:t>
            </a:r>
          </a:p>
          <a:p>
            <a:pPr lvl="1"/>
            <a:r>
              <a:rPr lang="en-US" dirty="0" smtClean="0"/>
              <a:t>Albumin: negative</a:t>
            </a:r>
          </a:p>
          <a:p>
            <a:pPr lvl="1"/>
            <a:r>
              <a:rPr lang="en-US" dirty="0" smtClean="0"/>
              <a:t>C reactive protein (CPR): positive </a:t>
            </a:r>
          </a:p>
          <a:p>
            <a:pPr lvl="1"/>
            <a:r>
              <a:rPr lang="en-US" dirty="0" smtClean="0"/>
              <a:t>α1-acid glycoprotein (AAG): positive</a:t>
            </a:r>
          </a:p>
          <a:p>
            <a:r>
              <a:rPr lang="en-US" dirty="0" smtClean="0"/>
              <a:t>IMHA:</a:t>
            </a:r>
          </a:p>
          <a:p>
            <a:pPr lvl="1"/>
            <a:r>
              <a:rPr lang="en-US" dirty="0" smtClean="0"/>
              <a:t>Increase in CPR and AAG during d1-7</a:t>
            </a:r>
          </a:p>
          <a:p>
            <a:pPr lvl="1"/>
            <a:r>
              <a:rPr lang="en-US" dirty="0" smtClean="0"/>
              <a:t>Decrease in Albumin during d1-7</a:t>
            </a:r>
          </a:p>
          <a:p>
            <a:pPr lvl="1"/>
            <a:r>
              <a:rPr lang="en-US" dirty="0" smtClean="0"/>
              <a:t>Normalization after 7 days</a:t>
            </a:r>
          </a:p>
          <a:p>
            <a:pPr lvl="1"/>
            <a:r>
              <a:rPr lang="en-US" dirty="0" smtClean="0"/>
              <a:t>APP on day 1: not predictive of survival, duration of hospitalization, # blood transfusion</a:t>
            </a:r>
          </a:p>
          <a:p>
            <a:pPr lvl="1"/>
            <a:r>
              <a:rPr lang="en-US" dirty="0" smtClean="0"/>
              <a:t>PCV and WBC correlated with APP concentration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sz="1200" dirty="0" smtClean="0"/>
              <a:t>Mitchell, </a:t>
            </a:r>
            <a:r>
              <a:rPr lang="en-US" sz="1200" dirty="0" err="1" smtClean="0"/>
              <a:t>Kruth</a:t>
            </a:r>
            <a:r>
              <a:rPr lang="en-US" sz="1200" dirty="0" smtClean="0"/>
              <a:t>, Wood, Jefferson, JVIM, 2009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Weinkle</a:t>
            </a:r>
            <a:r>
              <a:rPr lang="en-US" dirty="0" smtClean="0"/>
              <a:t> and al 2005</a:t>
            </a:r>
          </a:p>
          <a:p>
            <a:pPr lvl="1"/>
            <a:r>
              <a:rPr lang="en-US" dirty="0" smtClean="0"/>
              <a:t>39% dogs with IMHA: serum ANA titer &gt; 80</a:t>
            </a:r>
          </a:p>
          <a:p>
            <a:pPr lvl="1"/>
            <a:endParaRPr lang="en-US" dirty="0" smtClean="0"/>
          </a:p>
          <a:p>
            <a:r>
              <a:rPr lang="en-US" dirty="0" err="1" smtClean="0"/>
              <a:t>Holahan</a:t>
            </a:r>
            <a:r>
              <a:rPr lang="en-US" dirty="0" smtClean="0"/>
              <a:t>, Brown, </a:t>
            </a:r>
            <a:r>
              <a:rPr lang="en-US" dirty="0" err="1" smtClean="0"/>
              <a:t>Drobatz</a:t>
            </a:r>
            <a:r>
              <a:rPr lang="en-US" dirty="0" smtClean="0"/>
              <a:t> 2010 JVECC</a:t>
            </a:r>
          </a:p>
          <a:p>
            <a:r>
              <a:rPr lang="en-US" dirty="0" smtClean="0"/>
              <a:t>Lactate:</a:t>
            </a:r>
          </a:p>
          <a:p>
            <a:pPr lvl="1"/>
            <a:r>
              <a:rPr lang="en-US" dirty="0" smtClean="0"/>
              <a:t>Lower in survivors </a:t>
            </a:r>
            <a:r>
              <a:rPr lang="en-US" dirty="0" err="1" smtClean="0"/>
              <a:t>vs</a:t>
            </a:r>
            <a:r>
              <a:rPr lang="en-US" dirty="0" smtClean="0"/>
              <a:t> non survivors</a:t>
            </a:r>
          </a:p>
          <a:p>
            <a:pPr lvl="1"/>
            <a:r>
              <a:rPr lang="en-US" dirty="0" smtClean="0"/>
              <a:t>Persistent </a:t>
            </a:r>
            <a:r>
              <a:rPr lang="en-US" dirty="0" err="1" smtClean="0"/>
              <a:t>hyperlactemia</a:t>
            </a:r>
            <a:r>
              <a:rPr lang="en-US" dirty="0" smtClean="0"/>
              <a:t> (&lt; 2.0mmol/l) &gt; 6 hrs poor outcome</a:t>
            </a:r>
          </a:p>
          <a:p>
            <a:pPr lvl="1"/>
            <a:r>
              <a:rPr lang="en-US" dirty="0" smtClean="0"/>
              <a:t>Cutoff 4.4 presentation predicted outcome 73%ofthe time</a:t>
            </a:r>
          </a:p>
          <a:p>
            <a:pPr lvl="1"/>
            <a:r>
              <a:rPr lang="en-US" dirty="0" smtClean="0"/>
              <a:t>Correlated with age, BUN, ALKP and inversely to PCV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Diagnosing antibodies against red blood cells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Coombs 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Direct </a:t>
            </a:r>
            <a:r>
              <a:rPr lang="en-US" dirty="0" err="1" smtClean="0"/>
              <a:t>antiglobulin</a:t>
            </a:r>
            <a:r>
              <a:rPr lang="en-US" dirty="0" smtClean="0"/>
              <a:t> test (DAT):</a:t>
            </a:r>
          </a:p>
          <a:p>
            <a:pPr lvl="1"/>
            <a:r>
              <a:rPr lang="en-US" dirty="0" smtClean="0"/>
              <a:t>Demonstrate presence of erythrocyte bound immunoglobulin and/ or complement</a:t>
            </a:r>
          </a:p>
          <a:p>
            <a:pPr lvl="1"/>
            <a:r>
              <a:rPr lang="en-US" dirty="0" smtClean="0"/>
              <a:t>Doesn’t </a:t>
            </a:r>
            <a:r>
              <a:rPr lang="en-US" dirty="0" err="1" smtClean="0"/>
              <a:t>differenciate</a:t>
            </a:r>
            <a:r>
              <a:rPr lang="en-US" dirty="0" smtClean="0"/>
              <a:t> between AIHA and IMHA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Positive in 35-60% cases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9857" y="3764663"/>
            <a:ext cx="2302734" cy="3093338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909977"/>
            <a:ext cx="8229600" cy="4222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Coombs 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5309"/>
            <a:ext cx="8229600" cy="4490062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Sensitivity low: range from 60-89%</a:t>
            </a:r>
          </a:p>
          <a:p>
            <a:r>
              <a:rPr lang="en-US" dirty="0" smtClean="0"/>
              <a:t>False negative:</a:t>
            </a:r>
          </a:p>
          <a:p>
            <a:pPr lvl="1"/>
            <a:r>
              <a:rPr lang="en-US" dirty="0" smtClean="0"/>
              <a:t>Incomplete washing of </a:t>
            </a:r>
            <a:r>
              <a:rPr lang="en-US" dirty="0" err="1" smtClean="0"/>
              <a:t>RBCs</a:t>
            </a:r>
            <a:endParaRPr lang="en-US" dirty="0" smtClean="0"/>
          </a:p>
          <a:p>
            <a:pPr lvl="1"/>
            <a:r>
              <a:rPr lang="en-US" dirty="0" smtClean="0"/>
              <a:t>Insufficient </a:t>
            </a:r>
            <a:r>
              <a:rPr lang="en-US" dirty="0" err="1" smtClean="0"/>
              <a:t>RBc</a:t>
            </a:r>
            <a:r>
              <a:rPr lang="en-US" dirty="0" smtClean="0"/>
              <a:t>-bound antibody</a:t>
            </a:r>
          </a:p>
          <a:p>
            <a:pPr lvl="1"/>
            <a:r>
              <a:rPr lang="en-US" dirty="0" smtClean="0"/>
              <a:t>Elution </a:t>
            </a:r>
            <a:r>
              <a:rPr lang="en-US" dirty="0" err="1" smtClean="0"/>
              <a:t>og</a:t>
            </a:r>
            <a:r>
              <a:rPr lang="en-US" dirty="0" smtClean="0"/>
              <a:t> </a:t>
            </a:r>
            <a:r>
              <a:rPr lang="en-US" dirty="0" err="1" smtClean="0"/>
              <a:t>Ig</a:t>
            </a:r>
            <a:r>
              <a:rPr lang="en-US" dirty="0" smtClean="0"/>
              <a:t> or C3</a:t>
            </a:r>
          </a:p>
          <a:p>
            <a:pPr lvl="1"/>
            <a:r>
              <a:rPr lang="en-US" dirty="0" err="1" smtClean="0"/>
              <a:t>Prozone</a:t>
            </a:r>
            <a:r>
              <a:rPr lang="en-US" dirty="0" smtClean="0"/>
              <a:t> effect	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False positive:</a:t>
            </a:r>
          </a:p>
          <a:p>
            <a:pPr lvl="1"/>
            <a:r>
              <a:rPr lang="en-US" dirty="0" smtClean="0"/>
              <a:t>Infection (</a:t>
            </a:r>
            <a:r>
              <a:rPr lang="en-US" dirty="0" err="1" smtClean="0"/>
              <a:t>babesiosis</a:t>
            </a:r>
            <a:r>
              <a:rPr lang="en-US" dirty="0" smtClean="0"/>
              <a:t>, </a:t>
            </a:r>
            <a:r>
              <a:rPr lang="en-US" dirty="0" err="1" smtClean="0"/>
              <a:t>mycoplasmosis</a:t>
            </a:r>
            <a:r>
              <a:rPr lang="en-US" dirty="0" smtClean="0"/>
              <a:t>, bacterial infection)</a:t>
            </a:r>
          </a:p>
          <a:p>
            <a:pPr lvl="1"/>
            <a:r>
              <a:rPr lang="en-US" dirty="0" smtClean="0"/>
              <a:t>inflammatory disorder</a:t>
            </a:r>
          </a:p>
          <a:p>
            <a:pPr lvl="1"/>
            <a:r>
              <a:rPr lang="en-US" dirty="0" err="1" smtClean="0"/>
              <a:t>Myeloproliferative</a:t>
            </a:r>
            <a:endParaRPr lang="en-US" dirty="0" smtClean="0"/>
          </a:p>
          <a:p>
            <a:pPr lvl="1"/>
            <a:r>
              <a:rPr lang="en-US" dirty="0" err="1" smtClean="0"/>
              <a:t>Lymphoproliferative</a:t>
            </a:r>
            <a:r>
              <a:rPr lang="en-US" dirty="0" smtClean="0"/>
              <a:t> disease</a:t>
            </a:r>
          </a:p>
          <a:p>
            <a:pPr lvl="1"/>
            <a:r>
              <a:rPr lang="en-US" dirty="0" smtClean="0"/>
              <a:t>Improper </a:t>
            </a:r>
            <a:r>
              <a:rPr lang="en-US" dirty="0" err="1" smtClean="0"/>
              <a:t>antisera</a:t>
            </a:r>
            <a:r>
              <a:rPr lang="en-US" dirty="0" smtClean="0"/>
              <a:t> preparation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2286" y="1945821"/>
            <a:ext cx="3011714" cy="22587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Coombs test in cats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16/20 anemic cats DAT +</a:t>
            </a:r>
          </a:p>
          <a:p>
            <a:r>
              <a:rPr lang="en-US" dirty="0" smtClean="0"/>
              <a:t>DAT + in cats</a:t>
            </a:r>
          </a:p>
          <a:p>
            <a:pPr lvl="1"/>
            <a:r>
              <a:rPr lang="en-US" dirty="0" smtClean="0"/>
              <a:t> </a:t>
            </a:r>
            <a:r>
              <a:rPr lang="en-US" dirty="0" err="1" smtClean="0"/>
              <a:t>FelV</a:t>
            </a:r>
            <a:r>
              <a:rPr lang="en-US" dirty="0" smtClean="0"/>
              <a:t> +</a:t>
            </a:r>
          </a:p>
          <a:p>
            <a:pPr lvl="1"/>
            <a:r>
              <a:rPr lang="en-US" dirty="0" err="1" smtClean="0"/>
              <a:t>mycoplasma</a:t>
            </a:r>
            <a:r>
              <a:rPr lang="en-US" dirty="0" smtClean="0"/>
              <a:t> </a:t>
            </a:r>
            <a:r>
              <a:rPr lang="en-US" dirty="0" err="1" smtClean="0"/>
              <a:t>felis</a:t>
            </a:r>
            <a:endParaRPr lang="en-US" dirty="0" smtClean="0"/>
          </a:p>
          <a:p>
            <a:pPr lvl="1"/>
            <a:r>
              <a:rPr lang="en-US" dirty="0" smtClean="0"/>
              <a:t>FIP</a:t>
            </a:r>
          </a:p>
          <a:p>
            <a:pPr lvl="1"/>
            <a:r>
              <a:rPr lang="en-US" dirty="0" err="1" smtClean="0"/>
              <a:t>myeloproliferative</a:t>
            </a:r>
            <a:r>
              <a:rPr lang="en-US" dirty="0" smtClean="0"/>
              <a:t> disease</a:t>
            </a:r>
          </a:p>
          <a:p>
            <a:pPr lvl="1"/>
            <a:r>
              <a:rPr lang="en-US" dirty="0" err="1" smtClean="0"/>
              <a:t>neoplasia</a:t>
            </a:r>
            <a:endParaRPr lang="en-US" dirty="0" smtClean="0"/>
          </a:p>
          <a:p>
            <a:pPr lvl="1"/>
            <a:r>
              <a:rPr lang="en-US" dirty="0" smtClean="0"/>
              <a:t>chronic bacterial disease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6514" y="1725309"/>
            <a:ext cx="2830286" cy="23845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Limits:</a:t>
            </a:r>
          </a:p>
          <a:p>
            <a:pPr lvl="1"/>
            <a:r>
              <a:rPr lang="en-US" dirty="0" smtClean="0"/>
              <a:t>Indirect assay</a:t>
            </a:r>
          </a:p>
          <a:p>
            <a:pPr lvl="1"/>
            <a:r>
              <a:rPr lang="en-US" dirty="0" smtClean="0"/>
              <a:t>Relatively insensitive</a:t>
            </a:r>
          </a:p>
          <a:p>
            <a:pPr lvl="1"/>
            <a:r>
              <a:rPr lang="en-US" dirty="0" smtClean="0"/>
              <a:t>Semi quantitative information about the degree of RBC antibody binding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EDTA agglutination test</a:t>
            </a:r>
          </a:p>
          <a:p>
            <a:pPr lvl="1"/>
            <a:r>
              <a:rPr lang="en-US" dirty="0" smtClean="0"/>
              <a:t>Can only occur at 4C so samples should be refrigerated</a:t>
            </a:r>
          </a:p>
          <a:p>
            <a:pPr lvl="1"/>
            <a:r>
              <a:rPr lang="en-US" dirty="0" smtClean="0"/>
              <a:t>Difference between </a:t>
            </a:r>
            <a:r>
              <a:rPr lang="en-US" dirty="0" err="1" smtClean="0"/>
              <a:t>rouleaux</a:t>
            </a:r>
            <a:r>
              <a:rPr lang="en-US" dirty="0" smtClean="0"/>
              <a:t> and agglutination by adding a drop of saline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953" y="4125687"/>
            <a:ext cx="39370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457200" y="4699000"/>
            <a:ext cx="1973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Agglutination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093857" y="4590142"/>
            <a:ext cx="1592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Rouleaux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Alternate technologies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Direct Flow </a:t>
            </a:r>
            <a:r>
              <a:rPr lang="en-US" dirty="0" err="1" smtClean="0"/>
              <a:t>cytometry</a:t>
            </a:r>
            <a:r>
              <a:rPr lang="en-US" dirty="0" smtClean="0"/>
              <a:t> erythrocyte </a:t>
            </a:r>
            <a:r>
              <a:rPr lang="en-US" dirty="0" err="1" smtClean="0"/>
              <a:t>immunofluroesence</a:t>
            </a:r>
            <a:r>
              <a:rPr lang="en-US" dirty="0" smtClean="0"/>
              <a:t> assay</a:t>
            </a:r>
          </a:p>
          <a:p>
            <a:pPr lvl="1"/>
            <a:r>
              <a:rPr lang="en-US" dirty="0" smtClean="0"/>
              <a:t>“gold standard?”</a:t>
            </a:r>
          </a:p>
          <a:p>
            <a:pPr lvl="1"/>
            <a:r>
              <a:rPr lang="en-US" dirty="0" smtClean="0"/>
              <a:t>More sensitive than DAT</a:t>
            </a:r>
          </a:p>
          <a:p>
            <a:pPr lvl="1"/>
            <a:r>
              <a:rPr lang="en-US" dirty="0" smtClean="0"/>
              <a:t>Quantitative test</a:t>
            </a:r>
          </a:p>
          <a:p>
            <a:pPr lvl="2"/>
            <a:r>
              <a:rPr lang="en-US" dirty="0" smtClean="0"/>
              <a:t>Can detect </a:t>
            </a:r>
            <a:r>
              <a:rPr lang="en-US" dirty="0" err="1" smtClean="0"/>
              <a:t>RBCs</a:t>
            </a:r>
            <a:r>
              <a:rPr lang="en-US" dirty="0" smtClean="0"/>
              <a:t> antibody in &gt; 50% patients </a:t>
            </a:r>
            <a:r>
              <a:rPr lang="en-US" dirty="0" err="1" smtClean="0"/>
              <a:t>w</a:t>
            </a:r>
            <a:r>
              <a:rPr lang="en-US" dirty="0" smtClean="0"/>
              <a:t> – DAT test</a:t>
            </a:r>
          </a:p>
          <a:p>
            <a:r>
              <a:rPr lang="en-US" dirty="0" smtClean="0"/>
              <a:t>Morley, </a:t>
            </a:r>
            <a:r>
              <a:rPr lang="en-US" dirty="0" err="1" smtClean="0"/>
              <a:t>Mathes</a:t>
            </a:r>
            <a:r>
              <a:rPr lang="en-US" dirty="0" smtClean="0"/>
              <a:t>, </a:t>
            </a:r>
            <a:r>
              <a:rPr lang="en-US" dirty="0" err="1" smtClean="0"/>
              <a:t>Guth</a:t>
            </a:r>
            <a:r>
              <a:rPr lang="en-US" dirty="0" smtClean="0"/>
              <a:t> and Dow. JVIM 2008</a:t>
            </a:r>
          </a:p>
          <a:p>
            <a:pPr lvl="1"/>
            <a:r>
              <a:rPr lang="en-US" dirty="0" smtClean="0"/>
              <a:t>Positive predictive value in dog </a:t>
            </a:r>
            <a:r>
              <a:rPr lang="en-US" dirty="0" err="1" smtClean="0"/>
              <a:t>w</a:t>
            </a:r>
            <a:r>
              <a:rPr lang="en-US" dirty="0" smtClean="0"/>
              <a:t> IMHA: 69%</a:t>
            </a:r>
          </a:p>
          <a:p>
            <a:pPr lvl="1"/>
            <a:r>
              <a:rPr lang="en-US" dirty="0" smtClean="0"/>
              <a:t>Negative predictive value in dog w/o IMHA:94%</a:t>
            </a:r>
          </a:p>
          <a:p>
            <a:pPr lvl="2"/>
            <a:r>
              <a:rPr lang="en-US" dirty="0" smtClean="0"/>
              <a:t>Dogs </a:t>
            </a:r>
            <a:r>
              <a:rPr lang="en-US" dirty="0" err="1" smtClean="0"/>
              <a:t>w</a:t>
            </a:r>
            <a:r>
              <a:rPr lang="en-US" dirty="0" smtClean="0"/>
              <a:t> cancer and infectious disease &amp; anemia can have + flow </a:t>
            </a:r>
            <a:r>
              <a:rPr lang="en-US" dirty="0" err="1" smtClean="0"/>
              <a:t>cytometry</a:t>
            </a:r>
            <a:endParaRPr lang="en-US" dirty="0" smtClean="0"/>
          </a:p>
          <a:p>
            <a:r>
              <a:rPr lang="en-US" dirty="0" smtClean="0"/>
              <a:t>Disadvantage:</a:t>
            </a:r>
          </a:p>
          <a:p>
            <a:pPr lvl="1"/>
            <a:r>
              <a:rPr lang="en-US" dirty="0" smtClean="0"/>
              <a:t>Limited availability</a:t>
            </a:r>
          </a:p>
          <a:p>
            <a:pPr lvl="1"/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sz="1200" dirty="0" err="1" smtClean="0"/>
              <a:t>Quingly</a:t>
            </a:r>
            <a:r>
              <a:rPr lang="en-US" sz="1200" dirty="0" smtClean="0"/>
              <a:t> and al. 2001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RBC lifespan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Dog: 100-115 days</a:t>
            </a:r>
          </a:p>
          <a:p>
            <a:r>
              <a:rPr lang="en-US" dirty="0" smtClean="0"/>
              <a:t>Cats: 73 days</a:t>
            </a:r>
          </a:p>
          <a:p>
            <a:endParaRPr lang="en-US" dirty="0" smtClean="0"/>
          </a:p>
          <a:p>
            <a:r>
              <a:rPr lang="en-US" dirty="0" smtClean="0"/>
              <a:t>Release from marrow-&gt; circulates thousand times -&gt; Removed, dissembled recycled by macrophages</a:t>
            </a:r>
          </a:p>
          <a:p>
            <a:pPr lvl="1"/>
            <a:r>
              <a:rPr lang="en-US" dirty="0" smtClean="0"/>
              <a:t>Spleen, liver, bone marrow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Some RBC undergo random </a:t>
            </a:r>
            <a:r>
              <a:rPr lang="en-US" dirty="0" err="1" smtClean="0"/>
              <a:t>clearence</a:t>
            </a:r>
            <a:r>
              <a:rPr lang="en-US" dirty="0" smtClean="0"/>
              <a:t> independent of the RBC age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556" y="135188"/>
            <a:ext cx="6295571" cy="666112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RBC </a:t>
            </a:r>
            <a:r>
              <a:rPr lang="en-US" dirty="0" err="1" smtClean="0"/>
              <a:t>clearence</a:t>
            </a:r>
            <a:r>
              <a:rPr lang="en-US" dirty="0" smtClean="0"/>
              <a:t> metabolism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RBC with age changes</a:t>
            </a:r>
          </a:p>
          <a:p>
            <a:pPr lvl="1"/>
            <a:r>
              <a:rPr lang="en-US" dirty="0" err="1" smtClean="0"/>
              <a:t>IgG</a:t>
            </a:r>
            <a:r>
              <a:rPr lang="en-US" dirty="0" smtClean="0"/>
              <a:t> bounded undergo </a:t>
            </a:r>
            <a:r>
              <a:rPr lang="en-US" dirty="0" err="1" smtClean="0"/>
              <a:t>opsonization</a:t>
            </a:r>
            <a:endParaRPr lang="en-US" dirty="0" smtClean="0"/>
          </a:p>
          <a:p>
            <a:pPr lvl="1"/>
            <a:r>
              <a:rPr lang="en-US" dirty="0" err="1" smtClean="0"/>
              <a:t>IgG</a:t>
            </a:r>
            <a:r>
              <a:rPr lang="en-US" dirty="0" smtClean="0"/>
              <a:t> </a:t>
            </a:r>
            <a:r>
              <a:rPr lang="en-US" dirty="0" err="1" smtClean="0"/>
              <a:t>opsonized</a:t>
            </a:r>
            <a:r>
              <a:rPr lang="en-US" dirty="0" smtClean="0"/>
              <a:t> amplification of the signal by complement</a:t>
            </a:r>
          </a:p>
          <a:p>
            <a:r>
              <a:rPr lang="en-US" dirty="0" smtClean="0"/>
              <a:t>Oxidation of protein (loss of </a:t>
            </a:r>
            <a:r>
              <a:rPr lang="en-US" dirty="0" err="1" smtClean="0"/>
              <a:t>antioxydant</a:t>
            </a:r>
            <a:r>
              <a:rPr lang="en-US" dirty="0" smtClean="0"/>
              <a:t> properties)</a:t>
            </a:r>
          </a:p>
          <a:p>
            <a:endParaRPr lang="en-US" dirty="0" smtClean="0"/>
          </a:p>
          <a:p>
            <a:r>
              <a:rPr lang="en-US" dirty="0" smtClean="0"/>
              <a:t>Digested within macrophages </a:t>
            </a:r>
            <a:r>
              <a:rPr lang="en-US" dirty="0" err="1" smtClean="0"/>
              <a:t>phagolysosomes</a:t>
            </a:r>
            <a:endParaRPr lang="en-US" dirty="0" smtClean="0"/>
          </a:p>
          <a:p>
            <a:r>
              <a:rPr lang="en-US" dirty="0" smtClean="0"/>
              <a:t> Hemoglobin dissociated into </a:t>
            </a:r>
            <a:r>
              <a:rPr lang="en-US" dirty="0" err="1" smtClean="0"/>
              <a:t>heme</a:t>
            </a:r>
            <a:r>
              <a:rPr lang="en-US" dirty="0" smtClean="0"/>
              <a:t> and </a:t>
            </a:r>
            <a:r>
              <a:rPr lang="en-US" dirty="0" err="1" smtClean="0"/>
              <a:t>globin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Globin</a:t>
            </a:r>
            <a:r>
              <a:rPr lang="en-US" dirty="0" smtClean="0"/>
              <a:t>: digested into </a:t>
            </a:r>
            <a:r>
              <a:rPr lang="en-US" dirty="0" err="1" smtClean="0"/>
              <a:t>aa</a:t>
            </a:r>
            <a:r>
              <a:rPr lang="en-US" dirty="0" smtClean="0"/>
              <a:t>: reutilized</a:t>
            </a:r>
          </a:p>
          <a:p>
            <a:pPr lvl="1"/>
            <a:r>
              <a:rPr lang="en-US" dirty="0" err="1" smtClean="0"/>
              <a:t>Heme</a:t>
            </a:r>
            <a:r>
              <a:rPr lang="en-US" dirty="0" smtClean="0"/>
              <a:t> catabolism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544281"/>
            <a:ext cx="8229600" cy="1069848"/>
          </a:xfrm>
        </p:spPr>
        <p:txBody>
          <a:bodyPr/>
          <a:lstStyle/>
          <a:p>
            <a:r>
              <a:rPr lang="en-US" dirty="0" err="1" smtClean="0"/>
              <a:t>Heme</a:t>
            </a:r>
            <a:r>
              <a:rPr lang="en-US" dirty="0" smtClean="0"/>
              <a:t> catabolism</a:t>
            </a:r>
            <a:endParaRPr lang="en-US" dirty="0"/>
          </a:p>
        </p:txBody>
      </p:sp>
      <p:sp>
        <p:nvSpPr>
          <p:cNvPr id="63" name="Footer Placeholder 6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50415"/>
            <a:ext cx="1271814" cy="1375636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>
            <a:off x="1729014" y="2013850"/>
            <a:ext cx="974272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1729014" y="2808334"/>
            <a:ext cx="575129" cy="4936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5400000">
            <a:off x="212639" y="3161755"/>
            <a:ext cx="910948" cy="42182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0" y="3828141"/>
            <a:ext cx="1161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648858" y="1795559"/>
            <a:ext cx="671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Iron</a:t>
            </a:r>
            <a:endParaRPr lang="en-US" dirty="0"/>
          </a:p>
        </p:txBody>
      </p:sp>
      <p:cxnSp>
        <p:nvCxnSpPr>
          <p:cNvPr id="21" name="Straight Arrow Connector 20"/>
          <p:cNvCxnSpPr>
            <a:stCxn id="18" idx="3"/>
          </p:cNvCxnSpPr>
          <p:nvPr/>
        </p:nvCxnSpPr>
        <p:spPr>
          <a:xfrm>
            <a:off x="3320144" y="1980225"/>
            <a:ext cx="1070427" cy="336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390571" y="1795559"/>
            <a:ext cx="1415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Ferric </a:t>
            </a:r>
            <a:endParaRPr lang="en-US" dirty="0"/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5134427" y="1324429"/>
            <a:ext cx="671285" cy="5799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5098142" y="1949547"/>
            <a:ext cx="761999" cy="6589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22" idx="2"/>
          </p:cNvCxnSpPr>
          <p:nvPr/>
        </p:nvCxnSpPr>
        <p:spPr>
          <a:xfrm rot="16200000" flipH="1">
            <a:off x="5273445" y="1989588"/>
            <a:ext cx="356969" cy="70757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860141" y="1106714"/>
            <a:ext cx="2826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Transferrin</a:t>
            </a:r>
            <a:r>
              <a:rPr lang="en-US" dirty="0" smtClean="0"/>
              <a:t>: STORAGE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5860141" y="1668558"/>
            <a:ext cx="2826659" cy="369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Hemosiderin</a:t>
            </a:r>
            <a:r>
              <a:rPr lang="en-US" dirty="0" smtClean="0"/>
              <a:t>: LIVER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5860141" y="2273749"/>
            <a:ext cx="3283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Ferritin</a:t>
            </a:r>
            <a:r>
              <a:rPr lang="en-US" dirty="0" smtClean="0"/>
              <a:t>: BONE MARROW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1729014" y="3211285"/>
            <a:ext cx="1451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008000"/>
                </a:solidFill>
              </a:rPr>
              <a:t>Biliverdin</a:t>
            </a:r>
            <a:endParaRPr lang="en-US" dirty="0">
              <a:solidFill>
                <a:srgbClr val="008000"/>
              </a:solidFill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2596" y="2831538"/>
            <a:ext cx="1465943" cy="1394433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2999024" y="3773712"/>
            <a:ext cx="1451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Macrophage</a:t>
            </a:r>
          </a:p>
          <a:p>
            <a:r>
              <a:rPr lang="en-US" sz="1400" dirty="0" smtClean="0"/>
              <a:t>(spleen)</a:t>
            </a:r>
            <a:endParaRPr lang="en-US" sz="1400" dirty="0"/>
          </a:p>
        </p:txBody>
      </p:sp>
      <p:cxnSp>
        <p:nvCxnSpPr>
          <p:cNvPr id="44" name="Straight Arrow Connector 43"/>
          <p:cNvCxnSpPr>
            <a:stCxn id="41" idx="3"/>
          </p:cNvCxnSpPr>
          <p:nvPr/>
        </p:nvCxnSpPr>
        <p:spPr>
          <a:xfrm>
            <a:off x="4488539" y="3528755"/>
            <a:ext cx="555159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5098142" y="3145186"/>
            <a:ext cx="20682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Unconjugated</a:t>
            </a:r>
            <a:r>
              <a:rPr lang="en-US" dirty="0" smtClean="0"/>
              <a:t> </a:t>
            </a:r>
            <a:r>
              <a:rPr lang="en-US" dirty="0" err="1" smtClean="0"/>
              <a:t>bilirubin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6953701" y="3247565"/>
            <a:ext cx="1520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Albumin</a:t>
            </a:r>
            <a:endParaRPr lang="en-US" dirty="0"/>
          </a:p>
        </p:txBody>
      </p:sp>
      <p:sp>
        <p:nvSpPr>
          <p:cNvPr id="50" name="Plus 49"/>
          <p:cNvSpPr>
            <a:spLocks noChangeAspect="1"/>
          </p:cNvSpPr>
          <p:nvPr/>
        </p:nvSpPr>
        <p:spPr>
          <a:xfrm>
            <a:off x="6636642" y="3247565"/>
            <a:ext cx="317059" cy="313343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ight Brace 50"/>
          <p:cNvSpPr/>
          <p:nvPr/>
        </p:nvSpPr>
        <p:spPr>
          <a:xfrm rot="5400000">
            <a:off x="6386288" y="3301994"/>
            <a:ext cx="290288" cy="1324430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/>
          <p:cNvSpPr txBox="1"/>
          <p:nvPr/>
        </p:nvSpPr>
        <p:spPr>
          <a:xfrm>
            <a:off x="5188856" y="4133645"/>
            <a:ext cx="2703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Blood stream -&gt; Liver</a:t>
            </a:r>
            <a:endParaRPr lang="en-US" dirty="0"/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0935" y="3884908"/>
            <a:ext cx="1188353" cy="7823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ＭＳ ゴシック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2121</Words>
  <Application>Microsoft Macintosh PowerPoint</Application>
  <PresentationFormat>On-screen Show (4:3)</PresentationFormat>
  <Paragraphs>424</Paragraphs>
  <Slides>59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0" baseType="lpstr">
      <vt:lpstr>Urban</vt:lpstr>
      <vt:lpstr>Immune mediated hemolytic anemia  Immune mediated thrombocytopenia</vt:lpstr>
      <vt:lpstr>Definitions</vt:lpstr>
      <vt:lpstr>Red blood cell function</vt:lpstr>
      <vt:lpstr>Erythropoiesis</vt:lpstr>
      <vt:lpstr>Reticulocyte</vt:lpstr>
      <vt:lpstr>RBC lifespan</vt:lpstr>
      <vt:lpstr>Slide 7</vt:lpstr>
      <vt:lpstr>RBC clearence metabolism</vt:lpstr>
      <vt:lpstr>Heme catabolism</vt:lpstr>
      <vt:lpstr>Slide 10</vt:lpstr>
      <vt:lpstr>Pathophysiology IMHA </vt:lpstr>
      <vt:lpstr>Extravascular hemolysis</vt:lpstr>
      <vt:lpstr>Extravascular hemolysis</vt:lpstr>
      <vt:lpstr>Slide 14</vt:lpstr>
      <vt:lpstr>Intravascular hemolysis</vt:lpstr>
      <vt:lpstr>Slide 16</vt:lpstr>
      <vt:lpstr>Slide 17</vt:lpstr>
      <vt:lpstr>Slide 18</vt:lpstr>
      <vt:lpstr>Immunopathogenesis of canine AIHA</vt:lpstr>
      <vt:lpstr>Cytokines and IMHA</vt:lpstr>
      <vt:lpstr>Cytokines and IMHA</vt:lpstr>
      <vt:lpstr>AIHA</vt:lpstr>
      <vt:lpstr>Secondary IMHA</vt:lpstr>
      <vt:lpstr>Secondary IMHA</vt:lpstr>
      <vt:lpstr>Secondary IMHA differentials</vt:lpstr>
      <vt:lpstr>Mechanism of action drug induced</vt:lpstr>
      <vt:lpstr>Secondary IMHA differentials</vt:lpstr>
      <vt:lpstr>Secondary IMHA differentials</vt:lpstr>
      <vt:lpstr>Secondary IMHA differentials</vt:lpstr>
      <vt:lpstr>Other immune mediated anemias</vt:lpstr>
      <vt:lpstr>Non regenerative IMHA dogs</vt:lpstr>
      <vt:lpstr>Pure Red Cell Aplasia</vt:lpstr>
      <vt:lpstr>Predisposing factors in dogs</vt:lpstr>
      <vt:lpstr>Predisposing factors</vt:lpstr>
      <vt:lpstr>Clinical presentation</vt:lpstr>
      <vt:lpstr>Clinical presentation</vt:lpstr>
      <vt:lpstr>Criteria for diagnosis</vt:lpstr>
      <vt:lpstr>Complete blood count</vt:lpstr>
      <vt:lpstr>Coagulation</vt:lpstr>
      <vt:lpstr>Hypercoagulable state</vt:lpstr>
      <vt:lpstr>Activated platelets and IMHA</vt:lpstr>
      <vt:lpstr>Thromboelastrography</vt:lpstr>
      <vt:lpstr>TEG</vt:lpstr>
      <vt:lpstr>TEG</vt:lpstr>
      <vt:lpstr>Slide 45</vt:lpstr>
      <vt:lpstr>Anti-endothelial cell antibodies</vt:lpstr>
      <vt:lpstr>Chemistry</vt:lpstr>
      <vt:lpstr>Urinalysis</vt:lpstr>
      <vt:lpstr>Other clinicopathology</vt:lpstr>
      <vt:lpstr>Acute phase protein in IMHA</vt:lpstr>
      <vt:lpstr>Diagnosis</vt:lpstr>
      <vt:lpstr>Diagnosing antibodies against red blood cells</vt:lpstr>
      <vt:lpstr>Coombs test</vt:lpstr>
      <vt:lpstr>Slide 54</vt:lpstr>
      <vt:lpstr>Coombs test</vt:lpstr>
      <vt:lpstr>Coombs test in cats</vt:lpstr>
      <vt:lpstr>DAT</vt:lpstr>
      <vt:lpstr>Diagnosis</vt:lpstr>
      <vt:lpstr>Alternate technologies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Julie Menard</dc:creator>
  <cp:lastModifiedBy>Julie Menard</cp:lastModifiedBy>
  <cp:revision>3</cp:revision>
  <dcterms:created xsi:type="dcterms:W3CDTF">2011-03-30T14:23:00Z</dcterms:created>
  <dcterms:modified xsi:type="dcterms:W3CDTF">2011-03-30T14:25:12Z</dcterms:modified>
</cp:coreProperties>
</file>