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1"/>
  </p:notesMasterIdLst>
  <p:sldIdLst>
    <p:sldId id="256" r:id="rId2"/>
    <p:sldId id="257" r:id="rId3"/>
    <p:sldId id="258" r:id="rId4"/>
    <p:sldId id="259" r:id="rId5"/>
    <p:sldId id="283" r:id="rId6"/>
    <p:sldId id="284" r:id="rId7"/>
    <p:sldId id="267" r:id="rId8"/>
    <p:sldId id="296" r:id="rId9"/>
    <p:sldId id="271" r:id="rId10"/>
    <p:sldId id="272" r:id="rId11"/>
    <p:sldId id="268" r:id="rId12"/>
    <p:sldId id="269" r:id="rId13"/>
    <p:sldId id="260" r:id="rId14"/>
    <p:sldId id="273" r:id="rId15"/>
    <p:sldId id="274" r:id="rId16"/>
    <p:sldId id="275" r:id="rId17"/>
    <p:sldId id="320" r:id="rId18"/>
    <p:sldId id="276" r:id="rId19"/>
    <p:sldId id="298" r:id="rId20"/>
    <p:sldId id="300" r:id="rId21"/>
    <p:sldId id="301" r:id="rId22"/>
    <p:sldId id="299" r:id="rId23"/>
    <p:sldId id="321" r:id="rId24"/>
    <p:sldId id="302" r:id="rId25"/>
    <p:sldId id="303" r:id="rId26"/>
    <p:sldId id="304" r:id="rId27"/>
    <p:sldId id="305" r:id="rId28"/>
    <p:sldId id="277" r:id="rId29"/>
    <p:sldId id="278" r:id="rId30"/>
    <p:sldId id="279" r:id="rId31"/>
    <p:sldId id="280" r:id="rId32"/>
    <p:sldId id="308" r:id="rId33"/>
    <p:sldId id="322" r:id="rId34"/>
    <p:sldId id="306" r:id="rId35"/>
    <p:sldId id="307" r:id="rId36"/>
    <p:sldId id="289" r:id="rId37"/>
    <p:sldId id="285" r:id="rId38"/>
    <p:sldId id="286" r:id="rId39"/>
    <p:sldId id="287" r:id="rId40"/>
    <p:sldId id="310" r:id="rId41"/>
    <p:sldId id="261" r:id="rId42"/>
    <p:sldId id="293" r:id="rId43"/>
    <p:sldId id="295" r:id="rId44"/>
    <p:sldId id="262" r:id="rId45"/>
    <p:sldId id="264" r:id="rId46"/>
    <p:sldId id="263" r:id="rId47"/>
    <p:sldId id="265" r:id="rId48"/>
    <p:sldId id="309" r:id="rId49"/>
    <p:sldId id="282" r:id="rId50"/>
    <p:sldId id="266" r:id="rId51"/>
    <p:sldId id="311" r:id="rId52"/>
    <p:sldId id="324" r:id="rId53"/>
    <p:sldId id="312" r:id="rId54"/>
    <p:sldId id="313" r:id="rId55"/>
    <p:sldId id="325" r:id="rId56"/>
    <p:sldId id="326" r:id="rId57"/>
    <p:sldId id="327" r:id="rId58"/>
    <p:sldId id="329" r:id="rId59"/>
    <p:sldId id="328" r:id="rId60"/>
    <p:sldId id="314" r:id="rId61"/>
    <p:sldId id="330" r:id="rId62"/>
    <p:sldId id="323" r:id="rId63"/>
    <p:sldId id="315" r:id="rId64"/>
    <p:sldId id="317" r:id="rId65"/>
    <p:sldId id="316" r:id="rId66"/>
    <p:sldId id="318" r:id="rId67"/>
    <p:sldId id="319" r:id="rId68"/>
    <p:sldId id="331" r:id="rId69"/>
    <p:sldId id="332" r:id="rId7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1209"/>
    <a:srgbClr val="27BADB"/>
    <a:srgbClr val="1C67BB"/>
    <a:srgbClr val="03042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86420" autoAdjust="0"/>
  </p:normalViewPr>
  <p:slideViewPr>
    <p:cSldViewPr>
      <p:cViewPr varScale="1">
        <p:scale>
          <a:sx n="64" d="100"/>
          <a:sy n="64" d="100"/>
        </p:scale>
        <p:origin x="-1374" y="-96"/>
      </p:cViewPr>
      <p:guideLst>
        <p:guide orient="horz" pos="2160"/>
        <p:guide pos="2880"/>
      </p:guideLst>
    </p:cSldViewPr>
  </p:slideViewPr>
  <p:outlineViewPr>
    <p:cViewPr>
      <p:scale>
        <a:sx n="33" d="100"/>
        <a:sy n="33" d="100"/>
      </p:scale>
      <p:origin x="270" y="447714"/>
    </p:cViewPr>
  </p:outlineViewPr>
  <p:notesTextViewPr>
    <p:cViewPr>
      <p:scale>
        <a:sx n="100" d="100"/>
        <a:sy n="100" d="100"/>
      </p:scale>
      <p:origin x="0" y="0"/>
    </p:cViewPr>
  </p:notesTextViewPr>
  <p:sorterViewPr>
    <p:cViewPr>
      <p:scale>
        <a:sx n="66" d="100"/>
        <a:sy n="66" d="100"/>
      </p:scale>
      <p:origin x="0" y="5172"/>
    </p:cViewPr>
  </p:sorterViewPr>
  <p:notesViewPr>
    <p:cSldViewPr>
      <p:cViewPr varScale="1">
        <p:scale>
          <a:sx n="56" d="100"/>
          <a:sy n="56" d="100"/>
        </p:scale>
        <p:origin x="-25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6BEE58-F73A-4781-A165-B14D1233078B}" type="datetimeFigureOut">
              <a:rPr lang="en-US" smtClean="0"/>
              <a:pPr/>
              <a:t>6/30/2010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E714C6-F10E-469E-8C66-0CA312DB8B9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bib6"/><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Primary is also known</a:t>
            </a:r>
            <a:r>
              <a:rPr lang="en-US" baseline="0" dirty="0" smtClean="0"/>
              <a:t> as “accidental”</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3</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Increased vascular permeability</a:t>
            </a:r>
          </a:p>
          <a:p>
            <a:r>
              <a:rPr lang="en-US" dirty="0" smtClean="0"/>
              <a:t>Hypovolemia</a:t>
            </a:r>
          </a:p>
          <a:p>
            <a:r>
              <a:rPr lang="en-US" dirty="0" smtClean="0"/>
              <a:t>Cold-induced diuresis</a:t>
            </a:r>
          </a:p>
          <a:p>
            <a:r>
              <a:rPr lang="en-US" dirty="0" smtClean="0"/>
              <a:t>Bone</a:t>
            </a:r>
            <a:r>
              <a:rPr lang="en-US" baseline="0" dirty="0" smtClean="0"/>
              <a:t> marrow suppression and erythroid hypoplasia</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19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Rewarm and recheck coagulation times before giving blood products</a:t>
            </a:r>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Hemoglobin turns brown with exposure to stomach acid</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baseline="0" dirty="0" smtClean="0">
                <a:sym typeface="Wingdings" pitchFamily="2" charset="2"/>
              </a:rPr>
              <a:t>Also decreased ADH  overall (body perceives </a:t>
            </a:r>
            <a:r>
              <a:rPr lang="en-US" i="0" baseline="0" dirty="0" err="1" smtClean="0">
                <a:sym typeface="Wingdings" pitchFamily="2" charset="2"/>
              </a:rPr>
              <a:t>hypervolemic</a:t>
            </a:r>
            <a:r>
              <a:rPr lang="en-US" i="0" baseline="0" dirty="0" smtClean="0">
                <a:sym typeface="Wingdings" pitchFamily="2" charset="2"/>
              </a:rPr>
              <a:t> due to massive vasoconstriction so ADH decreases appropriately)</a:t>
            </a:r>
            <a:endParaRPr lang="en-US" i="0"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Ischemia</a:t>
            </a:r>
            <a:r>
              <a:rPr lang="en-US" i="0" baseline="0" dirty="0" smtClean="0"/>
              <a:t> and ATN are secondary to the decreased RBF, GFR, and </a:t>
            </a:r>
            <a:r>
              <a:rPr lang="en-US" i="0" baseline="0" dirty="0" err="1" smtClean="0"/>
              <a:t>sludging</a:t>
            </a:r>
            <a:endParaRPr lang="en-US" i="0" baseline="0" dirty="0" smtClean="0"/>
          </a:p>
          <a:p>
            <a:r>
              <a:rPr lang="en-US" i="0" baseline="0" dirty="0" smtClean="0"/>
              <a:t>While initial increase in GFR with mild hypothermia, with prolonged or moderate hypothermia you see a decreased GFR due </a:t>
            </a:r>
            <a:r>
              <a:rPr lang="en-US" i="0" baseline="0" dirty="0" err="1" smtClean="0"/>
              <a:t>due</a:t>
            </a:r>
            <a:r>
              <a:rPr lang="en-US" i="0" baseline="0" dirty="0" smtClean="0"/>
              <a:t> to decreased CO and increased SVR</a:t>
            </a:r>
            <a:endParaRPr lang="en-US" i="0"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29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ABG: When blood cools, the arterial pH increases</a:t>
            </a:r>
            <a:r>
              <a:rPr lang="en-US" baseline="0" dirty="0" smtClean="0"/>
              <a:t> and the pCO2 decreases.  This is due to the direct effect of temperature on both the dissolution of hydrogen ions and gas pressures in a watery solution.  Water dissociates less readily at lower temperatures.   </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31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Decreased O2 release into tissues at lower PO2</a:t>
            </a:r>
          </a:p>
          <a:p>
            <a:r>
              <a:rPr lang="en-US" dirty="0" smtClean="0"/>
              <a:t>Vasoconstriction, V/Q mismatch, and increased blood viscosity also impede</a:t>
            </a:r>
            <a:r>
              <a:rPr lang="en-US" baseline="0" dirty="0" smtClean="0"/>
              <a:t> tissue oxygenation</a:t>
            </a:r>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33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Exogenous insulin has little effect on hypothermic state.  Don’t treat, just rewarm</a:t>
            </a:r>
            <a:r>
              <a:rPr lang="en-US" baseline="0" dirty="0" smtClean="0"/>
              <a:t> and give insulin once &gt; 30 degrees celcius if still hyperglycemic</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34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Patient’s with secondary hypothermia have more profound clinical signs at higher temperatures than patients with</a:t>
            </a:r>
            <a:r>
              <a:rPr lang="en-US" baseline="0" dirty="0" smtClean="0"/>
              <a:t> primary hypothermia do.  Novel grading system proposed to describe patients with secondary hypothermia</a:t>
            </a:r>
            <a:endParaRPr lang="en-US" dirty="0" smtClean="0"/>
          </a:p>
          <a:p>
            <a:endParaRPr lang="en-US" i="1"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4</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39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Vasoconstricted</a:t>
            </a:r>
            <a:r>
              <a:rPr lang="en-US" baseline="0" dirty="0" smtClean="0"/>
              <a:t> skin is unable to conduct heat away, leading to burn injuries</a:t>
            </a:r>
          </a:p>
          <a:p>
            <a:r>
              <a:rPr lang="en-US" baseline="0" dirty="0" smtClean="0"/>
              <a:t>Administering warmed air increases temp 1 to 2 degrees an hour</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46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Actively lowering a patient’s body temperature in order to help reduce the risk of ischemic injury to tissue following a period of insufficient blood flow</a:t>
            </a:r>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50</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Myocardial protection afforded by mild to moderate hypothermia is achieved mainly by reduced metabolic demand, which preserves mitochondrial function and spares ATP stores during reperfusion</a:t>
            </a:r>
          </a:p>
          <a:p>
            <a:r>
              <a:rPr lang="en-US" dirty="0" smtClean="0"/>
              <a:t>The COOL-MI trial was a multicenter study, which randomized 357 patients within 6 hours of their AMI onset to primary PCI with or without cooling. An invasive endovascular cooling system set up in the catheterization laboratory was used to successfully induce mild hypothermia during PCI for STEMI.</a:t>
            </a:r>
            <a:r>
              <a:rPr lang="en-US" baseline="30000" dirty="0" smtClean="0">
                <a:hlinkClick r:id="rId3" action="ppaction://hlinkfile"/>
              </a:rPr>
              <a:t>6</a:t>
            </a:r>
            <a:r>
              <a:rPr lang="en-US" dirty="0" smtClean="0"/>
              <a:t> Hypothermia was thus initiated close to first balloon inflation. Although well tolerated and safe, this means cooling did not result in a difference in infarct size between the hypothermia and control groups (17.9% </a:t>
            </a:r>
            <a:r>
              <a:rPr lang="en-US" dirty="0" err="1" smtClean="0"/>
              <a:t>vs</a:t>
            </a:r>
            <a:r>
              <a:rPr lang="en-US" dirty="0" smtClean="0"/>
              <a:t> 19.2%, </a:t>
            </a:r>
            <a:r>
              <a:rPr lang="en-US" i="1" dirty="0" smtClean="0"/>
              <a:t>P</a:t>
            </a:r>
            <a:r>
              <a:rPr lang="en-US" dirty="0" smtClean="0"/>
              <a:t> = .92) except for patients with anterior myocardial infarction who reached a core temperature ≤35°C at the time of reperfusion (n = 16) (infarct size 9.3% </a:t>
            </a:r>
            <a:r>
              <a:rPr lang="en-US" dirty="0" err="1" smtClean="0"/>
              <a:t>vs</a:t>
            </a:r>
            <a:r>
              <a:rPr lang="en-US" dirty="0" smtClean="0"/>
              <a:t> 18.2%, </a:t>
            </a:r>
            <a:r>
              <a:rPr lang="en-US" i="1" dirty="0" smtClean="0"/>
              <a:t>P</a:t>
            </a:r>
            <a:r>
              <a:rPr lang="en-US" dirty="0" smtClean="0"/>
              <a:t> = .05).</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Decreasing</a:t>
            </a:r>
            <a:r>
              <a:rPr lang="en-US" i="0" baseline="0" dirty="0" smtClean="0"/>
              <a:t> temperature decreases cerebral metabolic rate.  Since the cerebral metabolic rate for oxygen is the main determinant of cerebral blood flow, IH may provide for a relative improvement in oxygen supply to areas of ischemic brain.  </a:t>
            </a:r>
            <a:endParaRPr lang="en-US" i="0"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ICP Clifton et al. 2001</a:t>
            </a:r>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publication, several limitations identified,</a:t>
            </a:r>
            <a:r>
              <a:rPr lang="en-US" baseline="0" dirty="0" smtClean="0"/>
              <a:t> including inconsistencies in patient care between sites and delay (&gt; 8 hours) in initiating hypothermic therapy, patients </a:t>
            </a:r>
            <a:r>
              <a:rPr lang="en-US" baseline="0" dirty="0" err="1" smtClean="0"/>
              <a:t>rewarmed</a:t>
            </a:r>
            <a:r>
              <a:rPr lang="en-US" baseline="0" dirty="0" smtClean="0"/>
              <a:t> at 48 hours regardless of the ICP</a:t>
            </a:r>
          </a:p>
          <a:p>
            <a:r>
              <a:rPr lang="en-US" baseline="0" dirty="0" smtClean="0"/>
              <a:t>No difference in outcome at 6 months</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Post hoc analysis</a:t>
            </a:r>
            <a:r>
              <a:rPr lang="en-US" baseline="0" dirty="0" smtClean="0"/>
              <a:t> of initial study found that some subgroups had different outcomes.  81 patients &lt; 45 years of age and hypothermic on admission had better outcome if maintained hypothermic </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total of 225 children were randomly assigned to the</a:t>
            </a:r>
            <a:r>
              <a:rPr lang="en-US" baseline="30000" dirty="0" smtClean="0"/>
              <a:t> </a:t>
            </a:r>
            <a:r>
              <a:rPr lang="en-US" dirty="0" smtClean="0"/>
              <a:t>hypothermia group or the </a:t>
            </a:r>
            <a:r>
              <a:rPr lang="en-US" dirty="0" err="1" smtClean="0"/>
              <a:t>normothermia</a:t>
            </a:r>
            <a:r>
              <a:rPr lang="en-US" dirty="0" smtClean="0"/>
              <a:t> group; the mean temperatures</a:t>
            </a:r>
            <a:r>
              <a:rPr lang="en-US" baseline="30000" dirty="0" smtClean="0"/>
              <a:t> </a:t>
            </a:r>
            <a:r>
              <a:rPr lang="en-US" dirty="0" smtClean="0"/>
              <a:t>achieved in the two groups were 33.1±1.2°C and 36.9±0.5°C,</a:t>
            </a:r>
            <a:r>
              <a:rPr lang="en-US" baseline="30000" dirty="0" smtClean="0"/>
              <a:t> </a:t>
            </a:r>
            <a:r>
              <a:rPr lang="en-US" dirty="0" smtClean="0"/>
              <a:t>respectively. At 6 months, 31% of the patients in the hypothermia</a:t>
            </a:r>
            <a:r>
              <a:rPr lang="en-US" baseline="30000" dirty="0" smtClean="0"/>
              <a:t> </a:t>
            </a:r>
            <a:r>
              <a:rPr lang="en-US" dirty="0" smtClean="0"/>
              <a:t>group, as compared with 22% of the patients in the </a:t>
            </a:r>
            <a:r>
              <a:rPr lang="en-US" dirty="0" err="1" smtClean="0"/>
              <a:t>normothermia</a:t>
            </a:r>
            <a:r>
              <a:rPr lang="en-US" baseline="30000" dirty="0" smtClean="0"/>
              <a:t> </a:t>
            </a:r>
            <a:r>
              <a:rPr lang="en-US" dirty="0" smtClean="0"/>
              <a:t>group, had an unfavorable outcome (relative risk, 1.41; 95%</a:t>
            </a:r>
            <a:r>
              <a:rPr lang="en-US" baseline="30000" dirty="0" smtClean="0"/>
              <a:t> </a:t>
            </a:r>
            <a:r>
              <a:rPr lang="en-US" dirty="0" smtClean="0"/>
              <a:t>confidence interval [CI], 0.89 to 2.22; P=0.14). There were</a:t>
            </a:r>
            <a:r>
              <a:rPr lang="en-US" baseline="30000" dirty="0" smtClean="0"/>
              <a:t> </a:t>
            </a:r>
            <a:r>
              <a:rPr lang="en-US" dirty="0" smtClean="0"/>
              <a:t>23 deaths (21%) in the hypothermia group and 14 deaths (12%)</a:t>
            </a:r>
            <a:r>
              <a:rPr lang="en-US" baseline="30000" dirty="0" smtClean="0"/>
              <a:t> </a:t>
            </a:r>
            <a:r>
              <a:rPr lang="en-US" dirty="0" smtClean="0"/>
              <a:t>in the </a:t>
            </a:r>
            <a:r>
              <a:rPr lang="en-US" dirty="0" err="1" smtClean="0"/>
              <a:t>normothermia</a:t>
            </a:r>
            <a:r>
              <a:rPr lang="en-US" dirty="0" smtClean="0"/>
              <a:t> group (relative risk, 1.40; 95% CI, 0.90</a:t>
            </a:r>
            <a:r>
              <a:rPr lang="en-US" baseline="30000" dirty="0" smtClean="0"/>
              <a:t> </a:t>
            </a:r>
            <a:r>
              <a:rPr lang="en-US" dirty="0" smtClean="0"/>
              <a:t>to 2.27; P=0.06). There was more hypotension (P=0.047) and more</a:t>
            </a:r>
            <a:r>
              <a:rPr lang="en-US" baseline="30000" dirty="0" smtClean="0"/>
              <a:t> </a:t>
            </a:r>
            <a:r>
              <a:rPr lang="en-US" dirty="0" err="1" smtClean="0"/>
              <a:t>vasoactive</a:t>
            </a:r>
            <a:r>
              <a:rPr lang="en-US" dirty="0" smtClean="0"/>
              <a:t> agents were administered (P&lt;0.001) in the hypothermia</a:t>
            </a:r>
            <a:r>
              <a:rPr lang="en-US" baseline="30000" dirty="0" smtClean="0"/>
              <a:t> </a:t>
            </a:r>
            <a:r>
              <a:rPr lang="en-US" dirty="0" smtClean="0"/>
              <a:t>group during the </a:t>
            </a:r>
            <a:r>
              <a:rPr lang="en-US" dirty="0" err="1" smtClean="0"/>
              <a:t>rewarming</a:t>
            </a:r>
            <a:r>
              <a:rPr lang="en-US" dirty="0" smtClean="0"/>
              <a:t> period than in the </a:t>
            </a:r>
            <a:r>
              <a:rPr lang="en-US" dirty="0" err="1" smtClean="0"/>
              <a:t>normothermia</a:t>
            </a:r>
            <a:r>
              <a:rPr lang="en-US" dirty="0" smtClean="0"/>
              <a:t> group.</a:t>
            </a:r>
            <a:r>
              <a:rPr lang="en-US" baseline="30000" dirty="0" smtClean="0"/>
              <a:t> </a:t>
            </a:r>
            <a:r>
              <a:rPr lang="en-US" dirty="0" smtClean="0"/>
              <a:t>Lengths of stay in the intensive care unit and in the hospital</a:t>
            </a:r>
            <a:r>
              <a:rPr lang="en-US" baseline="30000" dirty="0" smtClean="0"/>
              <a:t> </a:t>
            </a:r>
            <a:r>
              <a:rPr lang="en-US" dirty="0" smtClean="0"/>
              <a:t>and other adverse events were similar in the two groups.</a:t>
            </a:r>
            <a:r>
              <a:rPr lang="en-US" baseline="30000" dirty="0" smtClean="0"/>
              <a:t> </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61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present, clinical studies</a:t>
            </a:r>
            <a:r>
              <a:rPr lang="en-US" baseline="0" dirty="0" smtClean="0"/>
              <a:t> do not support the use of IH as a routine therapy in severe TBI</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62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Make sure you know why some of the toxins cause increased heat loss (like barbiturates?)</a:t>
            </a:r>
          </a:p>
          <a:p>
            <a:r>
              <a:rPr lang="en-US" dirty="0" smtClean="0"/>
              <a:t> - cause peripheral </a:t>
            </a:r>
            <a:r>
              <a:rPr lang="en-US" dirty="0" err="1" smtClean="0"/>
              <a:t>vasodilation</a:t>
            </a:r>
            <a:r>
              <a:rPr lang="en-US" dirty="0" smtClean="0"/>
              <a:t> and</a:t>
            </a:r>
            <a:r>
              <a:rPr lang="en-US" baseline="0" dirty="0" smtClean="0"/>
              <a:t> loss of body heat, ethylene glycol/alcohol inhibits shivering</a:t>
            </a:r>
            <a:endParaRPr lang="en-US" dirty="0" smtClean="0"/>
          </a:p>
          <a:p>
            <a:r>
              <a:rPr lang="en-US" dirty="0" smtClean="0"/>
              <a:t>Toxins: ethylene glycol, barbiturates, carbon monoxide, vasodilator drugs</a:t>
            </a:r>
          </a:p>
          <a:p>
            <a:r>
              <a:rPr lang="en-US" dirty="0" smtClean="0"/>
              <a:t>Iatrogenic: trmt</a:t>
            </a:r>
            <a:r>
              <a:rPr lang="en-US" baseline="0" dirty="0" smtClean="0"/>
              <a:t> for heat stroke, cold infusions</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5</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 to 20% of initially comatose survivors of cardiac arrest have been reported to have good 1 year neurologic outcome. </a:t>
            </a:r>
            <a:endParaRPr lang="en-US" b="1" dirty="0" smtClean="0"/>
          </a:p>
          <a:p>
            <a:r>
              <a:rPr lang="en-US" b="1" dirty="0" smtClean="0"/>
              <a:t>Hypothermia</a:t>
            </a:r>
          </a:p>
          <a:p>
            <a:r>
              <a:rPr lang="en-US" b="1" i="1" dirty="0" smtClean="0"/>
              <a:t>2005 (New)</a:t>
            </a:r>
            <a:r>
              <a:rPr lang="en-US" dirty="0" smtClean="0"/>
              <a:t>: Unconscious adult patients with ROSC after out-of-hospital cardiac arrest should be cooled to 32ºC to 34°Cfor 12 to 24 hours when the initial rhythm was VF (Class </a:t>
            </a:r>
            <a:r>
              <a:rPr lang="en-US" dirty="0" err="1" smtClean="0"/>
              <a:t>IIa</a:t>
            </a:r>
            <a:r>
              <a:rPr lang="en-US" dirty="0" smtClean="0"/>
              <a:t>). Similar therapy may be beneficial for patients with non-VF arrest out of hospital or for in-hospital arrest (</a:t>
            </a:r>
            <a:r>
              <a:rPr lang="en-US" dirty="0" err="1" smtClean="0"/>
              <a:t>ClassIIb</a:t>
            </a:r>
            <a:r>
              <a:rPr lang="en-US" dirty="0" smtClean="0"/>
              <a:t>). Further research is needed.</a:t>
            </a:r>
          </a:p>
          <a:p>
            <a:r>
              <a:rPr lang="en-US" b="1" i="1" dirty="0" smtClean="0"/>
              <a:t>2000 (Old): </a:t>
            </a:r>
            <a:r>
              <a:rPr lang="en-US" dirty="0" smtClean="0"/>
              <a:t>Mild hypothermia may be beneficial to neurological outcome and is likely to be well tolerated (Class </a:t>
            </a:r>
            <a:r>
              <a:rPr lang="en-US" dirty="0" err="1" smtClean="0"/>
              <a:t>IIb</a:t>
            </a:r>
            <a:r>
              <a:rPr lang="en-US" dirty="0" smtClean="0"/>
              <a:t>). But hypothermia should not be induced actively after resuscitation from cardiac arrest (Class Indeterminate). In 2003 an interim </a:t>
            </a:r>
            <a:r>
              <a:rPr lang="en-US" dirty="0" err="1" smtClean="0"/>
              <a:t>ILCORstatement</a:t>
            </a:r>
            <a:r>
              <a:rPr lang="en-US" dirty="0" smtClean="0"/>
              <a:t> supported induced hypothermia.</a:t>
            </a:r>
          </a:p>
          <a:p>
            <a:r>
              <a:rPr lang="en-US" b="1" i="1" dirty="0" smtClean="0"/>
              <a:t>Why: </a:t>
            </a:r>
            <a:r>
              <a:rPr lang="en-US" dirty="0" smtClean="0"/>
              <a:t>In 2 randomized clinical </a:t>
            </a:r>
            <a:r>
              <a:rPr lang="en-US" dirty="0" err="1" smtClean="0"/>
              <a:t>trials,induced</a:t>
            </a:r>
            <a:r>
              <a:rPr lang="en-US" dirty="0" smtClean="0"/>
              <a:t> hypothermia (cooling within minutes to hours after ROSC) resulted in improved survival and neurologic outcome in adults who remained comatose after initial resuscitation from out-of-hospital VF cardiac arrest. Patients in the study were cooled to 33ºC or to the range of 32ºC to34°C for 12 to 24 hours. One study, the Hypothermia After Cardiac Arrest (HACA) study, included a small subset of patients with in-hospital cardiac arrest.</a:t>
            </a:r>
          </a:p>
          <a:p>
            <a:endParaRPr lang="en-US" dirty="0" smtClean="0"/>
          </a:p>
          <a:p>
            <a:r>
              <a:rPr lang="en-US" b="1" dirty="0" smtClean="0"/>
              <a:t>Induced Hypothermia</a:t>
            </a:r>
          </a:p>
          <a:p>
            <a:r>
              <a:rPr lang="en-US" dirty="0" smtClean="0"/>
              <a:t>Both permissive hypothermia (allowing a mild degree of hypothermia 33°C [91.5°F] that often develops spontaneously after arrest) and active induction of hypothermia may play a role in </a:t>
            </a:r>
            <a:r>
              <a:rPr lang="en-US" dirty="0" err="1" smtClean="0"/>
              <a:t>postresuscitation</a:t>
            </a:r>
            <a:r>
              <a:rPr lang="en-US" dirty="0" smtClean="0"/>
              <a:t> care. In 2 randomized clinical trials (LOE 13; LOE 24) induced hypothermia (cooling within minutes to hours after ROSC) resulted in improved outcome in adults who remained comatose after initial resuscitation from out-of-hospital ventricular fibrillation (VF) cardiac arrest. Patients in the study were cooled to 33°C (91.5°F)3 or to the range of 32°C to 34°C (89.6°F to 93.2°F)4 for 12 to 24hours. The Hypothermia After Cardiac Arrest (HACA) study3 included a small subset of patients with in-hospital cardiac arrest. A third study (LOE 2)10 documented improvement in metabolic end points (lactate and O2 extraction) when comatose adult patients were cooled after ROSC from out-</a:t>
            </a:r>
            <a:r>
              <a:rPr lang="en-US" dirty="0" err="1" smtClean="0"/>
              <a:t>ofhospital</a:t>
            </a:r>
            <a:r>
              <a:rPr lang="en-US" dirty="0" smtClean="0"/>
              <a:t> cardiac arrest in which the initial rhythm was </a:t>
            </a:r>
            <a:r>
              <a:rPr lang="en-US" dirty="0" err="1" smtClean="0"/>
              <a:t>pulseless</a:t>
            </a:r>
            <a:r>
              <a:rPr lang="en-US" dirty="0" smtClean="0"/>
              <a:t> electrical activity (PEA)/</a:t>
            </a:r>
            <a:r>
              <a:rPr lang="en-US" dirty="0" err="1" smtClean="0"/>
              <a:t>asystole</a:t>
            </a:r>
            <a:r>
              <a:rPr lang="en-US" dirty="0" smtClean="0"/>
              <a:t>. In the HACA3 and Bernard4 studies, only about 8% of patients with cardiac arrest were selected for induced hypothermia (</a:t>
            </a:r>
            <a:r>
              <a:rPr lang="en-US" dirty="0" err="1" smtClean="0"/>
              <a:t>ie</a:t>
            </a:r>
            <a:r>
              <a:rPr lang="en-US" dirty="0" smtClean="0"/>
              <a:t>, patients were </a:t>
            </a:r>
            <a:r>
              <a:rPr lang="en-US" dirty="0" err="1" smtClean="0"/>
              <a:t>hemodynamically</a:t>
            </a:r>
            <a:r>
              <a:rPr lang="en-US" dirty="0" smtClean="0"/>
              <a:t> stable but comatose after a witnessed arrest of presumed cardiac etiology). This highlights the importance of identifying the subset of patients who may most benefit. Although the number of patients who may benefit from hypothermia induction is limited at present, it is possible that with more rapid and controlled cooling and better insights into optimal target temperature, timing, duration, and mechanism of action, such cooling may prove more widely beneficial in the future.11 A recent multicenter study in asphyxiated neonates showed that hypothermia can be beneficial in another select population. Complications associated with cooling can include </a:t>
            </a:r>
            <a:r>
              <a:rPr lang="en-US" dirty="0" err="1" smtClean="0"/>
              <a:t>coagulopathy</a:t>
            </a:r>
            <a:r>
              <a:rPr lang="en-US" dirty="0" smtClean="0"/>
              <a:t> and arrhythmias, particularly with an unintentional drop below target temperature. Although not significantly higher, cases of pneumonia and sepsis increased in the hypothermia-induction group. Cooling may also increase hyperglycemia. Most clinical studies of cooling have used external cooling techniques (</a:t>
            </a:r>
            <a:r>
              <a:rPr lang="en-US" dirty="0" err="1" smtClean="0"/>
              <a:t>eg</a:t>
            </a:r>
            <a:r>
              <a:rPr lang="en-US" dirty="0" smtClean="0"/>
              <a:t>, cooling blankets and frequent applications of ice bags) that may require a number of hours to attain target temperature. More recent studies13 suggest that internal cooling techniques (</a:t>
            </a:r>
            <a:r>
              <a:rPr lang="en-US" dirty="0" err="1" smtClean="0"/>
              <a:t>eg</a:t>
            </a:r>
            <a:r>
              <a:rPr lang="en-US" dirty="0" smtClean="0"/>
              <a:t>, cold saline, endovascular cooling catheter) can also be used to induce hypothermia. Providers should continuously monitor the patient’s temperature during cooling.</a:t>
            </a:r>
          </a:p>
          <a:p>
            <a:r>
              <a:rPr lang="en-US" dirty="0" smtClean="0"/>
              <a:t> </a:t>
            </a:r>
            <a:r>
              <a:rPr lang="en-US" b="1" dirty="0" smtClean="0"/>
              <a:t>In summary, providers should not actively </a:t>
            </a:r>
            <a:r>
              <a:rPr lang="en-US" b="1" dirty="0" err="1" smtClean="0"/>
              <a:t>rewarm</a:t>
            </a:r>
            <a:r>
              <a:rPr lang="en-US" b="1" dirty="0" smtClean="0"/>
              <a:t> </a:t>
            </a:r>
            <a:r>
              <a:rPr lang="en-US" b="1" dirty="0" err="1" smtClean="0"/>
              <a:t>hemodynamically</a:t>
            </a:r>
            <a:r>
              <a:rPr lang="en-US" b="1" dirty="0" smtClean="0"/>
              <a:t> stable patients who spontaneously develop a mild degree of hypothermia (33°C [91.5°F]) after resuscitation from cardiac arrest. Mild hypothermia may be beneficial to neurologic outcome and is likely to be well tolerated without significant risk of complications. In a select subset of patients who were initially comatose but </a:t>
            </a:r>
            <a:r>
              <a:rPr lang="en-US" b="1" dirty="0" err="1" smtClean="0"/>
              <a:t>hemodynamically</a:t>
            </a:r>
            <a:r>
              <a:rPr lang="en-US" b="1" dirty="0" smtClean="0"/>
              <a:t> stable after a witnessed VF arrest of presumed cardiac etiology, active induction of hypothermia was beneficial. Thus, unconscious adult patients with ROSC after out-of hospital cardiac arrest should be cooled to 32°C to 34°C (89.6°F to 93.2°F) for 12 to 24 hours when the initial rhythm was VF (Class </a:t>
            </a:r>
            <a:r>
              <a:rPr lang="en-US" b="1" dirty="0" err="1" smtClean="0"/>
              <a:t>IIa</a:t>
            </a:r>
            <a:r>
              <a:rPr lang="en-US" b="1" dirty="0" smtClean="0"/>
              <a:t>). Similar therapy may be beneficial for patients with non-VF arrest out of hospital or for in-</a:t>
            </a:r>
            <a:r>
              <a:rPr lang="en-US" b="1" dirty="0" err="1" smtClean="0"/>
              <a:t>hospitalarrest</a:t>
            </a:r>
            <a:r>
              <a:rPr lang="en-US" b="1" dirty="0" smtClean="0"/>
              <a:t> (Class </a:t>
            </a:r>
            <a:r>
              <a:rPr lang="en-US" b="1" dirty="0" err="1" smtClean="0"/>
              <a:t>IIb</a:t>
            </a:r>
            <a:r>
              <a:rPr lang="en-US" b="1" dirty="0" smtClean="0"/>
              <a:t>). </a:t>
            </a:r>
          </a:p>
          <a:p>
            <a:endParaRPr lang="en-US" b="1" dirty="0" smtClean="0"/>
          </a:p>
          <a:p>
            <a:r>
              <a:rPr lang="en-US" b="1" dirty="0" smtClean="0"/>
              <a:t>Hyperthermia</a:t>
            </a:r>
          </a:p>
          <a:p>
            <a:r>
              <a:rPr lang="en-US" dirty="0" smtClean="0"/>
              <a:t>After resuscitation, temperature elevation above normal can create a significant imbalance between oxygen supply and demand that can impair brain recovery. Few studies (with either frequent use of antipyretics or “controlled </a:t>
            </a:r>
            <a:r>
              <a:rPr lang="en-US" dirty="0" err="1" smtClean="0"/>
              <a:t>normothermia</a:t>
            </a:r>
            <a:r>
              <a:rPr lang="en-US" dirty="0" smtClean="0"/>
              <a:t>” with cooling techniques) have directly examined the effect of temperature control immediately after resuscitation. Because fever may be a symptom of brain injury, it may be difficult to control it with conventional antipyretics. Many studies of brain injury in animal models, however, show exacerbation of injury if body/brain temperature is increased during or after resuscitation from cardiac arrest.14–17 Moreover, several studies have documented worse neurologic outcome in humans with fever after cardiac arrest (LOE 3)18 and ischemic brain injury (LOE 7 extrapolated from stroke victims18). Thus, the provider should monitor the patient’s temperature after resuscitation and avoid hyperthermia </a:t>
            </a:r>
          </a:p>
          <a:p>
            <a:endParaRPr lang="en-US" i="1"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66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67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Central failure: CNS trauma, toxins, metabolic, hypothalamic disease, cerebellar lesions, neoplasia</a:t>
            </a:r>
          </a:p>
          <a:p>
            <a:r>
              <a:rPr lang="en-US" dirty="0" smtClean="0"/>
              <a:t>Peripheral failure: acute spinal cord injury, neuropathies, diabetes</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Hypothalmus releases thyrotropin-releasing hormone in response to cold</a:t>
            </a:r>
          </a:p>
          <a:p>
            <a:r>
              <a:rPr lang="en-US" dirty="0" smtClean="0"/>
              <a:t>Activates the pituitary</a:t>
            </a:r>
          </a:p>
          <a:p>
            <a:r>
              <a:rPr lang="en-US" dirty="0" smtClean="0"/>
              <a:t>Releases thyroid-stimulating hormone</a:t>
            </a:r>
          </a:p>
          <a:p>
            <a:r>
              <a:rPr lang="en-US" dirty="0" smtClean="0"/>
              <a:t>Results in release of thyroxine from thyroid</a:t>
            </a:r>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10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14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Conduction system of heart more sensitive to cold than the myocardium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Bradycardia refractory to atropine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Increased SVR due to autonomic reflex</a:t>
            </a:r>
            <a:r>
              <a:rPr lang="en-US" baseline="0" dirty="0" smtClean="0"/>
              <a:t> response and catecholamine release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i="1" baseline="0" dirty="0" smtClean="0"/>
              <a:t>Isn’t there something about </a:t>
            </a:r>
            <a:r>
              <a:rPr lang="en-US" i="1" dirty="0" smtClean="0"/>
              <a:t>Decreased affinity of </a:t>
            </a:r>
            <a:r>
              <a:rPr lang="el-GR" i="1" dirty="0" smtClean="0"/>
              <a:t>α</a:t>
            </a:r>
            <a:r>
              <a:rPr lang="en-US" i="1" dirty="0" smtClean="0"/>
              <a:t>1 receptors for </a:t>
            </a:r>
            <a:r>
              <a:rPr lang="en-US" i="1" dirty="0" err="1" smtClean="0"/>
              <a:t>norepinephrine</a:t>
            </a:r>
            <a:r>
              <a:rPr lang="en-US" i="1" dirty="0" smtClean="0"/>
              <a:t> in hypothermia?  </a:t>
            </a:r>
            <a:endParaRPr lang="en-US" i="1"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Ventricular arrhythmias are due to decrease in transmembrane resting potential which</a:t>
            </a:r>
            <a:r>
              <a:rPr lang="en-US" baseline="0" dirty="0" smtClean="0"/>
              <a:t> decreases the threshold for ventricular arrhythmias.  </a:t>
            </a:r>
            <a:endParaRPr lang="en-US" dirty="0"/>
          </a:p>
        </p:txBody>
      </p:sp>
      <p:sp>
        <p:nvSpPr>
          <p:cNvPr id="4" name="Slide Number Placeholder 3"/>
          <p:cNvSpPr>
            <a:spLocks noGrp="1"/>
          </p:cNvSpPr>
          <p:nvPr>
            <p:ph type="sldNum" sz="quarter" idx="10"/>
          </p:nvPr>
        </p:nvSpPr>
        <p:spPr/>
        <p:txBody>
          <a:bodyPr/>
          <a:lstStyle/>
          <a:p>
            <a:fld id="{3FE714C6-F10E-469E-8C66-0CA312DB8B93}" type="slidenum">
              <a:rPr lang="en-US" smtClean="0"/>
              <a:pPr/>
              <a:t>16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lvl1pPr>
              <a:defRPr/>
            </a:lvl1pPr>
          </a:lstStyle>
          <a:p>
            <a:r>
              <a:rPr lang="en-US" smtClean="0"/>
              <a:t>Click to edit Master title style</a:t>
            </a:r>
            <a:endParaRPr lang="en-US"/>
          </a:p>
        </p:txBody>
      </p:sp>
      <p:sp>
        <p:nvSpPr>
          <p:cNvPr id="205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21AF5E7-C098-4DA3-B472-D5346A3CF493}"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D86906ED-5E65-4967-A703-EDA1C3BBF1AF}"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7779688-F7A7-433A-A10B-BBC56BFEF98D}"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9526ACB-6592-4801-B9F4-A60054CAE9E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AE654D4-D460-4B91-B744-9101D01A3EA9}"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AB969918-A891-4A65-93B6-DD2632087F5A}"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344E7A7-DFE7-44CB-8BF1-BEE48CAD9F25}"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C113996-9494-4085-B903-99002D5FFAA4}"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7FA8EE6B-56DF-4450-BDE6-FCCEFB430651}"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0359FF3C-BF57-4A98-AAD4-B79A26A61942}"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3042B"/>
                </a:solidFill>
                <a:latin typeface="+mn-lt"/>
              </a:defRPr>
            </a:lvl1pPr>
          </a:lstStyle>
          <a:p>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3042B"/>
                </a:solidFill>
                <a:latin typeface="+mn-lt"/>
              </a:defRPr>
            </a:lvl1pPr>
          </a:lstStyle>
          <a:p>
            <a:endParaRPr 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3042B"/>
                </a:solidFill>
                <a:latin typeface="+mn-lt"/>
              </a:defRPr>
            </a:lvl1pPr>
          </a:lstStyle>
          <a:p>
            <a:fld id="{BF35D150-2C74-4789-AB3D-94515C09850C}"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rgbClr val="03042B"/>
          </a:solidFill>
          <a:latin typeface="+mj-lt"/>
          <a:ea typeface="+mj-ea"/>
          <a:cs typeface="+mj-cs"/>
        </a:defRPr>
      </a:lvl1pPr>
      <a:lvl2pPr algn="ctr" rtl="0" eaLnBrk="1" fontAlgn="base" hangingPunct="1">
        <a:spcBef>
          <a:spcPct val="0"/>
        </a:spcBef>
        <a:spcAft>
          <a:spcPct val="0"/>
        </a:spcAft>
        <a:defRPr sz="4400">
          <a:solidFill>
            <a:srgbClr val="03042B"/>
          </a:solidFill>
          <a:latin typeface="Trebuchet MS" charset="0"/>
        </a:defRPr>
      </a:lvl2pPr>
      <a:lvl3pPr algn="ctr" rtl="0" eaLnBrk="1" fontAlgn="base" hangingPunct="1">
        <a:spcBef>
          <a:spcPct val="0"/>
        </a:spcBef>
        <a:spcAft>
          <a:spcPct val="0"/>
        </a:spcAft>
        <a:defRPr sz="4400">
          <a:solidFill>
            <a:srgbClr val="03042B"/>
          </a:solidFill>
          <a:latin typeface="Trebuchet MS" charset="0"/>
        </a:defRPr>
      </a:lvl3pPr>
      <a:lvl4pPr algn="ctr" rtl="0" eaLnBrk="1" fontAlgn="base" hangingPunct="1">
        <a:spcBef>
          <a:spcPct val="0"/>
        </a:spcBef>
        <a:spcAft>
          <a:spcPct val="0"/>
        </a:spcAft>
        <a:defRPr sz="4400">
          <a:solidFill>
            <a:srgbClr val="03042B"/>
          </a:solidFill>
          <a:latin typeface="Trebuchet MS" charset="0"/>
        </a:defRPr>
      </a:lvl4pPr>
      <a:lvl5pPr algn="ctr" rtl="0" eaLnBrk="1" fontAlgn="base" hangingPunct="1">
        <a:spcBef>
          <a:spcPct val="0"/>
        </a:spcBef>
        <a:spcAft>
          <a:spcPct val="0"/>
        </a:spcAft>
        <a:defRPr sz="4400">
          <a:solidFill>
            <a:srgbClr val="03042B"/>
          </a:solidFill>
          <a:latin typeface="Trebuchet MS" charset="0"/>
        </a:defRPr>
      </a:lvl5pPr>
      <a:lvl6pPr marL="457200" algn="ctr" rtl="0" eaLnBrk="1" fontAlgn="base" hangingPunct="1">
        <a:spcBef>
          <a:spcPct val="0"/>
        </a:spcBef>
        <a:spcAft>
          <a:spcPct val="0"/>
        </a:spcAft>
        <a:defRPr sz="4400">
          <a:solidFill>
            <a:srgbClr val="03042B"/>
          </a:solidFill>
          <a:latin typeface="Trebuchet MS" charset="0"/>
        </a:defRPr>
      </a:lvl6pPr>
      <a:lvl7pPr marL="914400" algn="ctr" rtl="0" eaLnBrk="1" fontAlgn="base" hangingPunct="1">
        <a:spcBef>
          <a:spcPct val="0"/>
        </a:spcBef>
        <a:spcAft>
          <a:spcPct val="0"/>
        </a:spcAft>
        <a:defRPr sz="4400">
          <a:solidFill>
            <a:srgbClr val="03042B"/>
          </a:solidFill>
          <a:latin typeface="Trebuchet MS" charset="0"/>
        </a:defRPr>
      </a:lvl7pPr>
      <a:lvl8pPr marL="1371600" algn="ctr" rtl="0" eaLnBrk="1" fontAlgn="base" hangingPunct="1">
        <a:spcBef>
          <a:spcPct val="0"/>
        </a:spcBef>
        <a:spcAft>
          <a:spcPct val="0"/>
        </a:spcAft>
        <a:defRPr sz="4400">
          <a:solidFill>
            <a:srgbClr val="03042B"/>
          </a:solidFill>
          <a:latin typeface="Trebuchet MS" charset="0"/>
        </a:defRPr>
      </a:lvl8pPr>
      <a:lvl9pPr marL="1828800" algn="ctr" rtl="0" eaLnBrk="1" fontAlgn="base" hangingPunct="1">
        <a:spcBef>
          <a:spcPct val="0"/>
        </a:spcBef>
        <a:spcAft>
          <a:spcPct val="0"/>
        </a:spcAft>
        <a:defRPr sz="4400">
          <a:solidFill>
            <a:srgbClr val="03042B"/>
          </a:solidFill>
          <a:latin typeface="Trebuchet MS" charset="0"/>
        </a:defRPr>
      </a:lvl9pPr>
    </p:titleStyle>
    <p:bodyStyle>
      <a:lvl1pPr marL="342900" indent="-342900" algn="l" rtl="0" eaLnBrk="1" fontAlgn="base" hangingPunct="1">
        <a:spcBef>
          <a:spcPct val="20000"/>
        </a:spcBef>
        <a:spcAft>
          <a:spcPct val="0"/>
        </a:spcAft>
        <a:buChar char="•"/>
        <a:defRPr sz="3200">
          <a:solidFill>
            <a:srgbClr val="03042B"/>
          </a:solidFill>
          <a:latin typeface="+mn-lt"/>
          <a:ea typeface="+mn-ea"/>
          <a:cs typeface="+mn-cs"/>
        </a:defRPr>
      </a:lvl1pPr>
      <a:lvl2pPr marL="742950" indent="-285750" algn="l" rtl="0" eaLnBrk="1" fontAlgn="base" hangingPunct="1">
        <a:spcBef>
          <a:spcPct val="20000"/>
        </a:spcBef>
        <a:spcAft>
          <a:spcPct val="0"/>
        </a:spcAft>
        <a:buChar char="–"/>
        <a:defRPr sz="2800">
          <a:solidFill>
            <a:srgbClr val="03042B"/>
          </a:solidFill>
          <a:latin typeface="+mn-lt"/>
        </a:defRPr>
      </a:lvl2pPr>
      <a:lvl3pPr marL="1143000" indent="-228600" algn="l" rtl="0" eaLnBrk="1" fontAlgn="base" hangingPunct="1">
        <a:spcBef>
          <a:spcPct val="20000"/>
        </a:spcBef>
        <a:spcAft>
          <a:spcPct val="0"/>
        </a:spcAft>
        <a:buChar char="•"/>
        <a:defRPr sz="2400">
          <a:solidFill>
            <a:srgbClr val="03042B"/>
          </a:solidFill>
          <a:latin typeface="+mn-lt"/>
        </a:defRPr>
      </a:lvl3pPr>
      <a:lvl4pPr marL="1600200" indent="-228600" algn="l" rtl="0" eaLnBrk="1" fontAlgn="base" hangingPunct="1">
        <a:spcBef>
          <a:spcPct val="20000"/>
        </a:spcBef>
        <a:spcAft>
          <a:spcPct val="0"/>
        </a:spcAft>
        <a:buChar char="–"/>
        <a:defRPr sz="2000">
          <a:solidFill>
            <a:srgbClr val="03042B"/>
          </a:solidFill>
          <a:latin typeface="+mn-lt"/>
        </a:defRPr>
      </a:lvl4pPr>
      <a:lvl5pPr marL="2057400" indent="-228600" algn="l" rtl="0" eaLnBrk="1" fontAlgn="base" hangingPunct="1">
        <a:spcBef>
          <a:spcPct val="20000"/>
        </a:spcBef>
        <a:spcAft>
          <a:spcPct val="0"/>
        </a:spcAft>
        <a:buChar char="»"/>
        <a:defRPr sz="2000">
          <a:solidFill>
            <a:srgbClr val="03042B"/>
          </a:solidFill>
          <a:latin typeface="+mn-lt"/>
        </a:defRPr>
      </a:lvl5pPr>
      <a:lvl6pPr marL="2514600" indent="-228600" algn="l" rtl="0" eaLnBrk="1" fontAlgn="base" hangingPunct="1">
        <a:spcBef>
          <a:spcPct val="20000"/>
        </a:spcBef>
        <a:spcAft>
          <a:spcPct val="0"/>
        </a:spcAft>
        <a:buChar char="»"/>
        <a:defRPr sz="2000">
          <a:solidFill>
            <a:srgbClr val="03042B"/>
          </a:solidFill>
          <a:latin typeface="+mn-lt"/>
        </a:defRPr>
      </a:lvl6pPr>
      <a:lvl7pPr marL="2971800" indent="-228600" algn="l" rtl="0" eaLnBrk="1" fontAlgn="base" hangingPunct="1">
        <a:spcBef>
          <a:spcPct val="20000"/>
        </a:spcBef>
        <a:spcAft>
          <a:spcPct val="0"/>
        </a:spcAft>
        <a:buChar char="»"/>
        <a:defRPr sz="2000">
          <a:solidFill>
            <a:srgbClr val="03042B"/>
          </a:solidFill>
          <a:latin typeface="+mn-lt"/>
        </a:defRPr>
      </a:lvl7pPr>
      <a:lvl8pPr marL="3429000" indent="-228600" algn="l" rtl="0" eaLnBrk="1" fontAlgn="base" hangingPunct="1">
        <a:spcBef>
          <a:spcPct val="20000"/>
        </a:spcBef>
        <a:spcAft>
          <a:spcPct val="0"/>
        </a:spcAft>
        <a:buChar char="»"/>
        <a:defRPr sz="2000">
          <a:solidFill>
            <a:srgbClr val="03042B"/>
          </a:solidFill>
          <a:latin typeface="+mn-lt"/>
        </a:defRPr>
      </a:lvl8pPr>
      <a:lvl9pPr marL="3886200" indent="-228600" algn="l" rtl="0" eaLnBrk="1" fontAlgn="base" hangingPunct="1">
        <a:spcBef>
          <a:spcPct val="20000"/>
        </a:spcBef>
        <a:spcAft>
          <a:spcPct val="0"/>
        </a:spcAft>
        <a:buChar char="»"/>
        <a:defRPr sz="2000">
          <a:solidFill>
            <a:srgbClr val="03042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images.google.com/imgres?imgurl=http://tubemantravels.files.wordpress.com/2008/12/heart.jpg&amp;imgrefurl=http://tubemantravels.wordpress.com/2008/12/&amp;usg=__IIcc01JVnmTJSHKfhgbFAi2b4YU=&amp;h=306&amp;w=306&amp;sz=30&amp;hl=en&amp;start=51&amp;itbs=1&amp;tbnid=xu12XgWGF_OjxM:&amp;tbnh=117&amp;tbnw=117&amp;prev=/images?q=heart&amp;start=36&amp;hl=en&amp;sa=N&amp;gbv=2&amp;ndsp=18&amp;tbs=isch: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hyperlink" Target="http://images.google.com/imgres?imgurl=http://tubemantravels.files.wordpress.com/2008/12/heart.jpg&amp;imgrefurl=http://tubemantravels.wordpress.com/2008/12/&amp;usg=__IIcc01JVnmTJSHKfhgbFAi2b4YU=&amp;h=306&amp;w=306&amp;sz=30&amp;hl=en&amp;start=51&amp;itbs=1&amp;tbnid=xu12XgWGF_OjxM:&amp;tbnh=117&amp;tbnw=117&amp;prev=/images?q=heart&amp;start=36&amp;hl=en&amp;sa=N&amp;gbv=2&amp;ndsp=18&amp;tbs=isch: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imgres?imgurl=https://www.healthedsolutions.com/Public/Courses/~/Global/images/aha_logo.jpg&amp;imgrefurl=https://www.healthedsolutions.com/Public/Courses/StrokePrehospital&amp;h=261&amp;w=600&amp;sz=29&amp;tbnid=CbXGOfy0C3s5QM:&amp;tbnh=59&amp;tbnw=135&amp;prev=/images?q=American+Heart+Association+Logo&amp;hl=en&amp;usg=__rSroeTABaiiG1OkamAWXwAuLWB8=&amp;sa=X&amp;ei=50cVTKjgKoP98AbYoMiQCg&amp;ved=0CAwQ9QEwA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imgres?imgurl=http://www1.istockphoto.com/file_thumbview_approve/679060/2/istockphoto_679060_peeing_dog.jpg&amp;imgrefurl=http://www.mygtdstuff.com/2008/06/how-to-deal-with-dog-pee-on-carpet.html&amp;usg=__9buA26szbouQ0dw94edPnyBkDa8=&amp;h=196&amp;w=270&amp;sz=23&amp;hl=en&amp;start=2&amp;itbs=1&amp;tbnid=9b0ELQ1odwuK8M:&amp;tbnh=82&amp;tbnw=113&amp;prev=/images?q=dog+pee&amp;hl=en&amp;gbv=2&amp;tbs=isch: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om/imgres?imgurl=http://www.firefighter-emt.com/images/glucometer.jpg&amp;imgrefurl=http://www.firefighter-emt.com/archives/on-using-the-glucometer.php&amp;usg=__Wi-kOBddbGAgnVXdPc1D2rYfW6c=&amp;h=354&amp;w=370&amp;sz=83&amp;hl=en&amp;start=1&amp;itbs=1&amp;tbnid=bpmGM-ZTlLubQM:&amp;tbnh=117&amp;tbnw=122&amp;prev=/images?q=glucometer&amp;hl=en&amp;sa=G&amp;gbv=2&amp;tbs=isch:1"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farm3.static.flickr.com/2049/2198128942_e808bd5644.jpg&amp;imgrefurl=http://www.flickr.com/photos/tropical-blizzard/2198128942/&amp;usg=__lla-zTNXC4nW_RHkoZwuN47ryX0=&amp;h=333&amp;w=500&amp;sz=68&amp;hl=en&amp;start=13&amp;um=1&amp;itbs=1&amp;tbnid=_0nimYeFzW9WOM:&amp;tbnh=87&amp;tbnw=130&amp;prev=/images?q=blood+tubes&amp;um=1&amp;hl=en&amp;sa=N&amp;tbs=isch: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imgres?imgurl=http://us.123rf.com/400wm/400/400/macmedic892/macmedic8921001/macmedic892100100002/6276315.jpg&amp;imgrefurl=http://www.123rf.com/photo_6276315.html&amp;usg=__andvlM-oy8eu2mwBbcJO1LRTLZg=&amp;h=267&amp;w=400&amp;sz=33&amp;hl=en&amp;start=10&amp;itbs=1&amp;tbnid=oPqPlcT_fUmX2M:&amp;tbnh=83&amp;tbnw=124&amp;prev=/images?q=endotracheal+tube+laryngoscope&amp;hl=en&amp;gbv=2&amp;tbs=isch:1"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log-homes.thefuntimesguide.com/images/blogs/puppy-wrapped-in-a-blanket.jpg"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om/imgres?imgurl=http://www.cleartheairac.com/wp-content/uploads/2010/01/HCP_Cold_chain_thermometer-thumb-346x464-500.jpg&amp;imgrefurl=http://www.cleartheairac.com/comfort-blog/&amp;usg=__-vWV4A12AdzK6AU5GMHHh309pUk=&amp;h=464&amp;w=345&amp;sz=41&amp;hl=en&amp;start=44&amp;um=1&amp;itbs=1&amp;tbnid=wS12PvaWpKnkLM:&amp;tbnh=128&amp;tbnw=95&amp;prev=/images?q=cold+thermometer&amp;start=36&amp;um=1&amp;hl=en&amp;sa=N&amp;ndsp=18&amp;tbs=isch: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www.google.com/imgres?imgurl=http://howieenduranceproject.com/craig-howie/wp-content/uploads/2008/05/ice-bath.jpg&amp;imgrefurl=http://howieenduranceproject.com/craig-howie/&amp;usg=__vIz5jnsfFNOGjUiKBD_3iWIiKfM=&amp;h=264&amp;w=378&amp;sz=26&amp;hl=en&amp;start=1&amp;um=1&amp;itbs=1&amp;tbnid=m5ysBcmm6tgV5M:&amp;tbnh=85&amp;tbnw=122&amp;prev=/images?q=man+in+ice+bath&amp;um=1&amp;hl=en&amp;tbs=isch: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51.xml.rels><?xml version="1.0" encoding="UTF-8" standalone="yes"?>
<Relationships xmlns="http://schemas.openxmlformats.org/package/2006/relationships"><Relationship Id="rId3" Type="http://schemas.openxmlformats.org/officeDocument/2006/relationships/hyperlink" Target="http://www.google.com/imgres?imgurl=http://www.scientificamerican.com/media/inline/blog/Image/pumphead.jpg&amp;imgrefurl=http://www.scientificamerican.com/blog/60-second-science/post.cfm?id=can-open-heart-surgery-make-you-dim-2009-01-09&amp;usg=__ID5MFNgyqxcNnp1YPjy8xs1PMdY=&amp;h=449&amp;w=300&amp;sz=133&amp;hl=en&amp;start=33&amp;um=1&amp;itbs=1&amp;tbnid=-S_ggFG3ZXYsbM:&amp;tbnh=127&amp;tbnw=85&amp;prev=/images?q=open+heart+surgery&amp;start=18&amp;um=1&amp;hl=en&amp;sa=N&amp;ndsp=18&amp;tbs=isch:1"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i.telegraph.co.uk/telegraph/multimedia/archive/01248/mayweather_hatton_1248169c.jpg"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simpsonstrivia.com.ar/simpsons-photos/wallpapers/homer-simpson-wallpaper-brain-1024.jp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google.com/imgres?imgurl=https://www.healthedsolutions.com/Public/Courses/~/Global/images/aha_logo.jpg&amp;imgrefurl=https://www.healthedsolutions.com/Public/Courses/StrokePrehospital&amp;h=261&amp;w=600&amp;sz=29&amp;tbnid=CbXGOfy0C3s5QM:&amp;tbnh=59&amp;tbnw=135&amp;prev=/images?q=American+Heart+Association+Logo&amp;hl=en&amp;usg=__rSroeTABaiiG1OkamAWXwAuLWB8=&amp;sa=X&amp;ei=50cVTKjgKoP98AbYoMiQCg&amp;ved=0CAwQ9QEwAA"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imgres?imgurl=http://ginaseptiani.files.wordpress.com/2009/02/thermometer-hypothermia-710347.jpg&amp;imgrefurl=http://ginaseptiani.wordpress.com/2009/02/12/hipotermia/&amp;usg=__SbAqUbB2avMmFKaYmWEe4-XLFMk=&amp;h=342&amp;w=350&amp;sz=64&amp;hl=en&amp;start=1&amp;itbs=1&amp;tbnid=m_nBErCYYs6JvM:&amp;tbnh=117&amp;tbnw=120&amp;prev=/images?q=hypothermia&amp;hl=en&amp;gbv=2&amp;tbs=isch: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i="1" dirty="0" smtClean="0"/>
              <a:t>Hypothermia</a:t>
            </a:r>
            <a:endParaRPr lang="en-US" sz="6000" i="1" dirty="0"/>
          </a:p>
        </p:txBody>
      </p:sp>
      <p:sp>
        <p:nvSpPr>
          <p:cNvPr id="3" name="Subtitle 2"/>
          <p:cNvSpPr>
            <a:spLocks noGrp="1"/>
          </p:cNvSpPr>
          <p:nvPr>
            <p:ph type="subTitle" idx="1"/>
          </p:nvPr>
        </p:nvSpPr>
        <p:spPr/>
        <p:txBody>
          <a:bodyPr/>
          <a:lstStyle/>
          <a:p>
            <a:r>
              <a:rPr lang="en-US" sz="2400" dirty="0" smtClean="0"/>
              <a:t>Jenefer Stillion, DVM</a:t>
            </a:r>
          </a:p>
          <a:p>
            <a:r>
              <a:rPr lang="en-US" sz="2400" dirty="0" smtClean="0"/>
              <a:t>Resident Board Review</a:t>
            </a:r>
          </a:p>
          <a:p>
            <a:r>
              <a:rPr lang="en-US" sz="2400" dirty="0" smtClean="0"/>
              <a:t>July 6, 2010</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Endocrine Control</a:t>
            </a:r>
            <a:endParaRPr lang="en-US" dirty="0"/>
          </a:p>
        </p:txBody>
      </p:sp>
      <p:pic>
        <p:nvPicPr>
          <p:cNvPr id="33794" name="Picture 2" descr="http://iodine4health.com/images/cycle_trh_tsh_th.jpg"/>
          <p:cNvPicPr>
            <a:picLocks noChangeAspect="1" noChangeArrowheads="1"/>
          </p:cNvPicPr>
          <p:nvPr/>
        </p:nvPicPr>
        <p:blipFill>
          <a:blip r:embed="rId3" cstate="print"/>
          <a:srcRect/>
          <a:stretch>
            <a:fillRect/>
          </a:stretch>
        </p:blipFill>
        <p:spPr bwMode="auto">
          <a:xfrm>
            <a:off x="1219200" y="1905000"/>
            <a:ext cx="6515100" cy="43434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Behavioral Response</a:t>
            </a:r>
            <a:endParaRPr lang="en-US" dirty="0"/>
          </a:p>
        </p:txBody>
      </p:sp>
      <p:sp>
        <p:nvSpPr>
          <p:cNvPr id="3" name="Content Placeholder 2"/>
          <p:cNvSpPr>
            <a:spLocks noGrp="1"/>
          </p:cNvSpPr>
          <p:nvPr>
            <p:ph idx="1"/>
          </p:nvPr>
        </p:nvSpPr>
        <p:spPr/>
        <p:txBody>
          <a:bodyPr/>
          <a:lstStyle/>
          <a:p>
            <a:r>
              <a:rPr lang="en-US" dirty="0" smtClean="0"/>
              <a:t>Behavioral changes</a:t>
            </a:r>
          </a:p>
          <a:p>
            <a:pPr lvl="1"/>
            <a:r>
              <a:rPr lang="en-US" dirty="0" smtClean="0"/>
              <a:t>Seek shelter and heat</a:t>
            </a:r>
          </a:p>
          <a:p>
            <a:pPr lvl="1"/>
            <a:r>
              <a:rPr lang="en-US" dirty="0" smtClean="0"/>
              <a:t>Curl into a ball</a:t>
            </a:r>
          </a:p>
          <a:p>
            <a:pPr lvl="1"/>
            <a:endParaRPr lang="en-US" dirty="0" smtClean="0"/>
          </a:p>
        </p:txBody>
      </p:sp>
      <p:pic>
        <p:nvPicPr>
          <p:cNvPr id="37892" name="Picture 4" descr="http://www.fotosearch.com/bthumb/IMZ/IMZ135/hma0006.jpg"/>
          <p:cNvPicPr>
            <a:picLocks noChangeAspect="1" noChangeArrowheads="1"/>
          </p:cNvPicPr>
          <p:nvPr/>
        </p:nvPicPr>
        <p:blipFill>
          <a:blip r:embed="rId2" cstate="print"/>
          <a:srcRect/>
          <a:stretch>
            <a:fillRect/>
          </a:stretch>
        </p:blipFill>
        <p:spPr bwMode="auto">
          <a:xfrm>
            <a:off x="5860187" y="3505200"/>
            <a:ext cx="2845663" cy="282892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Thermogenesis</a:t>
            </a:r>
            <a:endParaRPr lang="en-US" dirty="0"/>
          </a:p>
        </p:txBody>
      </p:sp>
      <p:sp>
        <p:nvSpPr>
          <p:cNvPr id="3" name="Content Placeholder 2"/>
          <p:cNvSpPr>
            <a:spLocks noGrp="1"/>
          </p:cNvSpPr>
          <p:nvPr>
            <p:ph idx="1"/>
          </p:nvPr>
        </p:nvSpPr>
        <p:spPr/>
        <p:txBody>
          <a:bodyPr/>
          <a:lstStyle/>
          <a:p>
            <a:r>
              <a:rPr lang="en-US" dirty="0" smtClean="0"/>
              <a:t>Shivering</a:t>
            </a:r>
          </a:p>
          <a:p>
            <a:pPr lvl="1"/>
            <a:r>
              <a:rPr lang="en-US" sz="2600" dirty="0" smtClean="0"/>
              <a:t>Voluntary muscle activity</a:t>
            </a:r>
          </a:p>
          <a:p>
            <a:pPr lvl="1"/>
            <a:r>
              <a:rPr lang="en-US" sz="2600" dirty="0" smtClean="0"/>
              <a:t>Increases basal metabolic rate 2 to 5 times</a:t>
            </a:r>
          </a:p>
          <a:p>
            <a:pPr lvl="1"/>
            <a:r>
              <a:rPr lang="en-US" sz="2600" dirty="0" smtClean="0"/>
              <a:t>Increases oxygen consumption</a:t>
            </a:r>
          </a:p>
          <a:p>
            <a:pPr lvl="1"/>
            <a:r>
              <a:rPr lang="en-US" sz="2600" dirty="0" smtClean="0"/>
              <a:t>Modulated by the hypothalamus and spinal cord</a:t>
            </a:r>
          </a:p>
          <a:p>
            <a:pPr lvl="1"/>
            <a:r>
              <a:rPr lang="en-US" sz="2600" dirty="0" smtClean="0"/>
              <a:t>Maximal heat production lasts only a few hours</a:t>
            </a:r>
          </a:p>
          <a:p>
            <a:pPr lvl="2"/>
            <a:r>
              <a:rPr lang="en-US" dirty="0" smtClean="0"/>
              <a:t>Fatigue and glycogen depletion</a:t>
            </a:r>
          </a:p>
          <a:p>
            <a:r>
              <a:rPr lang="en-US" dirty="0" smtClean="0"/>
              <a:t>Piloerection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Physiologic Effects of Hypothermia</a:t>
            </a:r>
            <a:endParaRPr lang="en-US" dirty="0"/>
          </a:p>
        </p:txBody>
      </p:sp>
      <p:sp>
        <p:nvSpPr>
          <p:cNvPr id="3" name="Content Placeholder 2"/>
          <p:cNvSpPr>
            <a:spLocks noGrp="1"/>
          </p:cNvSpPr>
          <p:nvPr>
            <p:ph idx="1"/>
          </p:nvPr>
        </p:nvSpPr>
        <p:spPr/>
        <p:txBody>
          <a:bodyPr/>
          <a:lstStyle/>
          <a:p>
            <a:r>
              <a:rPr lang="en-US" dirty="0" smtClean="0"/>
              <a:t>Cardiovascular</a:t>
            </a:r>
          </a:p>
          <a:p>
            <a:r>
              <a:rPr lang="en-US" dirty="0" smtClean="0"/>
              <a:t>Hematologic</a:t>
            </a:r>
          </a:p>
          <a:p>
            <a:r>
              <a:rPr lang="en-US" dirty="0" smtClean="0"/>
              <a:t>Coagulation</a:t>
            </a:r>
          </a:p>
          <a:p>
            <a:r>
              <a:rPr lang="en-US" dirty="0" smtClean="0"/>
              <a:t>Gastrointestinal</a:t>
            </a:r>
          </a:p>
          <a:p>
            <a:r>
              <a:rPr lang="en-US" dirty="0" smtClean="0"/>
              <a:t>Respiratory</a:t>
            </a:r>
          </a:p>
          <a:p>
            <a:r>
              <a:rPr lang="en-US" dirty="0" smtClean="0"/>
              <a:t>Neurologic</a:t>
            </a:r>
          </a:p>
          <a:p>
            <a:r>
              <a:rPr lang="en-US" dirty="0" smtClean="0"/>
              <a:t>Metabolic</a:t>
            </a:r>
            <a:endParaRPr lang="en-US" dirty="0"/>
          </a:p>
        </p:txBody>
      </p:sp>
      <p:pic>
        <p:nvPicPr>
          <p:cNvPr id="32770" name="Picture 2" descr="http://www.fotosearch.com/bthumb/uny/uny206/u12745343.jpg"/>
          <p:cNvPicPr>
            <a:picLocks noChangeAspect="1" noChangeArrowheads="1"/>
          </p:cNvPicPr>
          <p:nvPr/>
        </p:nvPicPr>
        <p:blipFill>
          <a:blip r:embed="rId2" cstate="print"/>
          <a:srcRect/>
          <a:stretch>
            <a:fillRect/>
          </a:stretch>
        </p:blipFill>
        <p:spPr bwMode="auto">
          <a:xfrm>
            <a:off x="5334000" y="2623842"/>
            <a:ext cx="2219325" cy="333881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a:t>
            </a:r>
            <a:br>
              <a:rPr lang="en-US" dirty="0" smtClean="0"/>
            </a:br>
            <a:r>
              <a:rPr lang="en-US" sz="3000" dirty="0" smtClean="0"/>
              <a:t>Mild hypothermia</a:t>
            </a:r>
            <a:r>
              <a:rPr lang="en-US" dirty="0" smtClean="0"/>
              <a:t/>
            </a:r>
            <a:br>
              <a:rPr lang="en-US" dirty="0" smtClean="0"/>
            </a:br>
            <a:endParaRPr lang="en-US" dirty="0"/>
          </a:p>
        </p:txBody>
      </p:sp>
      <p:sp>
        <p:nvSpPr>
          <p:cNvPr id="5" name="Content Placeholder 4"/>
          <p:cNvSpPr>
            <a:spLocks noGrp="1"/>
          </p:cNvSpPr>
          <p:nvPr>
            <p:ph idx="1"/>
          </p:nvPr>
        </p:nvSpPr>
        <p:spPr/>
        <p:txBody>
          <a:bodyPr/>
          <a:lstStyle/>
          <a:p>
            <a:r>
              <a:rPr lang="en-US" dirty="0" smtClean="0"/>
              <a:t>Initial tachycardia</a:t>
            </a:r>
          </a:p>
          <a:p>
            <a:endParaRPr lang="en-US" sz="1000" dirty="0" smtClean="0"/>
          </a:p>
          <a:p>
            <a:r>
              <a:rPr lang="en-US" dirty="0" smtClean="0"/>
              <a:t>Peripheral vasoconstriction</a:t>
            </a:r>
          </a:p>
          <a:p>
            <a:endParaRPr lang="en-US" sz="1000" dirty="0" smtClean="0"/>
          </a:p>
          <a:p>
            <a:r>
              <a:rPr lang="en-US" dirty="0" smtClean="0"/>
              <a:t>Increased MAP</a:t>
            </a:r>
          </a:p>
          <a:p>
            <a:endParaRPr lang="en-US" sz="1000" dirty="0" smtClean="0"/>
          </a:p>
          <a:p>
            <a:r>
              <a:rPr lang="en-US" dirty="0" smtClean="0"/>
              <a:t>Increased CO</a:t>
            </a:r>
          </a:p>
          <a:p>
            <a:endParaRPr lang="en-US" dirty="0"/>
          </a:p>
        </p:txBody>
      </p:sp>
      <p:pic>
        <p:nvPicPr>
          <p:cNvPr id="65540" name="Picture 4" descr="http://t2.gstatic.com/images?q=tbn:xu12XgWGF_OjxM:http://tubemantravels.files.wordpress.com/2008/12/heart.jpg">
            <a:hlinkClick r:id="rId3"/>
          </p:cNvPr>
          <p:cNvPicPr>
            <a:picLocks noChangeAspect="1" noChangeArrowheads="1"/>
          </p:cNvPicPr>
          <p:nvPr/>
        </p:nvPicPr>
        <p:blipFill>
          <a:blip r:embed="rId4" cstate="print"/>
          <a:srcRect/>
          <a:stretch>
            <a:fillRect/>
          </a:stretch>
        </p:blipFill>
        <p:spPr bwMode="auto">
          <a:xfrm>
            <a:off x="7162800" y="0"/>
            <a:ext cx="1752600" cy="1752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a:t>
            </a:r>
            <a:br>
              <a:rPr lang="en-US" dirty="0" smtClean="0"/>
            </a:br>
            <a:r>
              <a:rPr lang="en-US" sz="3000" dirty="0" smtClean="0"/>
              <a:t>Moderate hypothermia</a:t>
            </a:r>
            <a:r>
              <a:rPr lang="en-US" dirty="0" smtClean="0"/>
              <a:t/>
            </a:r>
            <a:br>
              <a:rPr lang="en-US" dirty="0" smtClean="0"/>
            </a:br>
            <a:endParaRPr lang="en-US" dirty="0"/>
          </a:p>
        </p:txBody>
      </p:sp>
      <p:sp>
        <p:nvSpPr>
          <p:cNvPr id="5" name="Content Placeholder 4"/>
          <p:cNvSpPr>
            <a:spLocks noGrp="1"/>
          </p:cNvSpPr>
          <p:nvPr>
            <p:ph idx="1"/>
          </p:nvPr>
        </p:nvSpPr>
        <p:spPr/>
        <p:txBody>
          <a:bodyPr/>
          <a:lstStyle/>
          <a:p>
            <a:r>
              <a:rPr lang="en-US" dirty="0" smtClean="0"/>
              <a:t>Decreased spontaneous depolarization of the cardiac pacemaker cells</a:t>
            </a:r>
          </a:p>
          <a:p>
            <a:pPr lvl="1"/>
            <a:r>
              <a:rPr lang="en-US" dirty="0" smtClean="0"/>
              <a:t>Bradycardia</a:t>
            </a:r>
          </a:p>
          <a:p>
            <a:pPr lvl="1"/>
            <a:r>
              <a:rPr lang="en-US" dirty="0" smtClean="0"/>
              <a:t>Decreased CO</a:t>
            </a:r>
          </a:p>
          <a:p>
            <a:pPr lvl="1"/>
            <a:r>
              <a:rPr lang="en-US" dirty="0" smtClean="0"/>
              <a:t>Increased SVR</a:t>
            </a:r>
          </a:p>
          <a:p>
            <a:endParaRPr lang="en-US" sz="1000" dirty="0" smtClean="0"/>
          </a:p>
          <a:p>
            <a:r>
              <a:rPr lang="en-US" dirty="0" smtClean="0"/>
              <a:t>Cardiac cycle prolongation</a:t>
            </a:r>
          </a:p>
          <a:p>
            <a:pPr lvl="1"/>
            <a:r>
              <a:rPr lang="en-US" dirty="0" smtClean="0"/>
              <a:t>Prolonged PR interval</a:t>
            </a:r>
          </a:p>
          <a:p>
            <a:pPr lvl="1"/>
            <a:r>
              <a:rPr lang="en-US" dirty="0" smtClean="0"/>
              <a:t>Prolonged QRS and QT intervals</a:t>
            </a:r>
          </a:p>
          <a:p>
            <a:pPr>
              <a:buNone/>
            </a:pPr>
            <a:endParaRPr lang="en-US" dirty="0"/>
          </a:p>
        </p:txBody>
      </p:sp>
      <p:pic>
        <p:nvPicPr>
          <p:cNvPr id="4" name="Picture 4" descr="http://t2.gstatic.com/images?q=tbn:xu12XgWGF_OjxM:http://tubemantravels.files.wordpress.com/2008/12/heart.jpg">
            <a:hlinkClick r:id="rId3"/>
          </p:cNvPr>
          <p:cNvPicPr>
            <a:picLocks noChangeAspect="1" noChangeArrowheads="1"/>
          </p:cNvPicPr>
          <p:nvPr/>
        </p:nvPicPr>
        <p:blipFill>
          <a:blip r:embed="rId4" cstate="print"/>
          <a:srcRect/>
          <a:stretch>
            <a:fillRect/>
          </a:stretch>
        </p:blipFill>
        <p:spPr bwMode="auto">
          <a:xfrm>
            <a:off x="7239000" y="0"/>
            <a:ext cx="1752600" cy="1752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Arrhythmias</a:t>
            </a:r>
            <a:endParaRPr lang="en-US" dirty="0"/>
          </a:p>
        </p:txBody>
      </p:sp>
      <p:sp>
        <p:nvSpPr>
          <p:cNvPr id="3" name="Content Placeholder 2"/>
          <p:cNvSpPr>
            <a:spLocks noGrp="1"/>
          </p:cNvSpPr>
          <p:nvPr>
            <p:ph idx="1"/>
          </p:nvPr>
        </p:nvSpPr>
        <p:spPr/>
        <p:txBody>
          <a:bodyPr/>
          <a:lstStyle/>
          <a:p>
            <a:r>
              <a:rPr lang="en-US" dirty="0" smtClean="0"/>
              <a:t>Early hypothermia associated with atrial irritability</a:t>
            </a:r>
          </a:p>
          <a:p>
            <a:endParaRPr lang="en-US" sz="1000" dirty="0" smtClean="0"/>
          </a:p>
          <a:p>
            <a:r>
              <a:rPr lang="en-US" dirty="0" smtClean="0"/>
              <a:t>Predisposed to VPCs and ventricular tachycardia </a:t>
            </a:r>
          </a:p>
          <a:p>
            <a:pPr lvl="1"/>
            <a:r>
              <a:rPr lang="en-US" dirty="0" smtClean="0"/>
              <a:t>Antiarrhythmics may be ineffective</a:t>
            </a:r>
            <a:endParaRPr lang="en-US" dirty="0"/>
          </a:p>
          <a:p>
            <a:endParaRPr lang="en-US" sz="1000" dirty="0" smtClean="0"/>
          </a:p>
          <a:p>
            <a:r>
              <a:rPr lang="en-US" dirty="0" smtClean="0"/>
              <a:t>Fibrillation common with temp &lt; 82</a:t>
            </a:r>
            <a:r>
              <a:rPr lang="en-US" dirty="0" smtClean="0"/>
              <a:t>⁰F</a:t>
            </a:r>
            <a:endParaRPr lang="en-US" dirty="0" smtClean="0"/>
          </a:p>
          <a:p>
            <a:pPr lvl="1"/>
            <a:r>
              <a:rPr lang="en-US" dirty="0" smtClean="0"/>
              <a:t>Can be unresponsive to defibrillation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2005 AHA Guidelines</a:t>
            </a:r>
            <a:endParaRPr lang="en-US" dirty="0"/>
          </a:p>
        </p:txBody>
      </p:sp>
      <p:sp>
        <p:nvSpPr>
          <p:cNvPr id="3" name="Content Placeholder 2"/>
          <p:cNvSpPr>
            <a:spLocks noGrp="1"/>
          </p:cNvSpPr>
          <p:nvPr>
            <p:ph idx="1"/>
          </p:nvPr>
        </p:nvSpPr>
        <p:spPr/>
        <p:txBody>
          <a:bodyPr/>
          <a:lstStyle/>
          <a:p>
            <a:r>
              <a:rPr lang="en-US" dirty="0" smtClean="0"/>
              <a:t>Single defibrillation attempt if VF/VT present</a:t>
            </a:r>
          </a:p>
          <a:p>
            <a:pPr lvl="1"/>
            <a:r>
              <a:rPr lang="en-US" dirty="0" smtClean="0"/>
              <a:t>Defer additional attempts until temperature &gt; 86</a:t>
            </a:r>
            <a:r>
              <a:rPr lang="en-US" dirty="0" smtClean="0">
                <a:latin typeface="Constantia"/>
              </a:rPr>
              <a:t>⁰F (30⁰C)</a:t>
            </a:r>
          </a:p>
          <a:p>
            <a:endParaRPr lang="en-US" sz="1000" dirty="0" smtClean="0">
              <a:latin typeface="Constantia"/>
            </a:endParaRPr>
          </a:p>
          <a:p>
            <a:r>
              <a:rPr lang="en-US" dirty="0" smtClean="0">
                <a:latin typeface="Constantia"/>
              </a:rPr>
              <a:t>Withhold all CPR drugs until temperature &gt; 86⁰F (30⁰C)</a:t>
            </a:r>
            <a:endParaRPr lang="en-US" dirty="0" smtClean="0"/>
          </a:p>
        </p:txBody>
      </p:sp>
      <p:pic>
        <p:nvPicPr>
          <p:cNvPr id="4" name="Picture 2" descr="http://www.google.com/images?q=tbn:CbXGOfy0C3s5QM::https://www.healthedsolutions.com/Public/Courses/~/Global/images/aha_logo.jpg&amp;h=68&amp;w=156&amp;usg=__d0Qtids8tI90eoCiR-aF5cL4XUI=">
            <a:hlinkClick r:id="rId2"/>
          </p:cNvPr>
          <p:cNvPicPr>
            <a:picLocks noChangeAspect="1" noChangeArrowheads="1"/>
          </p:cNvPicPr>
          <p:nvPr/>
        </p:nvPicPr>
        <p:blipFill>
          <a:blip r:embed="rId3" cstate="print"/>
          <a:srcRect/>
          <a:stretch>
            <a:fillRect/>
          </a:stretch>
        </p:blipFill>
        <p:spPr bwMode="auto">
          <a:xfrm>
            <a:off x="6096000" y="443523"/>
            <a:ext cx="2819400" cy="122896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Osborn (J) Waves</a:t>
            </a:r>
            <a:endParaRPr lang="en-US" dirty="0"/>
          </a:p>
        </p:txBody>
      </p:sp>
      <p:sp>
        <p:nvSpPr>
          <p:cNvPr id="3" name="Content Placeholder 2"/>
          <p:cNvSpPr>
            <a:spLocks noGrp="1"/>
          </p:cNvSpPr>
          <p:nvPr>
            <p:ph idx="1"/>
          </p:nvPr>
        </p:nvSpPr>
        <p:spPr/>
        <p:txBody>
          <a:bodyPr/>
          <a:lstStyle/>
          <a:p>
            <a:r>
              <a:rPr lang="en-US" sz="2800" dirty="0" smtClean="0"/>
              <a:t>Positive wave that follows S wave on ECG</a:t>
            </a:r>
          </a:p>
          <a:p>
            <a:r>
              <a:rPr lang="en-US" sz="2800" dirty="0" smtClean="0"/>
              <a:t>Most common in leads aVL, aVF and left precordial leads</a:t>
            </a:r>
          </a:p>
          <a:p>
            <a:r>
              <a:rPr lang="en-US" sz="2800" dirty="0" smtClean="0"/>
              <a:t>Appear at temp &lt; 90</a:t>
            </a:r>
            <a:r>
              <a:rPr lang="en-US" sz="2800" dirty="0" smtClean="0"/>
              <a:t>⁰F </a:t>
            </a:r>
            <a:r>
              <a:rPr lang="en-US" sz="2800" dirty="0" smtClean="0"/>
              <a:t>in humans</a:t>
            </a:r>
          </a:p>
          <a:p>
            <a:r>
              <a:rPr lang="en-US" sz="2800" dirty="0" smtClean="0"/>
              <a:t>Result from ion flux alterations with delayed or early repolarization of the left ventricular wall</a:t>
            </a:r>
          </a:p>
          <a:p>
            <a:r>
              <a:rPr lang="en-US" sz="2800" dirty="0" smtClean="0"/>
              <a:t>Rarely recognized in small animals</a:t>
            </a:r>
            <a:endParaRPr lang="en-US" sz="2800" dirty="0"/>
          </a:p>
        </p:txBody>
      </p:sp>
      <p:pic>
        <p:nvPicPr>
          <p:cNvPr id="60418" name="Picture 2" descr="J wave A"/>
          <p:cNvPicPr>
            <a:picLocks noChangeAspect="1" noChangeArrowheads="1"/>
          </p:cNvPicPr>
          <p:nvPr/>
        </p:nvPicPr>
        <p:blipFill>
          <a:blip r:embed="rId2" cstate="print"/>
          <a:srcRect/>
          <a:stretch>
            <a:fillRect/>
          </a:stretch>
        </p:blipFill>
        <p:spPr bwMode="auto">
          <a:xfrm>
            <a:off x="6705600" y="0"/>
            <a:ext cx="1971675" cy="170127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br>
              <a:rPr lang="en-US" dirty="0" smtClean="0"/>
            </a:br>
            <a:endParaRPr lang="en-US" sz="3000" dirty="0"/>
          </a:p>
        </p:txBody>
      </p:sp>
      <p:sp>
        <p:nvSpPr>
          <p:cNvPr id="4" name="Content Placeholder 3"/>
          <p:cNvSpPr>
            <a:spLocks noGrp="1"/>
          </p:cNvSpPr>
          <p:nvPr>
            <p:ph idx="1"/>
          </p:nvPr>
        </p:nvSpPr>
        <p:spPr>
          <a:xfrm>
            <a:off x="685800" y="1752600"/>
            <a:ext cx="7772400" cy="4343400"/>
          </a:xfrm>
        </p:spPr>
        <p:txBody>
          <a:bodyPr/>
          <a:lstStyle/>
          <a:p>
            <a:r>
              <a:rPr lang="en-US" sz="3000" dirty="0" smtClean="0"/>
              <a:t>Hemoconcentration</a:t>
            </a:r>
          </a:p>
          <a:p>
            <a:pPr lvl="1"/>
            <a:r>
              <a:rPr lang="en-US" dirty="0" smtClean="0"/>
              <a:t>Increased vessel permeability</a:t>
            </a:r>
          </a:p>
          <a:p>
            <a:pPr lvl="1"/>
            <a:r>
              <a:rPr lang="en-US" dirty="0" smtClean="0"/>
              <a:t>Diuresis</a:t>
            </a:r>
          </a:p>
          <a:p>
            <a:pPr lvl="1"/>
            <a:r>
              <a:rPr lang="en-US" dirty="0" smtClean="0"/>
              <a:t>Increased plasma viscosity</a:t>
            </a:r>
          </a:p>
          <a:p>
            <a:endParaRPr lang="en-US" sz="1000" dirty="0" smtClean="0"/>
          </a:p>
          <a:p>
            <a:r>
              <a:rPr lang="en-US" sz="3000" dirty="0" smtClean="0"/>
              <a:t>PCV should increase 2% for every </a:t>
            </a:r>
            <a:r>
              <a:rPr lang="en-US" sz="3000" dirty="0" smtClean="0"/>
              <a:t>1</a:t>
            </a:r>
            <a:r>
              <a:rPr lang="en-US" sz="3000" dirty="0" smtClean="0">
                <a:latin typeface="Constantia"/>
              </a:rPr>
              <a:t>⁰</a:t>
            </a:r>
            <a:r>
              <a:rPr lang="en-US" sz="3000" dirty="0" smtClean="0"/>
              <a:t>C</a:t>
            </a:r>
            <a:r>
              <a:rPr lang="en-US" sz="3000" dirty="0" smtClean="0"/>
              <a:t> decrease </a:t>
            </a:r>
            <a:r>
              <a:rPr lang="en-US" sz="3000" dirty="0" smtClean="0"/>
              <a:t>in temperature</a:t>
            </a:r>
          </a:p>
          <a:p>
            <a:endParaRPr lang="en-US" sz="1000" dirty="0" smtClean="0"/>
          </a:p>
          <a:p>
            <a:r>
              <a:rPr lang="en-US" sz="3000" dirty="0" smtClean="0"/>
              <a:t>Normal PCV: acute blood loss or preexisting anemia</a:t>
            </a:r>
          </a:p>
          <a:p>
            <a:endParaRPr lang="en-US" dirty="0"/>
          </a:p>
        </p:txBody>
      </p:sp>
      <p:pic>
        <p:nvPicPr>
          <p:cNvPr id="46082" name="Picture 2" descr="http://www.fotosearch.com/bthumb/ILW/ILW501/ketell0037c.jpg"/>
          <p:cNvPicPr>
            <a:picLocks noChangeAspect="1" noChangeArrowheads="1"/>
          </p:cNvPicPr>
          <p:nvPr/>
        </p:nvPicPr>
        <p:blipFill>
          <a:blip r:embed="rId3" cstate="print"/>
          <a:srcRect/>
          <a:stretch>
            <a:fillRect/>
          </a:stretch>
        </p:blipFill>
        <p:spPr bwMode="auto">
          <a:xfrm>
            <a:off x="6477000" y="1219200"/>
            <a:ext cx="1970441" cy="2133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lstStyle/>
          <a:p>
            <a:r>
              <a:rPr lang="en-US" dirty="0" smtClean="0"/>
              <a:t>A condition in which the core body temperature is below the normal physiologic parameters for an individual species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endParaRPr lang="en-US" dirty="0"/>
          </a:p>
        </p:txBody>
      </p:sp>
      <p:sp>
        <p:nvSpPr>
          <p:cNvPr id="3" name="Content Placeholder 2"/>
          <p:cNvSpPr>
            <a:spLocks noGrp="1"/>
          </p:cNvSpPr>
          <p:nvPr>
            <p:ph idx="1"/>
          </p:nvPr>
        </p:nvSpPr>
        <p:spPr/>
        <p:txBody>
          <a:bodyPr/>
          <a:lstStyle/>
          <a:p>
            <a:pPr>
              <a:buNone/>
            </a:pPr>
            <a:r>
              <a:rPr lang="en-US" b="1" dirty="0" smtClean="0"/>
              <a:t>Anemia</a:t>
            </a:r>
          </a:p>
          <a:p>
            <a:endParaRPr lang="en-US" sz="1000" dirty="0" smtClean="0"/>
          </a:p>
          <a:p>
            <a:r>
              <a:rPr lang="en-US" dirty="0" smtClean="0"/>
              <a:t>Decreased production</a:t>
            </a:r>
          </a:p>
          <a:p>
            <a:pPr lvl="1"/>
            <a:r>
              <a:rPr lang="en-US" dirty="0" smtClean="0"/>
              <a:t>Bone marrow suppression</a:t>
            </a:r>
          </a:p>
          <a:p>
            <a:endParaRPr lang="en-US" sz="1000" dirty="0" smtClean="0"/>
          </a:p>
          <a:p>
            <a:r>
              <a:rPr lang="en-US" dirty="0" smtClean="0"/>
              <a:t>Increased consumption or loss </a:t>
            </a:r>
          </a:p>
          <a:p>
            <a:pPr lvl="1"/>
            <a:r>
              <a:rPr lang="en-US" dirty="0" smtClean="0"/>
              <a:t>Gastrointestinal hemorrhage</a:t>
            </a:r>
          </a:p>
          <a:p>
            <a:pPr lvl="1"/>
            <a:r>
              <a:rPr lang="en-US" dirty="0" smtClean="0"/>
              <a:t>DIC</a:t>
            </a:r>
            <a:endParaRPr lang="en-US" dirty="0"/>
          </a:p>
        </p:txBody>
      </p:sp>
      <p:pic>
        <p:nvPicPr>
          <p:cNvPr id="44036" name="Picture 4" descr="http://www.fotosearch.com/bthumb/CRT/CRT003/78502-529im.jpg"/>
          <p:cNvPicPr>
            <a:picLocks noChangeAspect="1" noChangeArrowheads="1"/>
          </p:cNvPicPr>
          <p:nvPr/>
        </p:nvPicPr>
        <p:blipFill>
          <a:blip r:embed="rId2" cstate="print"/>
          <a:srcRect/>
          <a:stretch>
            <a:fillRect/>
          </a:stretch>
        </p:blipFill>
        <p:spPr bwMode="auto">
          <a:xfrm>
            <a:off x="6092629" y="4648200"/>
            <a:ext cx="2765621" cy="183832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endParaRPr lang="en-US" dirty="0"/>
          </a:p>
        </p:txBody>
      </p:sp>
      <p:sp>
        <p:nvSpPr>
          <p:cNvPr id="3" name="Content Placeholder 2"/>
          <p:cNvSpPr>
            <a:spLocks noGrp="1"/>
          </p:cNvSpPr>
          <p:nvPr>
            <p:ph idx="1"/>
          </p:nvPr>
        </p:nvSpPr>
        <p:spPr/>
        <p:txBody>
          <a:bodyPr/>
          <a:lstStyle/>
          <a:p>
            <a:pPr>
              <a:buNone/>
            </a:pPr>
            <a:r>
              <a:rPr lang="en-US" b="1" dirty="0" smtClean="0"/>
              <a:t>Thrombocytopenia</a:t>
            </a:r>
          </a:p>
          <a:p>
            <a:endParaRPr lang="en-US" sz="1000" dirty="0" smtClean="0"/>
          </a:p>
          <a:p>
            <a:r>
              <a:rPr lang="en-US" dirty="0" smtClean="0"/>
              <a:t>Increased platelet destruction</a:t>
            </a:r>
          </a:p>
          <a:p>
            <a:pPr lvl="1"/>
            <a:r>
              <a:rPr lang="en-US" dirty="0" smtClean="0"/>
              <a:t>Sequestration in liver and spleen</a:t>
            </a:r>
          </a:p>
          <a:p>
            <a:pPr lvl="1"/>
            <a:r>
              <a:rPr lang="en-US" dirty="0" smtClean="0"/>
              <a:t>DIC</a:t>
            </a:r>
          </a:p>
          <a:p>
            <a:endParaRPr lang="en-US" sz="1000" dirty="0" smtClean="0"/>
          </a:p>
          <a:p>
            <a:r>
              <a:rPr lang="en-US" dirty="0" smtClean="0"/>
              <a:t>Decreased production</a:t>
            </a:r>
          </a:p>
          <a:p>
            <a:pPr lvl="1"/>
            <a:r>
              <a:rPr lang="en-US" dirty="0" smtClean="0"/>
              <a:t>Bone marrow suppression</a:t>
            </a:r>
          </a:p>
        </p:txBody>
      </p:sp>
      <p:pic>
        <p:nvPicPr>
          <p:cNvPr id="43010" name="Picture 2" descr="http://www.fotosearch.com/bthumb/IDX/IDX032/312398.jpg"/>
          <p:cNvPicPr>
            <a:picLocks noChangeAspect="1" noChangeArrowheads="1"/>
          </p:cNvPicPr>
          <p:nvPr/>
        </p:nvPicPr>
        <p:blipFill>
          <a:blip r:embed="rId2" cstate="print"/>
          <a:srcRect/>
          <a:stretch>
            <a:fillRect/>
          </a:stretch>
        </p:blipFill>
        <p:spPr bwMode="auto">
          <a:xfrm>
            <a:off x="7162800" y="2667000"/>
            <a:ext cx="1590675" cy="243617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endParaRPr lang="en-US" dirty="0"/>
          </a:p>
        </p:txBody>
      </p:sp>
      <p:sp>
        <p:nvSpPr>
          <p:cNvPr id="3" name="Content Placeholder 2"/>
          <p:cNvSpPr>
            <a:spLocks noGrp="1"/>
          </p:cNvSpPr>
          <p:nvPr>
            <p:ph idx="1"/>
          </p:nvPr>
        </p:nvSpPr>
        <p:spPr>
          <a:xfrm>
            <a:off x="685800" y="1981200"/>
            <a:ext cx="7772400" cy="4419600"/>
          </a:xfrm>
        </p:spPr>
        <p:txBody>
          <a:bodyPr/>
          <a:lstStyle/>
          <a:p>
            <a:r>
              <a:rPr lang="en-US" sz="3000" dirty="0" smtClean="0"/>
              <a:t>Direct inhibition of enzymatic reactions of clotting cascade</a:t>
            </a:r>
          </a:p>
          <a:p>
            <a:endParaRPr lang="en-US" sz="1000" dirty="0" smtClean="0"/>
          </a:p>
          <a:p>
            <a:r>
              <a:rPr lang="en-US" sz="3000" dirty="0" smtClean="0"/>
              <a:t>Thrombocytopenia</a:t>
            </a:r>
          </a:p>
          <a:p>
            <a:endParaRPr lang="en-US" sz="1000" dirty="0" smtClean="0"/>
          </a:p>
          <a:p>
            <a:r>
              <a:rPr lang="en-US" sz="3000" dirty="0" smtClean="0"/>
              <a:t>Hyperfibrinogenemia</a:t>
            </a:r>
          </a:p>
          <a:p>
            <a:endParaRPr lang="en-US" sz="1000" dirty="0" smtClean="0"/>
          </a:p>
          <a:p>
            <a:r>
              <a:rPr lang="en-US" sz="3000" dirty="0" smtClean="0"/>
              <a:t>Impaired endothelial synthesis of PGI</a:t>
            </a:r>
            <a:r>
              <a:rPr lang="en-US" sz="3000" baseline="-25000" dirty="0" smtClean="0"/>
              <a:t>2</a:t>
            </a:r>
          </a:p>
          <a:p>
            <a:pPr lvl="1"/>
            <a:r>
              <a:rPr lang="en-US" dirty="0" smtClean="0"/>
              <a:t>Platelet aggregation and thrombosis	</a:t>
            </a:r>
          </a:p>
          <a:p>
            <a:endParaRPr lang="en-US" sz="1000" dirty="0" smtClean="0"/>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endParaRPr lang="en-US" dirty="0"/>
          </a:p>
        </p:txBody>
      </p:sp>
      <p:sp>
        <p:nvSpPr>
          <p:cNvPr id="3" name="Content Placeholder 2"/>
          <p:cNvSpPr>
            <a:spLocks noGrp="1"/>
          </p:cNvSpPr>
          <p:nvPr>
            <p:ph idx="1"/>
          </p:nvPr>
        </p:nvSpPr>
        <p:spPr/>
        <p:txBody>
          <a:bodyPr/>
          <a:lstStyle/>
          <a:p>
            <a:pPr>
              <a:buNone/>
            </a:pPr>
            <a:r>
              <a:rPr lang="en-US" b="1" dirty="0" smtClean="0"/>
              <a:t>DIC</a:t>
            </a:r>
          </a:p>
          <a:p>
            <a:r>
              <a:rPr lang="en-US" dirty="0" smtClean="0"/>
              <a:t>Depletion of coagulation factors</a:t>
            </a:r>
          </a:p>
          <a:p>
            <a:endParaRPr lang="en-US" sz="1000" dirty="0" smtClean="0"/>
          </a:p>
          <a:p>
            <a:r>
              <a:rPr lang="en-US" dirty="0" smtClean="0"/>
              <a:t>Depletion of fibrinogen</a:t>
            </a:r>
          </a:p>
          <a:p>
            <a:endParaRPr lang="en-US" sz="1000" dirty="0" smtClean="0"/>
          </a:p>
          <a:p>
            <a:r>
              <a:rPr lang="en-US" dirty="0" smtClean="0"/>
              <a:t>Elevated D-</a:t>
            </a:r>
            <a:r>
              <a:rPr lang="en-US" dirty="0" err="1" smtClean="0"/>
              <a:t>dimers</a:t>
            </a:r>
            <a:endParaRPr lang="en-US" dirty="0" smtClean="0"/>
          </a:p>
          <a:p>
            <a:pPr lvl="1"/>
            <a:r>
              <a:rPr lang="en-US" dirty="0" err="1" smtClean="0"/>
              <a:t>Fibrinolysis</a:t>
            </a:r>
            <a:endParaRPr lang="en-US" dirty="0" smtClean="0"/>
          </a:p>
          <a:p>
            <a:endParaRPr lang="en-US" sz="1000" dirty="0" smtClean="0"/>
          </a:p>
          <a:p>
            <a:r>
              <a:rPr lang="en-US" dirty="0" smtClean="0"/>
              <a:t>Thrombocytopenia</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a:t>
            </a:r>
            <a:endParaRPr lang="en-US" dirty="0"/>
          </a:p>
        </p:txBody>
      </p:sp>
      <p:sp>
        <p:nvSpPr>
          <p:cNvPr id="3" name="Content Placeholder 2"/>
          <p:cNvSpPr>
            <a:spLocks noGrp="1"/>
          </p:cNvSpPr>
          <p:nvPr>
            <p:ph idx="1"/>
          </p:nvPr>
        </p:nvSpPr>
        <p:spPr/>
        <p:txBody>
          <a:bodyPr/>
          <a:lstStyle/>
          <a:p>
            <a:r>
              <a:rPr lang="en-US" dirty="0" smtClean="0"/>
              <a:t>Prolonged PT and aPTT at temp &lt; </a:t>
            </a:r>
            <a:r>
              <a:rPr lang="en-US" dirty="0" smtClean="0"/>
              <a:t>30</a:t>
            </a:r>
            <a:r>
              <a:rPr lang="en-US" dirty="0" smtClean="0">
                <a:latin typeface="Constantia"/>
              </a:rPr>
              <a:t>⁰C</a:t>
            </a:r>
            <a:endParaRPr lang="en-US" dirty="0" smtClean="0"/>
          </a:p>
          <a:p>
            <a:endParaRPr lang="en-US" sz="1000" dirty="0" smtClean="0"/>
          </a:p>
          <a:p>
            <a:r>
              <a:rPr lang="en-US" dirty="0" smtClean="0"/>
              <a:t>Can have normal coagulation assay results despite clinical </a:t>
            </a:r>
            <a:r>
              <a:rPr lang="en-US" dirty="0" err="1" smtClean="0"/>
              <a:t>coagulopathy</a:t>
            </a:r>
            <a:endParaRPr lang="en-US" dirty="0" smtClean="0"/>
          </a:p>
          <a:p>
            <a:pPr lvl="1"/>
            <a:r>
              <a:rPr lang="en-US" dirty="0" smtClean="0"/>
              <a:t>Altered enzyme kinetics with hypothermia</a:t>
            </a:r>
          </a:p>
          <a:p>
            <a:pPr lvl="1"/>
            <a:r>
              <a:rPr lang="en-US" dirty="0" smtClean="0"/>
              <a:t>Blood sample warmed to 37</a:t>
            </a:r>
            <a:r>
              <a:rPr lang="en-US" dirty="0" smtClean="0">
                <a:latin typeface="Constantia"/>
              </a:rPr>
              <a:t>⁰</a:t>
            </a:r>
            <a:r>
              <a:rPr lang="en-US" dirty="0" smtClean="0">
                <a:latin typeface="Constantia"/>
              </a:rPr>
              <a:t>C (98.6⁰F, body temperature</a:t>
            </a:r>
            <a:endParaRPr lang="en-US" dirty="0" smtClean="0"/>
          </a:p>
          <a:p>
            <a:endParaRPr lang="en-US" sz="1000" dirty="0" smtClean="0"/>
          </a:p>
          <a:p>
            <a:r>
              <a:rPr lang="en-US" dirty="0" smtClean="0"/>
              <a:t>Recheck values after patient</a:t>
            </a:r>
          </a:p>
          <a:p>
            <a:pPr>
              <a:buNone/>
            </a:pPr>
            <a:r>
              <a:rPr lang="en-US" dirty="0" smtClean="0"/>
              <a:t> 	</a:t>
            </a:r>
            <a:r>
              <a:rPr lang="en-US" dirty="0" err="1" smtClean="0"/>
              <a:t>rewarming</a:t>
            </a:r>
            <a:endParaRPr lang="en-US" dirty="0"/>
          </a:p>
        </p:txBody>
      </p:sp>
      <p:pic>
        <p:nvPicPr>
          <p:cNvPr id="39938" name="Picture 2" descr="http://www.ames-ltd.com/products/pcl/PCL-3.jpg"/>
          <p:cNvPicPr>
            <a:picLocks noChangeAspect="1" noChangeArrowheads="1"/>
          </p:cNvPicPr>
          <p:nvPr/>
        </p:nvPicPr>
        <p:blipFill>
          <a:blip r:embed="rId3" cstate="print"/>
          <a:srcRect l="20028" t="12553" r="3199" b="32668"/>
          <a:stretch>
            <a:fillRect/>
          </a:stretch>
        </p:blipFill>
        <p:spPr bwMode="auto">
          <a:xfrm>
            <a:off x="6400800" y="4953000"/>
            <a:ext cx="2519363" cy="17526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Gastrointestinal</a:t>
            </a:r>
            <a:endParaRPr lang="en-US" dirty="0"/>
          </a:p>
        </p:txBody>
      </p:sp>
      <p:sp>
        <p:nvSpPr>
          <p:cNvPr id="3" name="Content Placeholder 2"/>
          <p:cNvSpPr>
            <a:spLocks noGrp="1"/>
          </p:cNvSpPr>
          <p:nvPr>
            <p:ph idx="1"/>
          </p:nvPr>
        </p:nvSpPr>
        <p:spPr/>
        <p:txBody>
          <a:bodyPr/>
          <a:lstStyle/>
          <a:p>
            <a:pPr>
              <a:buNone/>
            </a:pPr>
            <a:r>
              <a:rPr lang="en-US" b="1" dirty="0" smtClean="0"/>
              <a:t>Deranged liver function</a:t>
            </a:r>
          </a:p>
          <a:p>
            <a:endParaRPr lang="en-US" sz="1000" dirty="0" smtClean="0"/>
          </a:p>
          <a:p>
            <a:r>
              <a:rPr lang="en-US" dirty="0" smtClean="0"/>
              <a:t>Hepatic microinfarctions</a:t>
            </a:r>
          </a:p>
          <a:p>
            <a:pPr lvl="1"/>
            <a:r>
              <a:rPr lang="en-US" dirty="0" smtClean="0"/>
              <a:t>Increased platelet activation and thrombosis</a:t>
            </a:r>
          </a:p>
          <a:p>
            <a:pPr lvl="1"/>
            <a:r>
              <a:rPr lang="en-US" dirty="0" smtClean="0"/>
              <a:t>Sequestration of activated platelets in liver</a:t>
            </a:r>
          </a:p>
          <a:p>
            <a:endParaRPr lang="en-US" sz="1000" dirty="0" smtClean="0"/>
          </a:p>
          <a:p>
            <a:r>
              <a:rPr lang="en-US" dirty="0" smtClean="0"/>
              <a:t>Decreased lactate clearance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Gastrointestinal</a:t>
            </a:r>
            <a:endParaRPr lang="en-US" dirty="0"/>
          </a:p>
        </p:txBody>
      </p:sp>
      <p:sp>
        <p:nvSpPr>
          <p:cNvPr id="3" name="Content Placeholder 2"/>
          <p:cNvSpPr>
            <a:spLocks noGrp="1"/>
          </p:cNvSpPr>
          <p:nvPr>
            <p:ph idx="1"/>
          </p:nvPr>
        </p:nvSpPr>
        <p:spPr>
          <a:xfrm>
            <a:off x="685800" y="1752600"/>
            <a:ext cx="7772400" cy="4114800"/>
          </a:xfrm>
        </p:spPr>
        <p:txBody>
          <a:bodyPr/>
          <a:lstStyle/>
          <a:p>
            <a:pPr>
              <a:buNone/>
            </a:pPr>
            <a:r>
              <a:rPr lang="en-US" b="1" dirty="0" smtClean="0"/>
              <a:t>Gastric erosions and </a:t>
            </a:r>
            <a:r>
              <a:rPr lang="en-US" b="1" dirty="0" err="1" smtClean="0"/>
              <a:t>submucosal</a:t>
            </a:r>
            <a:r>
              <a:rPr lang="en-US" b="1" dirty="0" smtClean="0"/>
              <a:t> hemorrhage</a:t>
            </a:r>
          </a:p>
          <a:p>
            <a:endParaRPr lang="en-US" sz="1000" dirty="0" smtClean="0"/>
          </a:p>
          <a:p>
            <a:r>
              <a:rPr lang="en-US" dirty="0" smtClean="0"/>
              <a:t>Increased production of gastric acid </a:t>
            </a:r>
          </a:p>
          <a:p>
            <a:endParaRPr lang="en-US" sz="1000" dirty="0" smtClean="0"/>
          </a:p>
          <a:p>
            <a:r>
              <a:rPr lang="en-US" dirty="0" smtClean="0"/>
              <a:t>Reduced duodenal bicarbonate secretion</a:t>
            </a:r>
          </a:p>
          <a:p>
            <a:endParaRPr lang="en-US" sz="1000" dirty="0" smtClean="0"/>
          </a:p>
          <a:p>
            <a:r>
              <a:rPr lang="en-US" dirty="0" smtClean="0"/>
              <a:t>Reduced intestinal motility</a:t>
            </a:r>
          </a:p>
          <a:p>
            <a:endParaRPr lang="en-US" sz="1000" dirty="0" smtClean="0"/>
          </a:p>
          <a:p>
            <a:r>
              <a:rPr lang="en-US" dirty="0" err="1" smtClean="0"/>
              <a:t>Microinfarction</a:t>
            </a:r>
            <a:endParaRPr lang="en-US" dirty="0" smtClean="0"/>
          </a:p>
          <a:p>
            <a:endParaRPr lang="en-US" sz="1000" dirty="0" smtClean="0"/>
          </a:p>
          <a:p>
            <a:r>
              <a:rPr lang="en-US" dirty="0" smtClean="0"/>
              <a:t>Increased bleeding tendencies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Gastrointestinal </a:t>
            </a:r>
            <a:endParaRPr lang="en-US" dirty="0"/>
          </a:p>
        </p:txBody>
      </p:sp>
      <p:sp>
        <p:nvSpPr>
          <p:cNvPr id="3" name="Content Placeholder 2"/>
          <p:cNvSpPr>
            <a:spLocks noGrp="1"/>
          </p:cNvSpPr>
          <p:nvPr>
            <p:ph idx="1"/>
          </p:nvPr>
        </p:nvSpPr>
        <p:spPr/>
        <p:txBody>
          <a:bodyPr/>
          <a:lstStyle/>
          <a:p>
            <a:pPr>
              <a:buNone/>
            </a:pPr>
            <a:r>
              <a:rPr lang="en-US" b="1" dirty="0" smtClean="0"/>
              <a:t>Wischnevsky ulcers</a:t>
            </a:r>
          </a:p>
          <a:p>
            <a:endParaRPr lang="en-US" sz="1000" dirty="0" smtClean="0"/>
          </a:p>
          <a:p>
            <a:r>
              <a:rPr lang="en-US" dirty="0" smtClean="0"/>
              <a:t>Characteristic shallow ulcers associated with acute cold stress</a:t>
            </a:r>
          </a:p>
          <a:p>
            <a:pPr lvl="1"/>
            <a:r>
              <a:rPr lang="en-US" dirty="0" smtClean="0"/>
              <a:t>Shallow</a:t>
            </a:r>
          </a:p>
          <a:p>
            <a:pPr lvl="1"/>
            <a:r>
              <a:rPr lang="en-US" dirty="0" smtClean="0"/>
              <a:t>Dark-brown in color</a:t>
            </a:r>
          </a:p>
          <a:p>
            <a:pPr lvl="1"/>
            <a:r>
              <a:rPr lang="en-US" dirty="0" smtClean="0"/>
              <a:t>Set in lines with equal spacing</a:t>
            </a:r>
            <a:endParaRPr lang="en-US" dirty="0"/>
          </a:p>
        </p:txBody>
      </p:sp>
      <p:pic>
        <p:nvPicPr>
          <p:cNvPr id="36866" name="Picture 2" descr="http://www.ecureme.com/atlas/data/dis_images/Gastric_Ulcer550_ab.jpg"/>
          <p:cNvPicPr>
            <a:picLocks noChangeAspect="1" noChangeArrowheads="1"/>
          </p:cNvPicPr>
          <p:nvPr/>
        </p:nvPicPr>
        <p:blipFill>
          <a:blip r:embed="rId3" cstate="print"/>
          <a:srcRect/>
          <a:stretch>
            <a:fillRect/>
          </a:stretch>
        </p:blipFill>
        <p:spPr bwMode="auto">
          <a:xfrm>
            <a:off x="6248400" y="4572000"/>
            <a:ext cx="2680402" cy="2133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Renal</a:t>
            </a:r>
            <a:endParaRPr lang="en-US" dirty="0"/>
          </a:p>
        </p:txBody>
      </p:sp>
      <p:sp>
        <p:nvSpPr>
          <p:cNvPr id="3" name="Content Placeholder 2"/>
          <p:cNvSpPr>
            <a:spLocks noGrp="1"/>
          </p:cNvSpPr>
          <p:nvPr>
            <p:ph idx="1"/>
          </p:nvPr>
        </p:nvSpPr>
        <p:spPr/>
        <p:txBody>
          <a:bodyPr/>
          <a:lstStyle/>
          <a:p>
            <a:pPr>
              <a:buNone/>
            </a:pPr>
            <a:r>
              <a:rPr lang="en-US" b="1" dirty="0" smtClean="0"/>
              <a:t>Cold Diuresis</a:t>
            </a:r>
          </a:p>
          <a:p>
            <a:endParaRPr lang="en-US" sz="1000" dirty="0" smtClean="0"/>
          </a:p>
          <a:p>
            <a:r>
              <a:rPr lang="en-US" dirty="0" smtClean="0"/>
              <a:t>Increased GFR</a:t>
            </a:r>
          </a:p>
          <a:p>
            <a:endParaRPr lang="en-US" sz="1000" dirty="0" smtClean="0"/>
          </a:p>
          <a:p>
            <a:r>
              <a:rPr lang="en-US" dirty="0" smtClean="0"/>
              <a:t>Vasoconstriction</a:t>
            </a:r>
          </a:p>
          <a:p>
            <a:endParaRPr lang="en-US" sz="1000" dirty="0" smtClean="0"/>
          </a:p>
          <a:p>
            <a:r>
              <a:rPr lang="en-US" dirty="0" smtClean="0"/>
              <a:t>Decreased ADH</a:t>
            </a:r>
          </a:p>
          <a:p>
            <a:endParaRPr lang="en-US" sz="1000" dirty="0" smtClean="0"/>
          </a:p>
          <a:p>
            <a:r>
              <a:rPr lang="en-US" dirty="0" smtClean="0"/>
              <a:t>Decreased sensitivity to ADH</a:t>
            </a:r>
            <a:endParaRPr lang="en-US" dirty="0"/>
          </a:p>
        </p:txBody>
      </p:sp>
      <p:pic>
        <p:nvPicPr>
          <p:cNvPr id="34818" name="Picture 2" descr="http://t0.gstatic.com/images?q=tbn:9b0ELQ1odwuK8M:http://www1.istockphoto.com/file_thumbview_approve/679060/2/istockphoto_679060_peeing_dog.jpg">
            <a:hlinkClick r:id="rId3"/>
          </p:cNvPr>
          <p:cNvPicPr>
            <a:picLocks noChangeAspect="1" noChangeArrowheads="1"/>
          </p:cNvPicPr>
          <p:nvPr/>
        </p:nvPicPr>
        <p:blipFill>
          <a:blip r:embed="rId4" cstate="print"/>
          <a:srcRect/>
          <a:stretch>
            <a:fillRect/>
          </a:stretch>
        </p:blipFill>
        <p:spPr bwMode="auto">
          <a:xfrm>
            <a:off x="5562600" y="2590800"/>
            <a:ext cx="2441418" cy="1771651"/>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Renal</a:t>
            </a:r>
            <a:endParaRPr lang="en-US" dirty="0"/>
          </a:p>
        </p:txBody>
      </p:sp>
      <p:sp>
        <p:nvSpPr>
          <p:cNvPr id="3" name="Content Placeholder 2"/>
          <p:cNvSpPr>
            <a:spLocks noGrp="1"/>
          </p:cNvSpPr>
          <p:nvPr>
            <p:ph idx="1"/>
          </p:nvPr>
        </p:nvSpPr>
        <p:spPr/>
        <p:txBody>
          <a:bodyPr/>
          <a:lstStyle/>
          <a:p>
            <a:pPr>
              <a:buNone/>
            </a:pPr>
            <a:r>
              <a:rPr lang="en-US" b="1" dirty="0" smtClean="0"/>
              <a:t>Ischemia and Acute Tubular Necrosis</a:t>
            </a:r>
          </a:p>
          <a:p>
            <a:endParaRPr lang="en-US" sz="1000" dirty="0" smtClean="0"/>
          </a:p>
          <a:p>
            <a:r>
              <a:rPr lang="en-US" dirty="0" smtClean="0"/>
              <a:t>Decreased renal blood flow</a:t>
            </a:r>
          </a:p>
          <a:p>
            <a:pPr lvl="1"/>
            <a:r>
              <a:rPr lang="en-US" dirty="0" smtClean="0"/>
              <a:t>Up to 50% at temp between </a:t>
            </a:r>
            <a:r>
              <a:rPr lang="en-US" dirty="0" smtClean="0"/>
              <a:t>80</a:t>
            </a:r>
            <a:r>
              <a:rPr lang="en-US" dirty="0" smtClean="0">
                <a:latin typeface="Constantia"/>
              </a:rPr>
              <a:t>⁰</a:t>
            </a:r>
            <a:r>
              <a:rPr lang="en-US" dirty="0" smtClean="0"/>
              <a:t> </a:t>
            </a:r>
            <a:r>
              <a:rPr lang="en-US" dirty="0" smtClean="0"/>
              <a:t>and 86</a:t>
            </a:r>
            <a:r>
              <a:rPr lang="en-US" dirty="0" smtClean="0"/>
              <a:t>⁰F</a:t>
            </a:r>
            <a:endParaRPr lang="en-US" dirty="0" smtClean="0"/>
          </a:p>
          <a:p>
            <a:endParaRPr lang="en-US" sz="1000" dirty="0" smtClean="0"/>
          </a:p>
          <a:p>
            <a:r>
              <a:rPr lang="en-US" dirty="0" smtClean="0"/>
              <a:t>Decreased GFR</a:t>
            </a:r>
          </a:p>
          <a:p>
            <a:pPr lvl="1"/>
            <a:r>
              <a:rPr lang="en-US" dirty="0" smtClean="0"/>
              <a:t>Secondary to decreased CO</a:t>
            </a:r>
          </a:p>
          <a:p>
            <a:endParaRPr lang="en-US" sz="1000" dirty="0" smtClean="0"/>
          </a:p>
          <a:p>
            <a:r>
              <a:rPr lang="en-US" dirty="0" smtClean="0"/>
              <a:t>Blood sludging</a:t>
            </a:r>
          </a:p>
          <a:p>
            <a:pPr>
              <a:buNone/>
            </a:pPr>
            <a:endParaRPr lang="en-US" dirty="0" smtClean="0"/>
          </a:p>
          <a:p>
            <a:pPr lvl="1">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a:t>
            </a:r>
            <a:endParaRPr lang="en-US" dirty="0"/>
          </a:p>
        </p:txBody>
      </p:sp>
      <p:sp>
        <p:nvSpPr>
          <p:cNvPr id="3" name="Content Placeholder 2"/>
          <p:cNvSpPr>
            <a:spLocks noGrp="1"/>
          </p:cNvSpPr>
          <p:nvPr>
            <p:ph idx="1"/>
          </p:nvPr>
        </p:nvSpPr>
        <p:spPr>
          <a:xfrm>
            <a:off x="685800" y="1981200"/>
            <a:ext cx="7772400" cy="4495800"/>
          </a:xfrm>
        </p:spPr>
        <p:txBody>
          <a:bodyPr/>
          <a:lstStyle/>
          <a:p>
            <a:r>
              <a:rPr lang="en-US" b="1" dirty="0" smtClean="0"/>
              <a:t>Primary</a:t>
            </a:r>
          </a:p>
          <a:p>
            <a:pPr lvl="1"/>
            <a:r>
              <a:rPr lang="en-US" dirty="0" smtClean="0"/>
              <a:t>Subnormal temperature caused by excessive exposure to low environmental temperatures</a:t>
            </a:r>
            <a:endParaRPr lang="en-US" dirty="0"/>
          </a:p>
          <a:p>
            <a:endParaRPr lang="en-US" sz="1000" dirty="0" smtClean="0"/>
          </a:p>
          <a:p>
            <a:r>
              <a:rPr lang="en-US" b="1" dirty="0" smtClean="0"/>
              <a:t>Secondary</a:t>
            </a:r>
          </a:p>
          <a:p>
            <a:pPr lvl="1"/>
            <a:r>
              <a:rPr lang="en-US" dirty="0" smtClean="0"/>
              <a:t>Subnormal temperature resulting from disease, trauma, surgery or drug-induced alterations in heat production or thermoregulation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CNS</a:t>
            </a:r>
            <a:endParaRPr lang="en-US" dirty="0"/>
          </a:p>
        </p:txBody>
      </p:sp>
      <p:sp>
        <p:nvSpPr>
          <p:cNvPr id="3" name="Content Placeholder 2"/>
          <p:cNvSpPr>
            <a:spLocks noGrp="1"/>
          </p:cNvSpPr>
          <p:nvPr>
            <p:ph idx="1"/>
          </p:nvPr>
        </p:nvSpPr>
        <p:spPr/>
        <p:txBody>
          <a:bodyPr/>
          <a:lstStyle/>
          <a:p>
            <a:r>
              <a:rPr lang="en-US" dirty="0" smtClean="0"/>
              <a:t>Decreased cerebral metabolism</a:t>
            </a:r>
          </a:p>
          <a:p>
            <a:pPr lvl="1"/>
            <a:r>
              <a:rPr lang="en-US" dirty="0" smtClean="0"/>
              <a:t>6-7% for every </a:t>
            </a:r>
            <a:r>
              <a:rPr lang="en-US" dirty="0" smtClean="0"/>
              <a:t>1</a:t>
            </a:r>
            <a:r>
              <a:rPr lang="en-US" dirty="0" smtClean="0">
                <a:latin typeface="Constantia"/>
              </a:rPr>
              <a:t>⁰C</a:t>
            </a:r>
            <a:r>
              <a:rPr lang="en-US" dirty="0" smtClean="0"/>
              <a:t> </a:t>
            </a:r>
            <a:r>
              <a:rPr lang="en-US" dirty="0" smtClean="0"/>
              <a:t>drop in temperature</a:t>
            </a:r>
          </a:p>
          <a:p>
            <a:pPr lvl="1"/>
            <a:r>
              <a:rPr lang="en-US" dirty="0" smtClean="0"/>
              <a:t>Decreased by 50% when temperature &lt; </a:t>
            </a:r>
            <a:r>
              <a:rPr lang="en-US" dirty="0" smtClean="0"/>
              <a:t>86</a:t>
            </a:r>
            <a:r>
              <a:rPr lang="en-US" dirty="0" smtClean="0">
                <a:latin typeface="Constantia"/>
              </a:rPr>
              <a:t>⁰F</a:t>
            </a:r>
            <a:endParaRPr lang="en-US" baseline="30000" dirty="0" smtClean="0"/>
          </a:p>
          <a:p>
            <a:endParaRPr lang="en-US" sz="1000" dirty="0" smtClean="0"/>
          </a:p>
          <a:p>
            <a:r>
              <a:rPr lang="en-US" dirty="0" smtClean="0"/>
              <a:t>Impaired cerebral autoregulation</a:t>
            </a:r>
          </a:p>
          <a:p>
            <a:pPr>
              <a:buNone/>
            </a:pPr>
            <a:endParaRPr lang="en-US" sz="1000" dirty="0" smtClean="0"/>
          </a:p>
          <a:p>
            <a:r>
              <a:rPr lang="en-US" dirty="0" smtClean="0"/>
              <a:t>Decreased level of consciousness</a:t>
            </a:r>
          </a:p>
          <a:p>
            <a:pPr lvl="1"/>
            <a:r>
              <a:rPr lang="en-US" dirty="0" smtClean="0"/>
              <a:t>Depression to coma</a:t>
            </a:r>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Respiratory</a:t>
            </a:r>
            <a:endParaRPr lang="en-US" dirty="0"/>
          </a:p>
        </p:txBody>
      </p:sp>
      <p:sp>
        <p:nvSpPr>
          <p:cNvPr id="3" name="Content Placeholder 2"/>
          <p:cNvSpPr>
            <a:spLocks noGrp="1"/>
          </p:cNvSpPr>
          <p:nvPr>
            <p:ph idx="1"/>
          </p:nvPr>
        </p:nvSpPr>
        <p:spPr/>
        <p:txBody>
          <a:bodyPr/>
          <a:lstStyle/>
          <a:p>
            <a:pPr>
              <a:buNone/>
            </a:pPr>
            <a:r>
              <a:rPr lang="en-US" b="1" dirty="0" smtClean="0"/>
              <a:t>Decreased RR and tidal volume</a:t>
            </a:r>
          </a:p>
          <a:p>
            <a:endParaRPr lang="en-US" sz="1000" dirty="0" smtClean="0"/>
          </a:p>
          <a:p>
            <a:r>
              <a:rPr lang="en-US" dirty="0" smtClean="0"/>
              <a:t>Decreased cellular metabolism</a:t>
            </a:r>
            <a:endParaRPr lang="en-US" sz="1000" dirty="0" smtClean="0"/>
          </a:p>
          <a:p>
            <a:endParaRPr lang="en-US" sz="1000" dirty="0" smtClean="0"/>
          </a:p>
          <a:p>
            <a:r>
              <a:rPr lang="en-US" dirty="0" smtClean="0"/>
              <a:t>Lowered CO2 production</a:t>
            </a:r>
          </a:p>
          <a:p>
            <a:endParaRPr lang="en-US" sz="1000" dirty="0" smtClean="0"/>
          </a:p>
          <a:p>
            <a:r>
              <a:rPr lang="en-US" dirty="0" smtClean="0"/>
              <a:t>Decreased respiratory drive</a:t>
            </a:r>
            <a:endParaRPr lang="en-US" dirty="0"/>
          </a:p>
        </p:txBody>
      </p:sp>
      <p:pic>
        <p:nvPicPr>
          <p:cNvPr id="22530" name="Picture 2" descr="http://www.fotosearch.com/bthumb/IMZ/IMZ004/vmo0470.jpg"/>
          <p:cNvPicPr>
            <a:picLocks noChangeAspect="1" noChangeArrowheads="1"/>
          </p:cNvPicPr>
          <p:nvPr/>
        </p:nvPicPr>
        <p:blipFill>
          <a:blip r:embed="rId3" cstate="print"/>
          <a:srcRect/>
          <a:stretch>
            <a:fillRect/>
          </a:stretch>
        </p:blipFill>
        <p:spPr bwMode="auto">
          <a:xfrm>
            <a:off x="6781800" y="228600"/>
            <a:ext cx="1552575" cy="161925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Respiratory</a:t>
            </a:r>
            <a:endParaRPr lang="en-US" dirty="0"/>
          </a:p>
        </p:txBody>
      </p:sp>
      <p:sp>
        <p:nvSpPr>
          <p:cNvPr id="3" name="Content Placeholder 2"/>
          <p:cNvSpPr>
            <a:spLocks noGrp="1"/>
          </p:cNvSpPr>
          <p:nvPr>
            <p:ph idx="1"/>
          </p:nvPr>
        </p:nvSpPr>
        <p:spPr/>
        <p:txBody>
          <a:bodyPr/>
          <a:lstStyle/>
          <a:p>
            <a:r>
              <a:rPr lang="en-US" dirty="0" smtClean="0"/>
              <a:t>Hypoxia</a:t>
            </a:r>
          </a:p>
          <a:p>
            <a:endParaRPr lang="en-US" sz="1000" dirty="0" smtClean="0"/>
          </a:p>
          <a:p>
            <a:r>
              <a:rPr lang="en-US" dirty="0" smtClean="0"/>
              <a:t>Pulmonary edema</a:t>
            </a:r>
          </a:p>
          <a:p>
            <a:endParaRPr lang="en-US" sz="1000" dirty="0" smtClean="0"/>
          </a:p>
          <a:p>
            <a:r>
              <a:rPr lang="en-US" dirty="0" smtClean="0"/>
              <a:t>ARDS</a:t>
            </a:r>
          </a:p>
          <a:p>
            <a:endParaRPr lang="en-US" sz="1000" dirty="0" smtClean="0"/>
          </a:p>
          <a:p>
            <a:r>
              <a:rPr lang="en-US" dirty="0" smtClean="0"/>
              <a:t>Pneumonia</a:t>
            </a:r>
          </a:p>
          <a:p>
            <a:endParaRPr lang="en-US" sz="1000" dirty="0" smtClean="0"/>
          </a:p>
          <a:p>
            <a:r>
              <a:rPr lang="en-US" dirty="0" smtClean="0"/>
              <a:t>PTE</a:t>
            </a:r>
          </a:p>
        </p:txBody>
      </p:sp>
      <p:pic>
        <p:nvPicPr>
          <p:cNvPr id="4" name="Picture 2" descr="http://www.fotosearch.com/bthumb/IMZ/IMZ004/vmo0470.jpg"/>
          <p:cNvPicPr>
            <a:picLocks noChangeAspect="1" noChangeArrowheads="1"/>
          </p:cNvPicPr>
          <p:nvPr/>
        </p:nvPicPr>
        <p:blipFill>
          <a:blip r:embed="rId2" cstate="print"/>
          <a:srcRect/>
          <a:stretch>
            <a:fillRect/>
          </a:stretch>
        </p:blipFill>
        <p:spPr bwMode="auto">
          <a:xfrm>
            <a:off x="6781800" y="228600"/>
            <a:ext cx="1552575" cy="1619251"/>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Tissue Oxygen Delivery</a:t>
            </a:r>
            <a:endParaRPr lang="en-US" dirty="0"/>
          </a:p>
        </p:txBody>
      </p:sp>
      <p:sp>
        <p:nvSpPr>
          <p:cNvPr id="3" name="Content Placeholder 2"/>
          <p:cNvSpPr>
            <a:spLocks noGrp="1"/>
          </p:cNvSpPr>
          <p:nvPr>
            <p:ph idx="1"/>
          </p:nvPr>
        </p:nvSpPr>
        <p:spPr>
          <a:xfrm>
            <a:off x="0" y="2057400"/>
            <a:ext cx="7772400" cy="4114800"/>
          </a:xfrm>
        </p:spPr>
        <p:txBody>
          <a:bodyPr/>
          <a:lstStyle/>
          <a:p>
            <a:r>
              <a:rPr lang="en-US" dirty="0" smtClean="0"/>
              <a:t>Hypothermia shifts</a:t>
            </a:r>
          </a:p>
          <a:p>
            <a:pPr>
              <a:buNone/>
            </a:pPr>
            <a:r>
              <a:rPr lang="en-US" dirty="0" smtClean="0"/>
              <a:t> 	the </a:t>
            </a:r>
            <a:r>
              <a:rPr lang="en-US" dirty="0" err="1" smtClean="0"/>
              <a:t>oxyhemoglobin</a:t>
            </a:r>
            <a:r>
              <a:rPr lang="en-US" dirty="0" smtClean="0"/>
              <a:t> </a:t>
            </a:r>
          </a:p>
          <a:p>
            <a:pPr>
              <a:buNone/>
            </a:pPr>
            <a:r>
              <a:rPr lang="en-US" dirty="0" smtClean="0"/>
              <a:t>	dissociation curve </a:t>
            </a:r>
          </a:p>
          <a:p>
            <a:pPr>
              <a:buNone/>
            </a:pPr>
            <a:r>
              <a:rPr lang="en-US" dirty="0" smtClean="0"/>
              <a:t>	to the left</a:t>
            </a:r>
          </a:p>
          <a:p>
            <a:endParaRPr lang="en-US" dirty="0"/>
          </a:p>
        </p:txBody>
      </p:sp>
      <p:pic>
        <p:nvPicPr>
          <p:cNvPr id="3074" name="Picture 2" descr="http://www.modernmedicine.com/modernmedicine/data/articlestandard/rnweb/312004/107354/r9a30ac101.gif"/>
          <p:cNvPicPr>
            <a:picLocks noChangeAspect="1" noChangeArrowheads="1"/>
          </p:cNvPicPr>
          <p:nvPr/>
        </p:nvPicPr>
        <p:blipFill>
          <a:blip r:embed="rId3" cstate="print"/>
          <a:srcRect/>
          <a:stretch>
            <a:fillRect/>
          </a:stretch>
        </p:blipFill>
        <p:spPr bwMode="auto">
          <a:xfrm>
            <a:off x="4255964" y="1981200"/>
            <a:ext cx="4888036" cy="4572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Glucose</a:t>
            </a:r>
            <a:endParaRPr lang="en-US" dirty="0"/>
          </a:p>
        </p:txBody>
      </p:sp>
      <p:sp>
        <p:nvSpPr>
          <p:cNvPr id="3" name="Content Placeholder 2"/>
          <p:cNvSpPr>
            <a:spLocks noGrp="1"/>
          </p:cNvSpPr>
          <p:nvPr>
            <p:ph idx="1"/>
          </p:nvPr>
        </p:nvSpPr>
        <p:spPr>
          <a:xfrm>
            <a:off x="685800" y="1828800"/>
            <a:ext cx="7772400" cy="4114800"/>
          </a:xfrm>
        </p:spPr>
        <p:txBody>
          <a:bodyPr/>
          <a:lstStyle/>
          <a:p>
            <a:pPr>
              <a:buNone/>
            </a:pPr>
            <a:r>
              <a:rPr lang="en-US" b="1" dirty="0" smtClean="0"/>
              <a:t>Hyperglycemia</a:t>
            </a:r>
          </a:p>
          <a:p>
            <a:endParaRPr lang="en-US" sz="1000" dirty="0" smtClean="0"/>
          </a:p>
          <a:p>
            <a:r>
              <a:rPr lang="en-US" dirty="0" smtClean="0"/>
              <a:t>Inhibition of insulin release</a:t>
            </a:r>
          </a:p>
          <a:p>
            <a:pPr lvl="1"/>
            <a:r>
              <a:rPr lang="en-US" dirty="0" smtClean="0"/>
              <a:t>Increased corticosteroid levels</a:t>
            </a:r>
          </a:p>
          <a:p>
            <a:pPr lvl="1"/>
            <a:r>
              <a:rPr lang="en-US" dirty="0" smtClean="0"/>
              <a:t>Direct cooling effect on islets of Langerhans</a:t>
            </a:r>
          </a:p>
          <a:p>
            <a:pPr lvl="1"/>
            <a:r>
              <a:rPr lang="en-US" dirty="0" smtClean="0"/>
              <a:t>Impaired tissue uptake of insulin</a:t>
            </a:r>
          </a:p>
          <a:p>
            <a:endParaRPr lang="en-US" sz="1000" dirty="0" smtClean="0"/>
          </a:p>
          <a:p>
            <a:r>
              <a:rPr lang="en-US" dirty="0" smtClean="0"/>
              <a:t>Catecholamine-induced glycogenolysis and gluconeogenesis</a:t>
            </a:r>
          </a:p>
          <a:p>
            <a:endParaRPr lang="en-US" sz="1000" dirty="0" smtClean="0"/>
          </a:p>
          <a:p>
            <a:r>
              <a:rPr lang="en-US" dirty="0" smtClean="0"/>
              <a:t>Increased glucagon levels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Glucose</a:t>
            </a:r>
            <a:endParaRPr lang="en-US" dirty="0"/>
          </a:p>
        </p:txBody>
      </p:sp>
      <p:sp>
        <p:nvSpPr>
          <p:cNvPr id="4" name="Content Placeholder 3"/>
          <p:cNvSpPr>
            <a:spLocks noGrp="1"/>
          </p:cNvSpPr>
          <p:nvPr>
            <p:ph idx="1"/>
          </p:nvPr>
        </p:nvSpPr>
        <p:spPr/>
        <p:txBody>
          <a:bodyPr/>
          <a:lstStyle/>
          <a:p>
            <a:pPr>
              <a:buNone/>
            </a:pPr>
            <a:r>
              <a:rPr lang="en-US" b="1" dirty="0" smtClean="0"/>
              <a:t>Hypoglycemia</a:t>
            </a:r>
          </a:p>
          <a:p>
            <a:endParaRPr lang="en-US" sz="1000" dirty="0" smtClean="0"/>
          </a:p>
          <a:p>
            <a:r>
              <a:rPr lang="en-US" dirty="0" smtClean="0"/>
              <a:t>Prolonged hypothermia</a:t>
            </a:r>
          </a:p>
          <a:p>
            <a:endParaRPr lang="en-US" sz="1000" dirty="0" smtClean="0"/>
          </a:p>
          <a:p>
            <a:r>
              <a:rPr lang="en-US" dirty="0" smtClean="0"/>
              <a:t>Depletion of glycogen stores</a:t>
            </a:r>
          </a:p>
          <a:p>
            <a:pPr lvl="1"/>
            <a:r>
              <a:rPr lang="en-US" dirty="0" smtClean="0"/>
              <a:t>Shivering</a:t>
            </a:r>
          </a:p>
          <a:p>
            <a:endParaRPr lang="en-US" dirty="0"/>
          </a:p>
        </p:txBody>
      </p:sp>
      <p:pic>
        <p:nvPicPr>
          <p:cNvPr id="27650" name="Picture 2" descr="http://t2.gstatic.com/images?q=tbn:bpmGM-ZTlLubQM:http://www.firefighter-emt.com/images/glucometer.jpg">
            <a:hlinkClick r:id="rId2"/>
          </p:cNvPr>
          <p:cNvPicPr>
            <a:picLocks noChangeAspect="1" noChangeArrowheads="1"/>
          </p:cNvPicPr>
          <p:nvPr/>
        </p:nvPicPr>
        <p:blipFill>
          <a:blip r:embed="rId3" cstate="print"/>
          <a:srcRect/>
          <a:stretch>
            <a:fillRect/>
          </a:stretch>
        </p:blipFill>
        <p:spPr bwMode="auto">
          <a:xfrm>
            <a:off x="6248400" y="4114800"/>
            <a:ext cx="2592265" cy="248602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Potassium</a:t>
            </a:r>
            <a:endParaRPr lang="en-US" dirty="0"/>
          </a:p>
        </p:txBody>
      </p:sp>
      <p:sp>
        <p:nvSpPr>
          <p:cNvPr id="3" name="Content Placeholder 2"/>
          <p:cNvSpPr>
            <a:spLocks noGrp="1"/>
          </p:cNvSpPr>
          <p:nvPr>
            <p:ph idx="1"/>
          </p:nvPr>
        </p:nvSpPr>
        <p:spPr/>
        <p:txBody>
          <a:bodyPr/>
          <a:lstStyle/>
          <a:p>
            <a:r>
              <a:rPr lang="en-US" b="1" dirty="0" smtClean="0"/>
              <a:t>Hyperkalemia</a:t>
            </a:r>
          </a:p>
          <a:p>
            <a:pPr lvl="1"/>
            <a:r>
              <a:rPr lang="en-US" dirty="0" smtClean="0"/>
              <a:t>Marker of acidosis and cell death</a:t>
            </a:r>
          </a:p>
          <a:p>
            <a:pPr lvl="1"/>
            <a:r>
              <a:rPr lang="en-US" dirty="0" smtClean="0"/>
              <a:t>Rhabdomyolysis</a:t>
            </a:r>
          </a:p>
          <a:p>
            <a:pPr lvl="1"/>
            <a:r>
              <a:rPr lang="en-US" dirty="0" smtClean="0"/>
              <a:t>Renal failure</a:t>
            </a:r>
          </a:p>
          <a:p>
            <a:pPr lvl="1"/>
            <a:r>
              <a:rPr lang="en-US" dirty="0" smtClean="0"/>
              <a:t>Poor prognosis</a:t>
            </a:r>
          </a:p>
          <a:p>
            <a:endParaRPr lang="en-US" sz="1000" dirty="0" smtClean="0"/>
          </a:p>
          <a:p>
            <a:r>
              <a:rPr lang="en-US" b="1" dirty="0" smtClean="0"/>
              <a:t>Hypokalemia</a:t>
            </a:r>
          </a:p>
          <a:p>
            <a:pPr lvl="1"/>
            <a:r>
              <a:rPr lang="en-US" dirty="0" smtClean="0"/>
              <a:t>Shift of extracellular K into cells</a:t>
            </a:r>
          </a:p>
          <a:p>
            <a:pPr lvl="1"/>
            <a:r>
              <a:rPr lang="en-US" dirty="0" smtClean="0"/>
              <a:t>Changes in membrane permeability and function of Na/K pump</a:t>
            </a:r>
          </a:p>
          <a:p>
            <a:pPr lvl="1">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History of environmental exposure, trauma, illness, anesthesia or drug administration</a:t>
            </a:r>
          </a:p>
          <a:p>
            <a:endParaRPr lang="en-US" dirty="0"/>
          </a:p>
        </p:txBody>
      </p:sp>
      <p:pic>
        <p:nvPicPr>
          <p:cNvPr id="25604" name="Picture 4" descr="http://www.freeprintablecoloringpages.net/thumbs/Weather/Frozen_Cat.png"/>
          <p:cNvPicPr>
            <a:picLocks noChangeAspect="1" noChangeArrowheads="1"/>
          </p:cNvPicPr>
          <p:nvPr/>
        </p:nvPicPr>
        <p:blipFill>
          <a:blip r:embed="rId2" cstate="print"/>
          <a:srcRect/>
          <a:stretch>
            <a:fillRect/>
          </a:stretch>
        </p:blipFill>
        <p:spPr bwMode="auto">
          <a:xfrm>
            <a:off x="3124200" y="3962400"/>
            <a:ext cx="2667000" cy="2667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4" name="Content Placeholder 3"/>
          <p:cNvSpPr>
            <a:spLocks noGrp="1"/>
          </p:cNvSpPr>
          <p:nvPr>
            <p:ph sz="half" idx="1"/>
          </p:nvPr>
        </p:nvSpPr>
        <p:spPr>
          <a:xfrm>
            <a:off x="685800" y="2057400"/>
            <a:ext cx="3810000" cy="4114800"/>
          </a:xfrm>
        </p:spPr>
        <p:txBody>
          <a:bodyPr/>
          <a:lstStyle/>
          <a:p>
            <a:endParaRPr lang="en-US" dirty="0" smtClean="0"/>
          </a:p>
          <a:p>
            <a:r>
              <a:rPr lang="en-US" dirty="0" smtClean="0"/>
              <a:t>Dull or obtunded</a:t>
            </a:r>
          </a:p>
          <a:p>
            <a:r>
              <a:rPr lang="en-US" dirty="0" smtClean="0"/>
              <a:t>Ataxia</a:t>
            </a:r>
          </a:p>
          <a:p>
            <a:r>
              <a:rPr lang="en-US" dirty="0" smtClean="0"/>
              <a:t>Shivering</a:t>
            </a:r>
          </a:p>
          <a:p>
            <a:r>
              <a:rPr lang="en-US" dirty="0" smtClean="0"/>
              <a:t>Lethargy</a:t>
            </a:r>
          </a:p>
          <a:p>
            <a:r>
              <a:rPr lang="en-US" dirty="0" smtClean="0"/>
              <a:t>Muscle stiffness</a:t>
            </a:r>
          </a:p>
          <a:p>
            <a:pPr>
              <a:buNone/>
            </a:pPr>
            <a:endParaRPr lang="en-US" dirty="0"/>
          </a:p>
        </p:txBody>
      </p:sp>
      <p:sp>
        <p:nvSpPr>
          <p:cNvPr id="5" name="Content Placeholder 4"/>
          <p:cNvSpPr>
            <a:spLocks noGrp="1"/>
          </p:cNvSpPr>
          <p:nvPr>
            <p:ph sz="half" idx="2"/>
          </p:nvPr>
        </p:nvSpPr>
        <p:spPr/>
        <p:txBody>
          <a:bodyPr/>
          <a:lstStyle/>
          <a:p>
            <a:endParaRPr lang="en-US" dirty="0" smtClean="0"/>
          </a:p>
          <a:p>
            <a:r>
              <a:rPr lang="en-US" dirty="0" smtClean="0"/>
              <a:t>Muffled heart sounds</a:t>
            </a:r>
          </a:p>
          <a:p>
            <a:r>
              <a:rPr lang="en-US" dirty="0" smtClean="0"/>
              <a:t>Decreased RR</a:t>
            </a:r>
          </a:p>
          <a:p>
            <a:r>
              <a:rPr lang="en-US" dirty="0" smtClean="0"/>
              <a:t>Pupils fixed and dilated</a:t>
            </a:r>
          </a:p>
          <a:p>
            <a:pPr>
              <a:buNone/>
            </a:pPr>
            <a:endParaRPr lang="en-US" dirty="0" smtClean="0"/>
          </a:p>
          <a:p>
            <a:endParaRPr lang="en-US" dirty="0"/>
          </a:p>
        </p:txBody>
      </p:sp>
      <p:sp>
        <p:nvSpPr>
          <p:cNvPr id="8" name="TextBox 7"/>
          <p:cNvSpPr txBox="1"/>
          <p:nvPr/>
        </p:nvSpPr>
        <p:spPr>
          <a:xfrm>
            <a:off x="914400" y="5943600"/>
            <a:ext cx="8076250" cy="461665"/>
          </a:xfrm>
          <a:prstGeom prst="rect">
            <a:avLst/>
          </a:prstGeom>
          <a:noFill/>
        </p:spPr>
        <p:txBody>
          <a:bodyPr wrap="none" rtlCol="0">
            <a:spAutoFit/>
          </a:bodyPr>
          <a:lstStyle/>
          <a:p>
            <a:r>
              <a:rPr lang="en-US" dirty="0" smtClean="0"/>
              <a:t>“The hypothermic patient is not dead until it is warm and dead.”</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Initial Diagnostics</a:t>
            </a:r>
            <a:endParaRPr lang="en-US" dirty="0"/>
          </a:p>
        </p:txBody>
      </p:sp>
      <p:sp>
        <p:nvSpPr>
          <p:cNvPr id="4" name="Content Placeholder 3"/>
          <p:cNvSpPr>
            <a:spLocks noGrp="1"/>
          </p:cNvSpPr>
          <p:nvPr>
            <p:ph idx="1"/>
          </p:nvPr>
        </p:nvSpPr>
        <p:spPr/>
        <p:txBody>
          <a:bodyPr/>
          <a:lstStyle/>
          <a:p>
            <a:r>
              <a:rPr lang="en-US" dirty="0" smtClean="0"/>
              <a:t>PCV/TS</a:t>
            </a:r>
          </a:p>
          <a:p>
            <a:endParaRPr lang="en-US" sz="1000" dirty="0" smtClean="0"/>
          </a:p>
          <a:p>
            <a:r>
              <a:rPr lang="en-US" dirty="0" smtClean="0"/>
              <a:t>Electrolytes</a:t>
            </a:r>
          </a:p>
          <a:p>
            <a:endParaRPr lang="en-US" sz="1000" dirty="0" smtClean="0"/>
          </a:p>
          <a:p>
            <a:r>
              <a:rPr lang="en-US" dirty="0" smtClean="0"/>
              <a:t>Blood gas</a:t>
            </a:r>
          </a:p>
          <a:p>
            <a:endParaRPr lang="en-US" sz="1000" dirty="0" smtClean="0"/>
          </a:p>
          <a:p>
            <a:r>
              <a:rPr lang="en-US" dirty="0" smtClean="0"/>
              <a:t>Coagulation </a:t>
            </a:r>
          </a:p>
          <a:p>
            <a:endParaRPr lang="en-US" sz="1000" dirty="0" smtClean="0"/>
          </a:p>
          <a:p>
            <a:r>
              <a:rPr lang="en-US" dirty="0" smtClean="0"/>
              <a:t>BUN/</a:t>
            </a:r>
            <a:r>
              <a:rPr lang="en-US" dirty="0" err="1" smtClean="0"/>
              <a:t>Creatinine</a:t>
            </a:r>
            <a:endParaRPr lang="en-US" dirty="0" smtClean="0"/>
          </a:p>
          <a:p>
            <a:endParaRPr lang="en-US" sz="1000" dirty="0" smtClean="0"/>
          </a:p>
          <a:p>
            <a:r>
              <a:rPr lang="en-US" dirty="0" smtClean="0"/>
              <a:t>USG</a:t>
            </a:r>
          </a:p>
          <a:p>
            <a:pPr>
              <a:buNone/>
            </a:pPr>
            <a:endParaRPr lang="en-US" dirty="0"/>
          </a:p>
        </p:txBody>
      </p:sp>
      <p:pic>
        <p:nvPicPr>
          <p:cNvPr id="23554" name="Picture 2" descr="http://t2.gstatic.com/images?q=tbn:_0nimYeFzW9WOM:http://farm3.static.flickr.com/2049/2198128942_e808bd5644.jpg">
            <a:hlinkClick r:id="rId3"/>
          </p:cNvPr>
          <p:cNvPicPr>
            <a:picLocks noChangeAspect="1" noChangeArrowheads="1"/>
          </p:cNvPicPr>
          <p:nvPr/>
        </p:nvPicPr>
        <p:blipFill>
          <a:blip r:embed="rId4" cstate="print"/>
          <a:srcRect/>
          <a:stretch>
            <a:fillRect/>
          </a:stretch>
        </p:blipFill>
        <p:spPr bwMode="auto">
          <a:xfrm>
            <a:off x="5715000" y="4419600"/>
            <a:ext cx="3060041" cy="204787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Severity</a:t>
            </a:r>
            <a:endParaRPr lang="en-US" dirty="0"/>
          </a:p>
        </p:txBody>
      </p:sp>
      <p:sp>
        <p:nvSpPr>
          <p:cNvPr id="6" name="Text Placeholder 5"/>
          <p:cNvSpPr>
            <a:spLocks noGrp="1"/>
          </p:cNvSpPr>
          <p:nvPr>
            <p:ph type="body" idx="1"/>
          </p:nvPr>
        </p:nvSpPr>
        <p:spPr/>
        <p:txBody>
          <a:bodyPr/>
          <a:lstStyle/>
          <a:p>
            <a:r>
              <a:rPr lang="en-US" dirty="0" smtClean="0"/>
              <a:t>Primary Hypothermia</a:t>
            </a:r>
            <a:endParaRPr lang="en-US" dirty="0"/>
          </a:p>
        </p:txBody>
      </p:sp>
      <p:sp>
        <p:nvSpPr>
          <p:cNvPr id="3" name="Content Placeholder 2"/>
          <p:cNvSpPr>
            <a:spLocks noGrp="1"/>
          </p:cNvSpPr>
          <p:nvPr>
            <p:ph sz="half" idx="2"/>
          </p:nvPr>
        </p:nvSpPr>
        <p:spPr/>
        <p:txBody>
          <a:bodyPr/>
          <a:lstStyle/>
          <a:p>
            <a:r>
              <a:rPr lang="en-US" dirty="0" smtClean="0"/>
              <a:t>Mild: 90</a:t>
            </a:r>
            <a:r>
              <a:rPr lang="en-US" dirty="0" smtClean="0">
                <a:latin typeface="Constantia"/>
              </a:rPr>
              <a:t>⁰</a:t>
            </a:r>
            <a:r>
              <a:rPr lang="en-US" dirty="0" smtClean="0"/>
              <a:t> to 99</a:t>
            </a:r>
            <a:r>
              <a:rPr lang="en-US" dirty="0" smtClean="0">
                <a:latin typeface="Constantia"/>
              </a:rPr>
              <a:t>⁰</a:t>
            </a:r>
            <a:endParaRPr lang="en-US" dirty="0" smtClean="0"/>
          </a:p>
          <a:p>
            <a:endParaRPr lang="en-US" sz="1000" dirty="0" smtClean="0"/>
          </a:p>
          <a:p>
            <a:r>
              <a:rPr lang="en-US" dirty="0" smtClean="0"/>
              <a:t>Moderate: 82</a:t>
            </a:r>
            <a:r>
              <a:rPr lang="en-US" dirty="0" smtClean="0">
                <a:latin typeface="Constantia"/>
              </a:rPr>
              <a:t>⁰</a:t>
            </a:r>
            <a:r>
              <a:rPr lang="en-US" dirty="0" smtClean="0"/>
              <a:t> to 90</a:t>
            </a:r>
            <a:r>
              <a:rPr lang="en-US" dirty="0" smtClean="0">
                <a:latin typeface="Constantia"/>
              </a:rPr>
              <a:t>⁰</a:t>
            </a:r>
            <a:endParaRPr lang="en-US" dirty="0" smtClean="0"/>
          </a:p>
          <a:p>
            <a:endParaRPr lang="en-US" sz="1000" dirty="0" smtClean="0"/>
          </a:p>
          <a:p>
            <a:r>
              <a:rPr lang="en-US" dirty="0" smtClean="0"/>
              <a:t>Severe: &lt; 82</a:t>
            </a:r>
            <a:r>
              <a:rPr lang="en-US" dirty="0" smtClean="0">
                <a:latin typeface="Constantia"/>
              </a:rPr>
              <a:t>⁰</a:t>
            </a:r>
            <a:r>
              <a:rPr lang="en-US" dirty="0" smtClean="0"/>
              <a:t> </a:t>
            </a:r>
          </a:p>
          <a:p>
            <a:endParaRPr lang="en-US" dirty="0"/>
          </a:p>
        </p:txBody>
      </p:sp>
      <p:sp>
        <p:nvSpPr>
          <p:cNvPr id="7" name="Text Placeholder 6"/>
          <p:cNvSpPr>
            <a:spLocks noGrp="1"/>
          </p:cNvSpPr>
          <p:nvPr>
            <p:ph type="body" sz="quarter" idx="3"/>
          </p:nvPr>
        </p:nvSpPr>
        <p:spPr/>
        <p:txBody>
          <a:bodyPr/>
          <a:lstStyle/>
          <a:p>
            <a:r>
              <a:rPr lang="en-US" dirty="0" smtClean="0"/>
              <a:t>Secondary Hypothermia</a:t>
            </a:r>
            <a:endParaRPr lang="en-US" dirty="0"/>
          </a:p>
        </p:txBody>
      </p:sp>
      <p:sp>
        <p:nvSpPr>
          <p:cNvPr id="8" name="Content Placeholder 7"/>
          <p:cNvSpPr>
            <a:spLocks noGrp="1"/>
          </p:cNvSpPr>
          <p:nvPr>
            <p:ph sz="quarter" idx="4"/>
          </p:nvPr>
        </p:nvSpPr>
        <p:spPr/>
        <p:txBody>
          <a:bodyPr/>
          <a:lstStyle/>
          <a:p>
            <a:r>
              <a:rPr lang="en-US" dirty="0" smtClean="0"/>
              <a:t>Mild: 98</a:t>
            </a:r>
            <a:r>
              <a:rPr lang="en-US" dirty="0" smtClean="0">
                <a:latin typeface="Constantia"/>
              </a:rPr>
              <a:t>⁰</a:t>
            </a:r>
            <a:r>
              <a:rPr lang="en-US" dirty="0" smtClean="0"/>
              <a:t> to 99.9</a:t>
            </a:r>
            <a:r>
              <a:rPr lang="en-US" dirty="0" smtClean="0">
                <a:latin typeface="Constantia"/>
              </a:rPr>
              <a:t>⁰</a:t>
            </a:r>
            <a:r>
              <a:rPr lang="en-US" dirty="0" smtClean="0"/>
              <a:t> </a:t>
            </a:r>
          </a:p>
          <a:p>
            <a:endParaRPr lang="en-US" sz="1000" dirty="0" smtClean="0"/>
          </a:p>
          <a:p>
            <a:r>
              <a:rPr lang="en-US" dirty="0" smtClean="0"/>
              <a:t>Moderate: 96</a:t>
            </a:r>
            <a:r>
              <a:rPr lang="en-US" dirty="0" smtClean="0">
                <a:latin typeface="Constantia"/>
              </a:rPr>
              <a:t>⁰</a:t>
            </a:r>
            <a:r>
              <a:rPr lang="en-US" dirty="0" smtClean="0"/>
              <a:t> to 98</a:t>
            </a:r>
            <a:r>
              <a:rPr lang="en-US" dirty="0" smtClean="0">
                <a:latin typeface="Constantia"/>
              </a:rPr>
              <a:t>⁰</a:t>
            </a:r>
            <a:endParaRPr lang="en-US" dirty="0" smtClean="0"/>
          </a:p>
          <a:p>
            <a:endParaRPr lang="en-US" sz="1000" dirty="0" smtClean="0"/>
          </a:p>
          <a:p>
            <a:r>
              <a:rPr lang="en-US" dirty="0" smtClean="0"/>
              <a:t>Severe: 92</a:t>
            </a:r>
            <a:r>
              <a:rPr lang="en-US" dirty="0" smtClean="0">
                <a:latin typeface="Constantia"/>
              </a:rPr>
              <a:t>⁰</a:t>
            </a:r>
            <a:r>
              <a:rPr lang="en-US" dirty="0" smtClean="0"/>
              <a:t> to 96</a:t>
            </a:r>
            <a:r>
              <a:rPr lang="en-US" dirty="0" smtClean="0">
                <a:latin typeface="Constantia"/>
              </a:rPr>
              <a:t>⁰</a:t>
            </a:r>
            <a:endParaRPr lang="en-US" dirty="0" smtClean="0"/>
          </a:p>
          <a:p>
            <a:endParaRPr lang="en-US" sz="1000" dirty="0" smtClean="0"/>
          </a:p>
          <a:p>
            <a:r>
              <a:rPr lang="en-US" dirty="0" smtClean="0"/>
              <a:t>Critical: &lt; 92</a:t>
            </a:r>
            <a:r>
              <a:rPr lang="en-US" dirty="0" smtClean="0">
                <a:latin typeface="Constantia"/>
              </a:rPr>
              <a:t>⁰</a:t>
            </a:r>
            <a:endParaRPr lang="en-US" dirty="0"/>
          </a:p>
        </p:txBody>
      </p:sp>
      <p:pic>
        <p:nvPicPr>
          <p:cNvPr id="66562" name="Picture 2" descr="http://www.fotosearch.com/bthumb/CSK/CSK007/pr76564.jpg"/>
          <p:cNvPicPr>
            <a:picLocks noChangeAspect="1" noChangeArrowheads="1"/>
          </p:cNvPicPr>
          <p:nvPr/>
        </p:nvPicPr>
        <p:blipFill>
          <a:blip r:embed="rId3" cstate="print"/>
          <a:srcRect/>
          <a:stretch>
            <a:fillRect/>
          </a:stretch>
        </p:blipFill>
        <p:spPr bwMode="auto">
          <a:xfrm>
            <a:off x="2819400" y="4191000"/>
            <a:ext cx="1671468" cy="25146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a:t>
            </a:r>
            <a:endParaRPr lang="en-US" dirty="0"/>
          </a:p>
        </p:txBody>
      </p:sp>
      <p:sp>
        <p:nvSpPr>
          <p:cNvPr id="3" name="Content Placeholder 2"/>
          <p:cNvSpPr>
            <a:spLocks noGrp="1"/>
          </p:cNvSpPr>
          <p:nvPr>
            <p:ph idx="1"/>
          </p:nvPr>
        </p:nvSpPr>
        <p:spPr/>
        <p:txBody>
          <a:bodyPr/>
          <a:lstStyle/>
          <a:p>
            <a:r>
              <a:rPr lang="en-US" dirty="0" smtClean="0"/>
              <a:t>Continuous ECG</a:t>
            </a:r>
          </a:p>
          <a:p>
            <a:endParaRPr lang="en-US" sz="1000" dirty="0" smtClean="0"/>
          </a:p>
          <a:p>
            <a:r>
              <a:rPr lang="en-US" dirty="0" smtClean="0"/>
              <a:t>Core temperature</a:t>
            </a:r>
          </a:p>
          <a:p>
            <a:endParaRPr lang="en-US" sz="1000" dirty="0" smtClean="0"/>
          </a:p>
          <a:p>
            <a:r>
              <a:rPr lang="en-US" dirty="0" smtClean="0"/>
              <a:t>Arterial blood pressure</a:t>
            </a:r>
          </a:p>
          <a:p>
            <a:endParaRPr lang="en-US" sz="1000" dirty="0" smtClean="0"/>
          </a:p>
          <a:p>
            <a:r>
              <a:rPr lang="en-US" dirty="0" smtClean="0"/>
              <a:t>Urinary catheter</a:t>
            </a:r>
          </a:p>
          <a:p>
            <a:pPr>
              <a:buNone/>
            </a:pPr>
            <a:endParaRPr lang="en-US" dirty="0"/>
          </a:p>
        </p:txBody>
      </p:sp>
      <p:pic>
        <p:nvPicPr>
          <p:cNvPr id="4" name="Picture 2" descr="http://www.minrad.com/images/Cardell_9403.gif"/>
          <p:cNvPicPr>
            <a:picLocks noChangeAspect="1" noChangeArrowheads="1"/>
          </p:cNvPicPr>
          <p:nvPr/>
        </p:nvPicPr>
        <p:blipFill>
          <a:blip r:embed="rId2" cstate="print"/>
          <a:srcRect/>
          <a:stretch>
            <a:fillRect/>
          </a:stretch>
        </p:blipFill>
        <p:spPr bwMode="auto">
          <a:xfrm>
            <a:off x="6400800" y="4343400"/>
            <a:ext cx="2381250" cy="2268528"/>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Therapy</a:t>
            </a:r>
            <a:endParaRPr lang="en-US" dirty="0"/>
          </a:p>
        </p:txBody>
      </p:sp>
      <p:sp>
        <p:nvSpPr>
          <p:cNvPr id="3" name="Content Placeholder 2"/>
          <p:cNvSpPr>
            <a:spLocks noGrp="1"/>
          </p:cNvSpPr>
          <p:nvPr>
            <p:ph idx="1"/>
          </p:nvPr>
        </p:nvSpPr>
        <p:spPr/>
        <p:txBody>
          <a:bodyPr/>
          <a:lstStyle/>
          <a:p>
            <a:r>
              <a:rPr lang="en-US" dirty="0" smtClean="0"/>
              <a:t>Cardiovascular support</a:t>
            </a:r>
          </a:p>
          <a:p>
            <a:endParaRPr lang="en-US" sz="1000" dirty="0" smtClean="0"/>
          </a:p>
          <a:p>
            <a:r>
              <a:rPr lang="en-US" dirty="0" smtClean="0"/>
              <a:t>Appropriate rewarming</a:t>
            </a:r>
          </a:p>
          <a:p>
            <a:endParaRPr lang="en-US" sz="1000" dirty="0" smtClean="0"/>
          </a:p>
          <a:p>
            <a:r>
              <a:rPr lang="en-US" dirty="0" smtClean="0"/>
              <a:t>Management of complications and comorbid disease</a:t>
            </a:r>
          </a:p>
          <a:p>
            <a:endParaRPr lang="en-US" sz="1000" dirty="0" smtClean="0"/>
          </a:p>
          <a:p>
            <a:r>
              <a:rPr lang="en-US" dirty="0" smtClean="0"/>
              <a:t>Prevention of further complications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ABC</a:t>
            </a:r>
            <a:endParaRPr lang="en-US" dirty="0"/>
          </a:p>
        </p:txBody>
      </p:sp>
      <p:sp>
        <p:nvSpPr>
          <p:cNvPr id="3" name="Content Placeholder 2"/>
          <p:cNvSpPr>
            <a:spLocks noGrp="1"/>
          </p:cNvSpPr>
          <p:nvPr>
            <p:ph idx="1"/>
          </p:nvPr>
        </p:nvSpPr>
        <p:spPr/>
        <p:txBody>
          <a:bodyPr/>
          <a:lstStyle/>
          <a:p>
            <a:r>
              <a:rPr lang="en-US" dirty="0" smtClean="0"/>
              <a:t>Ensure patent airway and monitor respiratory rate</a:t>
            </a:r>
          </a:p>
          <a:p>
            <a:endParaRPr lang="en-US" sz="1200" dirty="0" smtClean="0"/>
          </a:p>
          <a:p>
            <a:r>
              <a:rPr lang="en-US" dirty="0" smtClean="0"/>
              <a:t>Palpate and auscult for pulse and heart beat</a:t>
            </a:r>
          </a:p>
          <a:p>
            <a:endParaRPr lang="en-US" sz="1200" dirty="0" smtClean="0"/>
          </a:p>
          <a:p>
            <a:r>
              <a:rPr lang="en-US" dirty="0" smtClean="0"/>
              <a:t>Initiate CPR if indicated</a:t>
            </a:r>
          </a:p>
        </p:txBody>
      </p:sp>
      <p:pic>
        <p:nvPicPr>
          <p:cNvPr id="20484" name="Picture 4" descr="http://t3.gstatic.com/images?q=tbn:oPqPlcT_fUmX2M:http://us.123rf.com/400wm/400/400/macmedic892/macmedic8921001/macmedic892100100002/6276315.jpg">
            <a:hlinkClick r:id="rId2"/>
          </p:cNvPr>
          <p:cNvPicPr>
            <a:picLocks noChangeAspect="1" noChangeArrowheads="1"/>
          </p:cNvPicPr>
          <p:nvPr/>
        </p:nvPicPr>
        <p:blipFill>
          <a:blip r:embed="rId3" cstate="print"/>
          <a:srcRect/>
          <a:stretch>
            <a:fillRect/>
          </a:stretch>
        </p:blipFill>
        <p:spPr bwMode="auto">
          <a:xfrm>
            <a:off x="6096000" y="4800600"/>
            <a:ext cx="2774871" cy="185737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Volume Resuscitation</a:t>
            </a:r>
            <a:endParaRPr lang="en-US" dirty="0"/>
          </a:p>
        </p:txBody>
      </p:sp>
      <p:sp>
        <p:nvSpPr>
          <p:cNvPr id="3" name="Content Placeholder 2"/>
          <p:cNvSpPr>
            <a:spLocks noGrp="1"/>
          </p:cNvSpPr>
          <p:nvPr>
            <p:ph idx="1"/>
          </p:nvPr>
        </p:nvSpPr>
        <p:spPr/>
        <p:txBody>
          <a:bodyPr/>
          <a:lstStyle/>
          <a:p>
            <a:r>
              <a:rPr lang="en-US" dirty="0" smtClean="0"/>
              <a:t>Rapid volume expansion </a:t>
            </a:r>
          </a:p>
          <a:p>
            <a:pPr lvl="1"/>
            <a:r>
              <a:rPr lang="en-US" sz="2400" dirty="0" smtClean="0"/>
              <a:t>Dehydration</a:t>
            </a:r>
          </a:p>
          <a:p>
            <a:pPr lvl="1"/>
            <a:r>
              <a:rPr lang="en-US" sz="2400" dirty="0" smtClean="0"/>
              <a:t>Natiuresis</a:t>
            </a:r>
          </a:p>
          <a:p>
            <a:pPr lvl="1"/>
            <a:r>
              <a:rPr lang="en-US" sz="2400" dirty="0" smtClean="0"/>
              <a:t>Gastrointestinal losses</a:t>
            </a:r>
          </a:p>
          <a:p>
            <a:endParaRPr lang="en-US" sz="1000" dirty="0" smtClean="0"/>
          </a:p>
          <a:p>
            <a:r>
              <a:rPr lang="en-US" dirty="0" smtClean="0"/>
              <a:t>Balanced crystalloid solution</a:t>
            </a:r>
          </a:p>
          <a:p>
            <a:pPr lvl="1"/>
            <a:r>
              <a:rPr lang="en-US" sz="2400" dirty="0" smtClean="0"/>
              <a:t>Warm to 104-106.8⁰</a:t>
            </a:r>
          </a:p>
          <a:p>
            <a:pPr lvl="1"/>
            <a:r>
              <a:rPr lang="en-US" sz="2400" dirty="0" smtClean="0"/>
              <a:t>Add 2.5% Dextrose if needed</a:t>
            </a:r>
          </a:p>
          <a:p>
            <a:pPr lvl="1"/>
            <a:r>
              <a:rPr lang="en-US" sz="2400" dirty="0" smtClean="0"/>
              <a:t>Avoid LRS (cold liver inefficiently metabolizes lactate)</a:t>
            </a:r>
            <a:endParaRPr lang="en-US" sz="2400" dirty="0"/>
          </a:p>
        </p:txBody>
      </p:sp>
      <p:pic>
        <p:nvPicPr>
          <p:cNvPr id="4" name="Picture 2" descr="drawing of a dog on IV fluids"/>
          <p:cNvPicPr>
            <a:picLocks noChangeAspect="1" noChangeArrowheads="1"/>
          </p:cNvPicPr>
          <p:nvPr/>
        </p:nvPicPr>
        <p:blipFill>
          <a:blip r:embed="rId2" cstate="print"/>
          <a:srcRect/>
          <a:stretch>
            <a:fillRect/>
          </a:stretch>
        </p:blipFill>
        <p:spPr bwMode="auto">
          <a:xfrm>
            <a:off x="7086600" y="2667000"/>
            <a:ext cx="1704975" cy="25908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Passive Rewarming</a:t>
            </a:r>
            <a:endParaRPr lang="en-US" dirty="0"/>
          </a:p>
        </p:txBody>
      </p:sp>
      <p:sp>
        <p:nvSpPr>
          <p:cNvPr id="3" name="Content Placeholder 2"/>
          <p:cNvSpPr>
            <a:spLocks noGrp="1"/>
          </p:cNvSpPr>
          <p:nvPr>
            <p:ph idx="1"/>
          </p:nvPr>
        </p:nvSpPr>
        <p:spPr/>
        <p:txBody>
          <a:bodyPr/>
          <a:lstStyle/>
          <a:p>
            <a:r>
              <a:rPr lang="en-US" dirty="0" smtClean="0"/>
              <a:t>Appropriate in all hypothermic patients</a:t>
            </a:r>
          </a:p>
          <a:p>
            <a:endParaRPr lang="en-US" sz="1000" dirty="0" smtClean="0"/>
          </a:p>
          <a:p>
            <a:r>
              <a:rPr lang="en-US" dirty="0" smtClean="0"/>
              <a:t>Augment patient’s own intrinsic heat production mechanisms</a:t>
            </a:r>
          </a:p>
          <a:p>
            <a:endParaRPr lang="en-US" sz="1000" dirty="0" smtClean="0"/>
          </a:p>
          <a:p>
            <a:r>
              <a:rPr lang="en-US" dirty="0" smtClean="0"/>
              <a:t>Prevents further heat loss</a:t>
            </a:r>
          </a:p>
          <a:p>
            <a:endParaRPr lang="en-US" sz="1000" dirty="0" smtClean="0"/>
          </a:p>
          <a:p>
            <a:r>
              <a:rPr lang="en-US" dirty="0" smtClean="0"/>
              <a:t>Enhances other warming </a:t>
            </a:r>
          </a:p>
          <a:p>
            <a:pPr>
              <a:buNone/>
            </a:pPr>
            <a:r>
              <a:rPr lang="en-US" dirty="0"/>
              <a:t>	</a:t>
            </a:r>
            <a:r>
              <a:rPr lang="en-US" dirty="0" smtClean="0"/>
              <a:t>modalities</a:t>
            </a:r>
          </a:p>
        </p:txBody>
      </p:sp>
      <p:pic>
        <p:nvPicPr>
          <p:cNvPr id="43010" name="Picture 2" descr="See full size image">
            <a:hlinkClick r:id="rId2"/>
          </p:cNvPr>
          <p:cNvPicPr>
            <a:picLocks noChangeAspect="1" noChangeArrowheads="1"/>
          </p:cNvPicPr>
          <p:nvPr/>
        </p:nvPicPr>
        <p:blipFill>
          <a:blip r:embed="rId3" cstate="print"/>
          <a:srcRect/>
          <a:stretch>
            <a:fillRect/>
          </a:stretch>
        </p:blipFill>
        <p:spPr bwMode="auto">
          <a:xfrm>
            <a:off x="5638800" y="3429000"/>
            <a:ext cx="2990850" cy="2917902"/>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Heating</a:t>
            </a:r>
            <a:endParaRPr lang="en-US" dirty="0"/>
          </a:p>
        </p:txBody>
      </p:sp>
      <p:sp>
        <p:nvSpPr>
          <p:cNvPr id="3" name="Content Placeholder 2"/>
          <p:cNvSpPr>
            <a:spLocks noGrp="1"/>
          </p:cNvSpPr>
          <p:nvPr>
            <p:ph idx="1"/>
          </p:nvPr>
        </p:nvSpPr>
        <p:spPr/>
        <p:txBody>
          <a:bodyPr/>
          <a:lstStyle/>
          <a:p>
            <a:r>
              <a:rPr lang="en-US" sz="2800" dirty="0" smtClean="0"/>
              <a:t>Aimed at the trunk and not extremities</a:t>
            </a:r>
          </a:p>
          <a:p>
            <a:endParaRPr lang="en-US" sz="1000" dirty="0" smtClean="0"/>
          </a:p>
          <a:p>
            <a:r>
              <a:rPr lang="en-US" sz="2800" dirty="0" smtClean="0"/>
              <a:t>Maintain perfusion</a:t>
            </a:r>
          </a:p>
          <a:p>
            <a:pPr lvl="1"/>
            <a:r>
              <a:rPr lang="en-US" sz="2400" dirty="0" smtClean="0"/>
              <a:t>Extremities become heated by warmed blood returning from the heart </a:t>
            </a:r>
          </a:p>
          <a:p>
            <a:endParaRPr lang="en-US" sz="1000" dirty="0" smtClean="0"/>
          </a:p>
          <a:p>
            <a:r>
              <a:rPr lang="en-US" sz="2800" dirty="0" smtClean="0"/>
              <a:t>Rewarming shock</a:t>
            </a:r>
          </a:p>
          <a:p>
            <a:pPr lvl="1"/>
            <a:r>
              <a:rPr lang="en-US" sz="2400" dirty="0" smtClean="0"/>
              <a:t>Occurs when extremities are warmed first</a:t>
            </a:r>
          </a:p>
          <a:p>
            <a:pPr lvl="1"/>
            <a:r>
              <a:rPr lang="en-US" sz="2400" dirty="0" smtClean="0"/>
              <a:t>Rapid vasodilation and pooling of warm blood in extremities with return of cool blood to the heart</a:t>
            </a:r>
          </a:p>
          <a:p>
            <a:pPr lvl="1"/>
            <a:r>
              <a:rPr lang="en-US" sz="2400" dirty="0" smtClean="0"/>
              <a:t>Causes hypotension</a:t>
            </a:r>
            <a:endParaRPr lang="en-US" sz="2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External Rewarming</a:t>
            </a:r>
            <a:endParaRPr lang="en-US" dirty="0"/>
          </a:p>
        </p:txBody>
      </p:sp>
      <p:sp>
        <p:nvSpPr>
          <p:cNvPr id="3" name="Content Placeholder 2"/>
          <p:cNvSpPr>
            <a:spLocks noGrp="1"/>
          </p:cNvSpPr>
          <p:nvPr>
            <p:ph idx="1"/>
          </p:nvPr>
        </p:nvSpPr>
        <p:spPr/>
        <p:txBody>
          <a:bodyPr/>
          <a:lstStyle/>
          <a:p>
            <a:r>
              <a:rPr lang="en-US" sz="2800" dirty="0" smtClean="0"/>
              <a:t>Any technique that transfers heat to the patient</a:t>
            </a:r>
          </a:p>
          <a:p>
            <a:pPr lvl="1"/>
            <a:r>
              <a:rPr lang="en-US" sz="2400" dirty="0" smtClean="0"/>
              <a:t>Warm water bottles, heat lamps, forced air warmers</a:t>
            </a:r>
          </a:p>
          <a:p>
            <a:endParaRPr lang="en-US" sz="1000" dirty="0" smtClean="0"/>
          </a:p>
          <a:p>
            <a:r>
              <a:rPr lang="en-US" sz="2800" dirty="0" smtClean="0"/>
              <a:t>Avoid direct contact between </a:t>
            </a:r>
          </a:p>
          <a:p>
            <a:pPr>
              <a:buNone/>
            </a:pPr>
            <a:r>
              <a:rPr lang="en-US" sz="2800" dirty="0"/>
              <a:t>	</a:t>
            </a:r>
            <a:r>
              <a:rPr lang="en-US" sz="2800" dirty="0" smtClean="0"/>
              <a:t>radiant warming device and </a:t>
            </a:r>
          </a:p>
          <a:p>
            <a:pPr>
              <a:buNone/>
            </a:pPr>
            <a:r>
              <a:rPr lang="en-US" sz="2800" dirty="0"/>
              <a:t>	</a:t>
            </a:r>
            <a:r>
              <a:rPr lang="en-US" sz="2800" dirty="0" smtClean="0"/>
              <a:t>patient’s skin</a:t>
            </a:r>
          </a:p>
          <a:p>
            <a:endParaRPr lang="en-US" sz="1000" dirty="0" smtClean="0"/>
          </a:p>
          <a:p>
            <a:r>
              <a:rPr lang="en-US" sz="2800" dirty="0" smtClean="0"/>
              <a:t>Warm, humidified air via ET tube </a:t>
            </a:r>
          </a:p>
          <a:p>
            <a:pPr>
              <a:buNone/>
            </a:pPr>
            <a:r>
              <a:rPr lang="en-US" sz="2800" dirty="0"/>
              <a:t>	</a:t>
            </a:r>
            <a:r>
              <a:rPr lang="en-US" sz="2800" dirty="0" smtClean="0"/>
              <a:t>or face mask</a:t>
            </a:r>
          </a:p>
          <a:p>
            <a:pPr>
              <a:buNone/>
            </a:pPr>
            <a:endParaRPr lang="en-US" dirty="0" smtClean="0"/>
          </a:p>
          <a:p>
            <a:endParaRPr lang="en-US" dirty="0" smtClean="0"/>
          </a:p>
        </p:txBody>
      </p:sp>
      <p:pic>
        <p:nvPicPr>
          <p:cNvPr id="41986" name="Picture 2" descr="Small Blanket"/>
          <p:cNvPicPr>
            <a:picLocks noChangeAspect="1" noChangeArrowheads="1"/>
          </p:cNvPicPr>
          <p:nvPr/>
        </p:nvPicPr>
        <p:blipFill>
          <a:blip r:embed="rId3" cstate="print"/>
          <a:srcRect/>
          <a:stretch>
            <a:fillRect/>
          </a:stretch>
        </p:blipFill>
        <p:spPr bwMode="auto">
          <a:xfrm>
            <a:off x="6400800" y="3429000"/>
            <a:ext cx="2514600" cy="25146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Rewarming</a:t>
            </a:r>
            <a:endParaRPr lang="en-US" dirty="0"/>
          </a:p>
        </p:txBody>
      </p:sp>
      <p:sp>
        <p:nvSpPr>
          <p:cNvPr id="3" name="Content Placeholder 2"/>
          <p:cNvSpPr>
            <a:spLocks noGrp="1"/>
          </p:cNvSpPr>
          <p:nvPr>
            <p:ph idx="1"/>
          </p:nvPr>
        </p:nvSpPr>
        <p:spPr/>
        <p:txBody>
          <a:bodyPr/>
          <a:lstStyle/>
          <a:p>
            <a:r>
              <a:rPr lang="en-US" sz="2800" dirty="0" smtClean="0"/>
              <a:t>Indicated with severe hypothermia (&lt; 82</a:t>
            </a:r>
            <a:r>
              <a:rPr lang="en-US" sz="2800" dirty="0" smtClean="0"/>
              <a:t>⁰F)</a:t>
            </a:r>
            <a:endParaRPr lang="en-US" sz="2800" dirty="0" smtClean="0"/>
          </a:p>
          <a:p>
            <a:endParaRPr lang="en-US" sz="1000" dirty="0" smtClean="0"/>
          </a:p>
          <a:p>
            <a:r>
              <a:rPr lang="en-US" sz="2800" dirty="0" smtClean="0"/>
              <a:t>Warm intravenous fluids</a:t>
            </a:r>
          </a:p>
          <a:p>
            <a:pPr lvl="1"/>
            <a:r>
              <a:rPr lang="en-US" sz="2400" dirty="0" smtClean="0"/>
              <a:t>104 to 108⁰</a:t>
            </a:r>
          </a:p>
          <a:p>
            <a:endParaRPr lang="en-US" sz="1000" dirty="0" smtClean="0"/>
          </a:p>
          <a:p>
            <a:r>
              <a:rPr lang="en-US" sz="2800" dirty="0" smtClean="0"/>
              <a:t>Pleural and peritoneal lavage</a:t>
            </a:r>
          </a:p>
          <a:p>
            <a:pPr lvl="1"/>
            <a:r>
              <a:rPr lang="en-US" sz="2400" dirty="0" smtClean="0"/>
              <a:t>Isotonic crystalloid warmed to 104 to 113⁰</a:t>
            </a:r>
          </a:p>
          <a:p>
            <a:pPr lvl="1"/>
            <a:r>
              <a:rPr lang="en-US" sz="2400" dirty="0" smtClean="0"/>
              <a:t>Infused through aseptically placed pleural or peritoneal catheter</a:t>
            </a:r>
          </a:p>
          <a:p>
            <a:pPr lvl="1"/>
            <a:r>
              <a:rPr lang="en-US" sz="2400" dirty="0" smtClean="0"/>
              <a:t>10 to 20 ml/kg</a:t>
            </a:r>
            <a:endParaRPr lang="en-US" sz="2800" dirty="0" smtClean="0"/>
          </a:p>
          <a:p>
            <a:endParaRPr lang="en-US" sz="1000" dirty="0" smtClean="0"/>
          </a:p>
          <a:p>
            <a:r>
              <a:rPr lang="en-US" sz="2800" dirty="0" smtClean="0"/>
              <a:t>Warm water enemas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Rewarming Complications</a:t>
            </a:r>
            <a:endParaRPr lang="en-US" dirty="0"/>
          </a:p>
        </p:txBody>
      </p:sp>
      <p:sp>
        <p:nvSpPr>
          <p:cNvPr id="3" name="Content Placeholder 2"/>
          <p:cNvSpPr>
            <a:spLocks noGrp="1"/>
          </p:cNvSpPr>
          <p:nvPr>
            <p:ph idx="1"/>
          </p:nvPr>
        </p:nvSpPr>
        <p:spPr/>
        <p:txBody>
          <a:bodyPr/>
          <a:lstStyle/>
          <a:p>
            <a:r>
              <a:rPr lang="en-US" dirty="0" smtClean="0"/>
              <a:t>Increased metabolic rate</a:t>
            </a:r>
          </a:p>
          <a:p>
            <a:endParaRPr lang="en-US" sz="1200" dirty="0" smtClean="0"/>
          </a:p>
          <a:p>
            <a:r>
              <a:rPr lang="en-US" dirty="0" smtClean="0"/>
              <a:t>Increased oxygen consumption</a:t>
            </a:r>
          </a:p>
          <a:p>
            <a:endParaRPr lang="en-US" sz="1200" dirty="0" smtClean="0"/>
          </a:p>
          <a:p>
            <a:r>
              <a:rPr lang="en-US" dirty="0" smtClean="0"/>
              <a:t>Thermal burn injury</a:t>
            </a:r>
          </a:p>
          <a:p>
            <a:endParaRPr lang="en-US" sz="1200" dirty="0" smtClean="0"/>
          </a:p>
          <a:p>
            <a:r>
              <a:rPr lang="en-US" dirty="0" smtClean="0"/>
              <a:t>Hyperthermia</a:t>
            </a:r>
            <a:endParaRPr lang="en-US" dirty="0"/>
          </a:p>
        </p:txBody>
      </p:sp>
      <p:pic>
        <p:nvPicPr>
          <p:cNvPr id="13314" name="Picture 2" descr="http://ocpets.freedomblogging.com/files/2009/08/webscout-08-23-09-b.jpg"/>
          <p:cNvPicPr>
            <a:picLocks noChangeAspect="1" noChangeArrowheads="1"/>
          </p:cNvPicPr>
          <p:nvPr/>
        </p:nvPicPr>
        <p:blipFill>
          <a:blip r:embed="rId2" cstate="print"/>
          <a:srcRect/>
          <a:stretch>
            <a:fillRect/>
          </a:stretch>
        </p:blipFill>
        <p:spPr bwMode="auto">
          <a:xfrm>
            <a:off x="5029200" y="3962400"/>
            <a:ext cx="3581400" cy="2416024"/>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Afterdrop</a:t>
            </a:r>
            <a:endParaRPr lang="en-US" dirty="0"/>
          </a:p>
        </p:txBody>
      </p:sp>
      <p:sp>
        <p:nvSpPr>
          <p:cNvPr id="3" name="Content Placeholder 2"/>
          <p:cNvSpPr>
            <a:spLocks noGrp="1"/>
          </p:cNvSpPr>
          <p:nvPr>
            <p:ph idx="1"/>
          </p:nvPr>
        </p:nvSpPr>
        <p:spPr>
          <a:xfrm>
            <a:off x="685800" y="1828800"/>
            <a:ext cx="7772400" cy="4572000"/>
          </a:xfrm>
        </p:spPr>
        <p:txBody>
          <a:bodyPr/>
          <a:lstStyle/>
          <a:p>
            <a:r>
              <a:rPr lang="en-US" sz="3000" dirty="0" smtClean="0"/>
              <a:t>Core temperature continues to decrease during active or passive rewarming</a:t>
            </a:r>
          </a:p>
          <a:p>
            <a:endParaRPr lang="en-US" sz="1000" dirty="0" smtClean="0"/>
          </a:p>
          <a:p>
            <a:r>
              <a:rPr lang="en-US" sz="3000" dirty="0" smtClean="0"/>
              <a:t>External warming causes peripheral vasodilation</a:t>
            </a:r>
          </a:p>
          <a:p>
            <a:endParaRPr lang="en-US" sz="1000" dirty="0" smtClean="0"/>
          </a:p>
          <a:p>
            <a:r>
              <a:rPr lang="en-US" sz="3000" dirty="0" smtClean="0"/>
              <a:t>Movement of warmer core blood to periphery</a:t>
            </a:r>
          </a:p>
          <a:p>
            <a:endParaRPr lang="en-US" sz="1000" dirty="0" smtClean="0"/>
          </a:p>
          <a:p>
            <a:r>
              <a:rPr lang="en-US" sz="3000" dirty="0" smtClean="0"/>
              <a:t>Cooler blood from periphery is returned to core</a:t>
            </a:r>
            <a:endParaRPr lang="en-US" sz="3000" dirty="0"/>
          </a:p>
        </p:txBody>
      </p:sp>
      <p:pic>
        <p:nvPicPr>
          <p:cNvPr id="19458" name="Picture 2" descr="http://t2.gstatic.com/images?q=tbn:wS12PvaWpKnkLM:http://www.cleartheairac.com/wp-content/uploads/2010/01/HCP_Cold_chain_thermometer-thumb-346x464-500.jpg">
            <a:hlinkClick r:id="rId2"/>
          </p:cNvPr>
          <p:cNvPicPr>
            <a:picLocks noChangeAspect="1" noChangeArrowheads="1"/>
          </p:cNvPicPr>
          <p:nvPr/>
        </p:nvPicPr>
        <p:blipFill>
          <a:blip r:embed="rId3" cstate="print"/>
          <a:srcRect/>
          <a:stretch>
            <a:fillRect/>
          </a:stretch>
        </p:blipFill>
        <p:spPr bwMode="auto">
          <a:xfrm>
            <a:off x="7162800" y="2895600"/>
            <a:ext cx="1753194" cy="23622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Predisposing Factors</a:t>
            </a:r>
            <a:endParaRPr lang="en-US" dirty="0"/>
          </a:p>
        </p:txBody>
      </p:sp>
      <p:sp>
        <p:nvSpPr>
          <p:cNvPr id="4" name="Text Placeholder 3"/>
          <p:cNvSpPr>
            <a:spLocks noGrp="1"/>
          </p:cNvSpPr>
          <p:nvPr>
            <p:ph type="body" idx="1"/>
          </p:nvPr>
        </p:nvSpPr>
        <p:spPr>
          <a:xfrm>
            <a:off x="228600" y="1535113"/>
            <a:ext cx="4268788" cy="639762"/>
          </a:xfrm>
        </p:spPr>
        <p:txBody>
          <a:bodyPr/>
          <a:lstStyle/>
          <a:p>
            <a:r>
              <a:rPr lang="en-US" dirty="0" smtClean="0"/>
              <a:t>Decreased heat production</a:t>
            </a:r>
            <a:endParaRPr lang="en-US" dirty="0"/>
          </a:p>
        </p:txBody>
      </p:sp>
      <p:sp>
        <p:nvSpPr>
          <p:cNvPr id="5" name="Content Placeholder 4"/>
          <p:cNvSpPr>
            <a:spLocks noGrp="1"/>
          </p:cNvSpPr>
          <p:nvPr>
            <p:ph sz="half" idx="2"/>
          </p:nvPr>
        </p:nvSpPr>
        <p:spPr/>
        <p:txBody>
          <a:bodyPr/>
          <a:lstStyle/>
          <a:p>
            <a:r>
              <a:rPr lang="en-US" dirty="0" smtClean="0"/>
              <a:t>Trauma</a:t>
            </a:r>
          </a:p>
          <a:p>
            <a:r>
              <a:rPr lang="en-US" dirty="0" smtClean="0"/>
              <a:t>Immobility</a:t>
            </a:r>
          </a:p>
          <a:p>
            <a:r>
              <a:rPr lang="en-US" dirty="0" smtClean="0"/>
              <a:t>Malnutrition</a:t>
            </a:r>
          </a:p>
          <a:p>
            <a:r>
              <a:rPr lang="en-US" dirty="0" smtClean="0"/>
              <a:t>Cardiopulmonary disease</a:t>
            </a:r>
          </a:p>
          <a:p>
            <a:r>
              <a:rPr lang="en-US" dirty="0" smtClean="0"/>
              <a:t>Endocrine disorders</a:t>
            </a:r>
          </a:p>
          <a:p>
            <a:r>
              <a:rPr lang="en-US" dirty="0" smtClean="0"/>
              <a:t>CNS lesions </a:t>
            </a:r>
          </a:p>
          <a:p>
            <a:r>
              <a:rPr lang="en-US" dirty="0" smtClean="0"/>
              <a:t>Age (young or old)</a:t>
            </a:r>
          </a:p>
          <a:p>
            <a:r>
              <a:rPr lang="en-US" dirty="0" smtClean="0"/>
              <a:t>Anesthesia</a:t>
            </a:r>
            <a:endParaRPr lang="en-US" dirty="0"/>
          </a:p>
        </p:txBody>
      </p:sp>
      <p:sp>
        <p:nvSpPr>
          <p:cNvPr id="6" name="Text Placeholder 5"/>
          <p:cNvSpPr>
            <a:spLocks noGrp="1"/>
          </p:cNvSpPr>
          <p:nvPr>
            <p:ph type="body" sz="quarter" idx="3"/>
          </p:nvPr>
        </p:nvSpPr>
        <p:spPr/>
        <p:txBody>
          <a:bodyPr/>
          <a:lstStyle/>
          <a:p>
            <a:r>
              <a:rPr lang="en-US" dirty="0" smtClean="0"/>
              <a:t>Increased heat loss</a:t>
            </a:r>
            <a:endParaRPr lang="en-US" dirty="0"/>
          </a:p>
        </p:txBody>
      </p:sp>
      <p:sp>
        <p:nvSpPr>
          <p:cNvPr id="7" name="Content Placeholder 6"/>
          <p:cNvSpPr>
            <a:spLocks noGrp="1"/>
          </p:cNvSpPr>
          <p:nvPr>
            <p:ph sz="quarter" idx="4"/>
          </p:nvPr>
        </p:nvSpPr>
        <p:spPr/>
        <p:txBody>
          <a:bodyPr/>
          <a:lstStyle/>
          <a:p>
            <a:r>
              <a:rPr lang="en-US" dirty="0" smtClean="0"/>
              <a:t>Trauma</a:t>
            </a:r>
          </a:p>
          <a:p>
            <a:r>
              <a:rPr lang="en-US" dirty="0" smtClean="0"/>
              <a:t>Immobility</a:t>
            </a:r>
          </a:p>
          <a:p>
            <a:r>
              <a:rPr lang="en-US" dirty="0" smtClean="0"/>
              <a:t>Environmental exposure</a:t>
            </a:r>
          </a:p>
          <a:p>
            <a:r>
              <a:rPr lang="en-US" dirty="0" smtClean="0"/>
              <a:t>Surgery</a:t>
            </a:r>
          </a:p>
          <a:p>
            <a:r>
              <a:rPr lang="en-US" dirty="0" smtClean="0"/>
              <a:t>Anesthesia</a:t>
            </a:r>
          </a:p>
          <a:p>
            <a:r>
              <a:rPr lang="en-US" dirty="0" smtClean="0"/>
              <a:t>Body surface (size)</a:t>
            </a:r>
          </a:p>
          <a:p>
            <a:r>
              <a:rPr lang="en-US" dirty="0" smtClean="0"/>
              <a:t>Toxins</a:t>
            </a:r>
          </a:p>
          <a:p>
            <a:r>
              <a:rPr lang="en-US" dirty="0" smtClean="0"/>
              <a:t>Iatrogenic</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Therapeutic Hypothermia</a:t>
            </a:r>
            <a:endParaRPr lang="en-US" dirty="0"/>
          </a:p>
        </p:txBody>
      </p:sp>
      <p:sp>
        <p:nvSpPr>
          <p:cNvPr id="3" name="Content Placeholder 2"/>
          <p:cNvSpPr>
            <a:spLocks noGrp="1"/>
          </p:cNvSpPr>
          <p:nvPr>
            <p:ph idx="1"/>
          </p:nvPr>
        </p:nvSpPr>
        <p:spPr>
          <a:xfrm>
            <a:off x="685800" y="1828800"/>
            <a:ext cx="7772400" cy="4724400"/>
          </a:xfrm>
        </p:spPr>
        <p:txBody>
          <a:bodyPr/>
          <a:lstStyle/>
          <a:p>
            <a:pPr>
              <a:buNone/>
            </a:pPr>
            <a:r>
              <a:rPr lang="en-US" b="1" dirty="0" smtClean="0"/>
              <a:t>Neurologic conditions</a:t>
            </a:r>
          </a:p>
          <a:p>
            <a:r>
              <a:rPr lang="en-US" dirty="0" smtClean="0"/>
              <a:t>Post cardiac arrest</a:t>
            </a:r>
          </a:p>
          <a:p>
            <a:r>
              <a:rPr lang="en-US" dirty="0" smtClean="0"/>
              <a:t>Brain trauma</a:t>
            </a:r>
          </a:p>
          <a:p>
            <a:r>
              <a:rPr lang="en-US" dirty="0" smtClean="0"/>
              <a:t>Hypoxic-ischemic encephalopathy in neonates</a:t>
            </a:r>
          </a:p>
          <a:p>
            <a:r>
              <a:rPr lang="en-US" dirty="0" smtClean="0"/>
              <a:t>Stroke</a:t>
            </a:r>
          </a:p>
          <a:p>
            <a:r>
              <a:rPr lang="en-US" dirty="0" smtClean="0"/>
              <a:t>Spinal cord injury</a:t>
            </a:r>
          </a:p>
          <a:p>
            <a:r>
              <a:rPr lang="en-US" dirty="0" smtClean="0"/>
              <a:t>Hepatic encephalopathy</a:t>
            </a:r>
            <a:endParaRPr lang="en-US" dirty="0"/>
          </a:p>
        </p:txBody>
      </p:sp>
      <p:pic>
        <p:nvPicPr>
          <p:cNvPr id="18434" name="Picture 2" descr="http://t0.gstatic.com/images?q=tbn:m5ysBcmm6tgV5M:http://howieenduranceproject.com/craig-howie/wp-content/uploads/2008/05/ice-bath.jpg">
            <a:hlinkClick r:id="rId3"/>
          </p:cNvPr>
          <p:cNvPicPr>
            <a:picLocks noChangeAspect="1" noChangeArrowheads="1"/>
          </p:cNvPicPr>
          <p:nvPr/>
        </p:nvPicPr>
        <p:blipFill>
          <a:blip r:embed="rId4" cstate="print"/>
          <a:srcRect/>
          <a:stretch>
            <a:fillRect/>
          </a:stretch>
        </p:blipFill>
        <p:spPr bwMode="auto">
          <a:xfrm>
            <a:off x="5867400" y="4572000"/>
            <a:ext cx="3021328" cy="2105026"/>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Therapeutic Hypothermia</a:t>
            </a:r>
            <a:endParaRPr lang="en-US" dirty="0"/>
          </a:p>
        </p:txBody>
      </p:sp>
      <p:sp>
        <p:nvSpPr>
          <p:cNvPr id="3" name="Content Placeholder 2"/>
          <p:cNvSpPr>
            <a:spLocks noGrp="1"/>
          </p:cNvSpPr>
          <p:nvPr>
            <p:ph idx="1"/>
          </p:nvPr>
        </p:nvSpPr>
        <p:spPr/>
        <p:txBody>
          <a:bodyPr/>
          <a:lstStyle/>
          <a:p>
            <a:pPr>
              <a:buNone/>
            </a:pPr>
            <a:r>
              <a:rPr lang="en-US" b="1" dirty="0" smtClean="0"/>
              <a:t>Cardiovascular </a:t>
            </a:r>
          </a:p>
          <a:p>
            <a:endParaRPr lang="en-US" sz="1000" dirty="0" smtClean="0"/>
          </a:p>
          <a:p>
            <a:r>
              <a:rPr lang="en-US" dirty="0" smtClean="0"/>
              <a:t>Open cardiac surgery</a:t>
            </a:r>
          </a:p>
          <a:p>
            <a:endParaRPr lang="en-US" sz="1000" dirty="0" smtClean="0"/>
          </a:p>
          <a:p>
            <a:r>
              <a:rPr lang="en-US" dirty="0" smtClean="0"/>
              <a:t>Myocardial infarction</a:t>
            </a:r>
          </a:p>
          <a:p>
            <a:endParaRPr lang="en-US" dirty="0"/>
          </a:p>
        </p:txBody>
      </p:sp>
      <p:pic>
        <p:nvPicPr>
          <p:cNvPr id="10242" name="Picture 2" descr="http://t0.gstatic.com/images?q=tbn:-S_ggFG3ZXYsbM:http://www.scientificamerican.com/media/inline/blog/Image/pumphead.jpg">
            <a:hlinkClick r:id="rId3"/>
          </p:cNvPr>
          <p:cNvPicPr>
            <a:picLocks noChangeAspect="1" noChangeArrowheads="1"/>
          </p:cNvPicPr>
          <p:nvPr/>
        </p:nvPicPr>
        <p:blipFill>
          <a:blip r:embed="rId4" cstate="print"/>
          <a:srcRect/>
          <a:stretch>
            <a:fillRect/>
          </a:stretch>
        </p:blipFill>
        <p:spPr bwMode="auto">
          <a:xfrm>
            <a:off x="6498002" y="3352800"/>
            <a:ext cx="1931624" cy="2886076"/>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Traumatic Brain Injury</a:t>
            </a:r>
            <a:endParaRPr lang="en-US" dirty="0"/>
          </a:p>
        </p:txBody>
      </p:sp>
      <p:sp>
        <p:nvSpPr>
          <p:cNvPr id="3" name="Content Placeholder 2"/>
          <p:cNvSpPr>
            <a:spLocks noGrp="1"/>
          </p:cNvSpPr>
          <p:nvPr>
            <p:ph idx="1"/>
          </p:nvPr>
        </p:nvSpPr>
        <p:spPr/>
        <p:txBody>
          <a:bodyPr/>
          <a:lstStyle/>
          <a:p>
            <a:r>
              <a:rPr lang="en-US" dirty="0" smtClean="0"/>
              <a:t>Experimental brain trauma</a:t>
            </a:r>
          </a:p>
          <a:p>
            <a:endParaRPr lang="en-US" sz="1000" dirty="0" smtClean="0"/>
          </a:p>
          <a:p>
            <a:r>
              <a:rPr lang="en-US" dirty="0" smtClean="0"/>
              <a:t>Clinical adult TBI</a:t>
            </a:r>
          </a:p>
          <a:p>
            <a:endParaRPr lang="en-US" sz="1000" dirty="0" smtClean="0"/>
          </a:p>
          <a:p>
            <a:r>
              <a:rPr lang="en-US" dirty="0" smtClean="0"/>
              <a:t>Pediatric TBI</a:t>
            </a:r>
            <a:endParaRPr lang="en-US" dirty="0"/>
          </a:p>
        </p:txBody>
      </p:sp>
      <p:pic>
        <p:nvPicPr>
          <p:cNvPr id="113666" name="Picture 2" descr="See full size image">
            <a:hlinkClick r:id="rId2"/>
          </p:cNvPr>
          <p:cNvPicPr>
            <a:picLocks noChangeAspect="1" noChangeArrowheads="1"/>
          </p:cNvPicPr>
          <p:nvPr/>
        </p:nvPicPr>
        <p:blipFill>
          <a:blip r:embed="rId3" cstate="print"/>
          <a:srcRect/>
          <a:stretch>
            <a:fillRect/>
          </a:stretch>
        </p:blipFill>
        <p:spPr bwMode="auto">
          <a:xfrm>
            <a:off x="4648200" y="3810000"/>
            <a:ext cx="4145280" cy="25908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Brain Trauma</a:t>
            </a:r>
            <a:endParaRPr lang="en-US" dirty="0"/>
          </a:p>
        </p:txBody>
      </p:sp>
      <p:sp>
        <p:nvSpPr>
          <p:cNvPr id="3" name="Content Placeholder 2"/>
          <p:cNvSpPr>
            <a:spLocks noGrp="1"/>
          </p:cNvSpPr>
          <p:nvPr>
            <p:ph idx="1"/>
          </p:nvPr>
        </p:nvSpPr>
        <p:spPr/>
        <p:txBody>
          <a:bodyPr/>
          <a:lstStyle/>
          <a:p>
            <a:pPr>
              <a:buNone/>
            </a:pPr>
            <a:r>
              <a:rPr lang="en-US" b="1" dirty="0" err="1" smtClean="0"/>
              <a:t>Rosomoff</a:t>
            </a:r>
            <a:r>
              <a:rPr lang="en-US" b="1" dirty="0" smtClean="0"/>
              <a:t> HL et al. 1954</a:t>
            </a:r>
          </a:p>
          <a:p>
            <a:r>
              <a:rPr lang="en-US" dirty="0" smtClean="0"/>
              <a:t>Decreases cerebral metabolic rate</a:t>
            </a:r>
          </a:p>
          <a:p>
            <a:pPr lvl="1"/>
            <a:r>
              <a:rPr lang="en-US" dirty="0" smtClean="0"/>
              <a:t>6-7% reduction in glucose and oxygen consumption per 1</a:t>
            </a:r>
            <a:r>
              <a:rPr lang="en-US" dirty="0" smtClean="0"/>
              <a:t>⁰C</a:t>
            </a:r>
            <a:endParaRPr lang="en-US" dirty="0" smtClean="0"/>
          </a:p>
          <a:p>
            <a:pPr lvl="1"/>
            <a:endParaRPr lang="en-US" sz="1000" b="1" dirty="0" smtClean="0"/>
          </a:p>
          <a:p>
            <a:pPr>
              <a:buNone/>
            </a:pPr>
            <a:r>
              <a:rPr lang="en-US" b="1" dirty="0" smtClean="0"/>
              <a:t>Kawamura S et al. 2000</a:t>
            </a:r>
          </a:p>
          <a:p>
            <a:r>
              <a:rPr lang="en-US" dirty="0" smtClean="0"/>
              <a:t>Reduces cerebral oxygen consumption</a:t>
            </a:r>
          </a:p>
          <a:p>
            <a:pPr lvl="1"/>
            <a:r>
              <a:rPr lang="en-US" dirty="0" smtClean="0"/>
              <a:t>Improves oxygen supply to ischemic areas of brain</a:t>
            </a:r>
          </a:p>
          <a:p>
            <a:endParaRPr lang="en-US" sz="1000" dirty="0" smtClean="0"/>
          </a:p>
          <a:p>
            <a:pPr>
              <a:buNone/>
            </a:pPr>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Brain Trauma</a:t>
            </a:r>
            <a:endParaRPr lang="en-US" dirty="0"/>
          </a:p>
        </p:txBody>
      </p:sp>
      <p:sp>
        <p:nvSpPr>
          <p:cNvPr id="3" name="Content Placeholder 2"/>
          <p:cNvSpPr>
            <a:spLocks noGrp="1"/>
          </p:cNvSpPr>
          <p:nvPr>
            <p:ph idx="1"/>
          </p:nvPr>
        </p:nvSpPr>
        <p:spPr>
          <a:xfrm>
            <a:off x="685800" y="1676400"/>
            <a:ext cx="7772400" cy="4800600"/>
          </a:xfrm>
        </p:spPr>
        <p:txBody>
          <a:bodyPr/>
          <a:lstStyle/>
          <a:p>
            <a:r>
              <a:rPr lang="en-US" sz="2800" dirty="0" smtClean="0"/>
              <a:t>Decreases cerebral blood flow</a:t>
            </a:r>
          </a:p>
          <a:p>
            <a:pPr lvl="1"/>
            <a:r>
              <a:rPr lang="en-US" dirty="0" smtClean="0"/>
              <a:t>Cerebral vasoconstriction</a:t>
            </a:r>
          </a:p>
          <a:p>
            <a:pPr lvl="1"/>
            <a:r>
              <a:rPr lang="en-US" dirty="0" smtClean="0"/>
              <a:t>Decreases ICP</a:t>
            </a:r>
          </a:p>
          <a:p>
            <a:endParaRPr lang="en-US" sz="1000" dirty="0" smtClean="0"/>
          </a:p>
          <a:p>
            <a:r>
              <a:rPr lang="en-US" sz="2800" dirty="0" smtClean="0"/>
              <a:t>Reduces generation of glutamate and other excitotoxins</a:t>
            </a:r>
          </a:p>
          <a:p>
            <a:endParaRPr lang="en-US" sz="1000" dirty="0" smtClean="0"/>
          </a:p>
          <a:p>
            <a:r>
              <a:rPr lang="en-US" sz="2800" dirty="0" smtClean="0"/>
              <a:t>Decreases inflammation</a:t>
            </a:r>
          </a:p>
          <a:p>
            <a:endParaRPr lang="en-US" sz="1000" dirty="0" smtClean="0"/>
          </a:p>
          <a:p>
            <a:r>
              <a:rPr lang="en-US" sz="2800" dirty="0" smtClean="0"/>
              <a:t>Stabilizes neuronal cell membranes</a:t>
            </a:r>
          </a:p>
          <a:p>
            <a:endParaRPr lang="en-US" sz="1000" dirty="0" smtClean="0"/>
          </a:p>
          <a:p>
            <a:r>
              <a:rPr lang="en-US" sz="2800" dirty="0" smtClean="0"/>
              <a:t>Decreases cell lysis, apoptosis</a:t>
            </a:r>
            <a:endParaRPr lang="en-US" sz="2800" dirty="0"/>
          </a:p>
        </p:txBody>
      </p:sp>
      <p:pic>
        <p:nvPicPr>
          <p:cNvPr id="8194" name="Picture 2" descr="See full size image">
            <a:hlinkClick r:id="rId3"/>
          </p:cNvPr>
          <p:cNvPicPr>
            <a:picLocks noChangeAspect="1" noChangeArrowheads="1"/>
          </p:cNvPicPr>
          <p:nvPr/>
        </p:nvPicPr>
        <p:blipFill>
          <a:blip r:embed="rId4" cstate="print"/>
          <a:srcRect/>
          <a:stretch>
            <a:fillRect/>
          </a:stretch>
        </p:blipFill>
        <p:spPr bwMode="auto">
          <a:xfrm>
            <a:off x="6705600" y="4800600"/>
            <a:ext cx="2120265" cy="16002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Adult TBI</a:t>
            </a:r>
            <a:endParaRPr lang="en-US" dirty="0"/>
          </a:p>
        </p:txBody>
      </p:sp>
      <p:sp>
        <p:nvSpPr>
          <p:cNvPr id="3" name="Content Placeholder 2"/>
          <p:cNvSpPr>
            <a:spLocks noGrp="1"/>
          </p:cNvSpPr>
          <p:nvPr>
            <p:ph idx="1"/>
          </p:nvPr>
        </p:nvSpPr>
        <p:spPr/>
        <p:txBody>
          <a:bodyPr/>
          <a:lstStyle/>
          <a:p>
            <a:pPr>
              <a:buNone/>
            </a:pPr>
            <a:r>
              <a:rPr lang="en-US" b="1" dirty="0" smtClean="0"/>
              <a:t>Marion DW et al.  1997</a:t>
            </a:r>
          </a:p>
          <a:p>
            <a:endParaRPr lang="en-US" sz="1000" dirty="0" smtClean="0"/>
          </a:p>
          <a:p>
            <a:r>
              <a:rPr lang="en-US" dirty="0" smtClean="0"/>
              <a:t>TBI study with 82 patients</a:t>
            </a:r>
          </a:p>
          <a:p>
            <a:endParaRPr lang="en-US" sz="1000" dirty="0" smtClean="0"/>
          </a:p>
          <a:p>
            <a:r>
              <a:rPr lang="en-US" dirty="0" smtClean="0"/>
              <a:t>62% patients who underwent hypothermia had good outcome at 12 months versus 38% in </a:t>
            </a:r>
            <a:r>
              <a:rPr lang="en-US" dirty="0" err="1" smtClean="0"/>
              <a:t>normothermic</a:t>
            </a:r>
            <a:r>
              <a:rPr lang="en-US" dirty="0" smtClean="0"/>
              <a:t> group</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Adult TBI</a:t>
            </a:r>
            <a:endParaRPr lang="en-US" dirty="0"/>
          </a:p>
        </p:txBody>
      </p:sp>
      <p:sp>
        <p:nvSpPr>
          <p:cNvPr id="3" name="Content Placeholder 2"/>
          <p:cNvSpPr>
            <a:spLocks noGrp="1"/>
          </p:cNvSpPr>
          <p:nvPr>
            <p:ph idx="1"/>
          </p:nvPr>
        </p:nvSpPr>
        <p:spPr>
          <a:xfrm>
            <a:off x="685800" y="1752600"/>
            <a:ext cx="7772400" cy="4343400"/>
          </a:xfrm>
        </p:spPr>
        <p:txBody>
          <a:bodyPr/>
          <a:lstStyle/>
          <a:p>
            <a:pPr>
              <a:buNone/>
            </a:pPr>
            <a:r>
              <a:rPr lang="en-US" b="1" dirty="0" smtClean="0"/>
              <a:t>Jiang et al. 2000</a:t>
            </a:r>
          </a:p>
          <a:p>
            <a:r>
              <a:rPr lang="en-US" dirty="0" smtClean="0"/>
              <a:t>87 patients with severe TBI</a:t>
            </a:r>
          </a:p>
          <a:p>
            <a:r>
              <a:rPr lang="en-US" dirty="0" smtClean="0"/>
              <a:t>Effects of long term (3 to 14 days) mild hypothermia (33-35</a:t>
            </a:r>
            <a:r>
              <a:rPr lang="en-US" dirty="0" smtClean="0">
                <a:latin typeface="Constantia"/>
              </a:rPr>
              <a:t>⁰C) </a:t>
            </a:r>
          </a:p>
          <a:p>
            <a:r>
              <a:rPr lang="en-US" dirty="0" smtClean="0">
                <a:latin typeface="Constantia"/>
              </a:rPr>
              <a:t>Rate of complications between </a:t>
            </a:r>
            <a:r>
              <a:rPr lang="en-US" dirty="0" err="1" smtClean="0">
                <a:latin typeface="Constantia"/>
              </a:rPr>
              <a:t>normothermic</a:t>
            </a:r>
            <a:r>
              <a:rPr lang="en-US" dirty="0" smtClean="0">
                <a:latin typeface="Constantia"/>
              </a:rPr>
              <a:t> and hypothermic not significantly different</a:t>
            </a:r>
          </a:p>
          <a:p>
            <a:r>
              <a:rPr lang="en-US" dirty="0" smtClean="0"/>
              <a:t>Hypothermia markedly reduced ICP and inhibited hyperglycemia</a:t>
            </a:r>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Adult TBI</a:t>
            </a:r>
            <a:endParaRPr lang="en-US" dirty="0"/>
          </a:p>
        </p:txBody>
      </p:sp>
      <p:sp>
        <p:nvSpPr>
          <p:cNvPr id="3" name="Content Placeholder 2"/>
          <p:cNvSpPr>
            <a:spLocks noGrp="1"/>
          </p:cNvSpPr>
          <p:nvPr>
            <p:ph idx="1"/>
          </p:nvPr>
        </p:nvSpPr>
        <p:spPr/>
        <p:txBody>
          <a:bodyPr/>
          <a:lstStyle/>
          <a:p>
            <a:pPr>
              <a:buNone/>
            </a:pPr>
            <a:r>
              <a:rPr lang="en-US" b="1" dirty="0" smtClean="0"/>
              <a:t>Clifton GL et al. 2001</a:t>
            </a:r>
            <a:endParaRPr lang="en-US" dirty="0" smtClean="0"/>
          </a:p>
          <a:p>
            <a:r>
              <a:rPr lang="en-US" dirty="0" smtClean="0"/>
              <a:t>Multicenter trial</a:t>
            </a:r>
          </a:p>
          <a:p>
            <a:endParaRPr lang="en-US" sz="1000" dirty="0" smtClean="0"/>
          </a:p>
          <a:p>
            <a:r>
              <a:rPr lang="en-US" dirty="0" smtClean="0"/>
              <a:t>392 patients with severe TBI</a:t>
            </a:r>
          </a:p>
          <a:p>
            <a:endParaRPr lang="en-US" sz="1000" dirty="0" smtClean="0"/>
          </a:p>
          <a:p>
            <a:r>
              <a:rPr lang="en-US" dirty="0" smtClean="0"/>
              <a:t>Mortality rates not different between </a:t>
            </a:r>
            <a:r>
              <a:rPr lang="en-US" dirty="0" err="1" smtClean="0"/>
              <a:t>normothermic</a:t>
            </a:r>
            <a:r>
              <a:rPr lang="en-US" dirty="0" smtClean="0"/>
              <a:t> and hypothermic groups</a:t>
            </a:r>
          </a:p>
          <a:p>
            <a:endParaRPr lang="en-US" sz="1000" dirty="0" smtClean="0"/>
          </a:p>
          <a:p>
            <a:r>
              <a:rPr lang="en-US" dirty="0" smtClean="0"/>
              <a:t>No beneficial effects on outcome reported</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Adult TBI</a:t>
            </a:r>
            <a:endParaRPr lang="en-US" dirty="0"/>
          </a:p>
        </p:txBody>
      </p:sp>
      <p:sp>
        <p:nvSpPr>
          <p:cNvPr id="3" name="Content Placeholder 2"/>
          <p:cNvSpPr>
            <a:spLocks noGrp="1"/>
          </p:cNvSpPr>
          <p:nvPr>
            <p:ph idx="1"/>
          </p:nvPr>
        </p:nvSpPr>
        <p:spPr/>
        <p:txBody>
          <a:bodyPr/>
          <a:lstStyle/>
          <a:p>
            <a:pPr>
              <a:buNone/>
            </a:pPr>
            <a:r>
              <a:rPr lang="en-US" b="1" dirty="0" smtClean="0"/>
              <a:t>Clifton GL et al. (unpublished)</a:t>
            </a:r>
          </a:p>
          <a:p>
            <a:endParaRPr lang="en-US" sz="1000" dirty="0" smtClean="0"/>
          </a:p>
          <a:p>
            <a:r>
              <a:rPr lang="en-US" dirty="0" smtClean="0"/>
              <a:t>Multicenter clinical trial focusing on adult patients younger than 45 with severe TBI</a:t>
            </a:r>
          </a:p>
          <a:p>
            <a:endParaRPr lang="en-US" sz="1000" dirty="0" smtClean="0"/>
          </a:p>
          <a:p>
            <a:r>
              <a:rPr lang="en-US" dirty="0" smtClean="0"/>
              <a:t>Stopped after </a:t>
            </a:r>
            <a:r>
              <a:rPr lang="en-US" dirty="0" err="1" smtClean="0"/>
              <a:t>midstudy</a:t>
            </a:r>
            <a:r>
              <a:rPr lang="en-US" dirty="0" smtClean="0"/>
              <a:t> analysis indicated no improvement with hypothermia treatment</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Adult TBI</a:t>
            </a:r>
            <a:endParaRPr lang="en-US" dirty="0"/>
          </a:p>
        </p:txBody>
      </p:sp>
      <p:sp>
        <p:nvSpPr>
          <p:cNvPr id="3" name="Content Placeholder 2"/>
          <p:cNvSpPr>
            <a:spLocks noGrp="1"/>
          </p:cNvSpPr>
          <p:nvPr>
            <p:ph idx="1"/>
          </p:nvPr>
        </p:nvSpPr>
        <p:spPr/>
        <p:txBody>
          <a:bodyPr/>
          <a:lstStyle/>
          <a:p>
            <a:pPr>
              <a:buNone/>
            </a:pPr>
            <a:r>
              <a:rPr lang="en-US" b="1" dirty="0" smtClean="0"/>
              <a:t>Guidelines for the management of severe TBI, 2007</a:t>
            </a:r>
          </a:p>
          <a:p>
            <a:endParaRPr lang="en-US" sz="1000" dirty="0" smtClean="0"/>
          </a:p>
          <a:p>
            <a:r>
              <a:rPr lang="en-US" dirty="0" smtClean="0"/>
              <a:t>Meta analysis</a:t>
            </a:r>
          </a:p>
          <a:p>
            <a:endParaRPr lang="en-US" sz="1000" dirty="0" smtClean="0"/>
          </a:p>
          <a:p>
            <a:r>
              <a:rPr lang="en-US" dirty="0" smtClean="0"/>
              <a:t>Six clinical trials</a:t>
            </a:r>
          </a:p>
          <a:p>
            <a:endParaRPr lang="en-US" sz="1000" dirty="0" smtClean="0"/>
          </a:p>
          <a:p>
            <a:r>
              <a:rPr lang="en-US" dirty="0" smtClean="0"/>
              <a:t>Hypothermia treatment associated with a 46% increased chance of good outcome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Impaired Thermoregulation</a:t>
            </a:r>
            <a:endParaRPr lang="en-US" dirty="0"/>
          </a:p>
        </p:txBody>
      </p:sp>
      <p:sp>
        <p:nvSpPr>
          <p:cNvPr id="8" name="Content Placeholder 7"/>
          <p:cNvSpPr>
            <a:spLocks noGrp="1"/>
          </p:cNvSpPr>
          <p:nvPr>
            <p:ph idx="1"/>
          </p:nvPr>
        </p:nvSpPr>
        <p:spPr/>
        <p:txBody>
          <a:bodyPr/>
          <a:lstStyle/>
          <a:p>
            <a:r>
              <a:rPr lang="en-US" dirty="0" smtClean="0"/>
              <a:t>Central failure</a:t>
            </a:r>
          </a:p>
          <a:p>
            <a:r>
              <a:rPr lang="en-US" dirty="0" smtClean="0"/>
              <a:t>Peripheral failure</a:t>
            </a:r>
          </a:p>
          <a:p>
            <a:r>
              <a:rPr lang="en-US" dirty="0" smtClean="0"/>
              <a:t>Sepsis</a:t>
            </a:r>
          </a:p>
          <a:p>
            <a:r>
              <a:rPr lang="en-US" dirty="0" smtClean="0"/>
              <a:t>Cardiopulmonary disease</a:t>
            </a:r>
          </a:p>
          <a:p>
            <a:r>
              <a:rPr lang="en-US" dirty="0" smtClean="0"/>
              <a:t>Uremia</a:t>
            </a:r>
          </a:p>
          <a:p>
            <a:r>
              <a:rPr lang="en-US" dirty="0" smtClean="0"/>
              <a:t>Hypotension</a:t>
            </a:r>
          </a:p>
          <a:p>
            <a:r>
              <a:rPr lang="en-US" dirty="0" smtClean="0"/>
              <a:t>Hypovolemia</a:t>
            </a:r>
            <a:endParaRPr lang="en-US" dirty="0"/>
          </a:p>
        </p:txBody>
      </p:sp>
      <p:pic>
        <p:nvPicPr>
          <p:cNvPr id="63492" name="Picture 4" descr="http://www.fotosearch.com/bthumb/UNY/UNY053/u13434224.jpg"/>
          <p:cNvPicPr>
            <a:picLocks noChangeAspect="1" noChangeArrowheads="1"/>
          </p:cNvPicPr>
          <p:nvPr/>
        </p:nvPicPr>
        <p:blipFill>
          <a:blip r:embed="rId3" cstate="print"/>
          <a:srcRect/>
          <a:stretch>
            <a:fillRect/>
          </a:stretch>
        </p:blipFill>
        <p:spPr bwMode="auto">
          <a:xfrm>
            <a:off x="6657640" y="3200400"/>
            <a:ext cx="2038686" cy="3067051"/>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Neuroprotection</a:t>
            </a:r>
            <a:endParaRPr lang="en-US" dirty="0"/>
          </a:p>
        </p:txBody>
      </p:sp>
      <p:sp>
        <p:nvSpPr>
          <p:cNvPr id="3" name="Content Placeholder 2"/>
          <p:cNvSpPr>
            <a:spLocks noGrp="1"/>
          </p:cNvSpPr>
          <p:nvPr>
            <p:ph idx="1"/>
          </p:nvPr>
        </p:nvSpPr>
        <p:spPr>
          <a:xfrm>
            <a:off x="228600" y="1752600"/>
            <a:ext cx="8610600" cy="4343400"/>
          </a:xfrm>
        </p:spPr>
        <p:txBody>
          <a:bodyPr/>
          <a:lstStyle/>
          <a:p>
            <a:pPr>
              <a:buNone/>
            </a:pPr>
            <a:r>
              <a:rPr lang="en-US" b="1" dirty="0" smtClean="0"/>
              <a:t>Extent of </a:t>
            </a:r>
            <a:r>
              <a:rPr lang="en-US" b="1" dirty="0" err="1" smtClean="0"/>
              <a:t>neuroprotection</a:t>
            </a:r>
            <a:r>
              <a:rPr lang="en-US" b="1" dirty="0" smtClean="0"/>
              <a:t> by hypothermia depends on:</a:t>
            </a:r>
            <a:endParaRPr lang="en-US" sz="1000" dirty="0" smtClean="0"/>
          </a:p>
          <a:p>
            <a:r>
              <a:rPr lang="en-US" dirty="0" smtClean="0"/>
              <a:t>Time when cooling is begun </a:t>
            </a:r>
          </a:p>
          <a:p>
            <a:pPr lvl="1"/>
            <a:r>
              <a:rPr lang="en-US" dirty="0" smtClean="0"/>
              <a:t>Better outcome depends on earlier initiation (Maier et al., 2001)</a:t>
            </a:r>
          </a:p>
          <a:p>
            <a:endParaRPr lang="en-US" sz="1000" dirty="0" smtClean="0"/>
          </a:p>
          <a:p>
            <a:r>
              <a:rPr lang="en-US" dirty="0" smtClean="0"/>
              <a:t>Duration of cooling</a:t>
            </a:r>
          </a:p>
          <a:p>
            <a:pPr lvl="1"/>
            <a:r>
              <a:rPr lang="en-US" dirty="0" smtClean="0"/>
              <a:t>Prolonged cooling (24-48 hrs) essential for long-term protection (Colbourne et al., 2000)</a:t>
            </a:r>
          </a:p>
          <a:p>
            <a:pPr lvl="1"/>
            <a:r>
              <a:rPr lang="en-US" dirty="0" smtClean="0"/>
              <a:t>Cooling for 5 days better than for 3 days (Jiang JY et al. 2006)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Pediatric TBI</a:t>
            </a:r>
            <a:endParaRPr lang="en-US" dirty="0"/>
          </a:p>
        </p:txBody>
      </p:sp>
      <p:sp>
        <p:nvSpPr>
          <p:cNvPr id="3" name="Content Placeholder 2"/>
          <p:cNvSpPr>
            <a:spLocks noGrp="1"/>
          </p:cNvSpPr>
          <p:nvPr>
            <p:ph idx="1"/>
          </p:nvPr>
        </p:nvSpPr>
        <p:spPr>
          <a:xfrm>
            <a:off x="685800" y="1752600"/>
            <a:ext cx="7772400" cy="4343400"/>
          </a:xfrm>
        </p:spPr>
        <p:txBody>
          <a:bodyPr/>
          <a:lstStyle/>
          <a:p>
            <a:pPr>
              <a:buNone/>
            </a:pPr>
            <a:r>
              <a:rPr lang="en-US" b="1" dirty="0" smtClean="0"/>
              <a:t>Hutchinson JS et al. 2008</a:t>
            </a:r>
            <a:endParaRPr lang="en-US" sz="1000" dirty="0" smtClean="0"/>
          </a:p>
          <a:p>
            <a:r>
              <a:rPr lang="en-US" dirty="0" smtClean="0"/>
              <a:t>Multicenter international study</a:t>
            </a:r>
          </a:p>
          <a:p>
            <a:endParaRPr lang="en-US" sz="1000" dirty="0" smtClean="0"/>
          </a:p>
          <a:p>
            <a:r>
              <a:rPr lang="en-US" dirty="0" smtClean="0"/>
              <a:t>Use of moderate hypothermia (32.5</a:t>
            </a:r>
            <a:r>
              <a:rPr lang="en-US" dirty="0" smtClean="0">
                <a:latin typeface="Constantia"/>
              </a:rPr>
              <a:t>⁰ for 24 hours) initiated within 8 hours </a:t>
            </a:r>
          </a:p>
          <a:p>
            <a:endParaRPr lang="en-US" sz="1000" dirty="0" smtClean="0">
              <a:latin typeface="Constantia"/>
            </a:endParaRPr>
          </a:p>
          <a:p>
            <a:r>
              <a:rPr lang="en-US" dirty="0" smtClean="0">
                <a:latin typeface="Constantia"/>
              </a:rPr>
              <a:t>Children and adolescents with severe TBI</a:t>
            </a:r>
          </a:p>
          <a:p>
            <a:r>
              <a:rPr lang="en-US" dirty="0" smtClean="0">
                <a:latin typeface="Constantia"/>
              </a:rPr>
              <a:t>Hypothermia did not improve neurologic outcome and may increase mortality </a:t>
            </a:r>
          </a:p>
          <a:p>
            <a:endParaRPr lang="en-US" dirty="0"/>
          </a:p>
        </p:txBody>
      </p:sp>
      <p:pic>
        <p:nvPicPr>
          <p:cNvPr id="103426" name="Picture 2" descr="Cool Cap"/>
          <p:cNvPicPr>
            <a:picLocks noChangeAspect="1" noChangeArrowheads="1"/>
          </p:cNvPicPr>
          <p:nvPr/>
        </p:nvPicPr>
        <p:blipFill>
          <a:blip r:embed="rId3" cstate="print"/>
          <a:srcRect/>
          <a:stretch>
            <a:fillRect/>
          </a:stretch>
        </p:blipFill>
        <p:spPr bwMode="auto">
          <a:xfrm>
            <a:off x="6019800" y="228600"/>
            <a:ext cx="2857500" cy="2162176"/>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Traumatic Brain Injury</a:t>
            </a:r>
            <a:endParaRPr lang="en-US" dirty="0"/>
          </a:p>
        </p:txBody>
      </p:sp>
      <p:sp>
        <p:nvSpPr>
          <p:cNvPr id="3" name="Content Placeholder 2"/>
          <p:cNvSpPr>
            <a:spLocks noGrp="1"/>
          </p:cNvSpPr>
          <p:nvPr>
            <p:ph idx="1"/>
          </p:nvPr>
        </p:nvSpPr>
        <p:spPr/>
        <p:txBody>
          <a:bodyPr/>
          <a:lstStyle/>
          <a:p>
            <a:pPr>
              <a:buNone/>
            </a:pPr>
            <a:r>
              <a:rPr lang="en-US" b="1" dirty="0" smtClean="0"/>
              <a:t>Therapeutic hypothermia</a:t>
            </a:r>
          </a:p>
          <a:p>
            <a:endParaRPr lang="en-US" sz="1000" dirty="0" smtClean="0"/>
          </a:p>
          <a:p>
            <a:r>
              <a:rPr lang="en-US" dirty="0" smtClean="0"/>
              <a:t>Considered an experimental therapy</a:t>
            </a:r>
          </a:p>
          <a:p>
            <a:endParaRPr lang="en-US" sz="1000" dirty="0" smtClean="0"/>
          </a:p>
          <a:p>
            <a:r>
              <a:rPr lang="en-US" dirty="0" smtClean="0"/>
              <a:t>Not the standard of care for patients with severe TBI</a:t>
            </a:r>
          </a:p>
          <a:p>
            <a:endParaRPr lang="en-US" sz="1000" dirty="0" smtClean="0"/>
          </a:p>
          <a:p>
            <a:r>
              <a:rPr lang="en-US" dirty="0" smtClean="0"/>
              <a:t>Additional well-controlled clinical trials are needed</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Hypothermia in Cardiac Arrest</a:t>
            </a:r>
            <a:endParaRPr lang="en-US" dirty="0"/>
          </a:p>
        </p:txBody>
      </p:sp>
      <p:sp>
        <p:nvSpPr>
          <p:cNvPr id="3" name="Content Placeholder 2"/>
          <p:cNvSpPr>
            <a:spLocks noGrp="1"/>
          </p:cNvSpPr>
          <p:nvPr>
            <p:ph idx="1"/>
          </p:nvPr>
        </p:nvSpPr>
        <p:spPr/>
        <p:txBody>
          <a:bodyPr/>
          <a:lstStyle/>
          <a:p>
            <a:r>
              <a:rPr lang="en-US" dirty="0" smtClean="0"/>
              <a:t>Mild hypothermia improves neurologic outcome from cardiac arrest	</a:t>
            </a:r>
          </a:p>
          <a:p>
            <a:r>
              <a:rPr lang="en-US" dirty="0" smtClean="0"/>
              <a:t>2 major studies</a:t>
            </a:r>
          </a:p>
          <a:p>
            <a:pPr lvl="1"/>
            <a:r>
              <a:rPr lang="en-US" dirty="0" smtClean="0"/>
              <a:t>Bernard et al. </a:t>
            </a:r>
            <a:r>
              <a:rPr lang="en-US" i="1" dirty="0" smtClean="0"/>
              <a:t>NEJM</a:t>
            </a:r>
            <a:r>
              <a:rPr lang="en-US" dirty="0" smtClean="0"/>
              <a:t> 2002</a:t>
            </a:r>
          </a:p>
          <a:p>
            <a:pPr lvl="1"/>
            <a:r>
              <a:rPr lang="en-US" dirty="0" smtClean="0"/>
              <a:t>Zeiner et al. </a:t>
            </a:r>
            <a:r>
              <a:rPr lang="en-US" i="1" dirty="0" smtClean="0"/>
              <a:t>Stroke</a:t>
            </a:r>
            <a:r>
              <a:rPr lang="en-US" dirty="0" smtClean="0"/>
              <a:t> 2000 (HACA)</a:t>
            </a:r>
          </a:p>
          <a:p>
            <a:pPr>
              <a:buNone/>
            </a:pPr>
            <a:endParaRPr lang="en-US" dirty="0" smtClean="0"/>
          </a:p>
        </p:txBody>
      </p:sp>
      <p:pic>
        <p:nvPicPr>
          <p:cNvPr id="6146" name="Picture 2" descr="http://www.fotosearch.com/bthumb/CSP/CSP026/k0269098.jpg"/>
          <p:cNvPicPr>
            <a:picLocks noChangeAspect="1" noChangeArrowheads="1"/>
          </p:cNvPicPr>
          <p:nvPr/>
        </p:nvPicPr>
        <p:blipFill>
          <a:blip r:embed="rId2" cstate="print"/>
          <a:srcRect/>
          <a:stretch>
            <a:fillRect/>
          </a:stretch>
        </p:blipFill>
        <p:spPr bwMode="auto">
          <a:xfrm>
            <a:off x="6324600" y="4724400"/>
            <a:ext cx="2609850" cy="1919007"/>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772400" cy="1143000"/>
          </a:xfrm>
        </p:spPr>
        <p:txBody>
          <a:bodyPr/>
          <a:lstStyle/>
          <a:p>
            <a:pPr algn="l"/>
            <a:r>
              <a:rPr lang="en-US" sz="3400" dirty="0" smtClean="0"/>
              <a:t>Treatment of comatose survivors of out-of-hospital cardiac arrest with induced hypothermia</a:t>
            </a:r>
            <a:r>
              <a:rPr lang="en-US" b="1" dirty="0" smtClean="0"/>
              <a:t/>
            </a:r>
            <a:br>
              <a:rPr lang="en-US" b="1" dirty="0" smtClean="0"/>
            </a:br>
            <a:endParaRPr lang="en-US" sz="2000" dirty="0"/>
          </a:p>
        </p:txBody>
      </p:sp>
      <p:sp>
        <p:nvSpPr>
          <p:cNvPr id="3" name="Content Placeholder 2"/>
          <p:cNvSpPr>
            <a:spLocks noGrp="1"/>
          </p:cNvSpPr>
          <p:nvPr>
            <p:ph idx="1"/>
          </p:nvPr>
        </p:nvSpPr>
        <p:spPr>
          <a:xfrm>
            <a:off x="685800" y="1828800"/>
            <a:ext cx="7772400" cy="4267200"/>
          </a:xfrm>
        </p:spPr>
        <p:txBody>
          <a:bodyPr/>
          <a:lstStyle/>
          <a:p>
            <a:r>
              <a:rPr lang="en-US" sz="2800" dirty="0" smtClean="0"/>
              <a:t>77 patients with cardiac arrest</a:t>
            </a:r>
          </a:p>
          <a:p>
            <a:endParaRPr lang="en-US" sz="1000" dirty="0" smtClean="0"/>
          </a:p>
          <a:p>
            <a:r>
              <a:rPr lang="en-US" sz="2800" dirty="0" smtClean="0"/>
              <a:t>Treated with hypothermia (33⁰ </a:t>
            </a:r>
            <a:r>
              <a:rPr lang="en-US" sz="2800" dirty="0" smtClean="0"/>
              <a:t>C within </a:t>
            </a:r>
            <a:r>
              <a:rPr lang="en-US" sz="2800" dirty="0" smtClean="0"/>
              <a:t>2 hrs of ROSC and for 12 hours) or remained normothermic</a:t>
            </a:r>
          </a:p>
          <a:p>
            <a:endParaRPr lang="en-US" sz="1000" dirty="0" smtClean="0"/>
          </a:p>
          <a:p>
            <a:r>
              <a:rPr lang="en-US" sz="2800" dirty="0" smtClean="0"/>
              <a:t>49% (vs. 26% normothermic) survived and had a good neurologic outcome</a:t>
            </a:r>
          </a:p>
          <a:p>
            <a:endParaRPr lang="en-US" sz="1000" dirty="0" smtClean="0"/>
          </a:p>
          <a:p>
            <a:r>
              <a:rPr lang="en-US" sz="2800" dirty="0" smtClean="0"/>
              <a:t>Hypothermia associated with </a:t>
            </a:r>
            <a:r>
              <a:rPr lang="en-US" sz="2800" dirty="0" smtClean="0">
                <a:latin typeface="Calibri"/>
              </a:rPr>
              <a:t>↓</a:t>
            </a:r>
            <a:r>
              <a:rPr lang="en-US" sz="2800" dirty="0" smtClean="0"/>
              <a:t>CO, </a:t>
            </a:r>
            <a:r>
              <a:rPr lang="en-US" sz="2800" dirty="0" smtClean="0">
                <a:latin typeface="Calibri"/>
              </a:rPr>
              <a:t>↑</a:t>
            </a:r>
            <a:r>
              <a:rPr lang="en-US" sz="2800" dirty="0" smtClean="0"/>
              <a:t>SVR, hyperglycemia</a:t>
            </a:r>
            <a:endParaRPr lang="en-US" sz="2800" dirty="0"/>
          </a:p>
        </p:txBody>
      </p:sp>
      <p:sp>
        <p:nvSpPr>
          <p:cNvPr id="5" name="TextBox 4"/>
          <p:cNvSpPr txBox="1"/>
          <p:nvPr/>
        </p:nvSpPr>
        <p:spPr>
          <a:xfrm>
            <a:off x="5486400" y="6324600"/>
            <a:ext cx="3505200" cy="830997"/>
          </a:xfrm>
          <a:prstGeom prst="rect">
            <a:avLst/>
          </a:prstGeom>
          <a:noFill/>
        </p:spPr>
        <p:txBody>
          <a:bodyPr wrap="square" rtlCol="0">
            <a:spAutoFit/>
          </a:bodyPr>
          <a:lstStyle/>
          <a:p>
            <a:pPr marL="0" lvl="1"/>
            <a:r>
              <a:rPr lang="en-US" dirty="0" smtClean="0"/>
              <a:t>Bernard et al. </a:t>
            </a:r>
            <a:r>
              <a:rPr lang="en-US" i="1" dirty="0" smtClean="0"/>
              <a:t>NEJM</a:t>
            </a:r>
            <a:r>
              <a:rPr lang="en-US" dirty="0" smtClean="0"/>
              <a:t> 2002</a:t>
            </a:r>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772400" cy="1143000"/>
          </a:xfrm>
        </p:spPr>
        <p:txBody>
          <a:bodyPr/>
          <a:lstStyle/>
          <a:p>
            <a:pPr algn="l"/>
            <a:r>
              <a:rPr lang="en-US" sz="3800" dirty="0" smtClean="0"/>
              <a:t>Mild resuscitative hypothermia to improve outcome after cardiac arrest</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274 patients with cardiac arrest due to ventricular fibrillation</a:t>
            </a:r>
          </a:p>
          <a:p>
            <a:endParaRPr lang="en-US" sz="1000" dirty="0" smtClean="0"/>
          </a:p>
          <a:p>
            <a:r>
              <a:rPr lang="en-US" dirty="0" smtClean="0"/>
              <a:t>Cooled to 32-34</a:t>
            </a:r>
            <a:r>
              <a:rPr lang="en-US" dirty="0" smtClean="0"/>
              <a:t>⁰C </a:t>
            </a:r>
            <a:r>
              <a:rPr lang="en-US" dirty="0" smtClean="0"/>
              <a:t>for 24 hours</a:t>
            </a:r>
          </a:p>
          <a:p>
            <a:endParaRPr lang="en-US" sz="1000" dirty="0" smtClean="0"/>
          </a:p>
          <a:p>
            <a:r>
              <a:rPr lang="en-US" dirty="0" smtClean="0"/>
              <a:t>Decrease in 6 month mortality (41% vs 55% normothermic patients)</a:t>
            </a:r>
          </a:p>
          <a:p>
            <a:endParaRPr lang="en-US" sz="1000" dirty="0" smtClean="0"/>
          </a:p>
          <a:p>
            <a:r>
              <a:rPr lang="en-US" dirty="0" smtClean="0"/>
              <a:t>Improved neurologic outcome at 6 months</a:t>
            </a:r>
          </a:p>
          <a:p>
            <a:endParaRPr lang="en-US" dirty="0"/>
          </a:p>
        </p:txBody>
      </p:sp>
      <p:sp>
        <p:nvSpPr>
          <p:cNvPr id="6" name="TextBox 5"/>
          <p:cNvSpPr txBox="1"/>
          <p:nvPr/>
        </p:nvSpPr>
        <p:spPr>
          <a:xfrm>
            <a:off x="5562600" y="6248400"/>
            <a:ext cx="3429000" cy="457200"/>
          </a:xfrm>
          <a:prstGeom prst="rect">
            <a:avLst/>
          </a:prstGeom>
          <a:noFill/>
        </p:spPr>
        <p:txBody>
          <a:bodyPr wrap="square" rtlCol="0">
            <a:spAutoFit/>
          </a:bodyPr>
          <a:lstStyle/>
          <a:p>
            <a:r>
              <a:rPr lang="en-US" dirty="0" smtClean="0"/>
              <a:t>Zeiner et al. </a:t>
            </a:r>
            <a:r>
              <a:rPr lang="en-US" i="1" dirty="0" smtClean="0"/>
              <a:t>Stroke</a:t>
            </a:r>
            <a:r>
              <a:rPr lang="en-US" dirty="0" smtClean="0"/>
              <a:t> 2000</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2005 AHA Guidelines</a:t>
            </a:r>
            <a:endParaRPr lang="en-US" dirty="0"/>
          </a:p>
        </p:txBody>
      </p:sp>
      <p:sp>
        <p:nvSpPr>
          <p:cNvPr id="3" name="Content Placeholder 2"/>
          <p:cNvSpPr>
            <a:spLocks noGrp="1"/>
          </p:cNvSpPr>
          <p:nvPr>
            <p:ph idx="1"/>
          </p:nvPr>
        </p:nvSpPr>
        <p:spPr/>
        <p:txBody>
          <a:bodyPr/>
          <a:lstStyle/>
          <a:p>
            <a:r>
              <a:rPr lang="en-US" dirty="0" smtClean="0"/>
              <a:t>Unconscious adult patients with ROSC after out-of-hospital cardiac arrest should be cooled to 32°C to 34°C (89.6°F to 93.2°F) for 12 to 24 hours when the initial rhythm was ventricular fibrillation</a:t>
            </a:r>
          </a:p>
          <a:p>
            <a:endParaRPr lang="en-US" sz="1000" dirty="0" smtClean="0"/>
          </a:p>
          <a:p>
            <a:r>
              <a:rPr lang="en-US" dirty="0" smtClean="0"/>
              <a:t>Similar therapy may be beneficial for patients with non-VF arrest out of hospital or for in-hospital arrest</a:t>
            </a:r>
          </a:p>
          <a:p>
            <a:endParaRPr lang="en-US" dirty="0"/>
          </a:p>
        </p:txBody>
      </p:sp>
      <p:pic>
        <p:nvPicPr>
          <p:cNvPr id="3074" name="Picture 2" descr="http://www.google.com/images?q=tbn:CbXGOfy0C3s5QM::https://www.healthedsolutions.com/Public/Courses/~/Global/images/aha_logo.jpg&amp;h=68&amp;w=156&amp;usg=__d0Qtids8tI90eoCiR-aF5cL4XUI=">
            <a:hlinkClick r:id="rId3"/>
          </p:cNvPr>
          <p:cNvPicPr>
            <a:picLocks noChangeAspect="1" noChangeArrowheads="1"/>
          </p:cNvPicPr>
          <p:nvPr/>
        </p:nvPicPr>
        <p:blipFill>
          <a:blip r:embed="rId4" cstate="print"/>
          <a:srcRect/>
          <a:stretch>
            <a:fillRect/>
          </a:stretch>
        </p:blipFill>
        <p:spPr bwMode="auto">
          <a:xfrm>
            <a:off x="6096000" y="443523"/>
            <a:ext cx="2819400" cy="1228969"/>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685800" y="1752600"/>
            <a:ext cx="7772400" cy="4114800"/>
          </a:xfrm>
        </p:spPr>
        <p:txBody>
          <a:bodyPr/>
          <a:lstStyle/>
          <a:p>
            <a:pPr>
              <a:buNone/>
            </a:pPr>
            <a:r>
              <a:rPr lang="en-US" sz="1600" dirty="0" smtClean="0"/>
              <a:t>Alty JE, Ford HL. Multi-system complications of hypothermia: a case of recurrent episodic  hypothermia with a review of the pathophysiology of hypothermia. </a:t>
            </a:r>
            <a:r>
              <a:rPr lang="en-US" sz="1600" i="1" dirty="0" smtClean="0"/>
              <a:t>Postgrad Med J </a:t>
            </a:r>
            <a:r>
              <a:rPr lang="en-US" sz="1600" dirty="0" smtClean="0"/>
              <a:t>2008;84:282-286</a:t>
            </a:r>
            <a:endParaRPr lang="en-US" sz="1600" dirty="0" smtClean="0"/>
          </a:p>
          <a:p>
            <a:pPr>
              <a:buNone/>
            </a:pPr>
            <a:r>
              <a:rPr lang="en-US" sz="1600" dirty="0" smtClean="0"/>
              <a:t>Armstrong SR, Roberts BK, Aronsohn M. Perioperative hypothermia. J Vet Emerg Crit Care 2005;15(1):32-37</a:t>
            </a:r>
          </a:p>
          <a:p>
            <a:pPr>
              <a:buNone/>
            </a:pPr>
            <a:r>
              <a:rPr lang="en-US" sz="1600" dirty="0" smtClean="0"/>
              <a:t>Arrich J, Holzer M, Herkner H et al. Hypothermia for neuroprotection in adults after </a:t>
            </a:r>
          </a:p>
          <a:p>
            <a:pPr>
              <a:buNone/>
            </a:pPr>
            <a:r>
              <a:rPr lang="en-US" sz="1600" dirty="0" smtClean="0"/>
              <a:t>	cardiopulmonary resuscitation. </a:t>
            </a:r>
            <a:r>
              <a:rPr lang="en-US" sz="1600" i="1" dirty="0" smtClean="0"/>
              <a:t>Cochrane Database of Systematic Reviews</a:t>
            </a:r>
            <a:r>
              <a:rPr lang="en-US" sz="1600" dirty="0" smtClean="0"/>
              <a:t> 2009;4:CD004128</a:t>
            </a:r>
          </a:p>
          <a:p>
            <a:pPr>
              <a:buNone/>
            </a:pPr>
            <a:r>
              <a:rPr lang="en-US" sz="1600" dirty="0" smtClean="0"/>
              <a:t>Bernard SA, Gray TW, Buist MD, et al. Treatment of comatose survivors of out-of-hospital cardiac arrest with induced hypothermia. </a:t>
            </a:r>
            <a:r>
              <a:rPr lang="en-US" sz="1600" i="1" dirty="0" smtClean="0"/>
              <a:t>New Eng J Med</a:t>
            </a:r>
            <a:r>
              <a:rPr lang="en-US" sz="1600" dirty="0" smtClean="0"/>
              <a:t> 2002;346(8):557-563</a:t>
            </a:r>
          </a:p>
          <a:p>
            <a:pPr>
              <a:buNone/>
            </a:pPr>
            <a:r>
              <a:rPr lang="en-US" sz="1600" dirty="0" smtClean="0"/>
              <a:t>Bernard SA, </a:t>
            </a:r>
            <a:r>
              <a:rPr lang="en-US" sz="1600" dirty="0" err="1" smtClean="0"/>
              <a:t>Buist</a:t>
            </a:r>
            <a:r>
              <a:rPr lang="en-US" sz="1600" dirty="0" smtClean="0"/>
              <a:t> M. Induced hypothermia in critical care medicine: A review.  </a:t>
            </a:r>
            <a:r>
              <a:rPr lang="en-US" sz="1600" i="1" dirty="0" err="1" smtClean="0"/>
              <a:t>Crit</a:t>
            </a:r>
            <a:r>
              <a:rPr lang="en-US" sz="1600" i="1" dirty="0" smtClean="0"/>
              <a:t> Care Med </a:t>
            </a:r>
            <a:r>
              <a:rPr lang="en-US" sz="1600" dirty="0" smtClean="0"/>
              <a:t>2003:31;2041-2051</a:t>
            </a:r>
          </a:p>
          <a:p>
            <a:pPr>
              <a:buNone/>
            </a:pPr>
            <a:r>
              <a:rPr lang="en-US" sz="1600" dirty="0" smtClean="0"/>
              <a:t>Clifton GL, Miller ER, Sung CC, et al. Lack of effect of induction of hypothermia after acute brain injury. </a:t>
            </a:r>
            <a:r>
              <a:rPr lang="en-US" sz="1600" i="1" dirty="0" smtClean="0"/>
              <a:t>N </a:t>
            </a:r>
            <a:r>
              <a:rPr lang="en-US" sz="1600" i="1" dirty="0" err="1" smtClean="0"/>
              <a:t>Engl</a:t>
            </a:r>
            <a:r>
              <a:rPr lang="en-US" sz="1600" i="1" dirty="0" smtClean="0"/>
              <a:t> J Med </a:t>
            </a:r>
            <a:r>
              <a:rPr lang="en-US" sz="1600" dirty="0" smtClean="0"/>
              <a:t>2001;344:556-563</a:t>
            </a:r>
          </a:p>
          <a:p>
            <a:pPr>
              <a:buNone/>
            </a:pPr>
            <a:r>
              <a:rPr lang="en-US" sz="1600" dirty="0" smtClean="0"/>
              <a:t>Dietrich WD, </a:t>
            </a:r>
            <a:r>
              <a:rPr lang="en-US" sz="1600" dirty="0" err="1" smtClean="0"/>
              <a:t>Bramlett</a:t>
            </a:r>
            <a:r>
              <a:rPr lang="en-US" sz="1600" dirty="0" smtClean="0"/>
              <a:t> HM. The evidence for hypothermia as a </a:t>
            </a:r>
            <a:r>
              <a:rPr lang="en-US" sz="1600" dirty="0" err="1" smtClean="0"/>
              <a:t>neuroprotectant</a:t>
            </a:r>
            <a:r>
              <a:rPr lang="en-US" sz="1600" dirty="0" smtClean="0"/>
              <a:t> in traumatic brain injury. </a:t>
            </a:r>
            <a:r>
              <a:rPr lang="en-US" sz="1600" i="1" dirty="0" err="1" smtClean="0"/>
              <a:t>Neurotherapeutics</a:t>
            </a:r>
            <a:r>
              <a:rPr lang="en-US" sz="1600" i="1" dirty="0" smtClean="0"/>
              <a:t> </a:t>
            </a:r>
            <a:r>
              <a:rPr lang="en-US" sz="1600" dirty="0" smtClean="0"/>
              <a:t>2010;7:43-50</a:t>
            </a:r>
          </a:p>
          <a:p>
            <a:pPr>
              <a:buNone/>
            </a:pPr>
            <a:endParaRPr lang="en-US" sz="1600" dirty="0" smtClean="0"/>
          </a:p>
          <a:p>
            <a:pPr>
              <a:buNone/>
            </a:pP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a:buNone/>
            </a:pPr>
            <a:r>
              <a:rPr lang="en-US" sz="1600" dirty="0" smtClean="0"/>
              <a:t>Hayes GM. Severe seizures associated with traumatic brain injury managed by controlled hypothermia, pharmacologic coma and mechanical ventilation in a dog. </a:t>
            </a:r>
            <a:r>
              <a:rPr lang="en-US" sz="1600" i="1" dirty="0" smtClean="0"/>
              <a:t>J Vet </a:t>
            </a:r>
            <a:r>
              <a:rPr lang="en-US" sz="1600" i="1" dirty="0" err="1" smtClean="0"/>
              <a:t>Emerg</a:t>
            </a:r>
            <a:r>
              <a:rPr lang="en-US" sz="1600" i="1" dirty="0" smtClean="0"/>
              <a:t> </a:t>
            </a:r>
            <a:r>
              <a:rPr lang="en-US" sz="1600" i="1" dirty="0" err="1" smtClean="0"/>
              <a:t>Crit</a:t>
            </a:r>
            <a:r>
              <a:rPr lang="en-US" sz="1600" i="1" dirty="0" smtClean="0"/>
              <a:t> Care </a:t>
            </a:r>
            <a:r>
              <a:rPr lang="en-US" sz="1600" dirty="0" smtClean="0"/>
              <a:t>2009;19(6):629-634</a:t>
            </a:r>
            <a:endParaRPr lang="en-US" sz="1600" i="1" dirty="0" smtClean="0"/>
          </a:p>
          <a:p>
            <a:pPr>
              <a:buNone/>
            </a:pPr>
            <a:r>
              <a:rPr lang="en-US" sz="1600" dirty="0" smtClean="0"/>
              <a:t>J</a:t>
            </a:r>
            <a:r>
              <a:rPr lang="en-US" sz="1600" dirty="0" smtClean="0"/>
              <a:t>, Yu M, Zhu C. Effect of long-term mild hypothermia therapy in patients with severe traumatic brain injury: 1 year follow-up review of 87 cases. </a:t>
            </a:r>
            <a:r>
              <a:rPr lang="en-US" sz="1600" i="1" dirty="0" smtClean="0"/>
              <a:t>J </a:t>
            </a:r>
            <a:r>
              <a:rPr lang="en-US" sz="1600" i="1" dirty="0" err="1" smtClean="0"/>
              <a:t>Neurosurg</a:t>
            </a:r>
            <a:r>
              <a:rPr lang="en-US" sz="1600" dirty="0" smtClean="0"/>
              <a:t> 2000;93:546-549</a:t>
            </a:r>
          </a:p>
          <a:p>
            <a:pPr>
              <a:buNone/>
            </a:pPr>
            <a:r>
              <a:rPr lang="en-US" sz="1600" dirty="0" smtClean="0"/>
              <a:t>Lynn M, </a:t>
            </a:r>
            <a:r>
              <a:rPr lang="en-US" sz="1600" dirty="0" err="1" smtClean="0"/>
              <a:t>Jeroukhimov</a:t>
            </a:r>
            <a:r>
              <a:rPr lang="en-US" sz="1600" dirty="0" smtClean="0"/>
              <a:t> I, Klein Y, et al.  Updates in the management of severe </a:t>
            </a:r>
            <a:r>
              <a:rPr lang="en-US" sz="1600" dirty="0" err="1" smtClean="0"/>
              <a:t>coagulopathy</a:t>
            </a:r>
            <a:r>
              <a:rPr lang="en-US" sz="1600" dirty="0" smtClean="0"/>
              <a:t> in trauma patients. </a:t>
            </a:r>
            <a:r>
              <a:rPr lang="en-US" sz="1600" i="1" dirty="0" smtClean="0"/>
              <a:t>Intensive Care Med</a:t>
            </a:r>
            <a:r>
              <a:rPr lang="en-US" sz="1600" dirty="0" smtClean="0"/>
              <a:t> 2002; 28:S241-S247</a:t>
            </a:r>
          </a:p>
          <a:p>
            <a:pPr>
              <a:buNone/>
            </a:pPr>
            <a:r>
              <a:rPr lang="en-US" sz="1600" dirty="0" smtClean="0"/>
              <a:t>Mallet ML. </a:t>
            </a:r>
            <a:r>
              <a:rPr lang="en-US" sz="1600" dirty="0" err="1" smtClean="0"/>
              <a:t>Pathophysiology</a:t>
            </a:r>
            <a:r>
              <a:rPr lang="en-US" sz="1600" dirty="0" smtClean="0"/>
              <a:t> of accidental hypothermia. </a:t>
            </a:r>
            <a:r>
              <a:rPr lang="en-US" sz="1600" i="1" dirty="0" smtClean="0"/>
              <a:t>Q J Med</a:t>
            </a:r>
            <a:r>
              <a:rPr lang="en-US" sz="1600" dirty="0" smtClean="0"/>
              <a:t> 2002;95(12):775-785</a:t>
            </a:r>
          </a:p>
          <a:p>
            <a:pPr>
              <a:buNone/>
            </a:pPr>
            <a:r>
              <a:rPr lang="en-US" sz="1600" dirty="0" smtClean="0"/>
              <a:t>Marion DW, </a:t>
            </a:r>
            <a:r>
              <a:rPr lang="en-US" sz="1600" dirty="0" err="1" smtClean="0"/>
              <a:t>Penrod</a:t>
            </a:r>
            <a:r>
              <a:rPr lang="en-US" sz="1600" dirty="0" smtClean="0"/>
              <a:t> LE, Kelsey SF, et al. Treatment of traumatic brain injury with moderate hypothermia </a:t>
            </a:r>
            <a:r>
              <a:rPr lang="en-US" sz="1600" i="1" dirty="0" smtClean="0"/>
              <a:t>New </a:t>
            </a:r>
            <a:r>
              <a:rPr lang="en-US" sz="1600" i="1" dirty="0" err="1" smtClean="0"/>
              <a:t>Engl</a:t>
            </a:r>
            <a:r>
              <a:rPr lang="en-US" sz="1600" i="1" dirty="0" smtClean="0"/>
              <a:t> J Med</a:t>
            </a:r>
            <a:r>
              <a:rPr lang="en-US" sz="1600" dirty="0" smtClean="0"/>
              <a:t> 1997;336:540-546</a:t>
            </a:r>
          </a:p>
          <a:p>
            <a:pPr>
              <a:buNone/>
            </a:pPr>
            <a:r>
              <a:rPr lang="en-US" sz="1600" dirty="0" err="1" smtClean="0"/>
              <a:t>Onken</a:t>
            </a:r>
            <a:r>
              <a:rPr lang="en-US" sz="1600" dirty="0" smtClean="0"/>
              <a:t> A, Kirby R, </a:t>
            </a:r>
            <a:r>
              <a:rPr lang="en-US" sz="1600" dirty="0" err="1" smtClean="0"/>
              <a:t>Rudloff</a:t>
            </a:r>
            <a:r>
              <a:rPr lang="en-US" sz="1600" dirty="0" smtClean="0"/>
              <a:t> E. Hypothermia in critically ill dogs and cats. Comp Cont Ed </a:t>
            </a:r>
            <a:r>
              <a:rPr lang="en-US" sz="1600" dirty="0" err="1" smtClean="0"/>
              <a:t>Pract</a:t>
            </a:r>
            <a:r>
              <a:rPr lang="en-US" sz="1600" dirty="0" smtClean="0"/>
              <a:t> Vet 2001; 23(6):506-520</a:t>
            </a:r>
          </a:p>
          <a:p>
            <a:pPr>
              <a:buNone/>
            </a:pPr>
            <a:r>
              <a:rPr lang="en-US" sz="1600" dirty="0" err="1" smtClean="0"/>
              <a:t>Rosomoff</a:t>
            </a:r>
            <a:r>
              <a:rPr lang="en-US" sz="1600" dirty="0" smtClean="0"/>
              <a:t> HL, </a:t>
            </a:r>
            <a:r>
              <a:rPr lang="en-US" sz="1600" dirty="0" err="1" smtClean="0"/>
              <a:t>Holaday</a:t>
            </a:r>
            <a:r>
              <a:rPr lang="en-US" sz="1600" dirty="0" smtClean="0"/>
              <a:t> DA. Cerebral blood flow and cerebral oxygen consumption during hypothermia. </a:t>
            </a:r>
            <a:r>
              <a:rPr lang="de-DE" sz="1600" i="1" dirty="0" smtClean="0"/>
              <a:t>Am J Physiol</a:t>
            </a:r>
            <a:r>
              <a:rPr lang="de-DE" sz="1600" dirty="0" smtClean="0"/>
              <a:t> 1954; </a:t>
            </a:r>
            <a:r>
              <a:rPr lang="de-DE" sz="1600" i="1" dirty="0" smtClean="0"/>
              <a:t>179</a:t>
            </a:r>
            <a:r>
              <a:rPr lang="de-DE" sz="1600" i="1" dirty="0" smtClean="0"/>
              <a:t>: </a:t>
            </a:r>
            <a:r>
              <a:rPr lang="de-DE" sz="1600" i="1" dirty="0" smtClean="0"/>
              <a:t>85-88</a:t>
            </a:r>
            <a:endParaRPr lang="en-US" sz="1600" i="1" dirty="0" smtClean="0"/>
          </a:p>
          <a:p>
            <a:pPr>
              <a:buNone/>
            </a:pPr>
            <a:r>
              <a:rPr lang="en-US" sz="1600" dirty="0" smtClean="0"/>
              <a:t>Todd </a:t>
            </a:r>
            <a:r>
              <a:rPr lang="en-US" sz="1600" dirty="0" smtClean="0"/>
              <a:t>J, Powell LL. Hypothermia. In Silverstein DC, Hopper K eds. Small Animal Critical Care Medicine, St, Louis: Saunders Elsevier; 2009, 720-722. </a:t>
            </a:r>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a:buNone/>
            </a:pPr>
            <a:r>
              <a:rPr lang="en-US" sz="1600" dirty="0" err="1" smtClean="0"/>
              <a:t>Varon</a:t>
            </a:r>
            <a:r>
              <a:rPr lang="en-US" sz="1600" dirty="0" smtClean="0"/>
              <a:t> J, Acosta P. Therapeutic hypothermia:  past, present and future.  </a:t>
            </a:r>
            <a:r>
              <a:rPr lang="en-US" sz="1600" i="1" dirty="0" smtClean="0"/>
              <a:t>Chest </a:t>
            </a:r>
            <a:r>
              <a:rPr lang="en-US" sz="1600" dirty="0" smtClean="0"/>
              <a:t>2008;133:1267-1274</a:t>
            </a:r>
          </a:p>
          <a:p>
            <a:pPr>
              <a:buNone/>
            </a:pPr>
            <a:r>
              <a:rPr lang="en-US" sz="1600" dirty="0" err="1" smtClean="0"/>
              <a:t>Wingfield</a:t>
            </a:r>
            <a:r>
              <a:rPr lang="en-US" sz="1600" dirty="0" smtClean="0"/>
              <a:t> WE. Accidental hypothermia. In </a:t>
            </a:r>
            <a:r>
              <a:rPr lang="en-US" sz="1600" dirty="0" err="1" smtClean="0"/>
              <a:t>Wingfield</a:t>
            </a:r>
            <a:r>
              <a:rPr lang="en-US" sz="1600" dirty="0" smtClean="0"/>
              <a:t> WE, </a:t>
            </a:r>
            <a:r>
              <a:rPr lang="en-US" sz="1600" dirty="0" err="1" smtClean="0"/>
              <a:t>Raffe</a:t>
            </a:r>
            <a:r>
              <a:rPr lang="en-US" sz="1600" dirty="0" smtClean="0"/>
              <a:t> MR eds. The Veterinary ICU Book, Jackson Hole: Teton </a:t>
            </a:r>
            <a:r>
              <a:rPr lang="en-US" sz="1600" dirty="0" err="1" smtClean="0"/>
              <a:t>NewMedia</a:t>
            </a:r>
            <a:r>
              <a:rPr lang="en-US" sz="1600" dirty="0" smtClean="0"/>
              <a:t>; 2002, 1116-1129</a:t>
            </a:r>
          </a:p>
          <a:p>
            <a:pPr>
              <a:buNone/>
            </a:pPr>
            <a:r>
              <a:rPr lang="en-US" sz="1600" dirty="0" err="1" smtClean="0"/>
              <a:t>Zeiner</a:t>
            </a:r>
            <a:r>
              <a:rPr lang="en-US" sz="1600" dirty="0" smtClean="0"/>
              <a:t> A, </a:t>
            </a:r>
            <a:r>
              <a:rPr lang="en-US" sz="1600" dirty="0" err="1" smtClean="0"/>
              <a:t>Holzer</a:t>
            </a:r>
            <a:r>
              <a:rPr lang="en-US" sz="1600" dirty="0" smtClean="0"/>
              <a:t> M, </a:t>
            </a:r>
            <a:r>
              <a:rPr lang="en-US" sz="1600" dirty="0" err="1" smtClean="0"/>
              <a:t>Sterz</a:t>
            </a:r>
            <a:r>
              <a:rPr lang="en-US" sz="1600" dirty="0" smtClean="0"/>
              <a:t> F et al. Mild resuscitative hypothermia to improve neurological outcome after cardiac arrest. </a:t>
            </a:r>
            <a:r>
              <a:rPr lang="en-US" sz="1600" i="1" dirty="0" smtClean="0"/>
              <a:t>Stroke</a:t>
            </a:r>
            <a:r>
              <a:rPr lang="en-US" sz="1600" dirty="0" smtClean="0"/>
              <a:t> 2000;31:86-94</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Pathogenesis of Hypothermia</a:t>
            </a:r>
            <a:endParaRPr lang="en-US" dirty="0"/>
          </a:p>
        </p:txBody>
      </p:sp>
      <p:sp>
        <p:nvSpPr>
          <p:cNvPr id="3" name="Content Placeholder 2"/>
          <p:cNvSpPr>
            <a:spLocks noGrp="1"/>
          </p:cNvSpPr>
          <p:nvPr>
            <p:ph idx="1"/>
          </p:nvPr>
        </p:nvSpPr>
        <p:spPr/>
        <p:txBody>
          <a:bodyPr/>
          <a:lstStyle/>
          <a:p>
            <a:r>
              <a:rPr lang="en-US" dirty="0" smtClean="0"/>
              <a:t>Exposure to cold</a:t>
            </a:r>
          </a:p>
          <a:p>
            <a:endParaRPr lang="en-US" sz="1000" dirty="0" smtClean="0"/>
          </a:p>
          <a:p>
            <a:r>
              <a:rPr lang="en-US" dirty="0" smtClean="0"/>
              <a:t>Increased activity in the afferent fibers from cutaneous cold receptors</a:t>
            </a:r>
          </a:p>
          <a:p>
            <a:pPr>
              <a:buNone/>
            </a:pPr>
            <a:endParaRPr lang="en-US" sz="1000" dirty="0" smtClean="0"/>
          </a:p>
          <a:p>
            <a:r>
              <a:rPr lang="en-US" dirty="0" smtClean="0"/>
              <a:t>Stimulation of pre-optic nucleus of anterior hypothalamus</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Hypothalamic Response</a:t>
            </a:r>
            <a:endParaRPr lang="en-US" dirty="0"/>
          </a:p>
        </p:txBody>
      </p:sp>
      <p:sp>
        <p:nvSpPr>
          <p:cNvPr id="3" name="Content Placeholder 2"/>
          <p:cNvSpPr>
            <a:spLocks noGrp="1"/>
          </p:cNvSpPr>
          <p:nvPr>
            <p:ph idx="1"/>
          </p:nvPr>
        </p:nvSpPr>
        <p:spPr/>
        <p:txBody>
          <a:bodyPr/>
          <a:lstStyle/>
          <a:p>
            <a:r>
              <a:rPr lang="en-US" dirty="0" smtClean="0"/>
              <a:t>Immediate</a:t>
            </a:r>
          </a:p>
          <a:p>
            <a:pPr lvl="1"/>
            <a:r>
              <a:rPr lang="en-US" dirty="0" smtClean="0"/>
              <a:t>Autonomic nervous system</a:t>
            </a:r>
          </a:p>
          <a:p>
            <a:endParaRPr lang="en-US" sz="1000" dirty="0" smtClean="0"/>
          </a:p>
          <a:p>
            <a:r>
              <a:rPr lang="en-US" dirty="0" smtClean="0"/>
              <a:t>Delayed</a:t>
            </a:r>
          </a:p>
          <a:p>
            <a:pPr lvl="1"/>
            <a:r>
              <a:rPr lang="en-US" dirty="0" smtClean="0"/>
              <a:t>Endocrine system</a:t>
            </a:r>
          </a:p>
          <a:p>
            <a:pPr lvl="1"/>
            <a:r>
              <a:rPr lang="en-US" dirty="0" smtClean="0"/>
              <a:t>Adaptive behavioral response</a:t>
            </a:r>
          </a:p>
          <a:p>
            <a:pPr lvl="1"/>
            <a:r>
              <a:rPr lang="en-US" dirty="0" smtClean="0"/>
              <a:t>Skeletal muscle stimulation </a:t>
            </a:r>
          </a:p>
          <a:p>
            <a:pPr lvl="1"/>
            <a:r>
              <a:rPr lang="en-US" dirty="0" smtClean="0"/>
              <a:t>Shivering</a:t>
            </a:r>
            <a:endParaRPr lang="en-US" dirty="0"/>
          </a:p>
        </p:txBody>
      </p:sp>
      <p:pic>
        <p:nvPicPr>
          <p:cNvPr id="2050" name="Picture 2" descr="http://t1.gstatic.com/images?q=tbn:m_nBErCYYs6JvM:http://ginaseptiani.files.wordpress.com/2009/02/thermometer-hypothermia-710347.jpg">
            <a:hlinkClick r:id="rId3"/>
          </p:cNvPr>
          <p:cNvPicPr>
            <a:picLocks noChangeAspect="1" noChangeArrowheads="1"/>
          </p:cNvPicPr>
          <p:nvPr/>
        </p:nvPicPr>
        <p:blipFill>
          <a:blip r:embed="rId4" cstate="print"/>
          <a:srcRect/>
          <a:stretch>
            <a:fillRect/>
          </a:stretch>
        </p:blipFill>
        <p:spPr bwMode="auto">
          <a:xfrm>
            <a:off x="6369538" y="4191000"/>
            <a:ext cx="2393462" cy="23336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Autonomic Control</a:t>
            </a:r>
            <a:endParaRPr lang="en-US" dirty="0"/>
          </a:p>
        </p:txBody>
      </p:sp>
      <p:sp>
        <p:nvSpPr>
          <p:cNvPr id="3" name="Content Placeholder 2"/>
          <p:cNvSpPr>
            <a:spLocks noGrp="1"/>
          </p:cNvSpPr>
          <p:nvPr>
            <p:ph idx="1"/>
          </p:nvPr>
        </p:nvSpPr>
        <p:spPr/>
        <p:txBody>
          <a:bodyPr/>
          <a:lstStyle/>
          <a:p>
            <a:r>
              <a:rPr lang="en-US" dirty="0" smtClean="0"/>
              <a:t>Cold induced release of norepinephrine</a:t>
            </a:r>
          </a:p>
          <a:p>
            <a:endParaRPr lang="en-US" sz="1000" dirty="0" smtClean="0"/>
          </a:p>
          <a:p>
            <a:r>
              <a:rPr lang="en-US" dirty="0" smtClean="0"/>
              <a:t>Activation of sympathetic nervous system</a:t>
            </a:r>
          </a:p>
          <a:p>
            <a:endParaRPr lang="en-US" sz="1000" dirty="0" smtClean="0"/>
          </a:p>
          <a:p>
            <a:r>
              <a:rPr lang="en-US" dirty="0" smtClean="0"/>
              <a:t>Direct reflex vasoconstriction</a:t>
            </a:r>
          </a:p>
          <a:p>
            <a:endParaRPr lang="en-US" sz="1000" dirty="0" smtClean="0"/>
          </a:p>
          <a:p>
            <a:r>
              <a:rPr lang="en-US" dirty="0" smtClean="0"/>
              <a:t>Decreased blood flow to the skin</a:t>
            </a:r>
          </a:p>
          <a:p>
            <a:pPr>
              <a:buNone/>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6129</TotalTime>
  <Words>3911</Words>
  <Application>Microsoft Office PowerPoint</Application>
  <PresentationFormat>On-screen Show (4:3)</PresentationFormat>
  <Paragraphs>649</Paragraphs>
  <Slides>69</Slides>
  <Notes>31</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winter</vt:lpstr>
      <vt:lpstr>Hypothermia</vt:lpstr>
      <vt:lpstr>Definition</vt:lpstr>
      <vt:lpstr>Classification</vt:lpstr>
      <vt:lpstr>Severity</vt:lpstr>
      <vt:lpstr>Predisposing Factors</vt:lpstr>
      <vt:lpstr>Impaired Thermoregulation</vt:lpstr>
      <vt:lpstr>Pathogenesis of Hypothermia</vt:lpstr>
      <vt:lpstr>Hypothalamic Response</vt:lpstr>
      <vt:lpstr>Autonomic Control</vt:lpstr>
      <vt:lpstr>Endocrine Control</vt:lpstr>
      <vt:lpstr>Adaptive Behavioral Response</vt:lpstr>
      <vt:lpstr>Thermogenesis</vt:lpstr>
      <vt:lpstr>Physiologic Effects of Hypothermia</vt:lpstr>
      <vt:lpstr>Cardiovascular Mild hypothermia </vt:lpstr>
      <vt:lpstr>Cardiovascular Moderate hypothermia </vt:lpstr>
      <vt:lpstr>Cardiac Arrhythmias</vt:lpstr>
      <vt:lpstr>2005 AHA Guidelines</vt:lpstr>
      <vt:lpstr>Osborn (J) Waves</vt:lpstr>
      <vt:lpstr>Hematology </vt:lpstr>
      <vt:lpstr>Hematology</vt:lpstr>
      <vt:lpstr>Hematology</vt:lpstr>
      <vt:lpstr>Coagulation</vt:lpstr>
      <vt:lpstr>Coagulation</vt:lpstr>
      <vt:lpstr>Coagulation</vt:lpstr>
      <vt:lpstr>Gastrointestinal</vt:lpstr>
      <vt:lpstr>Gastrointestinal</vt:lpstr>
      <vt:lpstr>Gastrointestinal </vt:lpstr>
      <vt:lpstr>Renal</vt:lpstr>
      <vt:lpstr>Renal</vt:lpstr>
      <vt:lpstr>CNS</vt:lpstr>
      <vt:lpstr>Respiratory</vt:lpstr>
      <vt:lpstr>Respiratory</vt:lpstr>
      <vt:lpstr>Tissue Oxygen Delivery</vt:lpstr>
      <vt:lpstr>Glucose</vt:lpstr>
      <vt:lpstr>Glucose</vt:lpstr>
      <vt:lpstr>Potassium</vt:lpstr>
      <vt:lpstr>History</vt:lpstr>
      <vt:lpstr>Clinical Signs</vt:lpstr>
      <vt:lpstr>Initial Diagnostics</vt:lpstr>
      <vt:lpstr>Monitoring</vt:lpstr>
      <vt:lpstr>Therapy</vt:lpstr>
      <vt:lpstr>ABC</vt:lpstr>
      <vt:lpstr>Volume Resuscitation</vt:lpstr>
      <vt:lpstr>Passive Rewarming</vt:lpstr>
      <vt:lpstr>Initial Heating</vt:lpstr>
      <vt:lpstr>Active External Rewarming</vt:lpstr>
      <vt:lpstr>Core Rewarming</vt:lpstr>
      <vt:lpstr>Rewarming Complications</vt:lpstr>
      <vt:lpstr>Afterdrop</vt:lpstr>
      <vt:lpstr>Therapeutic Hypothermia</vt:lpstr>
      <vt:lpstr>Therapeutic Hypothermia</vt:lpstr>
      <vt:lpstr>Traumatic Brain Injury</vt:lpstr>
      <vt:lpstr>Experimental Brain Trauma</vt:lpstr>
      <vt:lpstr>Experimental Brain Trauma</vt:lpstr>
      <vt:lpstr>Clinical Adult TBI</vt:lpstr>
      <vt:lpstr>Clinical Adult TBI</vt:lpstr>
      <vt:lpstr>Clinical Adult TBI</vt:lpstr>
      <vt:lpstr>Clinical Adult TBI</vt:lpstr>
      <vt:lpstr>Clinical Adult TBI</vt:lpstr>
      <vt:lpstr>Neuroprotection</vt:lpstr>
      <vt:lpstr>Pediatric TBI</vt:lpstr>
      <vt:lpstr>Traumatic Brain Injury</vt:lpstr>
      <vt:lpstr>Hypothermia in Cardiac Arrest</vt:lpstr>
      <vt:lpstr>Treatment of comatose survivors of out-of-hospital cardiac arrest with induced hypothermia </vt:lpstr>
      <vt:lpstr>Mild resuscitative hypothermia to improve outcome after cardiac arrest </vt:lpstr>
      <vt:lpstr>2005 AHA Guidelines</vt:lpstr>
      <vt:lpstr>References</vt:lpstr>
      <vt:lpstr>References</vt:lpstr>
      <vt:lpstr>References</vt:lpstr>
    </vt:vector>
  </TitlesOfParts>
  <Manager/>
  <Company>Cornell University</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Hypothermia</dc:title>
  <dc:subject>Template Ready</dc:subject>
  <dc:creator>jrs455</dc:creator>
  <cp:keywords>Winter Snow</cp:keywords>
  <dc:description/>
  <cp:lastModifiedBy>jrs455</cp:lastModifiedBy>
  <cp:revision>194</cp:revision>
  <dcterms:created xsi:type="dcterms:W3CDTF">2010-04-09T18:35:15Z</dcterms:created>
  <dcterms:modified xsi:type="dcterms:W3CDTF">2010-06-30T23:53:27Z</dcterms:modified>
  <cp:category>Winter Snow</cp:category>
</cp:coreProperties>
</file>