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9" autoAdjust="0"/>
  </p:normalViewPr>
  <p:slideViewPr>
    <p:cSldViewPr>
      <p:cViewPr varScale="1">
        <p:scale>
          <a:sx n="70" d="100"/>
          <a:sy n="70" d="100"/>
        </p:scale>
        <p:origin x="-6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7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A6349-B016-4619-A0AA-F9BE41B14665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1917B-5E4B-494B-B3C6-745CA01057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Administering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secretin</a:t>
            </a:r>
            <a:r>
              <a:rPr lang="en-US" baseline="0" dirty="0" smtClean="0"/>
              <a:t> should stimulate </a:t>
            </a:r>
            <a:r>
              <a:rPr lang="en-US" baseline="0" dirty="0" err="1" smtClean="0"/>
              <a:t>gastrin</a:t>
            </a:r>
            <a:r>
              <a:rPr lang="en-US" baseline="0" dirty="0" smtClean="0"/>
              <a:t> secretion in patients with </a:t>
            </a:r>
            <a:r>
              <a:rPr lang="en-US" baseline="0" dirty="0" err="1" smtClean="0"/>
              <a:t>gastrinoma</a:t>
            </a:r>
            <a:r>
              <a:rPr lang="en-US" baseline="0" dirty="0" smtClean="0"/>
              <a:t> versus healthy patient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1917B-5E4B-494B-B3C6-745CA0105737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DAC94DE-F8AE-4E6B-876B-AB77269A5B22}" type="datetimeFigureOut">
              <a:rPr lang="en-US" smtClean="0"/>
              <a:t>3/21/2011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265C0A0-14EE-4739-A577-12E8258DDBF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www.alternativeremediesonline.com/i//upset_stomach.jpg&amp;imgrefurl=http://www.garmaonhealth.com/2009/08/end-sluggish-digestion/&amp;usg=__xz7xtPDAdU5Gmpxvvdbz8vgDFEU=&amp;h=350&amp;w=323&amp;sz=51&amp;hl=en&amp;start=25&amp;zoom=1&amp;tbnid=CXC3q4mN3CfqcM:&amp;tbnh=120&amp;tbnw=111&amp;ei=5p6HTYbiLYjcgQeLzYTECg&amp;prev=/images%3Fq%3Dcartoon%2Bstomach%2Bacid%26start%3D20%26um%3D1%26hl%3Den%26sa%3DN%26tbs%3Disch:1&amp;um=1&amp;itbs=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Feldman and Nelson</a:t>
            </a:r>
            <a:br>
              <a:rPr lang="en-US" dirty="0"/>
            </a:br>
            <a:r>
              <a:rPr lang="en-US" dirty="0"/>
              <a:t>Chapter 15: </a:t>
            </a:r>
            <a:r>
              <a:rPr lang="en-US" dirty="0" err="1"/>
              <a:t>Gastrinoma</a:t>
            </a:r>
            <a:r>
              <a:rPr lang="en-US" dirty="0"/>
              <a:t>, </a:t>
            </a:r>
            <a:r>
              <a:rPr lang="en-US" dirty="0" err="1"/>
              <a:t>Glucagonoma</a:t>
            </a:r>
            <a:r>
              <a:rPr lang="en-US" dirty="0"/>
              <a:t> and other </a:t>
            </a:r>
            <a:r>
              <a:rPr lang="en-US" dirty="0" err="1"/>
              <a:t>APUDomas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 descr="http://t1.gstatic.com/images?q=tbn:ANd9GcTt5mBlws7FFkA-Oybs505V04PBemfBAqI6SA-o-62-Cl3K6rzHzyo1xt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3696" y="4343400"/>
            <a:ext cx="1973579" cy="213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main actions of </a:t>
            </a:r>
            <a:r>
              <a:rPr lang="en-US" sz="3600" dirty="0" err="1"/>
              <a:t>gastrin</a:t>
            </a:r>
            <a:r>
              <a:rPr lang="en-US" sz="3600" dirty="0"/>
              <a:t> are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 Gastric acid secretion </a:t>
            </a:r>
          </a:p>
          <a:p>
            <a:r>
              <a:rPr lang="en-US" dirty="0" smtClean="0"/>
              <a:t>b</a:t>
            </a:r>
            <a:r>
              <a:rPr lang="en-US" dirty="0"/>
              <a:t>. Parietal cell growth</a:t>
            </a:r>
          </a:p>
          <a:p>
            <a:r>
              <a:rPr lang="en-US" dirty="0" smtClean="0"/>
              <a:t>c</a:t>
            </a:r>
            <a:r>
              <a:rPr lang="en-US" dirty="0"/>
              <a:t>. Pancreatic enzyme secretion</a:t>
            </a:r>
          </a:p>
          <a:p>
            <a:r>
              <a:rPr lang="en-US" dirty="0" smtClean="0"/>
              <a:t>d</a:t>
            </a:r>
            <a:r>
              <a:rPr lang="en-US" dirty="0"/>
              <a:t>. A and B</a:t>
            </a:r>
          </a:p>
          <a:p>
            <a:r>
              <a:rPr lang="en-US" dirty="0" smtClean="0"/>
              <a:t>e</a:t>
            </a:r>
            <a:r>
              <a:rPr lang="en-US" dirty="0"/>
              <a:t>. A and C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9812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300" dirty="0"/>
              <a:t>Approximately 40-50% of </a:t>
            </a:r>
            <a:r>
              <a:rPr lang="en-US" sz="3300" dirty="0" err="1"/>
              <a:t>gastrinomas</a:t>
            </a:r>
            <a:r>
              <a:rPr lang="en-US" sz="3300" dirty="0"/>
              <a:t> in people arise from the duodenum.  In contrast, almost all reported </a:t>
            </a:r>
            <a:r>
              <a:rPr lang="en-US" sz="3300" dirty="0" err="1"/>
              <a:t>gastrinomas</a:t>
            </a:r>
            <a:r>
              <a:rPr lang="en-US" sz="3300" dirty="0"/>
              <a:t> in dogs and cats are identified in which organ?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a. Jejunum</a:t>
            </a:r>
          </a:p>
          <a:p>
            <a:r>
              <a:rPr lang="en-US" dirty="0" smtClean="0"/>
              <a:t>b</a:t>
            </a:r>
            <a:r>
              <a:rPr lang="en-US" dirty="0"/>
              <a:t>. Stomach</a:t>
            </a:r>
          </a:p>
          <a:p>
            <a:r>
              <a:rPr lang="en-US" dirty="0" smtClean="0"/>
              <a:t>c</a:t>
            </a:r>
            <a:r>
              <a:rPr lang="en-US" dirty="0"/>
              <a:t>. Pancreas</a:t>
            </a:r>
          </a:p>
          <a:p>
            <a:r>
              <a:rPr lang="en-US" dirty="0" smtClean="0"/>
              <a:t>d</a:t>
            </a:r>
            <a:r>
              <a:rPr lang="en-US" dirty="0"/>
              <a:t>. Mesentery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2514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What percent of dogs and cats with </a:t>
            </a:r>
            <a:r>
              <a:rPr lang="en-US" dirty="0" err="1"/>
              <a:t>gastrinoma</a:t>
            </a:r>
            <a:r>
              <a:rPr lang="en-US" dirty="0"/>
              <a:t> have metastasis at the time of diagnosis?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a. 50%</a:t>
            </a:r>
          </a:p>
          <a:p>
            <a:r>
              <a:rPr lang="en-US" dirty="0" smtClean="0"/>
              <a:t>b</a:t>
            </a:r>
            <a:r>
              <a:rPr lang="en-US" dirty="0"/>
              <a:t>. 70%</a:t>
            </a:r>
          </a:p>
          <a:p>
            <a:r>
              <a:rPr lang="en-US" dirty="0" smtClean="0"/>
              <a:t>c</a:t>
            </a:r>
            <a:r>
              <a:rPr lang="en-US" dirty="0"/>
              <a:t>. 80%</a:t>
            </a:r>
          </a:p>
          <a:p>
            <a:r>
              <a:rPr lang="en-US" dirty="0" smtClean="0"/>
              <a:t>d</a:t>
            </a:r>
            <a:r>
              <a:rPr lang="en-US" dirty="0"/>
              <a:t>. 90%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2286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Common sites for </a:t>
            </a:r>
            <a:r>
              <a:rPr lang="en-US" sz="3600" dirty="0" err="1"/>
              <a:t>gastrinoma</a:t>
            </a:r>
            <a:r>
              <a:rPr lang="en-US" sz="3600" dirty="0"/>
              <a:t> metastasis </a:t>
            </a:r>
            <a:r>
              <a:rPr lang="en-US" sz="3600" dirty="0" smtClean="0"/>
              <a:t>include which of the following?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/>
              <a:t>. Liver</a:t>
            </a:r>
          </a:p>
          <a:p>
            <a:r>
              <a:rPr lang="en-US" dirty="0" smtClean="0"/>
              <a:t>b</a:t>
            </a:r>
            <a:r>
              <a:rPr lang="en-US" dirty="0"/>
              <a:t>. Spleen</a:t>
            </a:r>
          </a:p>
          <a:p>
            <a:r>
              <a:rPr lang="en-US" dirty="0" smtClean="0"/>
              <a:t>c</a:t>
            </a:r>
            <a:r>
              <a:rPr lang="en-US" dirty="0"/>
              <a:t>. Regional lymph nodes</a:t>
            </a:r>
          </a:p>
          <a:p>
            <a:r>
              <a:rPr lang="en-US" dirty="0" smtClean="0"/>
              <a:t>d</a:t>
            </a:r>
            <a:r>
              <a:rPr lang="en-US" dirty="0"/>
              <a:t>. Mesentery</a:t>
            </a:r>
          </a:p>
          <a:p>
            <a:r>
              <a:rPr lang="en-US" dirty="0" smtClean="0"/>
              <a:t>e</a:t>
            </a:r>
            <a:r>
              <a:rPr lang="en-US" dirty="0"/>
              <a:t>. All of the above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Gastrointestinal ulceration was identified in what percent of dogs and cats with </a:t>
            </a:r>
            <a:r>
              <a:rPr lang="en-US" sz="3600" dirty="0" err="1"/>
              <a:t>gastrinoma</a:t>
            </a:r>
            <a:r>
              <a:rPr lang="en-US" sz="36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a. 50%</a:t>
            </a:r>
          </a:p>
          <a:p>
            <a:r>
              <a:rPr lang="en-US" dirty="0" smtClean="0"/>
              <a:t>b</a:t>
            </a:r>
            <a:r>
              <a:rPr lang="en-US" dirty="0"/>
              <a:t>. 70%</a:t>
            </a:r>
          </a:p>
          <a:p>
            <a:r>
              <a:rPr lang="en-US" dirty="0" smtClean="0"/>
              <a:t>c</a:t>
            </a:r>
            <a:r>
              <a:rPr lang="en-US" dirty="0"/>
              <a:t>. 80%</a:t>
            </a:r>
          </a:p>
          <a:p>
            <a:r>
              <a:rPr lang="en-US" dirty="0" smtClean="0"/>
              <a:t>d</a:t>
            </a:r>
            <a:r>
              <a:rPr lang="en-US" dirty="0"/>
              <a:t>. 90%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2514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Which of the following is </a:t>
            </a:r>
            <a:r>
              <a:rPr lang="en-US" dirty="0" smtClean="0"/>
              <a:t>the most </a:t>
            </a:r>
            <a:r>
              <a:rPr lang="en-US" dirty="0"/>
              <a:t>sensitive and specific for diagnosing </a:t>
            </a:r>
            <a:r>
              <a:rPr lang="en-US" dirty="0" err="1"/>
              <a:t>gastrinomas</a:t>
            </a:r>
            <a:r>
              <a:rPr lang="en-US" dirty="0"/>
              <a:t> in dogs and </a:t>
            </a:r>
            <a:r>
              <a:rPr lang="en-US" dirty="0" smtClean="0"/>
              <a:t>cats?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a. Fasting serum </a:t>
            </a:r>
            <a:r>
              <a:rPr lang="en-US" dirty="0" err="1"/>
              <a:t>gastrin</a:t>
            </a:r>
            <a:r>
              <a:rPr lang="en-US" dirty="0"/>
              <a:t> </a:t>
            </a:r>
            <a:r>
              <a:rPr lang="en-US" dirty="0" smtClean="0"/>
              <a:t>concentration</a:t>
            </a:r>
          </a:p>
          <a:p>
            <a:r>
              <a:rPr lang="en-US" dirty="0" smtClean="0"/>
              <a:t>b</a:t>
            </a:r>
            <a:r>
              <a:rPr lang="en-US" dirty="0"/>
              <a:t>. Abdominal </a:t>
            </a:r>
            <a:r>
              <a:rPr lang="en-US" dirty="0" smtClean="0"/>
              <a:t>ultrasound</a:t>
            </a:r>
          </a:p>
          <a:p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err="1"/>
              <a:t>Secretin</a:t>
            </a:r>
            <a:r>
              <a:rPr lang="en-US" dirty="0"/>
              <a:t> stimulation </a:t>
            </a:r>
            <a:r>
              <a:rPr lang="en-US" dirty="0" smtClean="0"/>
              <a:t>test</a:t>
            </a:r>
          </a:p>
          <a:p>
            <a:r>
              <a:rPr lang="en-US" dirty="0" smtClean="0"/>
              <a:t>d</a:t>
            </a:r>
            <a:r>
              <a:rPr lang="en-US" dirty="0"/>
              <a:t>. Surgery with </a:t>
            </a:r>
            <a:r>
              <a:rPr lang="en-US" dirty="0" smtClean="0"/>
              <a:t>histopathology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20574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Survival times for dogs and cats with </a:t>
            </a:r>
            <a:r>
              <a:rPr lang="en-US" sz="3600" dirty="0" err="1"/>
              <a:t>gastrinoma</a:t>
            </a:r>
            <a:r>
              <a:rPr lang="en-US" sz="3600" dirty="0"/>
              <a:t> treated medically or with surgery are: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a. 2 months</a:t>
            </a:r>
          </a:p>
          <a:p>
            <a:r>
              <a:rPr lang="en-US" dirty="0" smtClean="0"/>
              <a:t>b</a:t>
            </a:r>
            <a:r>
              <a:rPr lang="en-US" dirty="0"/>
              <a:t>. 8 months</a:t>
            </a:r>
          </a:p>
          <a:p>
            <a:r>
              <a:rPr lang="en-US" dirty="0" smtClean="0"/>
              <a:t>c</a:t>
            </a:r>
            <a:r>
              <a:rPr lang="en-US" dirty="0"/>
              <a:t>. 12 months</a:t>
            </a:r>
          </a:p>
          <a:p>
            <a:r>
              <a:rPr lang="en-US" dirty="0" smtClean="0"/>
              <a:t>d</a:t>
            </a:r>
            <a:r>
              <a:rPr lang="en-US" dirty="0"/>
              <a:t>. &gt; 2 years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</a:t>
            </a:r>
            <a:r>
              <a:rPr lang="en-US" dirty="0"/>
              <a:t>syndrome has been described in dogs with </a:t>
            </a:r>
            <a:r>
              <a:rPr lang="en-US" dirty="0" err="1"/>
              <a:t>glucagonoma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a. </a:t>
            </a:r>
            <a:r>
              <a:rPr lang="en-US" dirty="0" err="1"/>
              <a:t>Erythrotelangiectatic</a:t>
            </a:r>
            <a:r>
              <a:rPr lang="en-US" dirty="0"/>
              <a:t> </a:t>
            </a:r>
            <a:r>
              <a:rPr lang="en-US" dirty="0" err="1"/>
              <a:t>rosace</a:t>
            </a:r>
            <a:endParaRPr lang="en-US" dirty="0"/>
          </a:p>
          <a:p>
            <a:r>
              <a:rPr lang="en-US" dirty="0" smtClean="0"/>
              <a:t>b</a:t>
            </a:r>
            <a:r>
              <a:rPr lang="en-US" dirty="0"/>
              <a:t>. Superficial </a:t>
            </a:r>
            <a:r>
              <a:rPr lang="en-US" dirty="0" err="1"/>
              <a:t>necrolytic</a:t>
            </a:r>
            <a:r>
              <a:rPr lang="en-US" dirty="0"/>
              <a:t> dermatitis</a:t>
            </a:r>
          </a:p>
          <a:p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err="1"/>
              <a:t>Calcinosis</a:t>
            </a:r>
            <a:r>
              <a:rPr lang="en-US" dirty="0"/>
              <a:t> cutis</a:t>
            </a:r>
          </a:p>
          <a:p>
            <a:r>
              <a:rPr lang="en-US" dirty="0" smtClean="0"/>
              <a:t>d</a:t>
            </a:r>
            <a:r>
              <a:rPr lang="en-US" dirty="0"/>
              <a:t>. </a:t>
            </a:r>
            <a:r>
              <a:rPr lang="en-US" dirty="0" err="1"/>
              <a:t>Erytherma</a:t>
            </a:r>
            <a:r>
              <a:rPr lang="en-US" dirty="0"/>
              <a:t> </a:t>
            </a:r>
            <a:r>
              <a:rPr lang="en-US" dirty="0" err="1"/>
              <a:t>multiforma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</TotalTime>
  <Words>280</Words>
  <Application>Microsoft Office PowerPoint</Application>
  <PresentationFormat>On-screen Show (4:3)</PresentationFormat>
  <Paragraphs>59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Feldman and Nelson Chapter 15: Gastrinoma, Glucagonoma and other APUDomas </vt:lpstr>
      <vt:lpstr>The main actions of gastrin are:</vt:lpstr>
      <vt:lpstr>Approximately 40-50% of gastrinomas in people arise from the duodenum.  In contrast, almost all reported gastrinomas in dogs and cats are identified in which organ? </vt:lpstr>
      <vt:lpstr>What percent of dogs and cats with gastrinoma have metastasis at the time of diagnosis? </vt:lpstr>
      <vt:lpstr>Common sites for gastrinoma metastasis include which of the following?</vt:lpstr>
      <vt:lpstr>Gastrointestinal ulceration was identified in what percent of dogs and cats with gastrinoma?</vt:lpstr>
      <vt:lpstr>Which of the following is the most sensitive and specific for diagnosing gastrinomas in dogs and cats?</vt:lpstr>
      <vt:lpstr>Survival times for dogs and cats with gastrinoma treated medically or with surgery are:</vt:lpstr>
      <vt:lpstr>What syndrome has been described in dogs with glucagonoma?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Feldman and Nelson Chapter 15: Gastrinoma, Glucagonoma and other APUDomas </dc:title>
  <dc:creator>jrs455</dc:creator>
  <cp:lastModifiedBy>jrs455</cp:lastModifiedBy>
  <cp:revision>8</cp:revision>
  <dcterms:created xsi:type="dcterms:W3CDTF">2011-03-21T18:41:21Z</dcterms:created>
  <dcterms:modified xsi:type="dcterms:W3CDTF">2011-03-21T19:06:28Z</dcterms:modified>
</cp:coreProperties>
</file>