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5" d="100"/>
          <a:sy n="75" d="100"/>
        </p:scale>
        <p:origin x="-2032" y="-1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28F6EB-53D0-AB49-A4B0-31973DD64F6F}" type="datetimeFigureOut">
              <a:rPr lang="en-US" smtClean="0"/>
              <a:t>4/5/11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5125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28F6EB-53D0-AB49-A4B0-31973DD64F6F}" type="datetimeFigureOut">
              <a:rPr lang="en-US" smtClean="0"/>
              <a:t>4/5/11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2424022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28F6EB-53D0-AB49-A4B0-31973DD64F6F}" type="datetimeFigureOut">
              <a:rPr lang="en-US" smtClean="0"/>
              <a:t>4/5/11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2230144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28F6EB-53D0-AB49-A4B0-31973DD64F6F}" type="datetimeFigureOut">
              <a:rPr lang="en-US" smtClean="0"/>
              <a:t>4/5/11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40908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28F6EB-53D0-AB49-A4B0-31973DD64F6F}" type="datetimeFigureOut">
              <a:rPr lang="en-US" smtClean="0"/>
              <a:t>4/5/11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4003042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28F6EB-53D0-AB49-A4B0-31973DD64F6F}" type="datetimeFigureOut">
              <a:rPr lang="en-US" smtClean="0"/>
              <a:t>4/5/11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1634400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28F6EB-53D0-AB49-A4B0-31973DD64F6F}" type="datetimeFigureOut">
              <a:rPr lang="en-US" smtClean="0"/>
              <a:t>4/5/11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156358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28F6EB-53D0-AB49-A4B0-31973DD64F6F}" type="datetimeFigureOut">
              <a:rPr lang="en-US" smtClean="0"/>
              <a:t>4/5/11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3572919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28F6EB-53D0-AB49-A4B0-31973DD64F6F}" type="datetimeFigureOut">
              <a:rPr lang="en-US" smtClean="0"/>
              <a:t>4/5/11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354005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28F6EB-53D0-AB49-A4B0-31973DD64F6F}" type="datetimeFigureOut">
              <a:rPr lang="en-US" smtClean="0"/>
              <a:t>4/5/11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2833333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28F6EB-53D0-AB49-A4B0-31973DD64F6F}" type="datetimeFigureOut">
              <a:rPr lang="en-US" smtClean="0"/>
              <a:t>4/5/11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8887F-24CF-194F-9E02-013E3B049B69}" type="slidenum">
              <a:rPr lang="en-US" smtClean="0"/>
              <a:t>‹#›</a:t>
            </a:fld>
            <a:endParaRPr lang="en-US"/>
          </a:p>
        </p:txBody>
      </p:sp>
    </p:spTree>
    <p:extLst>
      <p:ext uri="{BB962C8B-B14F-4D97-AF65-F5344CB8AC3E}">
        <p14:creationId xmlns:p14="http://schemas.microsoft.com/office/powerpoint/2010/main" val="15903594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28F6EB-53D0-AB49-A4B0-31973DD64F6F}" type="datetimeFigureOut">
              <a:rPr lang="en-US" smtClean="0"/>
              <a:t>4/5/11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78887F-24CF-194F-9E02-013E3B049B69}" type="slidenum">
              <a:rPr lang="en-US" smtClean="0"/>
              <a:t>‹#›</a:t>
            </a:fld>
            <a:endParaRPr lang="en-US"/>
          </a:p>
        </p:txBody>
      </p:sp>
    </p:spTree>
    <p:extLst>
      <p:ext uri="{BB962C8B-B14F-4D97-AF65-F5344CB8AC3E}">
        <p14:creationId xmlns:p14="http://schemas.microsoft.com/office/powerpoint/2010/main" val="1571902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Bidartola</a:t>
            </a:r>
            <a:r>
              <a:rPr lang="en-US" dirty="0" smtClean="0"/>
              <a:t>, chapter 9</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03927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A patient presents to you with an arterial pCO2 of 52 mmHg.  Assuming the patient would normally have arterial pCO2 of 40, what would you expect the patient’s change in bicarbonate to be if this were a chronic process? </a:t>
            </a:r>
            <a:r>
              <a:rPr lang="en-US" u="sng" dirty="0"/>
              <a:t>4.2</a:t>
            </a:r>
            <a:endParaRPr lang="en-US" dirty="0"/>
          </a:p>
          <a:p>
            <a:r>
              <a:rPr lang="en-US" dirty="0"/>
              <a:t>If it were acute? </a:t>
            </a:r>
            <a:r>
              <a:rPr lang="en-US" u="sng" dirty="0" smtClean="0"/>
              <a:t>1.8</a:t>
            </a:r>
            <a:endParaRPr lang="en-US" dirty="0"/>
          </a:p>
        </p:txBody>
      </p:sp>
    </p:spTree>
    <p:extLst>
      <p:ext uri="{BB962C8B-B14F-4D97-AF65-F5344CB8AC3E}">
        <p14:creationId xmlns:p14="http://schemas.microsoft.com/office/powerpoint/2010/main" val="1685665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What is the standard bicarbonate a measure of?</a:t>
            </a:r>
          </a:p>
          <a:p>
            <a:pPr marL="0" indent="0">
              <a:buNone/>
            </a:pPr>
            <a:endParaRPr lang="en-US" dirty="0"/>
          </a:p>
        </p:txBody>
      </p:sp>
    </p:spTree>
    <p:extLst>
      <p:ext uri="{BB962C8B-B14F-4D97-AF65-F5344CB8AC3E}">
        <p14:creationId xmlns:p14="http://schemas.microsoft.com/office/powerpoint/2010/main" val="1825305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What is the standard bicarbonate a measure of?</a:t>
            </a:r>
          </a:p>
          <a:p>
            <a:pPr lvl="1"/>
            <a:r>
              <a:rPr lang="en-US"/>
              <a:t>The concentration of bicarbonate in plasma of fully oxygenated whole blood after equilibrium w/ CO2 at partial pressure of 40 mmHg and temperature of 37 C</a:t>
            </a:r>
          </a:p>
          <a:p>
            <a:pPr marL="0" indent="0">
              <a:buNone/>
            </a:pPr>
            <a:endParaRPr lang="en-US"/>
          </a:p>
        </p:txBody>
      </p:sp>
    </p:spTree>
    <p:extLst>
      <p:ext uri="{BB962C8B-B14F-4D97-AF65-F5344CB8AC3E}">
        <p14:creationId xmlns:p14="http://schemas.microsoft.com/office/powerpoint/2010/main" val="193563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Law of mass action states that </a:t>
            </a:r>
            <a:r>
              <a:rPr lang="en-US" dirty="0" err="1" smtClean="0"/>
              <a:t>the_______of</a:t>
            </a:r>
            <a:r>
              <a:rPr lang="en-US" dirty="0" smtClean="0"/>
              <a:t> </a:t>
            </a:r>
            <a:r>
              <a:rPr lang="en-US" dirty="0"/>
              <a:t>the reaction is proportional to the </a:t>
            </a:r>
            <a:r>
              <a:rPr lang="en-US" u="sng" dirty="0" smtClean="0"/>
              <a:t>_________</a:t>
            </a:r>
            <a:r>
              <a:rPr lang="en-US" dirty="0" smtClean="0"/>
              <a:t> </a:t>
            </a:r>
            <a:r>
              <a:rPr lang="en-US" dirty="0"/>
              <a:t>of the reactants</a:t>
            </a:r>
          </a:p>
          <a:p>
            <a:pPr marL="0" indent="0">
              <a:buNone/>
            </a:pPr>
            <a:endParaRPr lang="en-US" dirty="0"/>
          </a:p>
        </p:txBody>
      </p:sp>
    </p:spTree>
    <p:extLst>
      <p:ext uri="{BB962C8B-B14F-4D97-AF65-F5344CB8AC3E}">
        <p14:creationId xmlns:p14="http://schemas.microsoft.com/office/powerpoint/2010/main" val="15185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Large values of </a:t>
            </a:r>
            <a:r>
              <a:rPr lang="en-US" dirty="0" err="1"/>
              <a:t>Ka</a:t>
            </a:r>
            <a:r>
              <a:rPr lang="en-US" dirty="0"/>
              <a:t> would indicate:</a:t>
            </a:r>
          </a:p>
          <a:p>
            <a:pPr lvl="1"/>
            <a:r>
              <a:rPr lang="en-US" dirty="0"/>
              <a:t>Dissociated acid and salt are present in much lower concentrations than the associated forms</a:t>
            </a:r>
          </a:p>
          <a:p>
            <a:pPr lvl="1"/>
            <a:r>
              <a:rPr lang="en-US" dirty="0"/>
              <a:t>The acid is a weak acid</a:t>
            </a:r>
          </a:p>
          <a:p>
            <a:pPr lvl="1"/>
            <a:r>
              <a:rPr lang="en-US" dirty="0"/>
              <a:t>The acid is in high dissociated concentrations</a:t>
            </a:r>
          </a:p>
          <a:p>
            <a:pPr lvl="1"/>
            <a:r>
              <a:rPr lang="en-US" dirty="0"/>
              <a:t>A and </a:t>
            </a:r>
            <a:r>
              <a:rPr lang="en-US" dirty="0" smtClean="0"/>
              <a:t>B</a:t>
            </a:r>
            <a:endParaRPr lang="en-US" dirty="0"/>
          </a:p>
        </p:txBody>
      </p:sp>
    </p:spTree>
    <p:extLst>
      <p:ext uri="{BB962C8B-B14F-4D97-AF65-F5344CB8AC3E}">
        <p14:creationId xmlns:p14="http://schemas.microsoft.com/office/powerpoint/2010/main" val="408087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Large values of </a:t>
            </a:r>
            <a:r>
              <a:rPr lang="en-US" dirty="0" err="1"/>
              <a:t>Ka</a:t>
            </a:r>
            <a:r>
              <a:rPr lang="en-US" dirty="0"/>
              <a:t> would indicate:</a:t>
            </a:r>
          </a:p>
          <a:p>
            <a:pPr lvl="1"/>
            <a:r>
              <a:rPr lang="en-US" dirty="0"/>
              <a:t>Dissociated acid and salt are present in much lower concentrations than the associated forms</a:t>
            </a:r>
          </a:p>
          <a:p>
            <a:pPr lvl="1"/>
            <a:r>
              <a:rPr lang="en-US" dirty="0"/>
              <a:t>The acid is a weak acid</a:t>
            </a:r>
          </a:p>
          <a:p>
            <a:pPr lvl="1"/>
            <a:r>
              <a:rPr lang="en-US" i="1" dirty="0" smtClean="0"/>
              <a:t>The acid is in high dissociated concentrations</a:t>
            </a:r>
          </a:p>
          <a:p>
            <a:pPr lvl="1"/>
            <a:r>
              <a:rPr lang="en-US" dirty="0" smtClean="0"/>
              <a:t>A </a:t>
            </a:r>
            <a:r>
              <a:rPr lang="en-US" dirty="0"/>
              <a:t>and </a:t>
            </a:r>
            <a:r>
              <a:rPr lang="en-US" dirty="0" smtClean="0"/>
              <a:t>B</a:t>
            </a:r>
            <a:endParaRPr lang="en-US" dirty="0"/>
          </a:p>
        </p:txBody>
      </p:sp>
    </p:spTree>
    <p:extLst>
      <p:ext uri="{BB962C8B-B14F-4D97-AF65-F5344CB8AC3E}">
        <p14:creationId xmlns:p14="http://schemas.microsoft.com/office/powerpoint/2010/main" val="3415706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The bicarbonate buffering system is important in the body due to its</a:t>
            </a:r>
          </a:p>
          <a:p>
            <a:pPr lvl="1"/>
            <a:r>
              <a:rPr lang="en-US" dirty="0"/>
              <a:t>High concentrations in normal body systems</a:t>
            </a:r>
          </a:p>
          <a:p>
            <a:pPr lvl="1"/>
            <a:r>
              <a:rPr lang="en-US" dirty="0" err="1"/>
              <a:t>Ka</a:t>
            </a:r>
            <a:r>
              <a:rPr lang="en-US" dirty="0"/>
              <a:t> value within 1 pH unit of physiologic pH</a:t>
            </a:r>
          </a:p>
          <a:p>
            <a:pPr lvl="1"/>
            <a:r>
              <a:rPr lang="en-US" dirty="0" smtClean="0"/>
              <a:t>Functions as an open </a:t>
            </a:r>
            <a:r>
              <a:rPr lang="en-US" dirty="0"/>
              <a:t>system within the body</a:t>
            </a:r>
          </a:p>
          <a:p>
            <a:pPr lvl="1"/>
            <a:r>
              <a:rPr lang="en-US" dirty="0"/>
              <a:t>All </a:t>
            </a:r>
            <a:r>
              <a:rPr lang="en-US" dirty="0" smtClean="0"/>
              <a:t>above</a:t>
            </a:r>
            <a:endParaRPr lang="en-US" dirty="0"/>
          </a:p>
        </p:txBody>
      </p:sp>
    </p:spTree>
    <p:extLst>
      <p:ext uri="{BB962C8B-B14F-4D97-AF65-F5344CB8AC3E}">
        <p14:creationId xmlns:p14="http://schemas.microsoft.com/office/powerpoint/2010/main" val="2153771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smtClean="0"/>
              <a:t>The bicarbonate buffering system is important in the body due to its</a:t>
            </a:r>
          </a:p>
          <a:p>
            <a:pPr lvl="1"/>
            <a:r>
              <a:rPr lang="en-US" dirty="0" smtClean="0"/>
              <a:t>High concentrations in normal body systems</a:t>
            </a:r>
          </a:p>
          <a:p>
            <a:pPr lvl="1"/>
            <a:r>
              <a:rPr lang="en-US" dirty="0" err="1" smtClean="0"/>
              <a:t>Ka</a:t>
            </a:r>
            <a:r>
              <a:rPr lang="en-US" dirty="0" smtClean="0"/>
              <a:t> value within 1 pH unit of physiologic pH</a:t>
            </a:r>
          </a:p>
          <a:p>
            <a:pPr lvl="1"/>
            <a:r>
              <a:rPr lang="en-US" dirty="0" smtClean="0"/>
              <a:t>Functions as an open system within the body</a:t>
            </a:r>
          </a:p>
          <a:p>
            <a:pPr lvl="1"/>
            <a:r>
              <a:rPr lang="en-US" i="1" dirty="0" smtClean="0"/>
              <a:t>All above</a:t>
            </a:r>
          </a:p>
        </p:txBody>
      </p:sp>
    </p:spTree>
    <p:extLst>
      <p:ext uri="{BB962C8B-B14F-4D97-AF65-F5344CB8AC3E}">
        <p14:creationId xmlns:p14="http://schemas.microsoft.com/office/powerpoint/2010/main" val="3109669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In regards to protein buffering, hemoglobin contributes </a:t>
            </a:r>
            <a:r>
              <a:rPr lang="en-US" u="sng" dirty="0" smtClean="0"/>
              <a:t>__</a:t>
            </a:r>
            <a:r>
              <a:rPr lang="en-US" dirty="0" smtClean="0"/>
              <a:t>% </a:t>
            </a:r>
            <a:r>
              <a:rPr lang="en-US" dirty="0"/>
              <a:t>of the </a:t>
            </a:r>
            <a:r>
              <a:rPr lang="en-US" dirty="0" err="1"/>
              <a:t>nonbicarbonate</a:t>
            </a:r>
            <a:r>
              <a:rPr lang="en-US" dirty="0"/>
              <a:t> buffering in the blood whereas plasma proteins contribute </a:t>
            </a:r>
            <a:r>
              <a:rPr lang="en-US" u="sng" dirty="0" smtClean="0"/>
              <a:t>__</a:t>
            </a:r>
            <a:r>
              <a:rPr lang="en-US" dirty="0" smtClean="0"/>
              <a:t>%</a:t>
            </a:r>
            <a:r>
              <a:rPr lang="en-US" dirty="0"/>
              <a:t>.</a:t>
            </a:r>
          </a:p>
          <a:p>
            <a:pPr marL="0" indent="0">
              <a:buNone/>
            </a:pPr>
            <a:endParaRPr lang="en-US" dirty="0"/>
          </a:p>
        </p:txBody>
      </p:sp>
    </p:spTree>
    <p:extLst>
      <p:ext uri="{BB962C8B-B14F-4D97-AF65-F5344CB8AC3E}">
        <p14:creationId xmlns:p14="http://schemas.microsoft.com/office/powerpoint/2010/main" val="368517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In regards to protein buffering, hemoglobin contributes </a:t>
            </a:r>
            <a:r>
              <a:rPr lang="en-US" u="sng" dirty="0"/>
              <a:t>80</a:t>
            </a:r>
            <a:r>
              <a:rPr lang="en-US" dirty="0"/>
              <a:t>% of the </a:t>
            </a:r>
            <a:r>
              <a:rPr lang="en-US" dirty="0" err="1"/>
              <a:t>nonbicarbonate</a:t>
            </a:r>
            <a:r>
              <a:rPr lang="en-US" dirty="0"/>
              <a:t> buffering in the blood whereas plasma proteins contribute </a:t>
            </a:r>
            <a:r>
              <a:rPr lang="en-US" u="sng" dirty="0"/>
              <a:t>20</a:t>
            </a:r>
            <a:r>
              <a:rPr lang="en-US" dirty="0"/>
              <a:t>%.</a:t>
            </a:r>
          </a:p>
        </p:txBody>
      </p:sp>
    </p:spTree>
    <p:extLst>
      <p:ext uri="{BB962C8B-B14F-4D97-AF65-F5344CB8AC3E}">
        <p14:creationId xmlns:p14="http://schemas.microsoft.com/office/powerpoint/2010/main" val="629225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A patient presents to you with an arterial pCO2 of 52 mmHg.  Assuming the patient would normally have arterial pCO2 of 40, what would you expect the patient’s change in bicarbonate to be if this were a chronic process? </a:t>
            </a:r>
            <a:r>
              <a:rPr lang="en-US" u="sng" dirty="0" smtClean="0"/>
              <a:t>___</a:t>
            </a:r>
            <a:endParaRPr lang="en-US" dirty="0"/>
          </a:p>
          <a:p>
            <a:r>
              <a:rPr lang="en-US" dirty="0"/>
              <a:t>If it were acute? </a:t>
            </a:r>
            <a:r>
              <a:rPr lang="en-US" u="sng" dirty="0" smtClean="0"/>
              <a:t>___</a:t>
            </a:r>
            <a:endParaRPr lang="en-US" dirty="0"/>
          </a:p>
        </p:txBody>
      </p:sp>
    </p:spTree>
    <p:extLst>
      <p:ext uri="{BB962C8B-B14F-4D97-AF65-F5344CB8AC3E}">
        <p14:creationId xmlns:p14="http://schemas.microsoft.com/office/powerpoint/2010/main" val="2695034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TotalTime>
  <Words>360</Words>
  <Application>Microsoft Macintosh PowerPoint</Application>
  <PresentationFormat>On-screen Show (4:3)</PresentationFormat>
  <Paragraphs>31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Bidartola, chapter 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Animal Medical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Bidartola, chapter 9</dc:title>
  <dc:creator>Joel Weltman</dc:creator>
  <cp:lastModifiedBy>Joel Weltman</cp:lastModifiedBy>
  <cp:revision>1</cp:revision>
  <dcterms:created xsi:type="dcterms:W3CDTF">2011-04-05T17:16:10Z</dcterms:created>
  <dcterms:modified xsi:type="dcterms:W3CDTF">2011-04-05T17:24:42Z</dcterms:modified>
</cp:coreProperties>
</file>