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3.xml" ContentType="application/vnd.openxmlformats-officedocument.presentationml.notesSlide+xml"/>
  <Default Extension="png" ContentType="image/png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96"/>
  </p:notesMasterIdLst>
  <p:sldIdLst>
    <p:sldId id="256" r:id="rId2"/>
    <p:sldId id="257" r:id="rId3"/>
    <p:sldId id="258" r:id="rId4"/>
    <p:sldId id="260" r:id="rId5"/>
    <p:sldId id="261" r:id="rId6"/>
    <p:sldId id="268" r:id="rId7"/>
    <p:sldId id="266" r:id="rId8"/>
    <p:sldId id="270" r:id="rId9"/>
    <p:sldId id="267" r:id="rId10"/>
    <p:sldId id="265" r:id="rId11"/>
    <p:sldId id="263" r:id="rId12"/>
    <p:sldId id="283" r:id="rId13"/>
    <p:sldId id="269" r:id="rId14"/>
    <p:sldId id="271" r:id="rId15"/>
    <p:sldId id="262" r:id="rId16"/>
    <p:sldId id="272" r:id="rId17"/>
    <p:sldId id="273" r:id="rId18"/>
    <p:sldId id="274" r:id="rId19"/>
    <p:sldId id="279" r:id="rId20"/>
    <p:sldId id="275" r:id="rId21"/>
    <p:sldId id="276" r:id="rId22"/>
    <p:sldId id="277" r:id="rId23"/>
    <p:sldId id="278" r:id="rId24"/>
    <p:sldId id="280" r:id="rId25"/>
    <p:sldId id="284" r:id="rId26"/>
    <p:sldId id="285" r:id="rId27"/>
    <p:sldId id="281" r:id="rId28"/>
    <p:sldId id="282" r:id="rId29"/>
    <p:sldId id="286" r:id="rId30"/>
    <p:sldId id="289" r:id="rId31"/>
    <p:sldId id="352" r:id="rId32"/>
    <p:sldId id="287" r:id="rId33"/>
    <p:sldId id="290" r:id="rId34"/>
    <p:sldId id="291" r:id="rId35"/>
    <p:sldId id="299" r:id="rId36"/>
    <p:sldId id="292" r:id="rId37"/>
    <p:sldId id="293" r:id="rId38"/>
    <p:sldId id="288" r:id="rId39"/>
    <p:sldId id="322" r:id="rId40"/>
    <p:sldId id="318" r:id="rId41"/>
    <p:sldId id="294" r:id="rId42"/>
    <p:sldId id="295" r:id="rId43"/>
    <p:sldId id="296" r:id="rId44"/>
    <p:sldId id="305" r:id="rId45"/>
    <p:sldId id="297" r:id="rId46"/>
    <p:sldId id="306" r:id="rId47"/>
    <p:sldId id="300" r:id="rId48"/>
    <p:sldId id="304" r:id="rId49"/>
    <p:sldId id="307" r:id="rId50"/>
    <p:sldId id="308" r:id="rId51"/>
    <p:sldId id="309" r:id="rId52"/>
    <p:sldId id="317" r:id="rId53"/>
    <p:sldId id="301" r:id="rId54"/>
    <p:sldId id="302" r:id="rId55"/>
    <p:sldId id="314" r:id="rId56"/>
    <p:sldId id="315" r:id="rId57"/>
    <p:sldId id="316" r:id="rId58"/>
    <p:sldId id="303" r:id="rId59"/>
    <p:sldId id="311" r:id="rId60"/>
    <p:sldId id="323" r:id="rId61"/>
    <p:sldId id="310" r:id="rId62"/>
    <p:sldId id="312" r:id="rId63"/>
    <p:sldId id="313" r:id="rId64"/>
    <p:sldId id="324" r:id="rId65"/>
    <p:sldId id="325" r:id="rId66"/>
    <p:sldId id="347" r:id="rId67"/>
    <p:sldId id="320" r:id="rId68"/>
    <p:sldId id="321" r:id="rId69"/>
    <p:sldId id="327" r:id="rId70"/>
    <p:sldId id="326" r:id="rId71"/>
    <p:sldId id="259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5" r:id="rId80"/>
    <p:sldId id="336" r:id="rId81"/>
    <p:sldId id="337" r:id="rId82"/>
    <p:sldId id="338" r:id="rId83"/>
    <p:sldId id="351" r:id="rId84"/>
    <p:sldId id="339" r:id="rId85"/>
    <p:sldId id="340" r:id="rId86"/>
    <p:sldId id="341" r:id="rId87"/>
    <p:sldId id="343" r:id="rId88"/>
    <p:sldId id="342" r:id="rId89"/>
    <p:sldId id="344" r:id="rId90"/>
    <p:sldId id="345" r:id="rId91"/>
    <p:sldId id="346" r:id="rId92"/>
    <p:sldId id="348" r:id="rId93"/>
    <p:sldId id="349" r:id="rId94"/>
    <p:sldId id="350" r:id="rId9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709" autoAdjust="0"/>
  </p:normalViewPr>
  <p:slideViewPr>
    <p:cSldViewPr>
      <p:cViewPr varScale="1">
        <p:scale>
          <a:sx n="70" d="100"/>
          <a:sy n="70" d="100"/>
        </p:scale>
        <p:origin x="-116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66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682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3D9C3C-691E-4997-A503-602599198823}" type="datetimeFigureOut">
              <a:rPr lang="en-US" smtClean="0"/>
              <a:pPr/>
              <a:t>3/11/2011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CCF70E-DBBD-416F-A387-5F5D14057F0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iki/Long-chain_fatty_acid" TargetMode="External"/><Relationship Id="rId3" Type="http://schemas.openxmlformats.org/officeDocument/2006/relationships/hyperlink" Target="http://en.wikipedia.org/wiki/Mitochondrion" TargetMode="External"/><Relationship Id="rId7" Type="http://schemas.openxmlformats.org/officeDocument/2006/relationships/hyperlink" Target="http://en.wikipedia.org/wiki/Outer_mitochondrial_membrane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6" Type="http://schemas.openxmlformats.org/officeDocument/2006/relationships/hyperlink" Target="#cite_note-pmid15363638-1"/><Relationship Id="rId5" Type="http://schemas.openxmlformats.org/officeDocument/2006/relationships/hyperlink" Target="#cite_note-pmid11001805-0"/><Relationship Id="rId10" Type="http://schemas.openxmlformats.org/officeDocument/2006/relationships/hyperlink" Target="http://en.wikipedia.org/wiki/Malonyl_CoA" TargetMode="External"/><Relationship Id="rId4" Type="http://schemas.openxmlformats.org/officeDocument/2006/relationships/hyperlink" Target="http://en.wikipedia.org/wiki/Enzyme" TargetMode="External"/><Relationship Id="rId9" Type="http://schemas.openxmlformats.org/officeDocument/2006/relationships/hyperlink" Target="http://en.wikipedia.org/wiki/Carnitine" TargetMode="Externa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Boichemical</a:t>
            </a:r>
            <a:r>
              <a:rPr lang="en-US" dirty="0" smtClean="0"/>
              <a:t> triad:</a:t>
            </a:r>
            <a:r>
              <a:rPr lang="en-US" baseline="0" dirty="0" smtClean="0"/>
              <a:t> hyperglycemia, acidosis, ketosis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CF70E-DBBD-416F-A387-5F5D14057F08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Kussmal</a:t>
            </a:r>
            <a:r>
              <a:rPr lang="en-US" dirty="0" smtClean="0"/>
              <a:t> breathing</a:t>
            </a:r>
            <a:r>
              <a:rPr lang="en-US" baseline="0" dirty="0" smtClean="0"/>
              <a:t> pattern: deep and labored breathing pattern associated with severe metabolic acidosis. Deep, slow, labored and gasping breathing.  May start out as rapid and shallow.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CF70E-DBBD-416F-A387-5F5D14057F08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CF70E-DBBD-416F-A387-5F5D14057F08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Hypovolemia</a:t>
            </a:r>
            <a:r>
              <a:rPr lang="en-US" dirty="0" smtClean="0"/>
              <a:t> can lead to decreased hepatic perfusion</a:t>
            </a:r>
            <a:r>
              <a:rPr lang="en-US" baseline="0" dirty="0" smtClean="0"/>
              <a:t> and elevations in hepatic enzyme concentrations.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CF70E-DBBD-416F-A387-5F5D14057F08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Rarely can see </a:t>
            </a:r>
            <a:r>
              <a:rPr lang="en-US" dirty="0" err="1" smtClean="0"/>
              <a:t>oligoanuric</a:t>
            </a:r>
            <a:r>
              <a:rPr lang="en-US" baseline="0" dirty="0" smtClean="0"/>
              <a:t> renal failure secondary to DKA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CF70E-DBBD-416F-A387-5F5D14057F08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PLI, liver function tests or liver biopsy may be considered</a:t>
            </a:r>
            <a:r>
              <a:rPr lang="en-US" baseline="0" dirty="0" smtClean="0"/>
              <a:t> depending on concurrent clinical and laboratory findings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CF70E-DBBD-416F-A387-5F5D14057F08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Kotas</a:t>
            </a:r>
            <a:r>
              <a:rPr lang="en-US" dirty="0" smtClean="0"/>
              <a:t> study: retrospective</a:t>
            </a:r>
            <a:r>
              <a:rPr lang="en-US" baseline="0" dirty="0" smtClean="0"/>
              <a:t> looking at cats with DK. Serum Na, but not glucose, correlated with serum tonicity. </a:t>
            </a:r>
          </a:p>
          <a:p>
            <a:r>
              <a:rPr lang="en-US" baseline="0" dirty="0" err="1" smtClean="0"/>
              <a:t>Schermerhorn</a:t>
            </a:r>
            <a:r>
              <a:rPr lang="en-US" baseline="0" dirty="0" smtClean="0"/>
              <a:t> study: retrospective looking at dogs and cats with DM. Serum Na correlated closely with effective </a:t>
            </a:r>
            <a:r>
              <a:rPr lang="en-US" baseline="0" dirty="0" err="1" smtClean="0"/>
              <a:t>osmolality</a:t>
            </a:r>
            <a:r>
              <a:rPr lang="en-US" baseline="0" dirty="0" smtClean="0"/>
              <a:t> in dogs and cats but glucose did not.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CF70E-DBBD-416F-A387-5F5D14057F08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0.9% </a:t>
            </a:r>
            <a:r>
              <a:rPr lang="en-US" dirty="0" err="1" smtClean="0"/>
              <a:t>NaCl</a:t>
            </a:r>
            <a:r>
              <a:rPr lang="en-US" dirty="0" smtClean="0"/>
              <a:t> has high chloride</a:t>
            </a:r>
            <a:r>
              <a:rPr lang="en-US" baseline="0" dirty="0" smtClean="0"/>
              <a:t> and no buffer = worse metabolic acidosis</a:t>
            </a:r>
          </a:p>
          <a:p>
            <a:r>
              <a:rPr lang="en-US" baseline="0" dirty="0" smtClean="0"/>
              <a:t>The administration of fluids without concurrent insulin has been shown to decrease BG concentrations by 30-50% in children who have DKA during the first hour of fluid therapy.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CF70E-DBBD-416F-A387-5F5D14057F08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Rehydration is typically performed</a:t>
            </a:r>
            <a:r>
              <a:rPr lang="en-US" baseline="0" dirty="0" smtClean="0"/>
              <a:t> over a relatively short period of time although the speed of replacement should depend on the individual patients hemodynamic, cardiovascular, osmotic and neurologic status.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CF70E-DBBD-416F-A387-5F5D14057F08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Decreases</a:t>
            </a:r>
            <a:r>
              <a:rPr lang="en-US" baseline="0" dirty="0" smtClean="0"/>
              <a:t> due to rehydration (</a:t>
            </a:r>
            <a:r>
              <a:rPr lang="en-US" baseline="0" dirty="0" err="1" smtClean="0"/>
              <a:t>dilutional</a:t>
            </a:r>
            <a:r>
              <a:rPr lang="en-US" baseline="0" dirty="0" smtClean="0"/>
              <a:t>), insulin-mediated cellular uptake of potassium with glucose, continued urinary losses and correction of </a:t>
            </a:r>
            <a:r>
              <a:rPr lang="en-US" baseline="0" dirty="0" err="1" smtClean="0"/>
              <a:t>acidemia</a:t>
            </a:r>
            <a:r>
              <a:rPr lang="en-US" baseline="0" dirty="0" smtClean="0"/>
              <a:t> (moves into ICF)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CF70E-DBBD-416F-A387-5F5D14057F08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Magnesium</a:t>
            </a:r>
            <a:r>
              <a:rPr lang="en-US" baseline="0" dirty="0" smtClean="0"/>
              <a:t> depletion promotes urinary potassium loss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CF70E-DBBD-416F-A387-5F5D14057F08}" type="slidenum">
              <a:rPr lang="en-US" smtClean="0"/>
              <a:pPr/>
              <a:t>46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CF70E-DBBD-416F-A387-5F5D14057F08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Drives potassium </a:t>
            </a:r>
            <a:r>
              <a:rPr lang="en-US" dirty="0" err="1" smtClean="0"/>
              <a:t>intracellularly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CF70E-DBBD-416F-A387-5F5D14057F08}" type="slidenum">
              <a:rPr lang="en-US" smtClean="0"/>
              <a:pPr/>
              <a:t>47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It also can create paradoxical cerebral acidosis since CO2 generated by HCO3, crosses the BBB while HCO3 does not.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CF70E-DBBD-416F-A387-5F5D14057F08}" type="slidenum">
              <a:rPr lang="en-US" smtClean="0"/>
              <a:pPr/>
              <a:t>48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Lower mortality rates seen</a:t>
            </a:r>
            <a:r>
              <a:rPr lang="en-US" baseline="0" dirty="0" smtClean="0"/>
              <a:t> in humans using CRI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CF70E-DBBD-416F-A387-5F5D14057F08}" type="slidenum">
              <a:rPr lang="en-US" smtClean="0"/>
              <a:pPr/>
              <a:t>50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Cats</a:t>
            </a:r>
            <a:r>
              <a:rPr lang="en-US" baseline="0" dirty="0" smtClean="0"/>
              <a:t> prescribed the higher dose of insulin (2.2 U/kg/day) did have complications associated with hypoglycemia, </a:t>
            </a:r>
            <a:r>
              <a:rPr lang="en-US" baseline="0" dirty="0" err="1" smtClean="0"/>
              <a:t>hypophosphatemia</a:t>
            </a:r>
            <a:r>
              <a:rPr lang="en-US" baseline="0" dirty="0" smtClean="0"/>
              <a:t> or </a:t>
            </a:r>
            <a:r>
              <a:rPr lang="en-US" baseline="0" dirty="0" err="1" smtClean="0"/>
              <a:t>hypokalemia</a:t>
            </a:r>
            <a:r>
              <a:rPr lang="en-US" baseline="0" dirty="0" smtClean="0"/>
              <a:t>.  </a:t>
            </a:r>
          </a:p>
          <a:p>
            <a:r>
              <a:rPr lang="en-US" baseline="0" dirty="0" smtClean="0"/>
              <a:t>Small sample size so each group too small to find significant differences between groups.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CF70E-DBBD-416F-A387-5F5D14057F08}" type="slidenum">
              <a:rPr lang="en-US" smtClean="0"/>
              <a:pPr/>
              <a:t>52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Placement of sampling catheter may be easier</a:t>
            </a:r>
            <a:r>
              <a:rPr lang="en-US" baseline="0" dirty="0" smtClean="0"/>
              <a:t> after several hours of fluid therapy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CF70E-DBBD-416F-A387-5F5D14057F08}" type="slidenum">
              <a:rPr lang="en-US" smtClean="0"/>
              <a:pPr/>
              <a:t>53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Hemolytic anemia can occur</a:t>
            </a:r>
            <a:r>
              <a:rPr lang="en-US" baseline="0" dirty="0" smtClean="0"/>
              <a:t> if phosphorous levels drop significantly when insulin therapy is started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CF70E-DBBD-416F-A387-5F5D14057F08}" type="slidenum">
              <a:rPr lang="en-US" smtClean="0"/>
              <a:pPr/>
              <a:t>61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Pathophysiologic</a:t>
            </a:r>
            <a:r>
              <a:rPr lang="en-US" dirty="0" smtClean="0"/>
              <a:t> mechanisms</a:t>
            </a:r>
            <a:r>
              <a:rPr lang="en-US" baseline="0" dirty="0" smtClean="0"/>
              <a:t> include: ischemia and reperfusion injury, inflammation, increased blood flow, intracellular </a:t>
            </a:r>
            <a:r>
              <a:rPr lang="en-US" baseline="0" dirty="0" err="1" smtClean="0"/>
              <a:t>osmolyte</a:t>
            </a:r>
            <a:r>
              <a:rPr lang="en-US" baseline="0" dirty="0" smtClean="0"/>
              <a:t> formation, osmotic imbalance, </a:t>
            </a:r>
            <a:r>
              <a:rPr lang="en-US" baseline="0" dirty="0" err="1" smtClean="0"/>
              <a:t>cytotoxins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CF70E-DBBD-416F-A387-5F5D14057F08}" type="slidenum">
              <a:rPr lang="en-US" smtClean="0"/>
              <a:pPr/>
              <a:t>62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All data was from initial presentation (admission blood</a:t>
            </a:r>
            <a:r>
              <a:rPr lang="en-US" baseline="0" dirty="0" smtClean="0"/>
              <a:t> work)</a:t>
            </a:r>
            <a:endParaRPr lang="en-US" dirty="0" smtClean="0"/>
          </a:p>
          <a:p>
            <a:r>
              <a:rPr lang="en-US" dirty="0" smtClean="0"/>
              <a:t>After</a:t>
            </a:r>
            <a:r>
              <a:rPr lang="en-US" baseline="0" dirty="0" smtClean="0"/>
              <a:t> multivariate analysis, BD was the only variable significantly associated with outcome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CF70E-DBBD-416F-A387-5F5D14057F08}" type="slidenum">
              <a:rPr lang="en-US" smtClean="0"/>
              <a:pPr/>
              <a:t>64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Diabetic remission defined</a:t>
            </a:r>
            <a:r>
              <a:rPr lang="en-US" baseline="0" dirty="0" smtClean="0"/>
              <a:t> as being clinically unremarkable, having normalized BG and </a:t>
            </a:r>
            <a:r>
              <a:rPr lang="en-US" baseline="0" dirty="0" err="1" smtClean="0"/>
              <a:t>fructosamine</a:t>
            </a:r>
            <a:r>
              <a:rPr lang="en-US" baseline="0" dirty="0" smtClean="0"/>
              <a:t> concentrations and needing no more insulin for at least 1 month after treatment cessation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CF70E-DBBD-416F-A387-5F5D14057F08}" type="slidenum">
              <a:rPr lang="en-US" smtClean="0"/>
              <a:pPr/>
              <a:t>65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Osmolality</a:t>
            </a:r>
            <a:r>
              <a:rPr lang="en-US" dirty="0" smtClean="0"/>
              <a:t> is only the number</a:t>
            </a:r>
            <a:r>
              <a:rPr lang="en-US" baseline="0" dirty="0" smtClean="0"/>
              <a:t> of particles in solution, size and charge of particle doesn’t matter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CF70E-DBBD-416F-A387-5F5D14057F08}" type="slidenum">
              <a:rPr lang="en-US" smtClean="0"/>
              <a:pPr/>
              <a:t>67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Ratio determines the use and storage of glucose and FA by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hepatocytes</a:t>
            </a:r>
            <a:r>
              <a:rPr lang="en-US" baseline="0" dirty="0" smtClean="0"/>
              <a:t> and </a:t>
            </a:r>
            <a:r>
              <a:rPr lang="en-US" baseline="0" dirty="0" err="1" smtClean="0"/>
              <a:t>adipocytes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CF70E-DBBD-416F-A387-5F5D14057F08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There is no maximum rate of glucose loss via the kidney.</a:t>
            </a:r>
            <a:r>
              <a:rPr lang="en-US" baseline="0" dirty="0" smtClean="0"/>
              <a:t>  All the glucose that enters the kidney in excess of the renal threshold will be excreted in the urine. Inverse correlation between GFR and serum glucose in diabetic humans.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CF70E-DBBD-416F-A387-5F5D14057F08}" type="slidenum">
              <a:rPr lang="en-US" smtClean="0"/>
              <a:pPr/>
              <a:t>75</a:t>
            </a:fld>
            <a:endParaRPr lang="en-US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*Both may decreased GFR</a:t>
            </a:r>
          </a:p>
          <a:p>
            <a:r>
              <a:rPr lang="en-US" dirty="0" smtClean="0"/>
              <a:t>Most</a:t>
            </a:r>
            <a:r>
              <a:rPr lang="en-US" baseline="0" dirty="0" smtClean="0"/>
              <a:t> diseases also effect levels of counterregulatory hormones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CF70E-DBBD-416F-A387-5F5D14057F08}" type="slidenum">
              <a:rPr lang="en-US" smtClean="0"/>
              <a:pPr/>
              <a:t>76</a:t>
            </a:fld>
            <a:endParaRPr lang="en-US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Concurrent illness:</a:t>
            </a:r>
            <a:r>
              <a:rPr lang="en-US" baseline="0" dirty="0" smtClean="0"/>
              <a:t> heart murmur, increased respiratory effort, abdominal pain, oral ulcerations, small kidneys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CF70E-DBBD-416F-A387-5F5D14057F08}" type="slidenum">
              <a:rPr lang="en-US" smtClean="0"/>
              <a:pPr/>
              <a:t>78</a:t>
            </a:fld>
            <a:endParaRPr lang="en-US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Azotemia may be</a:t>
            </a:r>
            <a:r>
              <a:rPr lang="en-US" baseline="0" dirty="0" smtClean="0"/>
              <a:t> prerenal or renal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CF70E-DBBD-416F-A387-5F5D14057F08}" type="slidenum">
              <a:rPr lang="en-US" smtClean="0"/>
              <a:pPr/>
              <a:t>80</a:t>
            </a:fld>
            <a:endParaRPr lang="en-US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Mortality rate is high and long term survival</a:t>
            </a:r>
            <a:r>
              <a:rPr lang="en-US" baseline="0" dirty="0" smtClean="0"/>
              <a:t> rate is low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CF70E-DBBD-416F-A387-5F5D14057F08}" type="slidenum">
              <a:rPr lang="en-US" smtClean="0"/>
              <a:pPr/>
              <a:t>91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 smtClean="0"/>
              <a:t>Carnitine</a:t>
            </a:r>
            <a:r>
              <a:rPr lang="en-US" b="1" dirty="0" smtClean="0"/>
              <a:t> </a:t>
            </a:r>
            <a:r>
              <a:rPr lang="en-US" b="1" dirty="0" err="1" smtClean="0"/>
              <a:t>palmitoyltransferase</a:t>
            </a:r>
            <a:r>
              <a:rPr lang="en-US" b="1" dirty="0" smtClean="0"/>
              <a:t> I</a:t>
            </a:r>
            <a:r>
              <a:rPr lang="en-US" dirty="0" smtClean="0"/>
              <a:t> (</a:t>
            </a:r>
            <a:r>
              <a:rPr lang="en-US" b="1" dirty="0" smtClean="0"/>
              <a:t>CPT1</a:t>
            </a:r>
            <a:r>
              <a:rPr lang="en-US" dirty="0" smtClean="0"/>
              <a:t>) also known as </a:t>
            </a:r>
            <a:r>
              <a:rPr lang="en-US" b="1" dirty="0" err="1" smtClean="0"/>
              <a:t>carnitine</a:t>
            </a:r>
            <a:r>
              <a:rPr lang="en-US" b="1" dirty="0" smtClean="0"/>
              <a:t> </a:t>
            </a:r>
            <a:r>
              <a:rPr lang="en-US" b="1" dirty="0" err="1" smtClean="0"/>
              <a:t>acyltransferase</a:t>
            </a:r>
            <a:r>
              <a:rPr lang="en-US" b="1" dirty="0" smtClean="0"/>
              <a:t> I</a:t>
            </a:r>
            <a:r>
              <a:rPr lang="en-US" dirty="0" smtClean="0"/>
              <a:t> or </a:t>
            </a:r>
            <a:r>
              <a:rPr lang="en-US" b="1" dirty="0" smtClean="0"/>
              <a:t>CAT1</a:t>
            </a:r>
            <a:r>
              <a:rPr lang="en-US" dirty="0" smtClean="0"/>
              <a:t> is a </a:t>
            </a:r>
            <a:r>
              <a:rPr lang="en-US" dirty="0" smtClean="0">
                <a:hlinkClick r:id="rId3" action="ppaction://hlinkfile" tooltip="Mitochondrion"/>
              </a:rPr>
              <a:t>mitochondrial</a:t>
            </a:r>
            <a:r>
              <a:rPr lang="en-US" dirty="0" smtClean="0"/>
              <a:t> </a:t>
            </a:r>
            <a:r>
              <a:rPr lang="en-US" dirty="0" smtClean="0">
                <a:hlinkClick r:id="rId4" action="ppaction://hlinkfile"/>
              </a:rPr>
              <a:t>enzyme</a:t>
            </a:r>
            <a:r>
              <a:rPr lang="en-US" dirty="0" smtClean="0"/>
              <a:t>.</a:t>
            </a:r>
            <a:r>
              <a:rPr lang="en-US" baseline="30000" dirty="0" smtClean="0">
                <a:hlinkClick r:id="rId5" action="ppaction://hlinkfile"/>
              </a:rPr>
              <a:t>[1]</a:t>
            </a:r>
            <a:r>
              <a:rPr lang="en-US" baseline="30000" dirty="0" smtClean="0">
                <a:hlinkClick r:id="rId6" action="ppaction://hlinkfile"/>
              </a:rPr>
              <a:t>[2]</a:t>
            </a:r>
            <a:r>
              <a:rPr lang="en-US" dirty="0" smtClean="0"/>
              <a:t> In muscle and other non-liver tissues, CPT1 is associated with the </a:t>
            </a:r>
            <a:r>
              <a:rPr lang="en-US" dirty="0" smtClean="0">
                <a:hlinkClick r:id="rId7" action="ppaction://hlinkfile"/>
              </a:rPr>
              <a:t>outer mitochondrial membrane</a:t>
            </a:r>
            <a:r>
              <a:rPr lang="en-US" dirty="0" smtClean="0"/>
              <a:t>. CPT1 mediates the transport of </a:t>
            </a:r>
            <a:r>
              <a:rPr lang="en-US" dirty="0" smtClean="0">
                <a:hlinkClick r:id="rId8" action="ppaction://hlinkfile" tooltip="Long-chain fatty acid"/>
              </a:rPr>
              <a:t>long-chain fatty acids</a:t>
            </a:r>
            <a:r>
              <a:rPr lang="en-US" dirty="0" smtClean="0"/>
              <a:t> across the membrane by binding them to </a:t>
            </a:r>
            <a:r>
              <a:rPr lang="en-US" dirty="0" err="1" smtClean="0">
                <a:hlinkClick r:id="rId9" action="ppaction://hlinkfile"/>
              </a:rPr>
              <a:t>carnitine</a:t>
            </a:r>
            <a:r>
              <a:rPr lang="en-US" dirty="0" smtClean="0"/>
              <a:t>. This enzyme can be inhibited by </a:t>
            </a:r>
            <a:r>
              <a:rPr lang="en-US" dirty="0" err="1" smtClean="0">
                <a:hlinkClick r:id="rId10" action="ppaction://hlinkfile" tooltip="Malonyl CoA"/>
              </a:rPr>
              <a:t>malonyl</a:t>
            </a:r>
            <a:r>
              <a:rPr lang="en-US" dirty="0" smtClean="0">
                <a:hlinkClick r:id="rId10" action="ppaction://hlinkfile" tooltip="Malonyl CoA"/>
              </a:rPr>
              <a:t> </a:t>
            </a:r>
            <a:r>
              <a:rPr lang="en-US" dirty="0" err="1" smtClean="0">
                <a:hlinkClick r:id="rId10" action="ppaction://hlinkfile" tooltip="Malonyl CoA"/>
              </a:rPr>
              <a:t>CoA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CF70E-DBBD-416F-A387-5F5D14057F08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AcAc</a:t>
            </a:r>
            <a:r>
              <a:rPr lang="en-US" dirty="0" smtClean="0"/>
              <a:t> – accumulates during fatty acid metabolism under low carbohydrate conditions</a:t>
            </a:r>
          </a:p>
          <a:p>
            <a:r>
              <a:rPr lang="en-US" dirty="0" smtClean="0"/>
              <a:t>3HB – formed from the reduction of </a:t>
            </a:r>
            <a:r>
              <a:rPr lang="en-US" dirty="0" err="1" smtClean="0"/>
              <a:t>AcAc</a:t>
            </a:r>
            <a:r>
              <a:rPr lang="en-US" dirty="0" smtClean="0"/>
              <a:t> in the mitochondria</a:t>
            </a:r>
          </a:p>
          <a:p>
            <a:r>
              <a:rPr lang="en-US" dirty="0" smtClean="0"/>
              <a:t>Acetone – generated by</a:t>
            </a:r>
            <a:r>
              <a:rPr lang="en-US" baseline="0" dirty="0" smtClean="0"/>
              <a:t> spontaneous </a:t>
            </a:r>
            <a:r>
              <a:rPr lang="en-US" baseline="0" dirty="0" err="1" smtClean="0"/>
              <a:t>decarboxylation</a:t>
            </a:r>
            <a:r>
              <a:rPr lang="en-US" baseline="0" dirty="0" smtClean="0"/>
              <a:t> of </a:t>
            </a:r>
            <a:r>
              <a:rPr lang="en-US" baseline="0" dirty="0" err="1" smtClean="0"/>
              <a:t>AcAc</a:t>
            </a:r>
            <a:r>
              <a:rPr lang="en-US" baseline="0" dirty="0" smtClean="0"/>
              <a:t>, responsible for sweet odor on the breath of patients with DKA</a:t>
            </a:r>
          </a:p>
          <a:p>
            <a:r>
              <a:rPr lang="en-US" baseline="0" dirty="0" smtClean="0"/>
              <a:t>DKA – alteration in the ratio of </a:t>
            </a:r>
            <a:r>
              <a:rPr lang="en-US" baseline="0" dirty="0" err="1" smtClean="0"/>
              <a:t>AcAc</a:t>
            </a:r>
            <a:r>
              <a:rPr lang="en-US" baseline="0" dirty="0" smtClean="0"/>
              <a:t> and 3HB (increased 3HB) 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CF70E-DBBD-416F-A387-5F5D14057F08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Solute </a:t>
            </a:r>
            <a:r>
              <a:rPr lang="en-US" dirty="0" err="1" smtClean="0"/>
              <a:t>diuresis</a:t>
            </a:r>
            <a:r>
              <a:rPr lang="en-US" dirty="0" smtClean="0"/>
              <a:t> secondary to urinary </a:t>
            </a:r>
            <a:r>
              <a:rPr lang="en-US" dirty="0" err="1" smtClean="0"/>
              <a:t>ketoanion</a:t>
            </a:r>
            <a:r>
              <a:rPr lang="en-US" dirty="0" smtClean="0"/>
              <a:t> excretion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For every 100 mg/</a:t>
            </a:r>
            <a:r>
              <a:rPr lang="en-US" dirty="0" err="1" smtClean="0"/>
              <a:t>dL</a:t>
            </a:r>
            <a:r>
              <a:rPr lang="en-US" dirty="0" smtClean="0"/>
              <a:t> increase in glucose there is a decrease in Na of 1.6 </a:t>
            </a:r>
            <a:r>
              <a:rPr lang="en-US" dirty="0" err="1" smtClean="0"/>
              <a:t>mmol</a:t>
            </a:r>
            <a:r>
              <a:rPr lang="en-US" dirty="0" smtClean="0"/>
              <a:t>/L</a:t>
            </a:r>
          </a:p>
          <a:p>
            <a:r>
              <a:rPr lang="en-US" dirty="0" smtClean="0"/>
              <a:t>Alternate was to calculate Na is Measured Na + [(</a:t>
            </a:r>
            <a:r>
              <a:rPr lang="en-US" dirty="0" err="1" smtClean="0"/>
              <a:t>GLU</a:t>
            </a:r>
            <a:r>
              <a:rPr lang="en-US" baseline="0" dirty="0" err="1" smtClean="0"/>
              <a:t>p</a:t>
            </a:r>
            <a:r>
              <a:rPr lang="en-US" dirty="0" err="1" smtClean="0"/>
              <a:t>atient</a:t>
            </a:r>
            <a:r>
              <a:rPr lang="en-US" baseline="0" dirty="0" smtClean="0"/>
              <a:t> – </a:t>
            </a:r>
            <a:r>
              <a:rPr lang="en-US" baseline="0" dirty="0" err="1" smtClean="0"/>
              <a:t>GLUnormal</a:t>
            </a:r>
            <a:r>
              <a:rPr lang="en-US" baseline="0" dirty="0" smtClean="0"/>
              <a:t>)/</a:t>
            </a:r>
            <a:r>
              <a:rPr lang="en-US" baseline="0" dirty="0" err="1" smtClean="0"/>
              <a:t>GLUnormal</a:t>
            </a:r>
            <a:r>
              <a:rPr lang="en-US" baseline="0" dirty="0" smtClean="0"/>
              <a:t>] x 1.6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CF70E-DBBD-416F-A387-5F5D14057F08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Patients who present with </a:t>
            </a:r>
            <a:r>
              <a:rPr lang="en-US" dirty="0" err="1" smtClean="0"/>
              <a:t>hypokalemia</a:t>
            </a:r>
            <a:r>
              <a:rPr lang="en-US" baseline="0" dirty="0" smtClean="0"/>
              <a:t> have a SEVERE total body depletion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CF70E-DBBD-416F-A387-5F5D14057F08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Insulin facilitates entry</a:t>
            </a:r>
            <a:r>
              <a:rPr lang="en-US" baseline="0" dirty="0" smtClean="0"/>
              <a:t> of phosphorous and glucose into the cell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CF70E-DBBD-416F-A387-5F5D14057F08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Documented in about 70% of dogs and 90% of cats with DKA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CF70E-DBBD-416F-A387-5F5D14057F08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B0383D6F-F29A-4323-BD9C-3516DC5488AF}" type="datetimeFigureOut">
              <a:rPr lang="en-US" smtClean="0"/>
              <a:pPr/>
              <a:t>3/11/2011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3A19899A-3F86-430E-BBA9-DC9B54D4C6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383D6F-F29A-4323-BD9C-3516DC5488AF}" type="datetimeFigureOut">
              <a:rPr lang="en-US" smtClean="0"/>
              <a:pPr/>
              <a:t>3/11/2011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19899A-3F86-430E-BBA9-DC9B54D4C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383D6F-F29A-4323-BD9C-3516DC5488AF}" type="datetimeFigureOut">
              <a:rPr lang="en-US" smtClean="0"/>
              <a:pPr/>
              <a:t>3/11/2011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19899A-3F86-430E-BBA9-DC9B54D4C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383D6F-F29A-4323-BD9C-3516DC5488AF}" type="datetimeFigureOut">
              <a:rPr lang="en-US" smtClean="0"/>
              <a:pPr/>
              <a:t>3/11/2011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19899A-3F86-430E-BBA9-DC9B54D4C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B0383D6F-F29A-4323-BD9C-3516DC5488AF}" type="datetimeFigureOut">
              <a:rPr lang="en-US" smtClean="0"/>
              <a:pPr/>
              <a:t>3/11/2011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3A19899A-3F86-430E-BBA9-DC9B54D4C6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383D6F-F29A-4323-BD9C-3516DC5488AF}" type="datetimeFigureOut">
              <a:rPr lang="en-US" smtClean="0"/>
              <a:pPr/>
              <a:t>3/11/2011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3A19899A-3F86-430E-BBA9-DC9B54D4C6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383D6F-F29A-4323-BD9C-3516DC5488AF}" type="datetimeFigureOut">
              <a:rPr lang="en-US" smtClean="0"/>
              <a:pPr/>
              <a:t>3/11/2011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3A19899A-3F86-430E-BBA9-DC9B54D4C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383D6F-F29A-4323-BD9C-3516DC5488AF}" type="datetimeFigureOut">
              <a:rPr lang="en-US" smtClean="0"/>
              <a:pPr/>
              <a:t>3/11/2011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19899A-3F86-430E-BBA9-DC9B54D4C6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383D6F-F29A-4323-BD9C-3516DC5488AF}" type="datetimeFigureOut">
              <a:rPr lang="en-US" smtClean="0"/>
              <a:pPr/>
              <a:t>3/11/2011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19899A-3F86-430E-BBA9-DC9B54D4C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B0383D6F-F29A-4323-BD9C-3516DC5488AF}" type="datetimeFigureOut">
              <a:rPr lang="en-US" smtClean="0"/>
              <a:pPr/>
              <a:t>3/11/2011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3A19899A-3F86-430E-BBA9-DC9B54D4C6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B0383D6F-F29A-4323-BD9C-3516DC5488AF}" type="datetimeFigureOut">
              <a:rPr lang="en-US" smtClean="0"/>
              <a:pPr/>
              <a:t>3/11/2011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3A19899A-3F86-430E-BBA9-DC9B54D4C6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B0383D6F-F29A-4323-BD9C-3516DC5488AF}" type="datetimeFigureOut">
              <a:rPr lang="en-US" smtClean="0"/>
              <a:pPr/>
              <a:t>3/11/2011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3A19899A-3F86-430E-BBA9-DC9B54D4C6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Diabetic Emergencies in Small Animals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Jenefer</a:t>
            </a:r>
            <a:r>
              <a:rPr lang="en-US" dirty="0" smtClean="0"/>
              <a:t> </a:t>
            </a:r>
            <a:r>
              <a:rPr lang="en-US" dirty="0" err="1" smtClean="0"/>
              <a:t>Stillion</a:t>
            </a:r>
            <a:endParaRPr lang="en-US" dirty="0" smtClean="0"/>
          </a:p>
          <a:p>
            <a:r>
              <a:rPr lang="en-US" dirty="0" smtClean="0"/>
              <a:t>Resident Board Review</a:t>
            </a:r>
          </a:p>
          <a:p>
            <a:r>
              <a:rPr lang="en-US" dirty="0" smtClean="0"/>
              <a:t>Feb 2011</a:t>
            </a:r>
            <a:endParaRPr lang="en-US" dirty="0"/>
          </a:p>
        </p:txBody>
      </p:sp>
      <p:pic>
        <p:nvPicPr>
          <p:cNvPr id="93186" name="Picture 2" descr="http://virtuavet.files.wordpress.com/2010/07/comfortable-cat-on-iv-fluids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835602"/>
            <a:ext cx="2895600" cy="27468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Pathophysiology</a:t>
            </a:r>
            <a:r>
              <a:rPr lang="en-US" dirty="0" smtClean="0"/>
              <a:t>: </a:t>
            </a:r>
            <a:r>
              <a:rPr lang="en-US" dirty="0" err="1" smtClean="0"/>
              <a:t>Ketogenesis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Process by which FFA are transformed into </a:t>
            </a:r>
            <a:r>
              <a:rPr lang="en-US" dirty="0" err="1" smtClean="0"/>
              <a:t>ketones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Takes place in the mitochondria of </a:t>
            </a:r>
            <a:r>
              <a:rPr lang="en-US" dirty="0" err="1" smtClean="0"/>
              <a:t>perivenous</a:t>
            </a:r>
            <a:r>
              <a:rPr lang="en-US" dirty="0" smtClean="0"/>
              <a:t> </a:t>
            </a:r>
            <a:r>
              <a:rPr lang="en-US" dirty="0" err="1" smtClean="0"/>
              <a:t>hepatocytes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Ketogenesis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Rate of </a:t>
            </a:r>
            <a:r>
              <a:rPr lang="en-US" b="1" dirty="0" err="1" smtClean="0"/>
              <a:t>ketogenesis</a:t>
            </a:r>
            <a:r>
              <a:rPr lang="en-US" b="1" dirty="0" smtClean="0"/>
              <a:t> depends on the activity of three enzymes:</a:t>
            </a:r>
          </a:p>
          <a:p>
            <a:endParaRPr lang="en-US" dirty="0" smtClean="0"/>
          </a:p>
          <a:p>
            <a:r>
              <a:rPr lang="en-US" dirty="0" smtClean="0"/>
              <a:t>Hormone-sensitive lipase</a:t>
            </a:r>
          </a:p>
          <a:p>
            <a:endParaRPr lang="en-US" dirty="0" smtClean="0"/>
          </a:p>
          <a:p>
            <a:r>
              <a:rPr lang="en-US" dirty="0" smtClean="0"/>
              <a:t>Acetyl </a:t>
            </a:r>
            <a:r>
              <a:rPr lang="en-US" dirty="0" err="1" smtClean="0"/>
              <a:t>CoA</a:t>
            </a:r>
            <a:r>
              <a:rPr lang="en-US" dirty="0" smtClean="0"/>
              <a:t> </a:t>
            </a:r>
            <a:r>
              <a:rPr lang="en-US" dirty="0" err="1" smtClean="0"/>
              <a:t>carboxylase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HMG </a:t>
            </a:r>
            <a:r>
              <a:rPr lang="en-US" dirty="0" err="1" smtClean="0"/>
              <a:t>CoA</a:t>
            </a:r>
            <a:r>
              <a:rPr lang="en-US" dirty="0" smtClean="0"/>
              <a:t> </a:t>
            </a:r>
            <a:r>
              <a:rPr lang="en-US" dirty="0" err="1" smtClean="0"/>
              <a:t>synthase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Ketogenesis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In </a:t>
            </a:r>
            <a:r>
              <a:rPr lang="en-US" b="1" dirty="0" err="1" smtClean="0"/>
              <a:t>nondiabetics</a:t>
            </a:r>
            <a:endParaRPr lang="en-US" b="1" dirty="0" smtClean="0"/>
          </a:p>
          <a:p>
            <a:r>
              <a:rPr lang="en-US" dirty="0" smtClean="0"/>
              <a:t> Acetyl-</a:t>
            </a:r>
            <a:r>
              <a:rPr lang="en-US" dirty="0" err="1" smtClean="0"/>
              <a:t>CoA</a:t>
            </a:r>
            <a:r>
              <a:rPr lang="en-US" dirty="0" smtClean="0"/>
              <a:t> and </a:t>
            </a:r>
            <a:r>
              <a:rPr lang="en-US" dirty="0" err="1" smtClean="0"/>
              <a:t>pyruvate</a:t>
            </a:r>
            <a:r>
              <a:rPr lang="en-US" dirty="0" smtClean="0"/>
              <a:t> enter the citric acid cycle to form ATP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In diabetics</a:t>
            </a:r>
          </a:p>
          <a:p>
            <a:r>
              <a:rPr lang="en-US" dirty="0" smtClean="0"/>
              <a:t>Production of </a:t>
            </a:r>
            <a:r>
              <a:rPr lang="en-US" dirty="0" err="1" smtClean="0"/>
              <a:t>pyruvate</a:t>
            </a:r>
            <a:r>
              <a:rPr lang="en-US" dirty="0" smtClean="0"/>
              <a:t> by </a:t>
            </a:r>
            <a:r>
              <a:rPr lang="en-US" dirty="0" err="1" smtClean="0"/>
              <a:t>glycolysis</a:t>
            </a:r>
            <a:r>
              <a:rPr lang="en-US" dirty="0" smtClean="0"/>
              <a:t> is reduced</a:t>
            </a:r>
          </a:p>
          <a:p>
            <a:r>
              <a:rPr lang="en-US" dirty="0" smtClean="0"/>
              <a:t>Decreased utilization of acetyl-</a:t>
            </a:r>
            <a:r>
              <a:rPr lang="en-US" dirty="0" err="1" smtClean="0"/>
              <a:t>CoA</a:t>
            </a:r>
            <a:endParaRPr lang="en-US" dirty="0" smtClean="0"/>
          </a:p>
          <a:p>
            <a:r>
              <a:rPr lang="en-US" dirty="0" smtClean="0"/>
              <a:t>Acetyl-</a:t>
            </a:r>
            <a:r>
              <a:rPr lang="en-US" dirty="0" err="1" smtClean="0"/>
              <a:t>CoA</a:t>
            </a:r>
            <a:r>
              <a:rPr lang="en-US" dirty="0" smtClean="0"/>
              <a:t> → </a:t>
            </a:r>
            <a:r>
              <a:rPr lang="en-US" dirty="0" err="1" smtClean="0"/>
              <a:t>Ketones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Ketogenesis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1447800"/>
            <a:ext cx="7650424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Ketogenesis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133600"/>
            <a:ext cx="8459153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Ketone</a:t>
            </a:r>
            <a:r>
              <a:rPr lang="en-US" dirty="0" smtClean="0"/>
              <a:t> bodies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Synthesized as an alternative source of energy when intracellular glucose stores cannot meet metabolic demands</a:t>
            </a:r>
          </a:p>
          <a:p>
            <a:endParaRPr lang="en-US" dirty="0" smtClean="0"/>
          </a:p>
          <a:p>
            <a:r>
              <a:rPr lang="en-US" dirty="0" err="1" smtClean="0"/>
              <a:t>Acetoacetate</a:t>
            </a:r>
            <a:r>
              <a:rPr lang="en-US" dirty="0" smtClean="0"/>
              <a:t> (</a:t>
            </a:r>
            <a:r>
              <a:rPr lang="en-US" dirty="0" err="1" smtClean="0"/>
              <a:t>AcAc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r>
              <a:rPr lang="en-US" dirty="0" smtClean="0"/>
              <a:t>3-</a:t>
            </a:r>
            <a:r>
              <a:rPr lang="el-GR" dirty="0" smtClean="0"/>
              <a:t>β</a:t>
            </a:r>
            <a:r>
              <a:rPr lang="en-US" dirty="0" smtClean="0"/>
              <a:t>-</a:t>
            </a:r>
            <a:r>
              <a:rPr lang="en-US" dirty="0" err="1" smtClean="0"/>
              <a:t>hydroxybutyrate</a:t>
            </a:r>
            <a:r>
              <a:rPr lang="en-US" dirty="0" smtClean="0"/>
              <a:t> (3HB)</a:t>
            </a:r>
          </a:p>
          <a:p>
            <a:endParaRPr lang="en-US" dirty="0" smtClean="0"/>
          </a:p>
          <a:p>
            <a:r>
              <a:rPr lang="en-US" dirty="0" smtClean="0"/>
              <a:t>Acetone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Pathophysiology</a:t>
            </a:r>
            <a:r>
              <a:rPr lang="en-US" dirty="0" smtClean="0"/>
              <a:t>: acidosis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 err="1" smtClean="0"/>
              <a:t>Ketones</a:t>
            </a:r>
            <a:endParaRPr lang="en-US" b="1" dirty="0" smtClean="0"/>
          </a:p>
          <a:p>
            <a:endParaRPr lang="en-US" dirty="0" smtClean="0"/>
          </a:p>
          <a:p>
            <a:r>
              <a:rPr lang="en-US" dirty="0" smtClean="0"/>
              <a:t>Strong organic acids that dissociate at physiologic pH</a:t>
            </a:r>
          </a:p>
          <a:p>
            <a:endParaRPr lang="en-US" dirty="0" smtClean="0"/>
          </a:p>
          <a:p>
            <a:r>
              <a:rPr lang="en-US" dirty="0" smtClean="0"/>
              <a:t>Rapid and progressive rise in serum H+</a:t>
            </a:r>
          </a:p>
          <a:p>
            <a:endParaRPr lang="en-US" dirty="0" smtClean="0"/>
          </a:p>
          <a:p>
            <a:r>
              <a:rPr lang="en-US" dirty="0" smtClean="0"/>
              <a:t>Metabolic acidosis</a:t>
            </a:r>
          </a:p>
          <a:p>
            <a:endParaRPr lang="en-US" dirty="0" smtClean="0"/>
          </a:p>
          <a:p>
            <a:r>
              <a:rPr lang="en-US" dirty="0" smtClean="0"/>
              <a:t>Nausea and vomiting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Pathophysiology</a:t>
            </a:r>
            <a:r>
              <a:rPr lang="en-US" dirty="0" smtClean="0"/>
              <a:t>: acidosis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dirty="0" err="1" smtClean="0"/>
              <a:t>Glucosuria</a:t>
            </a:r>
            <a:endParaRPr lang="en-US" b="1" dirty="0" smtClean="0"/>
          </a:p>
          <a:p>
            <a:endParaRPr lang="en-US" dirty="0" smtClean="0"/>
          </a:p>
          <a:p>
            <a:r>
              <a:rPr lang="en-US" dirty="0" smtClean="0"/>
              <a:t>Osmotic </a:t>
            </a:r>
            <a:r>
              <a:rPr lang="en-US" dirty="0" err="1" smtClean="0"/>
              <a:t>diuresis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Severe dehydration</a:t>
            </a:r>
          </a:p>
          <a:p>
            <a:endParaRPr lang="en-US" dirty="0" smtClean="0"/>
          </a:p>
          <a:p>
            <a:r>
              <a:rPr lang="en-US" dirty="0" smtClean="0"/>
              <a:t>Tissue </a:t>
            </a:r>
            <a:r>
              <a:rPr lang="en-US" dirty="0" err="1" smtClean="0"/>
              <a:t>hypoperfusion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Lactic acidosis</a:t>
            </a:r>
            <a:endParaRPr lang="en-US" dirty="0"/>
          </a:p>
        </p:txBody>
      </p:sp>
      <p:pic>
        <p:nvPicPr>
          <p:cNvPr id="72706" name="Picture 2" descr="http://www.blogcdn.com/www.parentdish.co.uk/media/2010/01/glycosuria-web.jpg"/>
          <p:cNvPicPr>
            <a:picLocks noChangeAspect="1" noChangeArrowheads="1"/>
          </p:cNvPicPr>
          <p:nvPr/>
        </p:nvPicPr>
        <p:blipFill>
          <a:blip r:embed="rId2" cstate="print"/>
          <a:srcRect b="6977"/>
          <a:stretch>
            <a:fillRect/>
          </a:stretch>
        </p:blipFill>
        <p:spPr bwMode="auto">
          <a:xfrm>
            <a:off x="6150151" y="2667000"/>
            <a:ext cx="2384249" cy="3429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Pathophysiology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Hyperosmolarity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Dehydration</a:t>
            </a:r>
          </a:p>
          <a:p>
            <a:endParaRPr lang="en-US" dirty="0" smtClean="0"/>
          </a:p>
          <a:p>
            <a:r>
              <a:rPr lang="en-US" dirty="0" smtClean="0"/>
              <a:t>Acidosis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Electrolyte derangements</a:t>
            </a:r>
          </a:p>
          <a:p>
            <a:endParaRPr lang="en-US" dirty="0" smtClean="0"/>
          </a:p>
          <a:p>
            <a:r>
              <a:rPr lang="en-US" dirty="0" smtClean="0"/>
              <a:t>Altered </a:t>
            </a:r>
            <a:r>
              <a:rPr lang="en-US" dirty="0" err="1" smtClean="0"/>
              <a:t>mentation</a:t>
            </a:r>
            <a:endParaRPr lang="en-US" dirty="0"/>
          </a:p>
        </p:txBody>
      </p:sp>
      <p:sp>
        <p:nvSpPr>
          <p:cNvPr id="4" name="Right Brace 3"/>
          <p:cNvSpPr/>
          <p:nvPr/>
        </p:nvSpPr>
        <p:spPr>
          <a:xfrm>
            <a:off x="4038600" y="2286000"/>
            <a:ext cx="457200" cy="20574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Pathophysiology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Insulin deficiency</a:t>
            </a:r>
          </a:p>
          <a:p>
            <a:endParaRPr lang="en-US" dirty="0" smtClean="0"/>
          </a:p>
          <a:p>
            <a:r>
              <a:rPr lang="en-US" dirty="0" smtClean="0"/>
              <a:t>Results in a loss of electrolytes </a:t>
            </a:r>
          </a:p>
          <a:p>
            <a:endParaRPr lang="en-US" dirty="0" smtClean="0"/>
          </a:p>
          <a:p>
            <a:r>
              <a:rPr lang="en-US" dirty="0" smtClean="0"/>
              <a:t>Required for normal Na, </a:t>
            </a:r>
            <a:r>
              <a:rPr lang="en-US" dirty="0" err="1" smtClean="0"/>
              <a:t>Cl</a:t>
            </a:r>
            <a:r>
              <a:rPr lang="en-US" dirty="0" smtClean="0"/>
              <a:t>, K and P </a:t>
            </a:r>
            <a:r>
              <a:rPr lang="en-US" dirty="0" err="1" smtClean="0"/>
              <a:t>reabsorption</a:t>
            </a:r>
            <a:r>
              <a:rPr lang="en-US" dirty="0" smtClean="0"/>
              <a:t> in tubular epithelial cells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Diabetic Emergencies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Diabetic </a:t>
            </a:r>
            <a:r>
              <a:rPr lang="en-US" dirty="0" err="1" smtClean="0"/>
              <a:t>ketoacidosis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Hyperglycemic </a:t>
            </a:r>
            <a:r>
              <a:rPr lang="en-US" dirty="0" err="1" smtClean="0"/>
              <a:t>hyperosmolar</a:t>
            </a:r>
            <a:r>
              <a:rPr lang="en-US" dirty="0" smtClean="0"/>
              <a:t> syndrome</a:t>
            </a:r>
            <a:endParaRPr lang="en-US" dirty="0"/>
          </a:p>
        </p:txBody>
      </p:sp>
      <p:pic>
        <p:nvPicPr>
          <p:cNvPr id="92162" name="Picture 2" descr="http://www.marvistavet.com/assets/images/fluid_therapy_dog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3429000"/>
            <a:ext cx="3571875" cy="31884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Electrolytes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28600" y="1600200"/>
            <a:ext cx="8686800" cy="487375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 err="1" smtClean="0"/>
              <a:t>Hyponatremia</a:t>
            </a:r>
            <a:endParaRPr lang="en-US" b="1" dirty="0" smtClean="0"/>
          </a:p>
          <a:p>
            <a:endParaRPr lang="en-US" sz="1000" dirty="0" smtClean="0"/>
          </a:p>
          <a:p>
            <a:endParaRPr lang="en-US" sz="1000" dirty="0" smtClean="0"/>
          </a:p>
          <a:p>
            <a:r>
              <a:rPr lang="en-US" dirty="0" smtClean="0"/>
              <a:t>Osmotic </a:t>
            </a:r>
            <a:r>
              <a:rPr lang="en-US" dirty="0" err="1" smtClean="0"/>
              <a:t>diuresis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Dilutional</a:t>
            </a:r>
            <a:endParaRPr lang="en-US" dirty="0" smtClean="0"/>
          </a:p>
          <a:p>
            <a:pPr lvl="1"/>
            <a:r>
              <a:rPr lang="en-US" dirty="0" smtClean="0"/>
              <a:t>Free water shifts from intracellular to extracellular compartment</a:t>
            </a:r>
          </a:p>
          <a:p>
            <a:endParaRPr lang="en-US" sz="1000" dirty="0" smtClean="0"/>
          </a:p>
          <a:p>
            <a:endParaRPr lang="en-US" dirty="0" smtClean="0"/>
          </a:p>
          <a:p>
            <a:r>
              <a:rPr lang="en-US" dirty="0" smtClean="0"/>
              <a:t>Insulin deficiency</a:t>
            </a:r>
          </a:p>
          <a:p>
            <a:pPr lvl="1"/>
            <a:r>
              <a:rPr lang="en-US" dirty="0" smtClean="0"/>
              <a:t>Insulin stimulates salt and water </a:t>
            </a:r>
            <a:r>
              <a:rPr lang="en-US" dirty="0" err="1" smtClean="0"/>
              <a:t>reabsorption</a:t>
            </a:r>
            <a:r>
              <a:rPr lang="en-US" dirty="0" smtClean="0"/>
              <a:t> from proximal and distal tubules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Electrolytes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6"/>
            <a:ext cx="8229600" cy="49831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 err="1" smtClean="0"/>
              <a:t>Hypokalemia</a:t>
            </a:r>
            <a:endParaRPr lang="en-US" b="1" dirty="0" smtClean="0"/>
          </a:p>
          <a:p>
            <a:endParaRPr lang="en-US" sz="1200" dirty="0" smtClean="0"/>
          </a:p>
          <a:p>
            <a:r>
              <a:rPr lang="en-US" dirty="0" smtClean="0"/>
              <a:t>Severe total body depletion</a:t>
            </a:r>
          </a:p>
          <a:p>
            <a:endParaRPr lang="en-US" dirty="0" smtClean="0"/>
          </a:p>
          <a:p>
            <a:r>
              <a:rPr lang="en-US" dirty="0" smtClean="0"/>
              <a:t>Acidosis</a:t>
            </a:r>
          </a:p>
          <a:p>
            <a:pPr lvl="1"/>
            <a:r>
              <a:rPr lang="en-US" dirty="0" smtClean="0"/>
              <a:t>Shift of K</a:t>
            </a:r>
            <a:r>
              <a:rPr lang="en-US" baseline="30000" dirty="0" smtClean="0"/>
              <a:t>+</a:t>
            </a:r>
            <a:r>
              <a:rPr lang="en-US" dirty="0" smtClean="0"/>
              <a:t> from intracellular to extracellular space in exchange for H</a:t>
            </a:r>
            <a:r>
              <a:rPr lang="en-US" baseline="30000" dirty="0" smtClean="0"/>
              <a:t>+</a:t>
            </a:r>
            <a:r>
              <a:rPr lang="en-US" dirty="0" smtClean="0"/>
              <a:t> ions</a:t>
            </a:r>
          </a:p>
          <a:p>
            <a:endParaRPr lang="en-US" dirty="0" smtClean="0"/>
          </a:p>
          <a:p>
            <a:r>
              <a:rPr lang="en-US" dirty="0" smtClean="0"/>
              <a:t>Osmotic </a:t>
            </a:r>
            <a:r>
              <a:rPr lang="en-US" dirty="0" err="1" smtClean="0"/>
              <a:t>diuresis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Secondary </a:t>
            </a:r>
            <a:r>
              <a:rPr lang="en-US" dirty="0" err="1" smtClean="0"/>
              <a:t>hyperaldosteronism</a:t>
            </a:r>
            <a:endParaRPr lang="en-US" dirty="0" smtClean="0"/>
          </a:p>
          <a:p>
            <a:pPr lvl="1"/>
            <a:r>
              <a:rPr lang="en-US" dirty="0" smtClean="0"/>
              <a:t>Volume depletion from vomiting, diarrhea and </a:t>
            </a:r>
            <a:r>
              <a:rPr lang="en-US" dirty="0" err="1" smtClean="0"/>
              <a:t>diuresis</a:t>
            </a:r>
            <a:endParaRPr lang="en-US" dirty="0" smtClean="0"/>
          </a:p>
          <a:p>
            <a:pPr lvl="1"/>
            <a:r>
              <a:rPr lang="en-US" dirty="0" smtClean="0"/>
              <a:t>Promotes potassium excretion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Electrolytes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 err="1" smtClean="0"/>
              <a:t>Hypophosphatemia</a:t>
            </a:r>
            <a:endParaRPr lang="en-US" b="1" dirty="0" smtClean="0"/>
          </a:p>
          <a:p>
            <a:endParaRPr lang="en-US" sz="1100" dirty="0" smtClean="0"/>
          </a:p>
          <a:p>
            <a:r>
              <a:rPr lang="en-US" dirty="0" smtClean="0"/>
              <a:t>Severe total body depletion</a:t>
            </a:r>
          </a:p>
          <a:p>
            <a:endParaRPr lang="en-US" dirty="0" smtClean="0"/>
          </a:p>
          <a:p>
            <a:r>
              <a:rPr lang="en-US" dirty="0" smtClean="0"/>
              <a:t>Acidosis</a:t>
            </a:r>
          </a:p>
          <a:p>
            <a:pPr lvl="1"/>
            <a:r>
              <a:rPr lang="en-US" dirty="0" smtClean="0"/>
              <a:t>Shifts from intracellular to extracellular space secondary to hyperglycemia and </a:t>
            </a:r>
            <a:r>
              <a:rPr lang="en-US" dirty="0" err="1" smtClean="0"/>
              <a:t>hyperosmolality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Osmotic </a:t>
            </a:r>
            <a:r>
              <a:rPr lang="en-US" dirty="0" err="1" smtClean="0"/>
              <a:t>diuresis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Insulin moves phosphorous </a:t>
            </a:r>
            <a:r>
              <a:rPr lang="en-US" dirty="0" err="1" smtClean="0"/>
              <a:t>intracellularly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Electrolytes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Osmotic </a:t>
            </a:r>
            <a:r>
              <a:rPr lang="en-US" b="1" dirty="0" err="1" smtClean="0"/>
              <a:t>diuresis</a:t>
            </a:r>
            <a:r>
              <a:rPr lang="en-US" b="1" dirty="0" smtClean="0"/>
              <a:t> can also lead to:</a:t>
            </a:r>
          </a:p>
          <a:p>
            <a:endParaRPr lang="en-US" dirty="0" smtClean="0"/>
          </a:p>
          <a:p>
            <a:r>
              <a:rPr lang="en-US" dirty="0" err="1" smtClean="0"/>
              <a:t>Hypomagnesemia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Hypocalcemia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Acidosis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1752600" y="2362200"/>
            <a:ext cx="2133600" cy="1981200"/>
          </a:xfrm>
          <a:prstGeom prst="ellipse">
            <a:avLst/>
          </a:prstGeom>
          <a:solidFill>
            <a:schemeClr val="tx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K</a:t>
            </a:r>
            <a:r>
              <a:rPr lang="en-US" baseline="30000" dirty="0" smtClean="0">
                <a:solidFill>
                  <a:schemeClr val="bg1"/>
                </a:solidFill>
              </a:rPr>
              <a:t>+</a:t>
            </a:r>
            <a:endParaRPr lang="en-US" dirty="0" smtClean="0">
              <a:solidFill>
                <a:schemeClr val="bg1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5257800" y="2286000"/>
            <a:ext cx="2057400" cy="1981200"/>
          </a:xfrm>
          <a:prstGeom prst="ellipse">
            <a:avLst/>
          </a:prstGeom>
          <a:solidFill>
            <a:schemeClr val="tx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209800" y="46482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Acidosis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105400" y="47244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Correction of Acidosis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590800" y="25146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H</a:t>
            </a:r>
            <a:r>
              <a:rPr lang="en-US" baseline="30000" dirty="0" smtClean="0">
                <a:solidFill>
                  <a:schemeClr val="bg1"/>
                </a:solidFill>
              </a:rPr>
              <a:t>+</a:t>
            </a:r>
            <a:endParaRPr lang="en-US" baseline="300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48400" y="25146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H</a:t>
            </a:r>
            <a:r>
              <a:rPr lang="en-US" baseline="30000" dirty="0" smtClean="0">
                <a:solidFill>
                  <a:schemeClr val="bg1"/>
                </a:solidFill>
              </a:rPr>
              <a:t>+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91000" y="25146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</a:t>
            </a:r>
            <a:r>
              <a:rPr lang="en-US" baseline="30000" dirty="0" smtClean="0"/>
              <a:t>+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772400" y="25146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</a:t>
            </a:r>
            <a:r>
              <a:rPr lang="en-US" baseline="30000" dirty="0" smtClean="0"/>
              <a:t>+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248400" y="2971800"/>
            <a:ext cx="533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K</a:t>
            </a:r>
            <a:r>
              <a:rPr lang="en-US" baseline="30000" dirty="0" smtClean="0">
                <a:solidFill>
                  <a:schemeClr val="bg1"/>
                </a:solidFill>
              </a:rPr>
              <a:t>+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91000" y="29718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K</a:t>
            </a:r>
            <a:r>
              <a:rPr lang="en-US" baseline="30000" dirty="0" smtClean="0"/>
              <a:t>+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848600" y="29718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K</a:t>
            </a:r>
            <a:r>
              <a:rPr lang="en-US" baseline="30000" dirty="0" smtClean="0"/>
              <a:t>+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667000" y="335280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PO</a:t>
            </a:r>
            <a:r>
              <a:rPr lang="en-US" baseline="-25000" dirty="0" smtClean="0">
                <a:solidFill>
                  <a:schemeClr val="bg1"/>
                </a:solidFill>
              </a:rPr>
              <a:t>4</a:t>
            </a:r>
            <a:r>
              <a:rPr lang="en-US" baseline="30000" dirty="0" smtClean="0">
                <a:solidFill>
                  <a:schemeClr val="bg1"/>
                </a:solidFill>
              </a:rPr>
              <a:t>-2</a:t>
            </a:r>
            <a:endParaRPr lang="en-US" baseline="30000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114800" y="3352800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PO</a:t>
            </a:r>
            <a:r>
              <a:rPr lang="en-US" baseline="-25000" dirty="0" smtClean="0"/>
              <a:t>4</a:t>
            </a:r>
            <a:r>
              <a:rPr lang="en-US" baseline="30000" dirty="0" smtClean="0"/>
              <a:t>-2</a:t>
            </a:r>
          </a:p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172200" y="3276600"/>
            <a:ext cx="91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PO</a:t>
            </a:r>
            <a:r>
              <a:rPr lang="en-US" baseline="-25000" dirty="0" smtClean="0">
                <a:solidFill>
                  <a:schemeClr val="bg1"/>
                </a:solidFill>
              </a:rPr>
              <a:t>4</a:t>
            </a:r>
            <a:r>
              <a:rPr lang="en-US" baseline="30000" dirty="0" smtClean="0">
                <a:solidFill>
                  <a:schemeClr val="bg1"/>
                </a:solidFill>
              </a:rPr>
              <a:t>-2</a:t>
            </a:r>
          </a:p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7772400" y="3276600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PO</a:t>
            </a:r>
            <a:r>
              <a:rPr lang="en-US" baseline="-25000" dirty="0" smtClean="0"/>
              <a:t>4</a:t>
            </a:r>
            <a:r>
              <a:rPr lang="en-US" baseline="30000" dirty="0" smtClean="0"/>
              <a:t>-2</a:t>
            </a:r>
          </a:p>
          <a:p>
            <a:endParaRPr lang="en-US" dirty="0"/>
          </a:p>
        </p:txBody>
      </p:sp>
      <p:cxnSp>
        <p:nvCxnSpPr>
          <p:cNvPr id="22" name="Straight Arrow Connector 21"/>
          <p:cNvCxnSpPr>
            <a:endCxn id="8" idx="3"/>
          </p:cNvCxnSpPr>
          <p:nvPr/>
        </p:nvCxnSpPr>
        <p:spPr>
          <a:xfrm rot="10800000">
            <a:off x="3048000" y="2699267"/>
            <a:ext cx="1143000" cy="7421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3200400" y="3124200"/>
            <a:ext cx="914400" cy="158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3352800" y="3505200"/>
            <a:ext cx="762000" cy="158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6705600" y="2667000"/>
            <a:ext cx="990600" cy="158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rot="10800000">
            <a:off x="6781800" y="3124200"/>
            <a:ext cx="1066800" cy="158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rot="10800000">
            <a:off x="6858000" y="3429000"/>
            <a:ext cx="838200" cy="158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667000" y="3733800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Mg</a:t>
            </a:r>
            <a:r>
              <a:rPr lang="en-US" baseline="30000" dirty="0" smtClean="0">
                <a:solidFill>
                  <a:schemeClr val="bg1"/>
                </a:solidFill>
              </a:rPr>
              <a:t>2+</a:t>
            </a:r>
            <a:endParaRPr lang="en-US" baseline="30000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172200" y="365760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Mg</a:t>
            </a:r>
            <a:r>
              <a:rPr lang="en-US" baseline="30000" dirty="0" smtClean="0">
                <a:solidFill>
                  <a:schemeClr val="bg1"/>
                </a:solidFill>
              </a:rPr>
              <a:t>2+</a:t>
            </a:r>
            <a:endParaRPr lang="en-US" baseline="30000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191000" y="3733800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Mg</a:t>
            </a:r>
            <a:r>
              <a:rPr lang="en-US" baseline="30000" dirty="0" smtClean="0"/>
              <a:t>2+</a:t>
            </a:r>
            <a:endParaRPr lang="en-US" baseline="30000" dirty="0"/>
          </a:p>
        </p:txBody>
      </p:sp>
      <p:sp>
        <p:nvSpPr>
          <p:cNvPr id="32" name="TextBox 31"/>
          <p:cNvSpPr txBox="1"/>
          <p:nvPr/>
        </p:nvSpPr>
        <p:spPr>
          <a:xfrm>
            <a:off x="7772400" y="36576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Mg</a:t>
            </a:r>
            <a:r>
              <a:rPr lang="en-US" baseline="30000" dirty="0" smtClean="0"/>
              <a:t>2+</a:t>
            </a:r>
            <a:endParaRPr lang="en-US" baseline="30000" dirty="0"/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3200400" y="3962400"/>
            <a:ext cx="914400" cy="158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32" idx="1"/>
          </p:cNvCxnSpPr>
          <p:nvPr/>
        </p:nvCxnSpPr>
        <p:spPr>
          <a:xfrm rot="10800000">
            <a:off x="6934200" y="3810000"/>
            <a:ext cx="838200" cy="3226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Risk Factors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Median age of dogs is 8 years</a:t>
            </a:r>
          </a:p>
          <a:p>
            <a:endParaRPr lang="en-US" dirty="0" smtClean="0"/>
          </a:p>
          <a:p>
            <a:r>
              <a:rPr lang="en-US" dirty="0" smtClean="0"/>
              <a:t>Median age of cats is 9 years</a:t>
            </a:r>
          </a:p>
          <a:p>
            <a:endParaRPr lang="en-US" dirty="0" smtClean="0"/>
          </a:p>
          <a:p>
            <a:r>
              <a:rPr lang="en-US" dirty="0" smtClean="0"/>
              <a:t>No increased risk with breed or sex</a:t>
            </a:r>
          </a:p>
          <a:p>
            <a:endParaRPr lang="en-US" dirty="0" smtClean="0"/>
          </a:p>
          <a:p>
            <a:r>
              <a:rPr lang="en-US" dirty="0" smtClean="0"/>
              <a:t>Most animals are newly diagnosed diabetics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Concurrent Disease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600" dirty="0" smtClean="0"/>
              <a:t>Dogs</a:t>
            </a:r>
            <a:endParaRPr lang="en-US" sz="26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sz="2600" dirty="0" smtClean="0"/>
              <a:t>cats</a:t>
            </a:r>
            <a:endParaRPr lang="en-US" sz="2600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sz="2600" dirty="0" smtClean="0"/>
              <a:t>Acute pancreatitis</a:t>
            </a:r>
          </a:p>
          <a:p>
            <a:r>
              <a:rPr lang="en-US" sz="2600" dirty="0" smtClean="0"/>
              <a:t>Bacterial urinary tract infection</a:t>
            </a:r>
          </a:p>
          <a:p>
            <a:r>
              <a:rPr lang="en-US" sz="2600" dirty="0" err="1" smtClean="0"/>
              <a:t>Hyperadrenocorticism</a:t>
            </a:r>
            <a:endParaRPr lang="en-US" sz="2600" dirty="0" smtClean="0"/>
          </a:p>
          <a:p>
            <a:r>
              <a:rPr lang="en-US" sz="2600" dirty="0" smtClean="0"/>
              <a:t>Pneumonia</a:t>
            </a:r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sz="2600" dirty="0" smtClean="0"/>
              <a:t>Hepatic </a:t>
            </a:r>
            <a:r>
              <a:rPr lang="en-US" sz="2600" dirty="0" err="1" smtClean="0"/>
              <a:t>lipidosis</a:t>
            </a:r>
            <a:endParaRPr lang="en-US" sz="2600" dirty="0" smtClean="0"/>
          </a:p>
          <a:p>
            <a:r>
              <a:rPr lang="en-US" sz="2600" dirty="0" smtClean="0"/>
              <a:t>Chronic renal failure</a:t>
            </a:r>
          </a:p>
          <a:p>
            <a:r>
              <a:rPr lang="en-US" sz="2600" dirty="0" smtClean="0"/>
              <a:t>Acute pancreatitis</a:t>
            </a:r>
          </a:p>
          <a:p>
            <a:r>
              <a:rPr lang="en-US" sz="2600" dirty="0" smtClean="0"/>
              <a:t>Bacterial or viral infections</a:t>
            </a:r>
          </a:p>
          <a:p>
            <a:r>
              <a:rPr lang="en-US" sz="2600" dirty="0" err="1" smtClean="0"/>
              <a:t>Neoplasia</a:t>
            </a:r>
            <a:endParaRPr lang="en-US" sz="2600" dirty="0" smtClean="0"/>
          </a:p>
          <a:p>
            <a:r>
              <a:rPr lang="en-US" sz="2600" dirty="0" smtClean="0"/>
              <a:t>Administration of exogenous steroids</a:t>
            </a:r>
            <a:endParaRPr lang="en-US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Historical Findings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6"/>
            <a:ext cx="8229600" cy="4830763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 smtClean="0"/>
              <a:t>Polyuria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Polydipsia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Lethargy</a:t>
            </a:r>
          </a:p>
          <a:p>
            <a:endParaRPr lang="en-US" dirty="0" smtClean="0"/>
          </a:p>
          <a:p>
            <a:r>
              <a:rPr lang="en-US" dirty="0" err="1" smtClean="0"/>
              <a:t>Inappetance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Anorexia</a:t>
            </a:r>
          </a:p>
          <a:p>
            <a:endParaRPr lang="en-US" dirty="0" smtClean="0"/>
          </a:p>
          <a:p>
            <a:r>
              <a:rPr lang="en-US" dirty="0" smtClean="0"/>
              <a:t>Vomiting</a:t>
            </a:r>
          </a:p>
          <a:p>
            <a:endParaRPr lang="en-US" dirty="0" smtClean="0"/>
          </a:p>
          <a:p>
            <a:r>
              <a:rPr lang="en-US" dirty="0" smtClean="0"/>
              <a:t>Weight loss</a:t>
            </a:r>
          </a:p>
          <a:p>
            <a:endParaRPr lang="en-US" sz="1200" dirty="0" smtClean="0"/>
          </a:p>
        </p:txBody>
      </p:sp>
      <p:pic>
        <p:nvPicPr>
          <p:cNvPr id="58370" name="Picture 2" descr="http://amcny.files.wordpress.com/2010/06/dog-drinking-water.jpg?w=223&amp;h=26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93020" y="3124200"/>
            <a:ext cx="2450856" cy="285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Signs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6"/>
            <a:ext cx="8229600" cy="4983163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Hypovolemia</a:t>
            </a:r>
            <a:r>
              <a:rPr lang="en-US" dirty="0" smtClean="0"/>
              <a:t> → Shock</a:t>
            </a:r>
          </a:p>
          <a:p>
            <a:endParaRPr lang="en-US" sz="1400" dirty="0" smtClean="0"/>
          </a:p>
          <a:p>
            <a:r>
              <a:rPr lang="en-US" dirty="0" smtClean="0"/>
              <a:t>Dehydration</a:t>
            </a:r>
          </a:p>
          <a:p>
            <a:endParaRPr lang="en-US" sz="1400" dirty="0" smtClean="0"/>
          </a:p>
          <a:p>
            <a:r>
              <a:rPr lang="en-US" dirty="0" smtClean="0"/>
              <a:t>Weakness</a:t>
            </a:r>
          </a:p>
          <a:p>
            <a:endParaRPr lang="en-US" sz="1300" dirty="0" smtClean="0"/>
          </a:p>
          <a:p>
            <a:r>
              <a:rPr lang="en-US" dirty="0" smtClean="0"/>
              <a:t>Depression</a:t>
            </a:r>
          </a:p>
          <a:p>
            <a:endParaRPr lang="en-US" sz="1300" dirty="0" smtClean="0"/>
          </a:p>
          <a:p>
            <a:r>
              <a:rPr lang="en-US" dirty="0" err="1" smtClean="0"/>
              <a:t>Hepatomegally</a:t>
            </a:r>
            <a:endParaRPr lang="en-US" dirty="0" smtClean="0"/>
          </a:p>
          <a:p>
            <a:endParaRPr lang="en-US" sz="1200" dirty="0" smtClean="0"/>
          </a:p>
          <a:p>
            <a:r>
              <a:rPr lang="en-US" dirty="0" smtClean="0"/>
              <a:t>Abdominal pain</a:t>
            </a:r>
          </a:p>
          <a:p>
            <a:endParaRPr lang="en-US" sz="1200" dirty="0" smtClean="0"/>
          </a:p>
          <a:p>
            <a:r>
              <a:rPr lang="en-US" dirty="0" err="1" smtClean="0"/>
              <a:t>Icterus</a:t>
            </a:r>
            <a:r>
              <a:rPr lang="en-US" dirty="0" smtClean="0"/>
              <a:t> (cat)</a:t>
            </a:r>
          </a:p>
          <a:p>
            <a:endParaRPr lang="en-US" sz="1200" dirty="0" smtClean="0"/>
          </a:p>
          <a:p>
            <a:r>
              <a:rPr lang="en-US" dirty="0" smtClean="0"/>
              <a:t>Sweet smelling breath</a:t>
            </a:r>
          </a:p>
          <a:p>
            <a:endParaRPr lang="en-US" sz="1100" dirty="0" smtClean="0"/>
          </a:p>
          <a:p>
            <a:r>
              <a:rPr lang="en-US" dirty="0" err="1" smtClean="0"/>
              <a:t>Tachypnea</a:t>
            </a:r>
            <a:r>
              <a:rPr lang="en-US" dirty="0" smtClean="0"/>
              <a:t> or </a:t>
            </a:r>
            <a:r>
              <a:rPr lang="en-US" dirty="0" err="1" smtClean="0"/>
              <a:t>Kussmaul</a:t>
            </a:r>
            <a:r>
              <a:rPr lang="en-US" dirty="0" smtClean="0"/>
              <a:t> breathing pattern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7346" name="Picture 2" descr="http://i.ehow.com/images/a06/sk/sl/symptoms-jaundice-dogs-3.1-120X1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9800" y="2438400"/>
            <a:ext cx="2362200" cy="2362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Diagnostics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b="1" dirty="0" smtClean="0"/>
              <a:t>Minimum emergency data base</a:t>
            </a:r>
          </a:p>
          <a:p>
            <a:endParaRPr lang="en-US" dirty="0" smtClean="0"/>
          </a:p>
          <a:p>
            <a:r>
              <a:rPr lang="en-US" dirty="0" smtClean="0"/>
              <a:t>PCV/TS</a:t>
            </a:r>
          </a:p>
          <a:p>
            <a:endParaRPr lang="en-US" dirty="0" smtClean="0"/>
          </a:p>
          <a:p>
            <a:r>
              <a:rPr lang="en-US" dirty="0" smtClean="0"/>
              <a:t>Blood glucose</a:t>
            </a:r>
          </a:p>
          <a:p>
            <a:endParaRPr lang="en-US" dirty="0" smtClean="0"/>
          </a:p>
          <a:p>
            <a:r>
              <a:rPr lang="en-US" dirty="0" err="1" smtClean="0"/>
              <a:t>Azo</a:t>
            </a:r>
            <a:r>
              <a:rPr lang="en-US" dirty="0" smtClean="0"/>
              <a:t>-Stick</a:t>
            </a:r>
          </a:p>
          <a:p>
            <a:endParaRPr lang="en-US" dirty="0" smtClean="0"/>
          </a:p>
          <a:p>
            <a:r>
              <a:rPr lang="en-US" dirty="0" smtClean="0"/>
              <a:t>Urine dipstick</a:t>
            </a:r>
          </a:p>
          <a:p>
            <a:endParaRPr lang="en-US" dirty="0" smtClean="0"/>
          </a:p>
          <a:p>
            <a:r>
              <a:rPr lang="en-US" dirty="0" smtClean="0"/>
              <a:t>Blood gas </a:t>
            </a:r>
          </a:p>
          <a:p>
            <a:endParaRPr lang="en-US" dirty="0" smtClean="0"/>
          </a:p>
          <a:p>
            <a:r>
              <a:rPr lang="en-US" dirty="0" smtClean="0"/>
              <a:t>Lactate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54274" name="Picture 2" descr="http://biology.clc.uc.edu/fankhauser/Labs/Anatomy_&amp;_Physiology/A&amp;P202/Blood/hematocrit_use/05_hematocrit_after_spin_P3113671cro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5400" y="4114800"/>
            <a:ext cx="3448050" cy="22075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Diabetic </a:t>
            </a:r>
            <a:r>
              <a:rPr lang="en-US" dirty="0" err="1" smtClean="0"/>
              <a:t>ketoacidosis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Characterized by:</a:t>
            </a:r>
          </a:p>
          <a:p>
            <a:endParaRPr lang="en-US" sz="1000" dirty="0" smtClean="0"/>
          </a:p>
          <a:p>
            <a:r>
              <a:rPr lang="en-US" dirty="0" smtClean="0"/>
              <a:t>Hyperglycemia</a:t>
            </a:r>
          </a:p>
          <a:p>
            <a:endParaRPr lang="en-US" sz="1000" dirty="0" smtClean="0"/>
          </a:p>
          <a:p>
            <a:r>
              <a:rPr lang="en-US" dirty="0" smtClean="0"/>
              <a:t>Metabolic acidosis</a:t>
            </a:r>
          </a:p>
          <a:p>
            <a:endParaRPr lang="en-US" sz="1000" dirty="0" smtClean="0"/>
          </a:p>
          <a:p>
            <a:r>
              <a:rPr lang="en-US" dirty="0" err="1" smtClean="0"/>
              <a:t>Ketonemia</a:t>
            </a:r>
            <a:endParaRPr lang="en-US" dirty="0" smtClean="0"/>
          </a:p>
          <a:p>
            <a:endParaRPr lang="en-US" sz="1000" dirty="0" smtClean="0"/>
          </a:p>
          <a:p>
            <a:r>
              <a:rPr lang="en-US" dirty="0" err="1" smtClean="0"/>
              <a:t>Ketonuria</a:t>
            </a:r>
            <a:r>
              <a:rPr lang="en-US" dirty="0" smtClean="0"/>
              <a:t> </a:t>
            </a:r>
          </a:p>
          <a:p>
            <a:endParaRPr lang="en-US" sz="1000" dirty="0" smtClean="0"/>
          </a:p>
          <a:p>
            <a:r>
              <a:rPr lang="en-US" dirty="0" err="1" smtClean="0"/>
              <a:t>Glucosuria</a:t>
            </a:r>
            <a:endParaRPr lang="en-US" dirty="0" smtClean="0"/>
          </a:p>
          <a:p>
            <a:endParaRPr lang="en-US" sz="1000" dirty="0" smtClean="0"/>
          </a:p>
        </p:txBody>
      </p:sp>
      <p:pic>
        <p:nvPicPr>
          <p:cNvPr id="38916" name="Picture 4" descr="http://img.medscape.com/fullsize/migrated/421/556/dc421556.fig1.gif"/>
          <p:cNvPicPr>
            <a:picLocks noChangeAspect="1" noChangeArrowheads="1"/>
          </p:cNvPicPr>
          <p:nvPr/>
        </p:nvPicPr>
        <p:blipFill>
          <a:blip r:embed="rId3" cstate="print"/>
          <a:srcRect l="40000" t="19311" r="6000" b="14483"/>
          <a:stretch>
            <a:fillRect/>
          </a:stretch>
        </p:blipFill>
        <p:spPr bwMode="auto">
          <a:xfrm>
            <a:off x="5295900" y="2209800"/>
            <a:ext cx="3086100" cy="2743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Documenting </a:t>
            </a:r>
            <a:r>
              <a:rPr lang="en-US" dirty="0" err="1" smtClean="0"/>
              <a:t>Ketones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Urine </a:t>
            </a:r>
          </a:p>
          <a:p>
            <a:endParaRPr lang="en-US" sz="1000" dirty="0" smtClean="0"/>
          </a:p>
          <a:p>
            <a:r>
              <a:rPr lang="en-US" dirty="0" err="1" smtClean="0"/>
              <a:t>Nitroprusside</a:t>
            </a:r>
            <a:r>
              <a:rPr lang="en-US" dirty="0" smtClean="0"/>
              <a:t> </a:t>
            </a:r>
            <a:r>
              <a:rPr lang="en-US" dirty="0" smtClean="0"/>
              <a:t>reagent reacts with </a:t>
            </a:r>
            <a:r>
              <a:rPr lang="en-US" dirty="0" err="1" smtClean="0"/>
              <a:t>acetoacetate</a:t>
            </a:r>
            <a:r>
              <a:rPr lang="en-US" dirty="0" smtClean="0"/>
              <a:t> and NOT </a:t>
            </a:r>
            <a:r>
              <a:rPr lang="el-GR" dirty="0" smtClean="0"/>
              <a:t>β</a:t>
            </a:r>
            <a:r>
              <a:rPr lang="en-US" dirty="0" smtClean="0"/>
              <a:t>-</a:t>
            </a:r>
            <a:r>
              <a:rPr lang="en-US" dirty="0" err="1" smtClean="0"/>
              <a:t>hydroxybutyrate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Adding </a:t>
            </a:r>
            <a:r>
              <a:rPr lang="en-US" dirty="0" smtClean="0"/>
              <a:t>2 drops of hydrogen peroxide to urine sample </a:t>
            </a:r>
            <a:r>
              <a:rPr lang="en-US" dirty="0" smtClean="0"/>
              <a:t>converts </a:t>
            </a:r>
            <a:r>
              <a:rPr lang="el-GR" dirty="0" smtClean="0"/>
              <a:t>β</a:t>
            </a:r>
            <a:r>
              <a:rPr lang="en-US" dirty="0" smtClean="0"/>
              <a:t>-</a:t>
            </a:r>
            <a:r>
              <a:rPr lang="en-US" dirty="0" err="1" smtClean="0"/>
              <a:t>hydroxybutyrate</a:t>
            </a:r>
            <a:r>
              <a:rPr lang="en-US" dirty="0" smtClean="0"/>
              <a:t> to </a:t>
            </a:r>
            <a:r>
              <a:rPr lang="en-US" dirty="0" err="1" smtClean="0"/>
              <a:t>acetoacetic</a:t>
            </a:r>
            <a:r>
              <a:rPr lang="en-US" dirty="0" smtClean="0"/>
              <a:t> acid which is detectable on the dipstick reagent </a:t>
            </a:r>
            <a:r>
              <a:rPr lang="en-US" dirty="0" smtClean="0"/>
              <a:t>pad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Documenting </a:t>
            </a:r>
            <a:r>
              <a:rPr lang="en-US" dirty="0" err="1" smtClean="0"/>
              <a:t>Ketones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Serum</a:t>
            </a:r>
          </a:p>
          <a:p>
            <a:endParaRPr lang="en-US" sz="1000" dirty="0" smtClean="0"/>
          </a:p>
          <a:p>
            <a:r>
              <a:rPr lang="en-US" dirty="0" smtClean="0"/>
              <a:t>Portable meter</a:t>
            </a:r>
          </a:p>
          <a:p>
            <a:pPr lvl="1"/>
            <a:r>
              <a:rPr lang="en-US" dirty="0" smtClean="0"/>
              <a:t>Measures </a:t>
            </a:r>
            <a:r>
              <a:rPr lang="el-GR" dirty="0" smtClean="0"/>
              <a:t>β</a:t>
            </a:r>
            <a:r>
              <a:rPr lang="en-US" dirty="0" smtClean="0"/>
              <a:t>-</a:t>
            </a:r>
            <a:r>
              <a:rPr lang="en-US" dirty="0" err="1" smtClean="0"/>
              <a:t>hydroxybutyrate</a:t>
            </a:r>
            <a:endParaRPr lang="en-US" dirty="0" smtClean="0"/>
          </a:p>
          <a:p>
            <a:pPr lvl="1"/>
            <a:r>
              <a:rPr lang="en-US" dirty="0" smtClean="0"/>
              <a:t>Shown to be more accurate that urinary tests for detection of DKA</a:t>
            </a:r>
          </a:p>
          <a:p>
            <a:endParaRPr lang="en-US" dirty="0" smtClean="0"/>
          </a:p>
          <a:p>
            <a:r>
              <a:rPr lang="en-US" dirty="0" err="1" smtClean="0"/>
              <a:t>Heparinized</a:t>
            </a:r>
            <a:r>
              <a:rPr lang="en-US" dirty="0" smtClean="0"/>
              <a:t> plasma </a:t>
            </a:r>
          </a:p>
          <a:p>
            <a:pPr lvl="1"/>
            <a:r>
              <a:rPr lang="en-US" dirty="0" smtClean="0"/>
              <a:t>Can be used on urine dipstick to detect </a:t>
            </a:r>
            <a:r>
              <a:rPr lang="en-US" dirty="0" err="1" smtClean="0"/>
              <a:t>ketones</a:t>
            </a:r>
            <a:endParaRPr lang="en-US" dirty="0"/>
          </a:p>
        </p:txBody>
      </p:sp>
      <p:pic>
        <p:nvPicPr>
          <p:cNvPr id="4" name="Picture 2" descr="http://mygluco.com/files/image/PXtra_K2_ang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1676400"/>
            <a:ext cx="988629" cy="148936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943600" y="579120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Brady MA </a:t>
            </a:r>
            <a:r>
              <a:rPr lang="en-US" i="1" dirty="0" smtClean="0"/>
              <a:t>JVECC</a:t>
            </a:r>
            <a:r>
              <a:rPr lang="en-US" dirty="0" smtClean="0"/>
              <a:t> 2003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724400" y="3962400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Tommaso</a:t>
            </a:r>
            <a:r>
              <a:rPr lang="en-US" dirty="0" smtClean="0"/>
              <a:t> MD </a:t>
            </a:r>
            <a:r>
              <a:rPr lang="en-US" i="1" dirty="0" smtClean="0"/>
              <a:t>J Vet Intern Med </a:t>
            </a:r>
            <a:r>
              <a:rPr lang="en-US" dirty="0" smtClean="0"/>
              <a:t>2009</a:t>
            </a:r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CBC</a:t>
            </a:r>
          </a:p>
          <a:p>
            <a:endParaRPr lang="en-US" dirty="0" smtClean="0"/>
          </a:p>
          <a:p>
            <a:r>
              <a:rPr lang="en-US" dirty="0" smtClean="0"/>
              <a:t>Chemistry</a:t>
            </a:r>
          </a:p>
          <a:p>
            <a:endParaRPr lang="en-US" dirty="0" smtClean="0"/>
          </a:p>
          <a:p>
            <a:r>
              <a:rPr lang="en-US" dirty="0" smtClean="0"/>
              <a:t>Urinalysis</a:t>
            </a:r>
          </a:p>
          <a:p>
            <a:endParaRPr lang="en-US" dirty="0" smtClean="0"/>
          </a:p>
          <a:p>
            <a:r>
              <a:rPr lang="en-US" dirty="0" smtClean="0"/>
              <a:t>Urine culture and sensitivity</a:t>
            </a:r>
            <a:endParaRPr lang="en-US" dirty="0"/>
          </a:p>
        </p:txBody>
      </p:sp>
      <p:pic>
        <p:nvPicPr>
          <p:cNvPr id="51202" name="Picture 2" descr="http://www.simmslegal.com/_images/blood-tub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1676400"/>
            <a:ext cx="2628900" cy="24098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Hematology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7"/>
            <a:ext cx="8458200" cy="4526280"/>
          </a:xfrm>
        </p:spPr>
        <p:txBody>
          <a:bodyPr/>
          <a:lstStyle/>
          <a:p>
            <a:r>
              <a:rPr lang="en-US" dirty="0" smtClean="0"/>
              <a:t>50% of dogs had </a:t>
            </a:r>
            <a:r>
              <a:rPr lang="en-US" dirty="0" err="1" smtClean="0"/>
              <a:t>nonregenerative</a:t>
            </a:r>
            <a:r>
              <a:rPr lang="en-US" dirty="0" smtClean="0"/>
              <a:t> anemia, left shift </a:t>
            </a:r>
            <a:r>
              <a:rPr lang="en-US" dirty="0" err="1" smtClean="0"/>
              <a:t>neutrophilia</a:t>
            </a:r>
            <a:r>
              <a:rPr lang="en-US" dirty="0" smtClean="0"/>
              <a:t> and </a:t>
            </a:r>
            <a:r>
              <a:rPr lang="en-US" dirty="0" err="1" smtClean="0"/>
              <a:t>thrombocytosis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Anemia and left shift </a:t>
            </a:r>
            <a:r>
              <a:rPr lang="en-US" dirty="0" err="1" smtClean="0"/>
              <a:t>neutrophilia</a:t>
            </a:r>
            <a:r>
              <a:rPr lang="en-US" dirty="0" smtClean="0"/>
              <a:t> more common in cats</a:t>
            </a:r>
          </a:p>
          <a:p>
            <a:r>
              <a:rPr lang="en-US" dirty="0" smtClean="0"/>
              <a:t>Degree of Heinz body formation is correlated with plasma </a:t>
            </a:r>
            <a:r>
              <a:rPr lang="el-GR" dirty="0" smtClean="0"/>
              <a:t>β</a:t>
            </a:r>
            <a:r>
              <a:rPr lang="en-US" dirty="0" smtClean="0"/>
              <a:t>-</a:t>
            </a:r>
            <a:r>
              <a:rPr lang="en-US" dirty="0" err="1" smtClean="0"/>
              <a:t>hydroxybutyrate</a:t>
            </a:r>
            <a:r>
              <a:rPr lang="en-US" dirty="0" smtClean="0"/>
              <a:t> concentration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19800" y="28956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Hume DZ JVIM 2006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410200" y="5791200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Christopher MM JVIM 1995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Serum Chemistry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Hyperglycemia</a:t>
            </a:r>
          </a:p>
          <a:p>
            <a:endParaRPr lang="en-US" dirty="0" smtClean="0"/>
          </a:p>
          <a:p>
            <a:r>
              <a:rPr lang="en-US" dirty="0" smtClean="0"/>
              <a:t>Elevated liver enzyme activity</a:t>
            </a:r>
          </a:p>
          <a:p>
            <a:endParaRPr lang="en-US" dirty="0" smtClean="0"/>
          </a:p>
          <a:p>
            <a:r>
              <a:rPr lang="en-US" dirty="0" err="1" smtClean="0"/>
              <a:t>Azotemia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Hyperlipidemia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Electrolyte abnormalities</a:t>
            </a:r>
            <a:endParaRPr lang="en-US" dirty="0"/>
          </a:p>
        </p:txBody>
      </p:sp>
      <p:pic>
        <p:nvPicPr>
          <p:cNvPr id="49154" name="Picture 2" descr="http://www.aminol-uk.com/blood%20sample%2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3657600"/>
            <a:ext cx="2438400" cy="2438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Elevated Liver Enzymes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Hepatic </a:t>
            </a:r>
            <a:r>
              <a:rPr lang="en-US" dirty="0" err="1" smtClean="0"/>
              <a:t>lipidosis</a:t>
            </a:r>
            <a:endParaRPr lang="en-US" dirty="0" smtClean="0"/>
          </a:p>
          <a:p>
            <a:endParaRPr lang="en-US" sz="1400" dirty="0" smtClean="0"/>
          </a:p>
          <a:p>
            <a:r>
              <a:rPr lang="en-US" dirty="0" smtClean="0"/>
              <a:t>Pancreatitis</a:t>
            </a:r>
          </a:p>
          <a:p>
            <a:endParaRPr lang="en-US" sz="1300" dirty="0" smtClean="0"/>
          </a:p>
          <a:p>
            <a:r>
              <a:rPr lang="en-US" dirty="0" smtClean="0"/>
              <a:t>Severe acidosis</a:t>
            </a:r>
          </a:p>
          <a:p>
            <a:endParaRPr lang="en-US" sz="1300" dirty="0" smtClean="0"/>
          </a:p>
          <a:p>
            <a:r>
              <a:rPr lang="en-US" dirty="0" err="1" smtClean="0"/>
              <a:t>Hypovolemia</a:t>
            </a:r>
            <a:endParaRPr lang="en-US" dirty="0" smtClean="0"/>
          </a:p>
          <a:p>
            <a:endParaRPr lang="en-US" sz="1200" dirty="0" smtClean="0"/>
          </a:p>
          <a:p>
            <a:r>
              <a:rPr lang="en-US" dirty="0" smtClean="0"/>
              <a:t>Hypoxia</a:t>
            </a:r>
          </a:p>
          <a:p>
            <a:endParaRPr lang="en-US" sz="1200" dirty="0" smtClean="0"/>
          </a:p>
          <a:p>
            <a:r>
              <a:rPr lang="en-US" dirty="0" smtClean="0"/>
              <a:t>Sepsis</a:t>
            </a:r>
          </a:p>
          <a:p>
            <a:endParaRPr lang="en-US" sz="1200" dirty="0" smtClean="0"/>
          </a:p>
          <a:p>
            <a:r>
              <a:rPr lang="en-US" dirty="0" err="1" smtClean="0"/>
              <a:t>Cholanhiohepatitis</a:t>
            </a:r>
            <a:endParaRPr lang="en-US" dirty="0" smtClean="0"/>
          </a:p>
          <a:p>
            <a:endParaRPr lang="en-US" sz="1100" dirty="0" smtClean="0"/>
          </a:p>
          <a:p>
            <a:r>
              <a:rPr lang="en-US" dirty="0" err="1" smtClean="0"/>
              <a:t>Extrahepatic</a:t>
            </a:r>
            <a:r>
              <a:rPr lang="en-US" dirty="0" smtClean="0"/>
              <a:t> </a:t>
            </a:r>
            <a:r>
              <a:rPr lang="en-US" dirty="0" err="1" smtClean="0"/>
              <a:t>biliary</a:t>
            </a:r>
            <a:r>
              <a:rPr lang="en-US" dirty="0" smtClean="0"/>
              <a:t> obstruction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Urinalysis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Glucosuria</a:t>
            </a:r>
            <a:endParaRPr lang="en-US" dirty="0" smtClean="0"/>
          </a:p>
          <a:p>
            <a:endParaRPr lang="en-US" sz="1000" dirty="0" smtClean="0"/>
          </a:p>
          <a:p>
            <a:r>
              <a:rPr lang="en-US" dirty="0" err="1" smtClean="0"/>
              <a:t>Ketonuria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+/- Active urinary sediment</a:t>
            </a:r>
          </a:p>
          <a:p>
            <a:pPr lvl="1"/>
            <a:r>
              <a:rPr lang="en-US" dirty="0" err="1" smtClean="0"/>
              <a:t>Proteinuria</a:t>
            </a:r>
            <a:endParaRPr lang="en-US" dirty="0" smtClean="0"/>
          </a:p>
          <a:p>
            <a:pPr lvl="1"/>
            <a:r>
              <a:rPr lang="en-US" dirty="0" err="1" smtClean="0"/>
              <a:t>Hematuria</a:t>
            </a:r>
            <a:endParaRPr lang="en-US" dirty="0" smtClean="0"/>
          </a:p>
          <a:p>
            <a:pPr lvl="1"/>
            <a:r>
              <a:rPr lang="en-US" dirty="0" err="1" smtClean="0"/>
              <a:t>Pyuria</a:t>
            </a:r>
            <a:endParaRPr lang="en-US" dirty="0" smtClean="0"/>
          </a:p>
          <a:p>
            <a:pPr lvl="1"/>
            <a:r>
              <a:rPr lang="en-US" dirty="0" err="1" smtClean="0"/>
              <a:t>Bacteriuria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6082" name="Picture 2" descr="http://www.prostatesydney.com.au/images/urinalysi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4114800"/>
            <a:ext cx="2605368" cy="2381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Urine Culture and Sensitivity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Should be done regardless of urinary sediment</a:t>
            </a:r>
          </a:p>
          <a:p>
            <a:endParaRPr lang="en-US" dirty="0" smtClean="0"/>
          </a:p>
          <a:p>
            <a:r>
              <a:rPr lang="en-US" dirty="0" smtClean="0"/>
              <a:t>20% of dogs with DKA had positive growth on aerobic culture of urine despite lack of </a:t>
            </a:r>
            <a:r>
              <a:rPr lang="en-US" dirty="0" err="1" smtClean="0"/>
              <a:t>pyuria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172200" y="45720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Hume DZ JVIM 2006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Diagnostics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Abdominal ultrasound</a:t>
            </a:r>
          </a:p>
          <a:p>
            <a:endParaRPr lang="en-US" dirty="0" smtClean="0"/>
          </a:p>
          <a:p>
            <a:r>
              <a:rPr lang="en-US" dirty="0" smtClean="0"/>
              <a:t>Chest radiographs</a:t>
            </a:r>
          </a:p>
          <a:p>
            <a:endParaRPr lang="en-US" dirty="0" smtClean="0"/>
          </a:p>
          <a:p>
            <a:r>
              <a:rPr lang="en-US" dirty="0" smtClean="0"/>
              <a:t>Serum </a:t>
            </a:r>
            <a:r>
              <a:rPr lang="en-US" dirty="0" err="1" smtClean="0"/>
              <a:t>osmolality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Adrenal (dog) or thyroid (cat) axis testing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Serum </a:t>
            </a:r>
            <a:r>
              <a:rPr lang="en-US" dirty="0" err="1" smtClean="0"/>
              <a:t>Osmolality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6"/>
            <a:ext cx="8229600" cy="4830763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Hyperosmolality</a:t>
            </a:r>
            <a:r>
              <a:rPr lang="en-US" dirty="0" smtClean="0"/>
              <a:t> is associated with morbidity and mortality in humans and animals with diabetes</a:t>
            </a:r>
          </a:p>
          <a:p>
            <a:endParaRPr lang="en-US" dirty="0" smtClean="0"/>
          </a:p>
          <a:p>
            <a:pPr>
              <a:buNone/>
            </a:pPr>
            <a:r>
              <a:rPr lang="en-US" b="1" dirty="0" smtClean="0"/>
              <a:t>Neurologic dysfunction is the major clinical manifestation</a:t>
            </a:r>
          </a:p>
          <a:p>
            <a:endParaRPr lang="en-US" sz="1100" dirty="0" smtClean="0"/>
          </a:p>
          <a:p>
            <a:r>
              <a:rPr lang="en-US" dirty="0" smtClean="0"/>
              <a:t>Initially causes loss of water from neuronal tissue → cellular dehydration</a:t>
            </a:r>
          </a:p>
          <a:p>
            <a:endParaRPr lang="en-US" sz="1100" dirty="0" smtClean="0"/>
          </a:p>
          <a:p>
            <a:r>
              <a:rPr lang="en-US" dirty="0" smtClean="0"/>
              <a:t>Fluid therapy </a:t>
            </a:r>
            <a:r>
              <a:rPr lang="en-US" dirty="0" smtClean="0">
                <a:latin typeface="Century Schoolbook"/>
              </a:rPr>
              <a:t>→ </a:t>
            </a:r>
            <a:r>
              <a:rPr lang="en-US" dirty="0" smtClean="0"/>
              <a:t>rapid change in tonicity and cerebral edema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Pathophysiology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Relative insulin deficiency?</a:t>
            </a:r>
          </a:p>
          <a:p>
            <a:endParaRPr lang="en-US" dirty="0" smtClean="0"/>
          </a:p>
          <a:p>
            <a:r>
              <a:rPr lang="en-US" dirty="0" smtClean="0"/>
              <a:t>In dogs with DKA: </a:t>
            </a:r>
          </a:p>
          <a:p>
            <a:pPr lvl="1"/>
            <a:r>
              <a:rPr lang="en-US" dirty="0" smtClean="0"/>
              <a:t>5/7 had detectable insulin levels </a:t>
            </a:r>
          </a:p>
          <a:p>
            <a:pPr lvl="1"/>
            <a:r>
              <a:rPr lang="en-US" dirty="0" smtClean="0"/>
              <a:t>2/7 had levels within normal range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5334000" y="4114800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Parsons SE et al JVECC 2002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Serum </a:t>
            </a:r>
            <a:r>
              <a:rPr lang="en-US" dirty="0" err="1" smtClean="0"/>
              <a:t>Osmolality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recent studies showing blood glucose does not correlate with serum </a:t>
            </a:r>
            <a:r>
              <a:rPr lang="en-US" dirty="0" err="1" smtClean="0"/>
              <a:t>osmolality</a:t>
            </a:r>
            <a:r>
              <a:rPr lang="en-US" dirty="0" smtClean="0"/>
              <a:t> in dogs and cats with DM and DK</a:t>
            </a:r>
          </a:p>
          <a:p>
            <a:r>
              <a:rPr lang="en-US" dirty="0" smtClean="0"/>
              <a:t> </a:t>
            </a:r>
          </a:p>
          <a:p>
            <a:endParaRPr lang="en-US" dirty="0" smtClean="0"/>
          </a:p>
          <a:p>
            <a:r>
              <a:rPr lang="en-US" dirty="0" smtClean="0"/>
              <a:t>Effective </a:t>
            </a:r>
            <a:r>
              <a:rPr lang="en-US" dirty="0" err="1" smtClean="0"/>
              <a:t>osmolality</a:t>
            </a:r>
            <a:r>
              <a:rPr lang="en-US" dirty="0" smtClean="0"/>
              <a:t> closely correlated with changes in serum sodium concentrations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257800" y="3429000"/>
            <a:ext cx="350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Kotas</a:t>
            </a:r>
            <a:r>
              <a:rPr lang="en-US" dirty="0" smtClean="0"/>
              <a:t> S </a:t>
            </a:r>
            <a:r>
              <a:rPr lang="en-US" i="1" dirty="0" smtClean="0"/>
              <a:t>JVECC </a:t>
            </a:r>
            <a:r>
              <a:rPr lang="en-US" dirty="0" smtClean="0"/>
              <a:t>2008</a:t>
            </a:r>
          </a:p>
          <a:p>
            <a:r>
              <a:rPr lang="en-US" dirty="0" err="1" smtClean="0"/>
              <a:t>Schermerhorn</a:t>
            </a:r>
            <a:r>
              <a:rPr lang="en-US" i="1" dirty="0" smtClean="0"/>
              <a:t> T JVECC</a:t>
            </a:r>
            <a:r>
              <a:rPr lang="en-US" dirty="0" smtClean="0"/>
              <a:t> 2006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Restore intravascular volume</a:t>
            </a:r>
          </a:p>
          <a:p>
            <a:pPr>
              <a:buNone/>
            </a:pPr>
            <a:endParaRPr lang="en-US" sz="1000" dirty="0" smtClean="0"/>
          </a:p>
          <a:p>
            <a:r>
              <a:rPr lang="en-US" dirty="0" smtClean="0"/>
              <a:t>Correct dehydration</a:t>
            </a:r>
          </a:p>
          <a:p>
            <a:endParaRPr lang="en-US" sz="1200" dirty="0" smtClean="0"/>
          </a:p>
          <a:p>
            <a:r>
              <a:rPr lang="en-US" dirty="0" smtClean="0"/>
              <a:t>Correct electrolyte derangements</a:t>
            </a:r>
          </a:p>
          <a:p>
            <a:endParaRPr lang="en-US" sz="1100" dirty="0" smtClean="0"/>
          </a:p>
          <a:p>
            <a:r>
              <a:rPr lang="en-US" dirty="0" smtClean="0"/>
              <a:t>Correct acid-base imbalance</a:t>
            </a:r>
          </a:p>
          <a:p>
            <a:endParaRPr lang="en-US" sz="1100" dirty="0" smtClean="0"/>
          </a:p>
          <a:p>
            <a:r>
              <a:rPr lang="en-US" dirty="0" smtClean="0"/>
              <a:t>Decreased blood glucose</a:t>
            </a:r>
          </a:p>
          <a:p>
            <a:endParaRPr lang="en-US" sz="1100" dirty="0" smtClean="0"/>
          </a:p>
          <a:p>
            <a:r>
              <a:rPr lang="en-US" dirty="0" smtClean="0"/>
              <a:t>Get rid of </a:t>
            </a:r>
            <a:r>
              <a:rPr lang="en-US" dirty="0" err="1" smtClean="0"/>
              <a:t>ketones</a:t>
            </a:r>
            <a:endParaRPr lang="en-US" dirty="0" smtClean="0"/>
          </a:p>
          <a:p>
            <a:endParaRPr lang="en-US" sz="1100" dirty="0" smtClean="0"/>
          </a:p>
          <a:p>
            <a:r>
              <a:rPr lang="en-US" dirty="0" smtClean="0"/>
              <a:t>Treat underlying or coexisting disease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Fluid Therapy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7"/>
            <a:ext cx="8458200" cy="452628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 smtClean="0"/>
              <a:t>Type </a:t>
            </a:r>
            <a:r>
              <a:rPr lang="en-US" b="1" dirty="0" smtClean="0">
                <a:latin typeface="Century Schoolbook"/>
              </a:rPr>
              <a:t>→ </a:t>
            </a:r>
            <a:r>
              <a:rPr lang="en-US" dirty="0" smtClean="0"/>
              <a:t>Any isotonic crystalloid solution</a:t>
            </a:r>
          </a:p>
          <a:p>
            <a:endParaRPr lang="en-US" dirty="0" smtClean="0"/>
          </a:p>
          <a:p>
            <a:r>
              <a:rPr lang="en-US" dirty="0" smtClean="0"/>
              <a:t>0.9% </a:t>
            </a:r>
            <a:r>
              <a:rPr lang="en-US" dirty="0" err="1" smtClean="0"/>
              <a:t>NaCl</a:t>
            </a:r>
            <a:r>
              <a:rPr lang="en-US" dirty="0" smtClean="0"/>
              <a:t> advocated for high Na content</a:t>
            </a:r>
          </a:p>
          <a:p>
            <a:pPr lvl="1"/>
            <a:r>
              <a:rPr lang="en-US" dirty="0" smtClean="0"/>
              <a:t>May contribute to metabolic acidosis</a:t>
            </a:r>
          </a:p>
          <a:p>
            <a:endParaRPr lang="en-US" dirty="0" smtClean="0"/>
          </a:p>
          <a:p>
            <a:r>
              <a:rPr lang="en-US" dirty="0" smtClean="0"/>
              <a:t>Buffered solutions (</a:t>
            </a:r>
            <a:r>
              <a:rPr lang="en-US" dirty="0" err="1" smtClean="0"/>
              <a:t>Plasmalyte</a:t>
            </a:r>
            <a:r>
              <a:rPr lang="en-US" dirty="0" smtClean="0"/>
              <a:t>, </a:t>
            </a:r>
            <a:r>
              <a:rPr lang="en-US" dirty="0" err="1" smtClean="0"/>
              <a:t>Normosol</a:t>
            </a:r>
            <a:r>
              <a:rPr lang="en-US" dirty="0" smtClean="0"/>
              <a:t>-R, LRS) </a:t>
            </a:r>
          </a:p>
          <a:p>
            <a:pPr lvl="1"/>
            <a:r>
              <a:rPr lang="en-US" dirty="0" smtClean="0"/>
              <a:t>Adequate Na</a:t>
            </a:r>
          </a:p>
          <a:p>
            <a:pPr lvl="1"/>
            <a:r>
              <a:rPr lang="en-US" dirty="0" smtClean="0"/>
              <a:t>Buffer to aid in resolution of metabolic acidosis</a:t>
            </a:r>
          </a:p>
          <a:p>
            <a:pPr lvl="1"/>
            <a:r>
              <a:rPr lang="en-US" dirty="0" smtClean="0"/>
              <a:t>Contain some potassium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Fluid Therapy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Contributes significantly to initial decrease in glucose, </a:t>
            </a:r>
            <a:r>
              <a:rPr lang="en-US" dirty="0" err="1" smtClean="0"/>
              <a:t>ketones</a:t>
            </a:r>
            <a:r>
              <a:rPr lang="en-US" dirty="0" smtClean="0"/>
              <a:t> and </a:t>
            </a:r>
            <a:r>
              <a:rPr lang="en-US" dirty="0" err="1" smtClean="0"/>
              <a:t>counterregulatory</a:t>
            </a:r>
            <a:r>
              <a:rPr lang="en-US" dirty="0" smtClean="0"/>
              <a:t> hormones by increasing GFR and urinary excretion</a:t>
            </a:r>
          </a:p>
          <a:p>
            <a:endParaRPr lang="en-US" dirty="0" smtClean="0"/>
          </a:p>
          <a:p>
            <a:pPr>
              <a:buNone/>
            </a:pPr>
            <a:r>
              <a:rPr lang="en-US" b="1" dirty="0" smtClean="0"/>
              <a:t>Rehydrate before starting insulin </a:t>
            </a:r>
          </a:p>
          <a:p>
            <a:endParaRPr lang="en-US" sz="1000" dirty="0" smtClean="0"/>
          </a:p>
          <a:p>
            <a:r>
              <a:rPr lang="en-US" sz="2600" dirty="0" smtClean="0"/>
              <a:t>Fluid deficit = % dehydration x BW(kg) x 1000 ml</a:t>
            </a:r>
          </a:p>
          <a:p>
            <a:r>
              <a:rPr lang="en-US" sz="2600" dirty="0" smtClean="0"/>
              <a:t>Replace over 4 to 8 hours </a:t>
            </a:r>
            <a:endParaRPr lang="en-US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Hypokalemia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Clinical signs</a:t>
            </a:r>
          </a:p>
          <a:p>
            <a:r>
              <a:rPr lang="en-US" dirty="0" smtClean="0"/>
              <a:t>Arrhythmias</a:t>
            </a:r>
          </a:p>
          <a:p>
            <a:r>
              <a:rPr lang="en-US" dirty="0" smtClean="0"/>
              <a:t>Muscle weakness</a:t>
            </a:r>
          </a:p>
          <a:p>
            <a:r>
              <a:rPr lang="en-US" dirty="0" smtClean="0"/>
              <a:t>Cervical </a:t>
            </a:r>
            <a:r>
              <a:rPr lang="en-US" dirty="0" err="1" smtClean="0"/>
              <a:t>ventroflexion</a:t>
            </a:r>
            <a:r>
              <a:rPr lang="en-US" dirty="0" smtClean="0"/>
              <a:t> (cats)</a:t>
            </a:r>
          </a:p>
          <a:p>
            <a:r>
              <a:rPr lang="en-US" dirty="0" smtClean="0"/>
              <a:t>Respiratory muscle failure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Supplementation</a:t>
            </a:r>
          </a:p>
          <a:p>
            <a:r>
              <a:rPr lang="en-US" dirty="0" smtClean="0"/>
              <a:t>Potassium chloride</a:t>
            </a:r>
          </a:p>
          <a:p>
            <a:r>
              <a:rPr lang="en-US" dirty="0" smtClean="0"/>
              <a:t>Max 0.5 </a:t>
            </a:r>
            <a:r>
              <a:rPr lang="en-US" dirty="0" err="1" smtClean="0"/>
              <a:t>mEq</a:t>
            </a:r>
            <a:r>
              <a:rPr lang="en-US" dirty="0" smtClean="0"/>
              <a:t>/kg/hr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32774" name="Picture 6" descr="http://veterinarynews.dvm360.com/dvm/data/articlestandard/dvm/212005/162418/i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4343400"/>
            <a:ext cx="2663444" cy="2038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Hypophosphatemia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6"/>
            <a:ext cx="8229600" cy="48307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 smtClean="0"/>
              <a:t>Clinical signs</a:t>
            </a:r>
          </a:p>
          <a:p>
            <a:r>
              <a:rPr lang="en-US" dirty="0" smtClean="0"/>
              <a:t>May be clinically silent</a:t>
            </a:r>
          </a:p>
          <a:p>
            <a:r>
              <a:rPr lang="en-US" dirty="0" smtClean="0"/>
              <a:t>Weakness</a:t>
            </a:r>
          </a:p>
          <a:p>
            <a:r>
              <a:rPr lang="en-US" dirty="0" smtClean="0"/>
              <a:t>Ataxia</a:t>
            </a:r>
          </a:p>
          <a:p>
            <a:r>
              <a:rPr lang="en-US" dirty="0" smtClean="0"/>
              <a:t>Seizures</a:t>
            </a:r>
          </a:p>
          <a:p>
            <a:r>
              <a:rPr lang="en-US" dirty="0" err="1" smtClean="0"/>
              <a:t>Hemolysis</a:t>
            </a:r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b="1" dirty="0" smtClean="0"/>
              <a:t>Supplementation</a:t>
            </a:r>
          </a:p>
          <a:p>
            <a:r>
              <a:rPr lang="en-US" dirty="0" smtClean="0"/>
              <a:t>Potassium phosphate</a:t>
            </a:r>
          </a:p>
          <a:p>
            <a:r>
              <a:rPr lang="en-US" dirty="0" smtClean="0"/>
              <a:t>Incompatible with lactated ringer’s</a:t>
            </a:r>
          </a:p>
          <a:p>
            <a:r>
              <a:rPr lang="en-US" dirty="0" smtClean="0"/>
              <a:t>0.03 to 0.2 </a:t>
            </a:r>
            <a:r>
              <a:rPr lang="en-US" dirty="0" err="1" smtClean="0"/>
              <a:t>mmol</a:t>
            </a:r>
            <a:r>
              <a:rPr lang="en-US" dirty="0" smtClean="0"/>
              <a:t>/kg/hr for 6-12 hours </a:t>
            </a:r>
          </a:p>
          <a:p>
            <a:endParaRPr lang="en-US" dirty="0" smtClean="0"/>
          </a:p>
        </p:txBody>
      </p:sp>
      <p:pic>
        <p:nvPicPr>
          <p:cNvPr id="30722" name="Picture 2" descr="http://healthcare.utah.edu/pharmacy/images/08-06-2009-2.jpg"/>
          <p:cNvPicPr>
            <a:picLocks noChangeAspect="1" noChangeArrowheads="1"/>
          </p:cNvPicPr>
          <p:nvPr/>
        </p:nvPicPr>
        <p:blipFill>
          <a:blip r:embed="rId2" cstate="print"/>
          <a:srcRect l="9556" t="10296" r="49111"/>
          <a:stretch>
            <a:fillRect/>
          </a:stretch>
        </p:blipFill>
        <p:spPr bwMode="auto">
          <a:xfrm>
            <a:off x="6400800" y="1798792"/>
            <a:ext cx="1865673" cy="30367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Hypomagnesemia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 smtClean="0"/>
              <a:t>Clinical signs</a:t>
            </a:r>
          </a:p>
          <a:p>
            <a:r>
              <a:rPr lang="en-US" dirty="0" smtClean="0"/>
              <a:t>May be clinically silent</a:t>
            </a:r>
          </a:p>
          <a:p>
            <a:r>
              <a:rPr lang="en-US" dirty="0" smtClean="0"/>
              <a:t>Refractory </a:t>
            </a:r>
            <a:r>
              <a:rPr lang="en-US" dirty="0" err="1" smtClean="0"/>
              <a:t>hypokalemia</a:t>
            </a:r>
            <a:endParaRPr lang="en-US" dirty="0" smtClean="0"/>
          </a:p>
          <a:p>
            <a:r>
              <a:rPr lang="en-US" dirty="0" smtClean="0"/>
              <a:t>Weakness</a:t>
            </a:r>
          </a:p>
          <a:p>
            <a:r>
              <a:rPr lang="en-US" dirty="0" smtClean="0"/>
              <a:t>Arrhythmias</a:t>
            </a:r>
          </a:p>
          <a:p>
            <a:r>
              <a:rPr lang="en-US" dirty="0" smtClean="0"/>
              <a:t>Ataxia</a:t>
            </a:r>
          </a:p>
          <a:p>
            <a:r>
              <a:rPr lang="en-US" dirty="0" smtClean="0"/>
              <a:t>Seizures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Supplementation</a:t>
            </a:r>
          </a:p>
          <a:p>
            <a:r>
              <a:rPr lang="en-US" dirty="0" smtClean="0"/>
              <a:t>Magnesium sulfate or magnesium chloride</a:t>
            </a:r>
          </a:p>
          <a:p>
            <a:r>
              <a:rPr lang="en-US" dirty="0" smtClean="0"/>
              <a:t>0.5-1 </a:t>
            </a:r>
            <a:r>
              <a:rPr lang="en-US" dirty="0" err="1" smtClean="0"/>
              <a:t>mEq</a:t>
            </a:r>
            <a:r>
              <a:rPr lang="en-US" dirty="0" smtClean="0"/>
              <a:t>/kg/day CRI</a:t>
            </a:r>
          </a:p>
          <a:p>
            <a:endParaRPr lang="en-US" dirty="0"/>
          </a:p>
        </p:txBody>
      </p:sp>
      <p:pic>
        <p:nvPicPr>
          <p:cNvPr id="29698" name="Picture 2" descr="http://healthcare.utah.edu/pharmacy/images/08-06-2009-2.jpg"/>
          <p:cNvPicPr>
            <a:picLocks noChangeAspect="1" noChangeArrowheads="1"/>
          </p:cNvPicPr>
          <p:nvPr/>
        </p:nvPicPr>
        <p:blipFill>
          <a:blip r:embed="rId3" cstate="print"/>
          <a:srcRect l="48222" t="8519" r="9111"/>
          <a:stretch>
            <a:fillRect/>
          </a:stretch>
        </p:blipFill>
        <p:spPr bwMode="auto">
          <a:xfrm>
            <a:off x="6324600" y="1795860"/>
            <a:ext cx="1842868" cy="29634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Bicarbonate Therapy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Use is controversial</a:t>
            </a:r>
          </a:p>
          <a:p>
            <a:endParaRPr lang="en-US" sz="1000" dirty="0" smtClean="0"/>
          </a:p>
          <a:p>
            <a:r>
              <a:rPr lang="en-US" dirty="0" smtClean="0"/>
              <a:t>Acidosis usually corrects with fluid and insulin administration</a:t>
            </a:r>
          </a:p>
          <a:p>
            <a:endParaRPr lang="en-US" sz="1000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American Diabetes Association</a:t>
            </a:r>
          </a:p>
          <a:p>
            <a:endParaRPr lang="en-US" sz="1100" dirty="0" smtClean="0"/>
          </a:p>
          <a:p>
            <a:r>
              <a:rPr lang="en-US" dirty="0" smtClean="0"/>
              <a:t>Treatment option for patients with a pH of &lt; 7 after 1 hour of fluid therapy</a:t>
            </a:r>
          </a:p>
          <a:p>
            <a:endParaRPr lang="en-US" sz="1100" dirty="0" smtClean="0"/>
          </a:p>
          <a:p>
            <a:r>
              <a:rPr lang="en-US" dirty="0" smtClean="0"/>
              <a:t>No prospective randomized studies to prove its benefit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Bicarbonate Therapy: Risks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6"/>
            <a:ext cx="8229600" cy="4906963"/>
          </a:xfrm>
        </p:spPr>
        <p:txBody>
          <a:bodyPr>
            <a:normAutofit/>
          </a:bodyPr>
          <a:lstStyle/>
          <a:p>
            <a:r>
              <a:rPr lang="en-US" dirty="0" smtClean="0"/>
              <a:t>Exacerbates </a:t>
            </a:r>
            <a:r>
              <a:rPr lang="en-US" dirty="0" err="1" smtClean="0"/>
              <a:t>hypokalemia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Increases hemoglobin affinity for oxygen</a:t>
            </a:r>
          </a:p>
          <a:p>
            <a:pPr lvl="1"/>
            <a:r>
              <a:rPr lang="en-US" dirty="0" smtClean="0"/>
              <a:t>Decreased release of oxygen at tissue level</a:t>
            </a:r>
          </a:p>
          <a:p>
            <a:pPr lvl="1"/>
            <a:r>
              <a:rPr lang="en-US" dirty="0" smtClean="0"/>
              <a:t>Paradoxical CNS acidosis</a:t>
            </a:r>
          </a:p>
          <a:p>
            <a:pPr lvl="1"/>
            <a:r>
              <a:rPr lang="en-US" dirty="0" smtClean="0"/>
              <a:t>Cerebral edema</a:t>
            </a:r>
          </a:p>
          <a:p>
            <a:pPr lvl="1"/>
            <a:r>
              <a:rPr lang="en-US" dirty="0" smtClean="0"/>
              <a:t>Fluid overload</a:t>
            </a:r>
          </a:p>
          <a:p>
            <a:pPr lvl="1"/>
            <a:r>
              <a:rPr lang="en-US" dirty="0" smtClean="0"/>
              <a:t>Lactic acidosis</a:t>
            </a:r>
          </a:p>
          <a:p>
            <a:pPr lvl="1"/>
            <a:r>
              <a:rPr lang="en-US" dirty="0" smtClean="0"/>
              <a:t>Persistent ketosis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2050" name="Picture 2" descr="http://1.bp.blogspot.com/_TEPM5t-xSsQ/S8r9GPzg9PI/AAAAAAAAADA/KG7MVAFescI/s1600/oxyhemoglobin+dissociation+curve.jpg"/>
          <p:cNvPicPr>
            <a:picLocks noChangeAspect="1" noChangeArrowheads="1"/>
          </p:cNvPicPr>
          <p:nvPr/>
        </p:nvPicPr>
        <p:blipFill>
          <a:blip r:embed="rId3" cstate="print"/>
          <a:srcRect l="3354" t="5172" r="14465" b="15517"/>
          <a:stretch>
            <a:fillRect/>
          </a:stretch>
        </p:blipFill>
        <p:spPr bwMode="auto">
          <a:xfrm>
            <a:off x="5638800" y="3657600"/>
            <a:ext cx="2951922" cy="2771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Insulin Therapy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Goals of therapy</a:t>
            </a:r>
          </a:p>
          <a:p>
            <a:endParaRPr lang="en-US" sz="1000" dirty="0" smtClean="0"/>
          </a:p>
          <a:p>
            <a:r>
              <a:rPr lang="en-US" dirty="0" smtClean="0"/>
              <a:t>Inhibit </a:t>
            </a:r>
            <a:r>
              <a:rPr lang="en-US" dirty="0" err="1" smtClean="0"/>
              <a:t>ketogenesis</a:t>
            </a:r>
            <a:endParaRPr lang="en-US" dirty="0" smtClean="0"/>
          </a:p>
          <a:p>
            <a:endParaRPr lang="en-US" sz="1000" dirty="0" smtClean="0"/>
          </a:p>
          <a:p>
            <a:r>
              <a:rPr lang="en-US" dirty="0" smtClean="0"/>
              <a:t>Promote </a:t>
            </a:r>
            <a:r>
              <a:rPr lang="en-US" dirty="0" err="1" smtClean="0"/>
              <a:t>ketone</a:t>
            </a:r>
            <a:r>
              <a:rPr lang="en-US" dirty="0" smtClean="0"/>
              <a:t> metabolism</a:t>
            </a:r>
          </a:p>
          <a:p>
            <a:endParaRPr lang="en-US" sz="1000" dirty="0" smtClean="0"/>
          </a:p>
          <a:p>
            <a:r>
              <a:rPr lang="en-US" dirty="0" smtClean="0"/>
              <a:t>Lower blood glucose levels</a:t>
            </a:r>
          </a:p>
          <a:p>
            <a:pPr lvl="1"/>
            <a:r>
              <a:rPr lang="en-US" dirty="0" smtClean="0"/>
              <a:t>No more than 50-75 mg/dl/hr</a:t>
            </a:r>
          </a:p>
          <a:p>
            <a:endParaRPr lang="en-US" dirty="0" smtClean="0"/>
          </a:p>
          <a:p>
            <a:r>
              <a:rPr lang="en-US" dirty="0" smtClean="0"/>
              <a:t>Also may have anti-inflammatory effects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410200" y="5791200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Hansen TK et al. </a:t>
            </a:r>
            <a:r>
              <a:rPr lang="en-US" i="1" dirty="0" smtClean="0"/>
              <a:t>JCIM </a:t>
            </a:r>
            <a:r>
              <a:rPr lang="en-US" dirty="0" smtClean="0"/>
              <a:t>2003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Pathophysiology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Increase in </a:t>
            </a:r>
            <a:r>
              <a:rPr lang="en-US" b="1" dirty="0" err="1" smtClean="0"/>
              <a:t>counterregulatory</a:t>
            </a:r>
            <a:r>
              <a:rPr lang="en-US" b="1" dirty="0" smtClean="0"/>
              <a:t> hormones</a:t>
            </a:r>
          </a:p>
          <a:p>
            <a:endParaRPr lang="en-US" sz="1000" dirty="0" smtClean="0"/>
          </a:p>
          <a:p>
            <a:r>
              <a:rPr lang="en-US" dirty="0" smtClean="0"/>
              <a:t>Glucagon</a:t>
            </a:r>
          </a:p>
          <a:p>
            <a:endParaRPr lang="en-US" sz="1000" dirty="0" smtClean="0"/>
          </a:p>
          <a:p>
            <a:r>
              <a:rPr lang="en-US" dirty="0" err="1" smtClean="0"/>
              <a:t>Cortisol</a:t>
            </a:r>
            <a:endParaRPr lang="en-US" dirty="0" smtClean="0"/>
          </a:p>
          <a:p>
            <a:endParaRPr lang="en-US" sz="1000" dirty="0" smtClean="0"/>
          </a:p>
          <a:p>
            <a:r>
              <a:rPr lang="en-US" dirty="0" smtClean="0"/>
              <a:t>Epinephrine</a:t>
            </a:r>
          </a:p>
          <a:p>
            <a:endParaRPr lang="en-US" sz="1000" dirty="0" smtClean="0"/>
          </a:p>
          <a:p>
            <a:r>
              <a:rPr lang="en-US" dirty="0" smtClean="0"/>
              <a:t>Growth hormone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87042" name="Picture 2" descr="http://crazykitties.com/wp-content/uploads/2007/12/cute-kitten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3276801"/>
            <a:ext cx="3787775" cy="28395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Insulin Therapy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Regular insulin</a:t>
            </a:r>
          </a:p>
          <a:p>
            <a:endParaRPr lang="en-US" sz="1000" dirty="0" smtClean="0"/>
          </a:p>
          <a:p>
            <a:r>
              <a:rPr lang="en-US" dirty="0" smtClean="0"/>
              <a:t>Rapid onset and short duration of action</a:t>
            </a:r>
          </a:p>
          <a:p>
            <a:endParaRPr lang="en-US" sz="1000" dirty="0" smtClean="0"/>
          </a:p>
          <a:p>
            <a:r>
              <a:rPr lang="en-US" dirty="0" smtClean="0"/>
              <a:t>“Low-dose” infusion is standard of care for treatment of complicated DKA in humans</a:t>
            </a:r>
          </a:p>
          <a:p>
            <a:endParaRPr lang="en-US" sz="1000" dirty="0" smtClean="0"/>
          </a:p>
          <a:p>
            <a:r>
              <a:rPr lang="en-US" dirty="0" smtClean="0"/>
              <a:t>IM administration reserved for uncomplicated cases</a:t>
            </a:r>
            <a:endParaRPr lang="en-US" dirty="0"/>
          </a:p>
        </p:txBody>
      </p:sp>
      <p:pic>
        <p:nvPicPr>
          <p:cNvPr id="22532" name="Picture 4" descr="http://www.petplace.com/thumbnail.ashx?pn=181221896.jpg&amp;iw=9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4343400"/>
            <a:ext cx="2000250" cy="2000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Insulin CRI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371600" y="2209800"/>
          <a:ext cx="6096000" cy="3845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BG (mg/dl)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Fluid Composition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Rate of administration 9ml/hr)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&gt;250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0.9% </a:t>
                      </a:r>
                      <a:r>
                        <a:rPr lang="en-US" dirty="0" err="1" smtClean="0"/>
                        <a:t>NaCl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200 to 250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0.45%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NaCl</a:t>
                      </a:r>
                      <a:r>
                        <a:rPr lang="en-US" baseline="0" dirty="0" smtClean="0"/>
                        <a:t> + 2.5% Dextrose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150 to 200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0.45% </a:t>
                      </a:r>
                      <a:r>
                        <a:rPr lang="en-US" dirty="0" err="1" smtClean="0"/>
                        <a:t>NaCl</a:t>
                      </a:r>
                      <a:r>
                        <a:rPr lang="en-US" dirty="0" smtClean="0"/>
                        <a:t> + 2.5% Dextrose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100 to 150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0.45% </a:t>
                      </a:r>
                      <a:r>
                        <a:rPr lang="en-US" dirty="0" err="1" smtClean="0"/>
                        <a:t>NaCl</a:t>
                      </a:r>
                      <a:r>
                        <a:rPr lang="en-US" dirty="0" smtClean="0"/>
                        <a:t> + 5% Dextrose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&lt;100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0.45% </a:t>
                      </a:r>
                      <a:r>
                        <a:rPr lang="en-US" dirty="0" err="1" smtClean="0"/>
                        <a:t>NaCl</a:t>
                      </a:r>
                      <a:r>
                        <a:rPr lang="en-US" dirty="0" smtClean="0"/>
                        <a:t> + 5%</a:t>
                      </a:r>
                      <a:r>
                        <a:rPr lang="en-US" baseline="0" dirty="0" smtClean="0"/>
                        <a:t> Dextrose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Stop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791200" y="62484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Hess RS, in Silverstein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90600" y="1447800"/>
            <a:ext cx="723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Dog: 2.2 U/kg regular insulin added to 250 ml of 0.9% </a:t>
            </a:r>
            <a:r>
              <a:rPr lang="en-US" dirty="0" err="1" smtClean="0"/>
              <a:t>NaCl</a:t>
            </a:r>
            <a:endParaRPr lang="en-US" dirty="0" smtClean="0"/>
          </a:p>
          <a:p>
            <a:r>
              <a:rPr lang="en-US" dirty="0" smtClean="0"/>
              <a:t>Cat: 1.1 U/kg regular insulin added to 250 ml of 0.9% </a:t>
            </a:r>
            <a:r>
              <a:rPr lang="en-US" dirty="0" err="1" smtClean="0"/>
              <a:t>NaCl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Regular Insulin Infusion Doses in Critically Ill Diabetic Cats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6"/>
            <a:ext cx="8229600" cy="50593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Retrospectively compared cats with DK/DKA receiving regular insulin CRIs</a:t>
            </a:r>
          </a:p>
          <a:p>
            <a:pPr lvl="1"/>
            <a:endParaRPr lang="en-US" sz="1200" dirty="0" smtClean="0"/>
          </a:p>
          <a:p>
            <a:pPr lvl="1"/>
            <a:r>
              <a:rPr lang="en-US" dirty="0" smtClean="0"/>
              <a:t>Group 1: 1.1 U/kg/day</a:t>
            </a:r>
          </a:p>
          <a:p>
            <a:pPr lvl="1"/>
            <a:r>
              <a:rPr lang="en-US" dirty="0" smtClean="0"/>
              <a:t>Group 2: 2.2 U/kg/day</a:t>
            </a:r>
          </a:p>
          <a:p>
            <a:pPr lvl="1"/>
            <a:r>
              <a:rPr lang="en-US" dirty="0" smtClean="0"/>
              <a:t>Group 3: started at 1.1 U/kg/day and increased to &gt; 2.2 U/kg/day</a:t>
            </a:r>
          </a:p>
          <a:p>
            <a:endParaRPr lang="en-US" sz="2200" dirty="0" smtClean="0"/>
          </a:p>
          <a:p>
            <a:r>
              <a:rPr lang="en-US" dirty="0" smtClean="0"/>
              <a:t>No significant differences in biochemical parameters, neurologic function or duration of care</a:t>
            </a:r>
          </a:p>
          <a:p>
            <a:endParaRPr lang="en-US" sz="2200" dirty="0" smtClean="0"/>
          </a:p>
          <a:p>
            <a:r>
              <a:rPr lang="en-US" dirty="0" smtClean="0"/>
              <a:t>Most cats did not receive entire prescribed daily dose of insulin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867400" y="624840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Claus MA </a:t>
            </a:r>
            <a:r>
              <a:rPr lang="en-US" i="1" dirty="0" smtClean="0"/>
              <a:t>JVECC </a:t>
            </a:r>
            <a:r>
              <a:rPr lang="en-US" dirty="0" smtClean="0"/>
              <a:t> 2010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Patient Monitoring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6"/>
            <a:ext cx="8229600" cy="4983163"/>
          </a:xfrm>
        </p:spPr>
        <p:txBody>
          <a:bodyPr>
            <a:normAutofit/>
          </a:bodyPr>
          <a:lstStyle/>
          <a:p>
            <a:r>
              <a:rPr lang="en-US" dirty="0" smtClean="0"/>
              <a:t>Placement of a sampling IV catheter</a:t>
            </a:r>
          </a:p>
          <a:p>
            <a:pPr lvl="1"/>
            <a:r>
              <a:rPr lang="en-US" dirty="0" smtClean="0"/>
              <a:t>Femoral, lateral </a:t>
            </a:r>
            <a:r>
              <a:rPr lang="en-US" dirty="0" err="1" smtClean="0"/>
              <a:t>saphenous</a:t>
            </a:r>
            <a:r>
              <a:rPr lang="en-US" dirty="0" smtClean="0"/>
              <a:t> or jugular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Perfusion parameters</a:t>
            </a:r>
          </a:p>
          <a:p>
            <a:r>
              <a:rPr lang="en-US" dirty="0" smtClean="0"/>
              <a:t>HR</a:t>
            </a:r>
          </a:p>
          <a:p>
            <a:r>
              <a:rPr lang="en-US" dirty="0" smtClean="0"/>
              <a:t>Pulse quality</a:t>
            </a:r>
          </a:p>
          <a:p>
            <a:r>
              <a:rPr lang="en-US" dirty="0" smtClean="0"/>
              <a:t>Mucous membrane color</a:t>
            </a:r>
          </a:p>
          <a:p>
            <a:r>
              <a:rPr lang="en-US" dirty="0" smtClean="0"/>
              <a:t>Capillary refill time</a:t>
            </a:r>
          </a:p>
          <a:p>
            <a:r>
              <a:rPr lang="en-US" dirty="0" smtClean="0"/>
              <a:t>Arterial blood pressure</a:t>
            </a:r>
            <a:endParaRPr lang="en-US" dirty="0"/>
          </a:p>
        </p:txBody>
      </p:sp>
      <p:pic>
        <p:nvPicPr>
          <p:cNvPr id="17410" name="Picture 2" descr="http://www.peteducation.com/images/articles/9916dog_cr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03883" y="3733800"/>
            <a:ext cx="2506717" cy="2524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Patient Monitoring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Blood glucose </a:t>
            </a:r>
          </a:p>
          <a:p>
            <a:endParaRPr lang="en-US" sz="1000" dirty="0" smtClean="0"/>
          </a:p>
          <a:p>
            <a:endParaRPr lang="en-US" dirty="0" smtClean="0"/>
          </a:p>
          <a:p>
            <a:r>
              <a:rPr lang="en-US" dirty="0" smtClean="0"/>
              <a:t>Intermittent</a:t>
            </a:r>
          </a:p>
          <a:p>
            <a:endParaRPr lang="en-US" sz="1000" dirty="0" smtClean="0"/>
          </a:p>
          <a:p>
            <a:endParaRPr lang="en-US" dirty="0" smtClean="0"/>
          </a:p>
          <a:p>
            <a:r>
              <a:rPr lang="en-US" dirty="0" smtClean="0"/>
              <a:t>Continuous </a:t>
            </a:r>
          </a:p>
          <a:p>
            <a:endParaRPr lang="en-US" dirty="0"/>
          </a:p>
        </p:txBody>
      </p:sp>
      <p:pic>
        <p:nvPicPr>
          <p:cNvPr id="15362" name="Picture 2" descr="http://www.diabeteswellbeing.com/images/guardian-cg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47730" y="3505200"/>
            <a:ext cx="2567595" cy="2638425"/>
          </a:xfrm>
          <a:prstGeom prst="rect">
            <a:avLst/>
          </a:prstGeom>
          <a:noFill/>
        </p:spPr>
      </p:pic>
      <p:pic>
        <p:nvPicPr>
          <p:cNvPr id="15364" name="Picture 4" descr="http://free-glucose-meter.com/accucheck-advanta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3400" y="1631106"/>
            <a:ext cx="1666875" cy="23312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Portable Blood Glucose Monitors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46237"/>
            <a:ext cx="8686800" cy="452628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 smtClean="0"/>
              <a:t>Evaluation of 6 common meters compared to reference chemistry analyzer</a:t>
            </a:r>
          </a:p>
          <a:p>
            <a:endParaRPr lang="en-US" dirty="0" smtClean="0"/>
          </a:p>
          <a:p>
            <a:r>
              <a:rPr lang="en-US" dirty="0" smtClean="0"/>
              <a:t>PBGM BG concentrations consistently lower when compared to reference analyzer</a:t>
            </a:r>
          </a:p>
          <a:p>
            <a:endParaRPr lang="en-US" dirty="0" smtClean="0"/>
          </a:p>
          <a:p>
            <a:r>
              <a:rPr lang="en-US" dirty="0" err="1" smtClean="0"/>
              <a:t>AlphaTrak</a:t>
            </a:r>
            <a:r>
              <a:rPr lang="en-US" dirty="0" smtClean="0"/>
              <a:t> and </a:t>
            </a:r>
            <a:r>
              <a:rPr lang="en-US" dirty="0" err="1" smtClean="0"/>
              <a:t>OneTouch</a:t>
            </a:r>
            <a:r>
              <a:rPr lang="en-US" dirty="0" smtClean="0"/>
              <a:t> were closest to reference</a:t>
            </a:r>
          </a:p>
          <a:p>
            <a:endParaRPr lang="en-US" dirty="0" smtClean="0"/>
          </a:p>
          <a:p>
            <a:r>
              <a:rPr lang="en-US" dirty="0" smtClean="0"/>
              <a:t>43% of </a:t>
            </a:r>
            <a:r>
              <a:rPr lang="en-US" dirty="0" err="1" smtClean="0"/>
              <a:t>AlphaTrak</a:t>
            </a:r>
            <a:r>
              <a:rPr lang="en-US" dirty="0" smtClean="0"/>
              <a:t> samples had higher BG than reference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019800" y="5943600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Cohen TA </a:t>
            </a:r>
            <a:r>
              <a:rPr lang="en-US" i="1" dirty="0" smtClean="0"/>
              <a:t>JAVMA </a:t>
            </a:r>
            <a:r>
              <a:rPr lang="en-US" dirty="0" smtClean="0"/>
              <a:t> 2009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Real-time Continuous Glucose-Monitoring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Guardian has been validated in diabetic cats</a:t>
            </a:r>
          </a:p>
          <a:p>
            <a:endParaRPr lang="en-US" sz="1000" dirty="0" smtClean="0"/>
          </a:p>
          <a:p>
            <a:r>
              <a:rPr lang="en-US" dirty="0" smtClean="0"/>
              <a:t>Clinically accurate with hyperglycemia and </a:t>
            </a:r>
            <a:r>
              <a:rPr lang="en-US" dirty="0" err="1" smtClean="0"/>
              <a:t>euglycemia</a:t>
            </a:r>
            <a:endParaRPr lang="en-US" dirty="0" smtClean="0"/>
          </a:p>
          <a:p>
            <a:endParaRPr lang="en-US" sz="1000" dirty="0" smtClean="0"/>
          </a:p>
          <a:p>
            <a:r>
              <a:rPr lang="en-US" dirty="0" smtClean="0"/>
              <a:t>Less accurate for hypoglycemia</a:t>
            </a:r>
          </a:p>
          <a:p>
            <a:endParaRPr lang="en-US" sz="1000" dirty="0" smtClean="0"/>
          </a:p>
          <a:p>
            <a:r>
              <a:rPr lang="en-US" dirty="0" smtClean="0"/>
              <a:t>Only calibrates if BG is between 40-400 mg/dl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19800" y="5791200"/>
            <a:ext cx="2667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Moretti</a:t>
            </a:r>
            <a:r>
              <a:rPr lang="en-US" dirty="0" smtClean="0"/>
              <a:t> S </a:t>
            </a:r>
            <a:r>
              <a:rPr lang="en-US" i="1" dirty="0" smtClean="0"/>
              <a:t>JVIM</a:t>
            </a:r>
            <a:r>
              <a:rPr lang="en-US" dirty="0" smtClean="0"/>
              <a:t> 2010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CGMS in Dogs and Cats with DKA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7"/>
            <a:ext cx="8382000" cy="452628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b="1" dirty="0" smtClean="0"/>
              <a:t>Guardian compared to portable </a:t>
            </a:r>
            <a:r>
              <a:rPr lang="en-US" b="1" dirty="0" err="1" smtClean="0"/>
              <a:t>glucometer</a:t>
            </a:r>
            <a:r>
              <a:rPr lang="en-US" b="1" dirty="0" smtClean="0"/>
              <a:t> (</a:t>
            </a:r>
            <a:r>
              <a:rPr lang="en-US" b="1" dirty="0" err="1" smtClean="0"/>
              <a:t>Accutrend</a:t>
            </a:r>
            <a:r>
              <a:rPr lang="en-US" b="1" dirty="0" smtClean="0"/>
              <a:t>)</a:t>
            </a:r>
          </a:p>
          <a:p>
            <a:endParaRPr lang="en-US" sz="1100" dirty="0" smtClean="0"/>
          </a:p>
          <a:p>
            <a:r>
              <a:rPr lang="en-US" dirty="0" smtClean="0"/>
              <a:t>13 dogs and 11 cats with DKA</a:t>
            </a:r>
          </a:p>
          <a:p>
            <a:endParaRPr lang="en-US" sz="1000" dirty="0" smtClean="0"/>
          </a:p>
          <a:p>
            <a:r>
              <a:rPr lang="en-US" dirty="0" smtClean="0"/>
              <a:t>Correlated significantly regardless of calibration frequency</a:t>
            </a:r>
          </a:p>
          <a:p>
            <a:endParaRPr lang="en-US" sz="1100" dirty="0" smtClean="0"/>
          </a:p>
          <a:p>
            <a:r>
              <a:rPr lang="en-US" dirty="0" smtClean="0"/>
              <a:t>Guardian more accurate in hydrated patients</a:t>
            </a:r>
          </a:p>
          <a:p>
            <a:endParaRPr lang="en-US" sz="1100" dirty="0" smtClean="0"/>
          </a:p>
          <a:p>
            <a:r>
              <a:rPr lang="en-US" dirty="0" smtClean="0"/>
              <a:t>Not effected by body condition, perfusion or degree of ketosis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638800" y="5791200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Reineke</a:t>
            </a:r>
            <a:r>
              <a:rPr lang="en-US" dirty="0" smtClean="0"/>
              <a:t> EL </a:t>
            </a:r>
            <a:r>
              <a:rPr lang="en-US" i="1" dirty="0" smtClean="0"/>
              <a:t> JVECC</a:t>
            </a:r>
            <a:r>
              <a:rPr lang="en-US" dirty="0" smtClean="0"/>
              <a:t> 2010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Patient Monitoring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 smtClean="0"/>
              <a:t>URINE </a:t>
            </a:r>
          </a:p>
          <a:p>
            <a:endParaRPr lang="en-US" dirty="0" smtClean="0"/>
          </a:p>
          <a:p>
            <a:r>
              <a:rPr lang="en-US" dirty="0" smtClean="0"/>
              <a:t>Output</a:t>
            </a:r>
          </a:p>
          <a:p>
            <a:endParaRPr lang="en-US" dirty="0" smtClean="0"/>
          </a:p>
          <a:p>
            <a:r>
              <a:rPr lang="en-US" dirty="0" smtClean="0"/>
              <a:t>Specific gravity</a:t>
            </a:r>
          </a:p>
          <a:p>
            <a:endParaRPr lang="en-US" dirty="0" smtClean="0"/>
          </a:p>
          <a:p>
            <a:r>
              <a:rPr lang="en-US" dirty="0" err="1" smtClean="0"/>
              <a:t>Glucosuria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Ketonuria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Serum electrolytes </a:t>
            </a:r>
          </a:p>
          <a:p>
            <a:endParaRPr lang="en-US" dirty="0" smtClean="0"/>
          </a:p>
          <a:p>
            <a:r>
              <a:rPr lang="en-US" dirty="0" smtClean="0"/>
              <a:t>Acid-base</a:t>
            </a:r>
          </a:p>
          <a:p>
            <a:endParaRPr lang="en-US" dirty="0" smtClean="0"/>
          </a:p>
          <a:p>
            <a:r>
              <a:rPr lang="en-US" dirty="0" smtClean="0"/>
              <a:t>Body weight</a:t>
            </a:r>
          </a:p>
          <a:p>
            <a:endParaRPr lang="en-US" dirty="0" smtClean="0"/>
          </a:p>
          <a:p>
            <a:r>
              <a:rPr lang="en-US" dirty="0" smtClean="0"/>
              <a:t>PCV/TS</a:t>
            </a:r>
          </a:p>
          <a:p>
            <a:endParaRPr lang="en-US" dirty="0" smtClean="0"/>
          </a:p>
          <a:p>
            <a:r>
              <a:rPr lang="en-US" dirty="0" smtClean="0"/>
              <a:t>RR and effort</a:t>
            </a:r>
          </a:p>
          <a:p>
            <a:endParaRPr lang="en-US" dirty="0" smtClean="0"/>
          </a:p>
          <a:p>
            <a:r>
              <a:rPr lang="en-US" dirty="0" smtClean="0"/>
              <a:t>Temperature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Therapeutic Endpoints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Patient eating and drinking with no vomiting</a:t>
            </a:r>
          </a:p>
          <a:p>
            <a:endParaRPr lang="en-US" dirty="0" smtClean="0"/>
          </a:p>
          <a:p>
            <a:r>
              <a:rPr lang="en-US" dirty="0" smtClean="0"/>
              <a:t>Resolution of acidosis</a:t>
            </a:r>
          </a:p>
          <a:p>
            <a:endParaRPr lang="en-US" dirty="0" smtClean="0"/>
          </a:p>
          <a:p>
            <a:r>
              <a:rPr lang="en-US" dirty="0" smtClean="0"/>
              <a:t>Resolution of </a:t>
            </a:r>
            <a:r>
              <a:rPr lang="en-US" dirty="0" err="1" smtClean="0"/>
              <a:t>ketonuria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BG consistently in the 200-300 range</a:t>
            </a:r>
          </a:p>
          <a:p>
            <a:endParaRPr lang="en-US" dirty="0" smtClean="0"/>
          </a:p>
        </p:txBody>
      </p:sp>
      <p:pic>
        <p:nvPicPr>
          <p:cNvPr id="10242" name="Picture 2" descr="http://antipinoy.com/wp-content/uploads/2010/09/smiling-dog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00" y="2590800"/>
            <a:ext cx="3393002" cy="2371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Glucagon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Secreted by pancreatic alpha cells in response to low blood glucose concentrations</a:t>
            </a:r>
          </a:p>
          <a:p>
            <a:endParaRPr lang="en-US" dirty="0" smtClean="0"/>
          </a:p>
          <a:p>
            <a:r>
              <a:rPr lang="en-US" dirty="0" smtClean="0"/>
              <a:t>Actions oppose those of insulin</a:t>
            </a:r>
          </a:p>
          <a:p>
            <a:pPr lvl="1"/>
            <a:r>
              <a:rPr lang="en-US" dirty="0" smtClean="0">
                <a:latin typeface="Calibri"/>
              </a:rPr>
              <a:t>↑ </a:t>
            </a:r>
            <a:r>
              <a:rPr lang="en-US" dirty="0" err="1" smtClean="0">
                <a:latin typeface="Calibri"/>
              </a:rPr>
              <a:t>gluconeogenesis</a:t>
            </a:r>
            <a:endParaRPr lang="en-US" dirty="0" smtClean="0">
              <a:latin typeface="Calibri"/>
            </a:endParaRPr>
          </a:p>
          <a:p>
            <a:pPr lvl="1"/>
            <a:endParaRPr lang="en-US" dirty="0" smtClean="0">
              <a:latin typeface="Calibri"/>
            </a:endParaRPr>
          </a:p>
          <a:p>
            <a:pPr lvl="1"/>
            <a:r>
              <a:rPr lang="en-US" dirty="0" smtClean="0">
                <a:latin typeface="Calibri"/>
              </a:rPr>
              <a:t>↑ </a:t>
            </a:r>
            <a:r>
              <a:rPr lang="en-US" dirty="0" err="1" smtClean="0">
                <a:latin typeface="Calibri"/>
              </a:rPr>
              <a:t>glycogenolysis</a:t>
            </a:r>
            <a:endParaRPr lang="en-US" dirty="0" smtClean="0">
              <a:latin typeface="Calibri"/>
            </a:endParaRPr>
          </a:p>
          <a:p>
            <a:pPr lvl="1"/>
            <a:endParaRPr lang="en-US" dirty="0" smtClean="0">
              <a:latin typeface="Calibri"/>
            </a:endParaRPr>
          </a:p>
          <a:p>
            <a:pPr lvl="1"/>
            <a:r>
              <a:rPr lang="en-US" dirty="0" smtClean="0">
                <a:latin typeface="Calibri"/>
              </a:rPr>
              <a:t>Activates adipose cell lipase → increases  FFA concentrations and inhibits storage of triglycerides</a:t>
            </a:r>
          </a:p>
          <a:p>
            <a:pPr lvl="1"/>
            <a:endParaRPr lang="en-US" dirty="0" smtClean="0">
              <a:latin typeface="Calibri"/>
            </a:endParaRPr>
          </a:p>
          <a:p>
            <a:pPr lvl="1"/>
            <a:r>
              <a:rPr lang="en-US" dirty="0" smtClean="0">
                <a:latin typeface="Calibri"/>
              </a:rPr>
              <a:t>Promotes </a:t>
            </a:r>
            <a:r>
              <a:rPr lang="en-US" dirty="0" err="1" smtClean="0">
                <a:latin typeface="Calibri"/>
              </a:rPr>
              <a:t>ketogenesis</a:t>
            </a:r>
            <a:r>
              <a:rPr lang="en-US" dirty="0" smtClean="0">
                <a:latin typeface="Calibri"/>
              </a:rPr>
              <a:t> 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Insulin therapy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Switch initially to regular insulin SC q 6 hours</a:t>
            </a:r>
          </a:p>
          <a:p>
            <a:endParaRPr lang="en-US" dirty="0" smtClean="0"/>
          </a:p>
          <a:p>
            <a:r>
              <a:rPr lang="en-US" dirty="0" smtClean="0"/>
              <a:t>Maintain with longer acting insulin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Complications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Hypoglycemia</a:t>
            </a:r>
          </a:p>
          <a:p>
            <a:endParaRPr lang="en-US" sz="1400" dirty="0" smtClean="0"/>
          </a:p>
          <a:p>
            <a:r>
              <a:rPr lang="en-US" dirty="0" err="1" smtClean="0"/>
              <a:t>Hypokalemia</a:t>
            </a:r>
            <a:endParaRPr lang="en-US" dirty="0" smtClean="0"/>
          </a:p>
          <a:p>
            <a:endParaRPr lang="en-US" sz="1300" dirty="0" smtClean="0"/>
          </a:p>
          <a:p>
            <a:r>
              <a:rPr lang="en-US" dirty="0" err="1" smtClean="0"/>
              <a:t>Hypophosphatemia</a:t>
            </a:r>
            <a:endParaRPr lang="en-US" dirty="0" smtClean="0"/>
          </a:p>
          <a:p>
            <a:endParaRPr lang="en-US" sz="1300" dirty="0" smtClean="0"/>
          </a:p>
          <a:p>
            <a:r>
              <a:rPr lang="en-US" dirty="0" err="1" smtClean="0"/>
              <a:t>Hypomagnesemia</a:t>
            </a:r>
            <a:endParaRPr lang="en-US" dirty="0" smtClean="0"/>
          </a:p>
          <a:p>
            <a:endParaRPr lang="en-US" sz="1200" dirty="0" smtClean="0"/>
          </a:p>
          <a:p>
            <a:r>
              <a:rPr lang="en-US" dirty="0" smtClean="0"/>
              <a:t>Heinz body anemia (cats)</a:t>
            </a:r>
          </a:p>
          <a:p>
            <a:endParaRPr lang="en-US" sz="1200" dirty="0" smtClean="0"/>
          </a:p>
          <a:p>
            <a:r>
              <a:rPr lang="en-US" dirty="0" smtClean="0"/>
              <a:t>Acute hemolytic anemia   </a:t>
            </a:r>
          </a:p>
          <a:p>
            <a:endParaRPr lang="en-US" sz="1200" dirty="0" smtClean="0"/>
          </a:p>
          <a:p>
            <a:r>
              <a:rPr lang="en-US" dirty="0" smtClean="0"/>
              <a:t>Cerebral edema</a:t>
            </a:r>
          </a:p>
          <a:p>
            <a:endParaRPr lang="en-US" sz="1100" dirty="0" smtClean="0"/>
          </a:p>
          <a:p>
            <a:r>
              <a:rPr lang="en-US" dirty="0" smtClean="0"/>
              <a:t>Paradoxical cerebral acidosis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Cerebral Edema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6"/>
            <a:ext cx="8229600" cy="4983163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1% of pediatric patients with DKA</a:t>
            </a:r>
          </a:p>
          <a:p>
            <a:r>
              <a:rPr lang="en-US" dirty="0" smtClean="0"/>
              <a:t>Mortality rate of 40-90%</a:t>
            </a:r>
          </a:p>
          <a:p>
            <a:r>
              <a:rPr lang="en-US" dirty="0" smtClean="0"/>
              <a:t>Usually occurs 12-24 hours after initiating therapy</a:t>
            </a:r>
          </a:p>
          <a:p>
            <a:endParaRPr lang="en-US" dirty="0" smtClean="0"/>
          </a:p>
          <a:p>
            <a:pPr>
              <a:buNone/>
            </a:pPr>
            <a:r>
              <a:rPr lang="en-US" b="1" dirty="0" err="1" smtClean="0"/>
              <a:t>Pathophysiologic</a:t>
            </a:r>
            <a:r>
              <a:rPr lang="en-US" b="1" dirty="0" smtClean="0"/>
              <a:t> mechanism is controversial</a:t>
            </a:r>
          </a:p>
          <a:p>
            <a:endParaRPr lang="en-US" sz="1200" dirty="0" smtClean="0"/>
          </a:p>
          <a:p>
            <a:r>
              <a:rPr lang="en-US" i="1" dirty="0" err="1" smtClean="0"/>
              <a:t>Cytotoxic</a:t>
            </a:r>
            <a:r>
              <a:rPr lang="en-US" i="1" dirty="0" smtClean="0"/>
              <a:t> theory</a:t>
            </a:r>
            <a:r>
              <a:rPr lang="en-US" dirty="0" smtClean="0">
                <a:latin typeface="Century Schoolbook"/>
              </a:rPr>
              <a:t>→ </a:t>
            </a:r>
            <a:r>
              <a:rPr lang="en-US" dirty="0" smtClean="0"/>
              <a:t>osmotic gradients are created by overzealous fluid and insulin therapy</a:t>
            </a:r>
          </a:p>
          <a:p>
            <a:endParaRPr lang="en-US" sz="1200" dirty="0" smtClean="0"/>
          </a:p>
          <a:p>
            <a:r>
              <a:rPr lang="en-US" i="1" dirty="0" err="1" smtClean="0"/>
              <a:t>Vasogenic</a:t>
            </a:r>
            <a:r>
              <a:rPr lang="en-US" i="1" dirty="0" smtClean="0"/>
              <a:t> theory</a:t>
            </a:r>
            <a:r>
              <a:rPr lang="en-US" dirty="0" smtClean="0">
                <a:latin typeface="Century Schoolbook"/>
              </a:rPr>
              <a:t>→ </a:t>
            </a:r>
            <a:r>
              <a:rPr lang="en-US" dirty="0" smtClean="0"/>
              <a:t>disruption of vascular permeability in the BBB as mechanism for cerebral edema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953000" y="5943600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Glasser</a:t>
            </a:r>
            <a:r>
              <a:rPr lang="en-US" dirty="0" smtClean="0"/>
              <a:t> N et al. </a:t>
            </a:r>
            <a:r>
              <a:rPr lang="en-US" i="1" dirty="0" smtClean="0"/>
              <a:t>N </a:t>
            </a:r>
            <a:r>
              <a:rPr lang="en-US" i="1" dirty="0" err="1" smtClean="0"/>
              <a:t>Engl</a:t>
            </a:r>
            <a:r>
              <a:rPr lang="en-US" i="1" dirty="0" smtClean="0"/>
              <a:t> J Med</a:t>
            </a:r>
            <a:r>
              <a:rPr lang="en-US" dirty="0" smtClean="0"/>
              <a:t> 2001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Mortality rates of 26-30%</a:t>
            </a:r>
          </a:p>
          <a:p>
            <a:endParaRPr lang="en-US" dirty="0" smtClean="0"/>
          </a:p>
          <a:p>
            <a:pPr>
              <a:buNone/>
            </a:pPr>
            <a:r>
              <a:rPr lang="en-US" b="1" dirty="0" smtClean="0"/>
              <a:t>Long-term prognosis depends on</a:t>
            </a:r>
          </a:p>
          <a:p>
            <a:endParaRPr lang="en-US" sz="1000" dirty="0" smtClean="0"/>
          </a:p>
          <a:p>
            <a:r>
              <a:rPr lang="en-US" dirty="0" err="1" smtClean="0"/>
              <a:t>Glycemic</a:t>
            </a:r>
            <a:r>
              <a:rPr lang="en-US" dirty="0" smtClean="0"/>
              <a:t> control at home</a:t>
            </a:r>
          </a:p>
          <a:p>
            <a:endParaRPr lang="en-US" dirty="0" smtClean="0"/>
          </a:p>
          <a:p>
            <a:r>
              <a:rPr lang="en-US" dirty="0" smtClean="0"/>
              <a:t>Avoidance of future </a:t>
            </a:r>
            <a:r>
              <a:rPr lang="en-US" dirty="0" err="1" smtClean="0"/>
              <a:t>ketoacidosis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Concurrent disease processes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Outcome of Dogs with DKA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6"/>
            <a:ext cx="8229600" cy="498316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b="1" dirty="0" smtClean="0"/>
              <a:t>Survival correlated with:</a:t>
            </a:r>
          </a:p>
          <a:p>
            <a:endParaRPr lang="en-US" sz="1400" dirty="0" smtClean="0"/>
          </a:p>
          <a:p>
            <a:r>
              <a:rPr lang="en-US" dirty="0" smtClean="0"/>
              <a:t>Degree of anemia</a:t>
            </a:r>
          </a:p>
          <a:p>
            <a:endParaRPr lang="en-US" sz="1400" dirty="0" smtClean="0"/>
          </a:p>
          <a:p>
            <a:r>
              <a:rPr lang="en-US" dirty="0" err="1" smtClean="0"/>
              <a:t>Hypocalcemia</a:t>
            </a:r>
            <a:endParaRPr lang="en-US" dirty="0" smtClean="0"/>
          </a:p>
          <a:p>
            <a:endParaRPr lang="en-US" sz="1400" dirty="0" smtClean="0"/>
          </a:p>
          <a:p>
            <a:r>
              <a:rPr lang="en-US" dirty="0" smtClean="0"/>
              <a:t>Acidosis</a:t>
            </a:r>
          </a:p>
          <a:p>
            <a:pPr lvl="1"/>
            <a:r>
              <a:rPr lang="en-US" dirty="0" smtClean="0"/>
              <a:t>Base deficit*</a:t>
            </a:r>
          </a:p>
          <a:p>
            <a:pPr lvl="1"/>
            <a:r>
              <a:rPr lang="en-US" dirty="0" smtClean="0"/>
              <a:t>pH</a:t>
            </a:r>
          </a:p>
          <a:p>
            <a:endParaRPr lang="en-US" dirty="0" smtClean="0"/>
          </a:p>
          <a:p>
            <a:pPr>
              <a:buNone/>
            </a:pPr>
            <a:r>
              <a:rPr lang="en-US" b="1" dirty="0" smtClean="0"/>
              <a:t>Severity of acidosis was the only variable significantly correlated to all 3 outcome measures:</a:t>
            </a:r>
          </a:p>
          <a:p>
            <a:endParaRPr lang="en-US" sz="1400" dirty="0" smtClean="0"/>
          </a:p>
          <a:p>
            <a:r>
              <a:rPr lang="en-US" dirty="0" smtClean="0"/>
              <a:t>Time until SC insulin therapy</a:t>
            </a:r>
          </a:p>
          <a:p>
            <a:endParaRPr lang="en-US" sz="1400" dirty="0" smtClean="0"/>
          </a:p>
          <a:p>
            <a:r>
              <a:rPr lang="en-US" dirty="0" smtClean="0"/>
              <a:t>Length of hospitalization</a:t>
            </a:r>
          </a:p>
          <a:p>
            <a:endParaRPr lang="en-US" sz="1400" dirty="0" smtClean="0"/>
          </a:p>
          <a:p>
            <a:r>
              <a:rPr lang="en-US" dirty="0" smtClean="0"/>
              <a:t>Survival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334000" y="609600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Hume DZ et al. </a:t>
            </a:r>
            <a:r>
              <a:rPr lang="en-US" i="1" dirty="0" smtClean="0"/>
              <a:t>JVIM</a:t>
            </a:r>
            <a:r>
              <a:rPr lang="en-US" dirty="0" smtClean="0"/>
              <a:t> 2006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53536"/>
            <a:ext cx="84582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Remission of DM in Cats with DKA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6"/>
            <a:ext cx="8229600" cy="49831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 smtClean="0"/>
              <a:t>Remission of DM in cats presenting with DKA is possible</a:t>
            </a:r>
          </a:p>
          <a:p>
            <a:endParaRPr lang="en-US" sz="1100" dirty="0" smtClean="0"/>
          </a:p>
          <a:p>
            <a:r>
              <a:rPr lang="en-US" dirty="0" smtClean="0"/>
              <a:t>12 cats with DKA and 7 cats with DM</a:t>
            </a:r>
          </a:p>
          <a:p>
            <a:r>
              <a:rPr lang="en-US" dirty="0" smtClean="0"/>
              <a:t>7/12 cats with DKA had remission</a:t>
            </a:r>
          </a:p>
          <a:p>
            <a:endParaRPr lang="en-US" dirty="0" smtClean="0"/>
          </a:p>
          <a:p>
            <a:r>
              <a:rPr lang="en-US" dirty="0" smtClean="0"/>
              <a:t>Cats with DKA and remission were more likely to have pancreatitis and a stress </a:t>
            </a:r>
            <a:r>
              <a:rPr lang="en-US" dirty="0" err="1" smtClean="0"/>
              <a:t>leukogram</a:t>
            </a:r>
            <a:r>
              <a:rPr lang="en-US" dirty="0" smtClean="0"/>
              <a:t> compared to cats with uncomplicated DM</a:t>
            </a:r>
          </a:p>
          <a:p>
            <a:endParaRPr lang="en-US" dirty="0" smtClean="0"/>
          </a:p>
          <a:p>
            <a:r>
              <a:rPr lang="en-US" dirty="0" smtClean="0"/>
              <a:t>Steroid administration was not found to be significant (small sample size)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800600" y="6248400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Sieber-Ruckstuhl</a:t>
            </a:r>
            <a:r>
              <a:rPr lang="en-US" dirty="0" smtClean="0"/>
              <a:t> NS </a:t>
            </a:r>
            <a:r>
              <a:rPr lang="en-US" i="1" dirty="0" smtClean="0"/>
              <a:t>JVIM</a:t>
            </a:r>
            <a:r>
              <a:rPr lang="en-US" dirty="0" smtClean="0"/>
              <a:t> 2008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Hyperglycemic </a:t>
            </a:r>
            <a:r>
              <a:rPr lang="en-US" dirty="0" err="1" smtClean="0"/>
              <a:t>Hyperosmolar</a:t>
            </a:r>
            <a:r>
              <a:rPr lang="en-US" dirty="0" smtClean="0"/>
              <a:t> Syndrome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9266" name="Picture 2" descr="http://image04.webshots.com/4/5/44/62/52654462HbOPVd_f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3513955"/>
            <a:ext cx="4114800" cy="30210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Definitions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 smtClean="0"/>
              <a:t>Serum </a:t>
            </a:r>
            <a:r>
              <a:rPr lang="en-US" b="1" dirty="0" err="1" smtClean="0"/>
              <a:t>osmolarity</a:t>
            </a:r>
            <a:endParaRPr lang="en-US" b="1" dirty="0" smtClean="0"/>
          </a:p>
          <a:p>
            <a:r>
              <a:rPr lang="en-US" dirty="0" smtClean="0"/>
              <a:t>Number of </a:t>
            </a:r>
            <a:r>
              <a:rPr lang="en-US" dirty="0" err="1" smtClean="0"/>
              <a:t>osmotically</a:t>
            </a:r>
            <a:r>
              <a:rPr lang="en-US" dirty="0" smtClean="0"/>
              <a:t> active particles (solute) per liter of solution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Serum </a:t>
            </a:r>
            <a:r>
              <a:rPr lang="en-US" b="1" dirty="0" err="1" smtClean="0"/>
              <a:t>osmolality</a:t>
            </a:r>
            <a:endParaRPr lang="en-US" b="1" dirty="0" smtClean="0"/>
          </a:p>
          <a:p>
            <a:r>
              <a:rPr lang="en-US" dirty="0" smtClean="0"/>
              <a:t>Concentration of </a:t>
            </a:r>
            <a:r>
              <a:rPr lang="en-US" dirty="0" err="1" smtClean="0"/>
              <a:t>osmotically</a:t>
            </a:r>
            <a:r>
              <a:rPr lang="en-US" dirty="0" smtClean="0"/>
              <a:t> active particles (solute) per kg of solution</a:t>
            </a:r>
          </a:p>
          <a:p>
            <a:endParaRPr lang="en-US" dirty="0" smtClean="0"/>
          </a:p>
          <a:p>
            <a:pPr>
              <a:buNone/>
            </a:pPr>
            <a:r>
              <a:rPr lang="en-US" b="1" dirty="0" smtClean="0"/>
              <a:t>Effective </a:t>
            </a:r>
            <a:r>
              <a:rPr lang="en-US" b="1" dirty="0" err="1" smtClean="0"/>
              <a:t>osmolality</a:t>
            </a:r>
            <a:r>
              <a:rPr lang="en-US" dirty="0" smtClean="0"/>
              <a:t> (serum tonicity)</a:t>
            </a:r>
          </a:p>
          <a:p>
            <a:r>
              <a:rPr lang="en-US" dirty="0" smtClean="0"/>
              <a:t>The portion of serum </a:t>
            </a:r>
            <a:r>
              <a:rPr lang="en-US" dirty="0" err="1" smtClean="0"/>
              <a:t>osmoles</a:t>
            </a:r>
            <a:r>
              <a:rPr lang="en-US" dirty="0" smtClean="0"/>
              <a:t> that are not freely permeable across biologic membranes</a:t>
            </a:r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Osmolality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Serum </a:t>
            </a:r>
            <a:r>
              <a:rPr lang="en-US" b="1" dirty="0" err="1" smtClean="0"/>
              <a:t>osmolality</a:t>
            </a:r>
            <a:endParaRPr lang="en-US" b="1" dirty="0" smtClean="0"/>
          </a:p>
          <a:p>
            <a:endParaRPr lang="en-US" dirty="0" smtClean="0"/>
          </a:p>
          <a:p>
            <a:r>
              <a:rPr lang="en-US" dirty="0" smtClean="0"/>
              <a:t>Measured using </a:t>
            </a:r>
            <a:r>
              <a:rPr lang="en-US" dirty="0" err="1" smtClean="0"/>
              <a:t>osmometer</a:t>
            </a:r>
            <a:r>
              <a:rPr lang="en-US" dirty="0" smtClean="0"/>
              <a:t> (freezing point depression or vapor pressure)</a:t>
            </a:r>
          </a:p>
          <a:p>
            <a:endParaRPr lang="en-US" dirty="0" smtClean="0"/>
          </a:p>
          <a:p>
            <a:r>
              <a:rPr lang="en-US" dirty="0" smtClean="0"/>
              <a:t>Calculated = 2(Na</a:t>
            </a:r>
            <a:r>
              <a:rPr lang="en-US" baseline="30000" dirty="0" smtClean="0"/>
              <a:t>+</a:t>
            </a:r>
            <a:r>
              <a:rPr lang="en-US" dirty="0" smtClean="0"/>
              <a:t>)+BUN/2.8+Glu/18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Osmolal</a:t>
            </a:r>
            <a:r>
              <a:rPr lang="en-US" dirty="0" smtClean="0"/>
              <a:t> Gap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6"/>
            <a:ext cx="8229600" cy="4983163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Difference between measured and calculated </a:t>
            </a:r>
            <a:r>
              <a:rPr lang="en-US" dirty="0" err="1" smtClean="0"/>
              <a:t>osmolality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Normal ≤ 10 </a:t>
            </a:r>
            <a:r>
              <a:rPr lang="en-US" dirty="0" err="1" smtClean="0"/>
              <a:t>mOsm</a:t>
            </a:r>
            <a:r>
              <a:rPr lang="en-US" dirty="0" smtClean="0"/>
              <a:t>/kg</a:t>
            </a:r>
          </a:p>
          <a:p>
            <a:endParaRPr lang="en-US" dirty="0" smtClean="0"/>
          </a:p>
          <a:p>
            <a:pPr>
              <a:buNone/>
            </a:pPr>
            <a:r>
              <a:rPr lang="en-US" b="1" dirty="0" smtClean="0"/>
              <a:t>Increases due to unmeasured solute</a:t>
            </a:r>
          </a:p>
          <a:p>
            <a:r>
              <a:rPr lang="en-US" dirty="0" smtClean="0"/>
              <a:t>Lactate</a:t>
            </a:r>
          </a:p>
          <a:p>
            <a:r>
              <a:rPr lang="en-US" dirty="0" err="1" smtClean="0"/>
              <a:t>Ketones</a:t>
            </a:r>
            <a:endParaRPr lang="en-US" dirty="0" smtClean="0"/>
          </a:p>
          <a:p>
            <a:r>
              <a:rPr lang="en-US" dirty="0" smtClean="0"/>
              <a:t>Sulfates</a:t>
            </a:r>
          </a:p>
          <a:p>
            <a:r>
              <a:rPr lang="en-US" dirty="0" smtClean="0"/>
              <a:t>Phosphates</a:t>
            </a:r>
          </a:p>
          <a:p>
            <a:r>
              <a:rPr lang="en-US" dirty="0" err="1" smtClean="0"/>
              <a:t>Mannitol</a:t>
            </a:r>
            <a:endParaRPr lang="en-US" dirty="0" smtClean="0"/>
          </a:p>
          <a:p>
            <a:r>
              <a:rPr lang="en-US" dirty="0" smtClean="0"/>
              <a:t>Ethylene glycol</a:t>
            </a:r>
          </a:p>
          <a:p>
            <a:r>
              <a:rPr lang="en-US" dirty="0" err="1" smtClean="0"/>
              <a:t>Sorbitol</a:t>
            </a:r>
            <a:endParaRPr lang="en-US" dirty="0" smtClean="0"/>
          </a:p>
          <a:p>
            <a:r>
              <a:rPr lang="en-US" dirty="0" smtClean="0"/>
              <a:t>Glycerol</a:t>
            </a:r>
          </a:p>
          <a:p>
            <a:r>
              <a:rPr lang="en-US" dirty="0" smtClean="0"/>
              <a:t>Propylene glycol</a:t>
            </a:r>
          </a:p>
          <a:p>
            <a:r>
              <a:rPr lang="en-US" dirty="0" smtClean="0"/>
              <a:t>Salicylic acid</a:t>
            </a:r>
            <a:endParaRPr lang="en-US" dirty="0"/>
          </a:p>
        </p:txBody>
      </p:sp>
      <p:pic>
        <p:nvPicPr>
          <p:cNvPr id="1026" name="Picture 2" descr="http://routingbyrumor.files.wordpress.com/2008/04/prestone-50-50-antifreez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0" y="4572000"/>
            <a:ext cx="1828800" cy="1828800"/>
          </a:xfrm>
          <a:prstGeom prst="rect">
            <a:avLst/>
          </a:prstGeom>
          <a:noFill/>
        </p:spPr>
      </p:pic>
      <p:pic>
        <p:nvPicPr>
          <p:cNvPr id="1028" name="Picture 4" descr="http://www.lambertvetsupply.com/productImages/toxibansuspension_l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47806" y="3962400"/>
            <a:ext cx="1238794" cy="22582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Ratio of glucagon/insulin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257799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b="1" dirty="0" smtClean="0"/>
              <a:t>Determines the use and storage of glucose and FA by </a:t>
            </a:r>
            <a:r>
              <a:rPr lang="en-US" b="1" dirty="0" err="1" smtClean="0"/>
              <a:t>hepatocytes</a:t>
            </a:r>
            <a:r>
              <a:rPr lang="en-US" b="1" dirty="0" smtClean="0"/>
              <a:t> and </a:t>
            </a:r>
            <a:r>
              <a:rPr lang="en-US" b="1" dirty="0" err="1" smtClean="0"/>
              <a:t>adipocytes</a:t>
            </a: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Low </a:t>
            </a:r>
            <a:r>
              <a:rPr lang="en-US" dirty="0" smtClean="0"/>
              <a:t>(high insulin)</a:t>
            </a:r>
          </a:p>
          <a:p>
            <a:r>
              <a:rPr lang="en-US" dirty="0" smtClean="0"/>
              <a:t>Glucose is converted to energy (ATP) and is stored as glycogen in </a:t>
            </a:r>
            <a:r>
              <a:rPr lang="en-US" dirty="0" err="1" smtClean="0"/>
              <a:t>hepatocytes</a:t>
            </a:r>
            <a:r>
              <a:rPr lang="en-US" dirty="0" smtClean="0"/>
              <a:t> </a:t>
            </a:r>
          </a:p>
          <a:p>
            <a:r>
              <a:rPr lang="en-US" dirty="0" smtClean="0"/>
              <a:t>FA converted to triglycerides in </a:t>
            </a:r>
            <a:r>
              <a:rPr lang="en-US" dirty="0" err="1" smtClean="0"/>
              <a:t>hepatocytes</a:t>
            </a:r>
            <a:endParaRPr lang="en-US" dirty="0" smtClean="0"/>
          </a:p>
          <a:p>
            <a:r>
              <a:rPr lang="en-US" dirty="0" smtClean="0"/>
              <a:t>Triglycerides are transported by lipoproteins for storage in </a:t>
            </a:r>
            <a:r>
              <a:rPr lang="en-US" dirty="0" err="1" smtClean="0"/>
              <a:t>adipocytes</a:t>
            </a:r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High </a:t>
            </a:r>
            <a:r>
              <a:rPr lang="en-US" dirty="0" smtClean="0"/>
              <a:t>(low insulin)</a:t>
            </a:r>
          </a:p>
          <a:p>
            <a:r>
              <a:rPr lang="en-US" dirty="0" smtClean="0"/>
              <a:t>Glycogen liberated as glucose</a:t>
            </a:r>
          </a:p>
          <a:p>
            <a:r>
              <a:rPr lang="en-US" dirty="0" smtClean="0"/>
              <a:t>Triglycerides converted to FFA in </a:t>
            </a:r>
            <a:r>
              <a:rPr lang="en-US" dirty="0" err="1" smtClean="0"/>
              <a:t>adipocytes</a:t>
            </a:r>
            <a:r>
              <a:rPr lang="en-US" dirty="0" smtClean="0"/>
              <a:t> by hormone-sensitive lipase</a:t>
            </a:r>
          </a:p>
          <a:p>
            <a:r>
              <a:rPr lang="en-US" dirty="0" smtClean="0"/>
              <a:t>FFA are oxidized to </a:t>
            </a:r>
            <a:r>
              <a:rPr lang="en-US" dirty="0" err="1" smtClean="0"/>
              <a:t>ketones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Effective </a:t>
            </a:r>
            <a:r>
              <a:rPr lang="en-US" dirty="0" err="1" smtClean="0"/>
              <a:t>Osmolality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Also known as </a:t>
            </a:r>
            <a:r>
              <a:rPr lang="en-US" i="1" dirty="0" smtClean="0"/>
              <a:t>tonicity</a:t>
            </a:r>
          </a:p>
          <a:p>
            <a:endParaRPr lang="en-US" dirty="0" smtClean="0"/>
          </a:p>
          <a:p>
            <a:r>
              <a:rPr lang="en-US" dirty="0" smtClean="0"/>
              <a:t>Excludes BUN, which is an ineffective </a:t>
            </a:r>
            <a:r>
              <a:rPr lang="en-US" dirty="0" err="1" smtClean="0"/>
              <a:t>osmole</a:t>
            </a:r>
            <a:r>
              <a:rPr lang="en-US" dirty="0" smtClean="0"/>
              <a:t> (freely diffuses across cell membranes)</a:t>
            </a:r>
          </a:p>
          <a:p>
            <a:endParaRPr lang="en-US" dirty="0" smtClean="0"/>
          </a:p>
          <a:p>
            <a:r>
              <a:rPr lang="en-US" dirty="0" smtClean="0"/>
              <a:t>Calculated = 2(Na</a:t>
            </a:r>
            <a:r>
              <a:rPr lang="en-US" baseline="30000" dirty="0" smtClean="0"/>
              <a:t>+</a:t>
            </a:r>
            <a:r>
              <a:rPr lang="en-US" dirty="0" smtClean="0"/>
              <a:t>) + </a:t>
            </a:r>
            <a:r>
              <a:rPr lang="en-US" dirty="0" err="1" smtClean="0"/>
              <a:t>Glu</a:t>
            </a:r>
            <a:r>
              <a:rPr lang="en-US" dirty="0" smtClean="0"/>
              <a:t>/18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Hyperglycemic </a:t>
            </a:r>
            <a:r>
              <a:rPr lang="en-US" dirty="0" err="1" smtClean="0"/>
              <a:t>Hyperosmolar</a:t>
            </a:r>
            <a:r>
              <a:rPr lang="en-US" dirty="0" smtClean="0"/>
              <a:t> Syndrome (HHS)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Form of diabetic crisis marked by:</a:t>
            </a:r>
          </a:p>
          <a:p>
            <a:endParaRPr lang="en-US" dirty="0" smtClean="0"/>
          </a:p>
          <a:p>
            <a:r>
              <a:rPr lang="en-US" dirty="0" smtClean="0"/>
              <a:t>Profound hyperglycemia (&gt; 600 mg/</a:t>
            </a:r>
            <a:r>
              <a:rPr lang="en-US" dirty="0" err="1" smtClean="0"/>
              <a:t>dL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r>
              <a:rPr lang="en-US" dirty="0" err="1" smtClean="0"/>
              <a:t>Hyperosmolality</a:t>
            </a:r>
            <a:r>
              <a:rPr lang="en-US" dirty="0" smtClean="0"/>
              <a:t> (&gt; 350 </a:t>
            </a:r>
            <a:r>
              <a:rPr lang="en-US" dirty="0" err="1" smtClean="0"/>
              <a:t>mOsm</a:t>
            </a:r>
            <a:r>
              <a:rPr lang="en-US" dirty="0" smtClean="0"/>
              <a:t>/kg)</a:t>
            </a:r>
          </a:p>
          <a:p>
            <a:endParaRPr lang="en-US" dirty="0" smtClean="0"/>
          </a:p>
          <a:p>
            <a:r>
              <a:rPr lang="en-US" dirty="0" smtClean="0"/>
              <a:t>No or minimal urine </a:t>
            </a:r>
            <a:r>
              <a:rPr lang="en-US" dirty="0" err="1" smtClean="0"/>
              <a:t>ketones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Incidence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Infrequent complication of DM</a:t>
            </a:r>
          </a:p>
          <a:p>
            <a:endParaRPr lang="en-US" dirty="0" smtClean="0"/>
          </a:p>
          <a:p>
            <a:r>
              <a:rPr lang="en-US" dirty="0" smtClean="0"/>
              <a:t>&lt; 1% of human diabetic hospital admissions</a:t>
            </a:r>
          </a:p>
          <a:p>
            <a:endParaRPr lang="en-US" dirty="0" smtClean="0"/>
          </a:p>
          <a:p>
            <a:r>
              <a:rPr lang="en-US" dirty="0" smtClean="0"/>
              <a:t>6.4% of ER visits by diabetic cats</a:t>
            </a:r>
          </a:p>
          <a:p>
            <a:endParaRPr lang="en-US" dirty="0" smtClean="0"/>
          </a:p>
          <a:p>
            <a:r>
              <a:rPr lang="en-US" dirty="0" smtClean="0"/>
              <a:t>Incidence in dogs is unknown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867400" y="4648200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Koenig A. </a:t>
            </a:r>
            <a:r>
              <a:rPr lang="en-US" i="1" dirty="0" smtClean="0"/>
              <a:t>JVECC</a:t>
            </a:r>
            <a:r>
              <a:rPr lang="en-US" dirty="0" smtClean="0"/>
              <a:t> 2004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Pathogenesis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Hormonal alterations</a:t>
            </a:r>
          </a:p>
          <a:p>
            <a:endParaRPr lang="en-US" dirty="0" smtClean="0"/>
          </a:p>
          <a:p>
            <a:r>
              <a:rPr lang="en-US" dirty="0" smtClean="0"/>
              <a:t>Reduction of GFR</a:t>
            </a:r>
          </a:p>
          <a:p>
            <a:endParaRPr lang="en-US" dirty="0" smtClean="0"/>
          </a:p>
          <a:p>
            <a:r>
              <a:rPr lang="en-US" dirty="0" smtClean="0"/>
              <a:t>Contributions from concurrent disease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Hormonal Alterations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Relative or absolute lack of insulin</a:t>
            </a:r>
          </a:p>
          <a:p>
            <a:endParaRPr lang="en-US" dirty="0" smtClean="0"/>
          </a:p>
          <a:p>
            <a:r>
              <a:rPr lang="en-US" dirty="0" smtClean="0"/>
              <a:t>Increase in </a:t>
            </a:r>
            <a:r>
              <a:rPr lang="en-US" dirty="0" err="1" smtClean="0"/>
              <a:t>counterregulatory</a:t>
            </a:r>
            <a:r>
              <a:rPr lang="en-US" dirty="0" smtClean="0"/>
              <a:t> hormones</a:t>
            </a:r>
          </a:p>
          <a:p>
            <a:endParaRPr lang="en-US" dirty="0" smtClean="0"/>
          </a:p>
          <a:p>
            <a:r>
              <a:rPr lang="en-US" dirty="0" smtClean="0"/>
              <a:t>Small amounts of insulin and hepatic glucagon resistance inhibit </a:t>
            </a:r>
            <a:r>
              <a:rPr lang="en-US" dirty="0" err="1" smtClean="0"/>
              <a:t>lipolysis</a:t>
            </a:r>
            <a:r>
              <a:rPr lang="en-US" dirty="0" smtClean="0"/>
              <a:t> </a:t>
            </a:r>
            <a:r>
              <a:rPr lang="en-US" dirty="0" smtClean="0">
                <a:latin typeface="Century Schoolbook"/>
              </a:rPr>
              <a:t>→ </a:t>
            </a:r>
            <a:r>
              <a:rPr lang="en-US" dirty="0" smtClean="0"/>
              <a:t>prevent ketosis</a:t>
            </a:r>
          </a:p>
          <a:p>
            <a:endParaRPr lang="en-US" dirty="0" smtClean="0"/>
          </a:p>
          <a:p>
            <a:r>
              <a:rPr lang="en-US" dirty="0" smtClean="0"/>
              <a:t>Results in hyperglycemia, progressive dehydration and </a:t>
            </a:r>
            <a:r>
              <a:rPr lang="en-US" dirty="0" err="1" smtClean="0"/>
              <a:t>hyperosmolality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Reduction in GFR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46237"/>
            <a:ext cx="8610600" cy="45262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Progressive dehydration and </a:t>
            </a:r>
            <a:r>
              <a:rPr lang="en-US" b="1" dirty="0" err="1" smtClean="0"/>
              <a:t>hypovolemia</a:t>
            </a:r>
            <a:endParaRPr lang="en-US" b="1" dirty="0" smtClean="0"/>
          </a:p>
          <a:p>
            <a:r>
              <a:rPr lang="en-US" dirty="0" smtClean="0"/>
              <a:t>Osmotic </a:t>
            </a:r>
            <a:r>
              <a:rPr lang="en-US" dirty="0" err="1" smtClean="0"/>
              <a:t>diuresis</a:t>
            </a:r>
            <a:endParaRPr lang="en-US" dirty="0" smtClean="0"/>
          </a:p>
          <a:p>
            <a:r>
              <a:rPr lang="en-US" dirty="0" smtClean="0"/>
              <a:t>Additional losses from vomiting</a:t>
            </a:r>
          </a:p>
          <a:p>
            <a:r>
              <a:rPr lang="en-US" dirty="0" smtClean="0"/>
              <a:t>Decreased water intake</a:t>
            </a:r>
          </a:p>
          <a:p>
            <a:endParaRPr lang="en-US" dirty="0" smtClean="0"/>
          </a:p>
          <a:p>
            <a:pPr>
              <a:buNone/>
            </a:pPr>
            <a:r>
              <a:rPr lang="en-US" b="1" dirty="0" smtClean="0"/>
              <a:t>Ultimately lead to decreased GFR</a:t>
            </a:r>
          </a:p>
          <a:p>
            <a:r>
              <a:rPr lang="en-US" dirty="0" smtClean="0"/>
              <a:t>Vicious </a:t>
            </a:r>
            <a:r>
              <a:rPr lang="en-US" dirty="0" smtClean="0"/>
              <a:t>cycle:</a:t>
            </a:r>
          </a:p>
          <a:p>
            <a:r>
              <a:rPr lang="en-US" dirty="0" smtClean="0">
                <a:latin typeface="Calibri"/>
              </a:rPr>
              <a:t>↑</a:t>
            </a:r>
            <a:r>
              <a:rPr lang="en-US" dirty="0" smtClean="0"/>
              <a:t>GFR</a:t>
            </a:r>
            <a:r>
              <a:rPr lang="en-US" dirty="0" smtClean="0">
                <a:latin typeface="Century Schoolbook"/>
              </a:rPr>
              <a:t>→</a:t>
            </a:r>
            <a:r>
              <a:rPr lang="en-US" dirty="0" smtClean="0">
                <a:latin typeface="Calibri"/>
              </a:rPr>
              <a:t>↑</a:t>
            </a:r>
            <a:r>
              <a:rPr lang="en-US" dirty="0" smtClean="0"/>
              <a:t>hyperglycemia</a:t>
            </a:r>
            <a:r>
              <a:rPr lang="en-US" dirty="0" smtClean="0">
                <a:latin typeface="Century Schoolbook"/>
              </a:rPr>
              <a:t>→</a:t>
            </a:r>
            <a:r>
              <a:rPr lang="en-US" dirty="0" smtClean="0">
                <a:latin typeface="Calibri"/>
              </a:rPr>
              <a:t>↑</a:t>
            </a:r>
            <a:r>
              <a:rPr lang="en-US" dirty="0" smtClean="0"/>
              <a:t>glucosuria</a:t>
            </a:r>
            <a:r>
              <a:rPr lang="en-US" dirty="0" smtClean="0">
                <a:latin typeface="Century Schoolbook"/>
              </a:rPr>
              <a:t>→</a:t>
            </a:r>
            <a:r>
              <a:rPr lang="en-US" dirty="0" smtClean="0">
                <a:latin typeface="Calibri"/>
              </a:rPr>
              <a:t>↑</a:t>
            </a:r>
            <a:r>
              <a:rPr lang="en-US" dirty="0" smtClean="0"/>
              <a:t>osmotic </a:t>
            </a:r>
            <a:r>
              <a:rPr lang="en-US" dirty="0" smtClean="0"/>
              <a:t>diuresis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Concurrent Disease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Concurrent disease identified in 88% of cats with HHS</a:t>
            </a:r>
          </a:p>
          <a:p>
            <a:endParaRPr lang="en-US" dirty="0" smtClean="0"/>
          </a:p>
          <a:p>
            <a:pPr>
              <a:buNone/>
            </a:pPr>
            <a:r>
              <a:rPr lang="en-US" b="1" dirty="0" smtClean="0"/>
              <a:t>Most common</a:t>
            </a:r>
            <a:r>
              <a:rPr lang="en-US" dirty="0" smtClean="0"/>
              <a:t>:</a:t>
            </a:r>
          </a:p>
          <a:p>
            <a:r>
              <a:rPr lang="en-US" dirty="0" smtClean="0"/>
              <a:t>Renal failure*</a:t>
            </a:r>
          </a:p>
          <a:p>
            <a:r>
              <a:rPr lang="en-US" dirty="0" smtClean="0"/>
              <a:t>Congestive heart failure*</a:t>
            </a:r>
          </a:p>
          <a:p>
            <a:r>
              <a:rPr lang="en-US" dirty="0" smtClean="0"/>
              <a:t>Respiratory compromise</a:t>
            </a:r>
          </a:p>
          <a:p>
            <a:r>
              <a:rPr lang="en-US" dirty="0" smtClean="0"/>
              <a:t>Neoplasia</a:t>
            </a:r>
            <a:endParaRPr lang="en-US" dirty="0" smtClean="0"/>
          </a:p>
          <a:p>
            <a:r>
              <a:rPr lang="en-US" dirty="0" smtClean="0"/>
              <a:t>GI disease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67400" y="6096000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Koenig A. </a:t>
            </a:r>
            <a:r>
              <a:rPr lang="en-US" i="1" dirty="0" smtClean="0"/>
              <a:t>JVECC</a:t>
            </a:r>
            <a:r>
              <a:rPr lang="en-US" dirty="0" smtClean="0"/>
              <a:t> 2004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History and Clinical Signs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6"/>
            <a:ext cx="8229600" cy="49069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May be previously diagnosed or new diabetics</a:t>
            </a:r>
          </a:p>
          <a:p>
            <a:endParaRPr lang="en-US" dirty="0" smtClean="0"/>
          </a:p>
          <a:p>
            <a:r>
              <a:rPr lang="en-US" dirty="0" smtClean="0"/>
              <a:t>Decreased appetite</a:t>
            </a:r>
          </a:p>
          <a:p>
            <a:r>
              <a:rPr lang="en-US" dirty="0" smtClean="0"/>
              <a:t>Lethargy</a:t>
            </a:r>
          </a:p>
          <a:p>
            <a:r>
              <a:rPr lang="en-US" dirty="0" smtClean="0"/>
              <a:t>Vomiting</a:t>
            </a:r>
          </a:p>
          <a:p>
            <a:r>
              <a:rPr lang="en-US" dirty="0" smtClean="0"/>
              <a:t>Weakness</a:t>
            </a:r>
          </a:p>
          <a:p>
            <a:r>
              <a:rPr lang="en-US" dirty="0" smtClean="0"/>
              <a:t>Polyuria</a:t>
            </a:r>
            <a:endParaRPr lang="en-US" dirty="0" smtClean="0"/>
          </a:p>
          <a:p>
            <a:r>
              <a:rPr lang="en-US" dirty="0" smtClean="0"/>
              <a:t>Polydipsia</a:t>
            </a:r>
            <a:endParaRPr lang="en-US" dirty="0" smtClean="0"/>
          </a:p>
          <a:p>
            <a:r>
              <a:rPr lang="en-US" dirty="0" smtClean="0"/>
              <a:t>Polyphagia</a:t>
            </a:r>
            <a:endParaRPr lang="en-US" dirty="0" smtClean="0"/>
          </a:p>
          <a:p>
            <a:r>
              <a:rPr lang="en-US" dirty="0" smtClean="0"/>
              <a:t>Neurologic signs</a:t>
            </a:r>
            <a:endParaRPr lang="en-US" dirty="0"/>
          </a:p>
        </p:txBody>
      </p:sp>
      <p:pic>
        <p:nvPicPr>
          <p:cNvPr id="114690" name="Picture 2" descr="http://www.nokilladvocacycenter.org/img/animal_images/sick_ca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14900" y="3962400"/>
            <a:ext cx="3486150" cy="2324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Physical Exam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46236"/>
            <a:ext cx="8229600" cy="49831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Dehydration</a:t>
            </a:r>
          </a:p>
          <a:p>
            <a:endParaRPr lang="en-US" dirty="0" smtClean="0"/>
          </a:p>
          <a:p>
            <a:r>
              <a:rPr lang="en-US" dirty="0" smtClean="0"/>
              <a:t>Hypothermia</a:t>
            </a:r>
          </a:p>
          <a:p>
            <a:endParaRPr lang="en-US" dirty="0" smtClean="0"/>
          </a:p>
          <a:p>
            <a:r>
              <a:rPr lang="en-US" dirty="0" smtClean="0"/>
              <a:t>Depressed to </a:t>
            </a:r>
            <a:r>
              <a:rPr lang="en-US" dirty="0" smtClean="0"/>
              <a:t>stuperous</a:t>
            </a:r>
            <a:r>
              <a:rPr lang="en-US" dirty="0" smtClean="0"/>
              <a:t> </a:t>
            </a:r>
            <a:r>
              <a:rPr lang="en-US" dirty="0" smtClean="0"/>
              <a:t>mentation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Weakness</a:t>
            </a:r>
          </a:p>
          <a:p>
            <a:endParaRPr lang="en-US" dirty="0" smtClean="0"/>
          </a:p>
          <a:p>
            <a:r>
              <a:rPr lang="en-US" dirty="0" smtClean="0"/>
              <a:t>Ataxia</a:t>
            </a:r>
          </a:p>
          <a:p>
            <a:endParaRPr lang="en-US" dirty="0" smtClean="0"/>
          </a:p>
          <a:p>
            <a:r>
              <a:rPr lang="en-US" dirty="0" smtClean="0"/>
              <a:t>Plantigrade</a:t>
            </a:r>
            <a:r>
              <a:rPr lang="en-US" dirty="0" smtClean="0"/>
              <a:t> stance</a:t>
            </a:r>
          </a:p>
          <a:p>
            <a:endParaRPr lang="en-US" dirty="0" smtClean="0"/>
          </a:p>
          <a:p>
            <a:r>
              <a:rPr lang="en-US" dirty="0" smtClean="0"/>
              <a:t>+/- signs from concurrent illness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138242" name="Picture 2" descr="http://www.clawbrewerton.com/photos/current-ca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3764280"/>
            <a:ext cx="2400300" cy="21602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CBC</a:t>
            </a:r>
          </a:p>
          <a:p>
            <a:endParaRPr lang="en-US" dirty="0" smtClean="0"/>
          </a:p>
          <a:p>
            <a:r>
              <a:rPr lang="en-US" dirty="0" smtClean="0"/>
              <a:t>Chemistry</a:t>
            </a:r>
          </a:p>
          <a:p>
            <a:endParaRPr lang="en-US" dirty="0" smtClean="0"/>
          </a:p>
          <a:p>
            <a:r>
              <a:rPr lang="en-US" dirty="0" smtClean="0"/>
              <a:t>Urinalysis</a:t>
            </a:r>
          </a:p>
          <a:p>
            <a:endParaRPr lang="en-US" dirty="0" smtClean="0"/>
          </a:p>
          <a:p>
            <a:r>
              <a:rPr lang="en-US" dirty="0" smtClean="0"/>
              <a:t>Urine culture and sensitivity</a:t>
            </a:r>
          </a:p>
          <a:p>
            <a:endParaRPr lang="en-US" dirty="0" smtClean="0"/>
          </a:p>
          <a:p>
            <a:r>
              <a:rPr lang="en-US" dirty="0" smtClean="0"/>
              <a:t>Blood gas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Glucagon:insulin</a:t>
            </a: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524000"/>
            <a:ext cx="6629400" cy="4908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Biochemical Abnormalities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Azotemia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Hyperphosphatemia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Elevated AST</a:t>
            </a:r>
          </a:p>
          <a:p>
            <a:endParaRPr lang="en-US" dirty="0" smtClean="0"/>
          </a:p>
          <a:p>
            <a:r>
              <a:rPr lang="en-US" dirty="0" smtClean="0"/>
              <a:t>Acidosis</a:t>
            </a:r>
          </a:p>
          <a:p>
            <a:endParaRPr lang="en-US" dirty="0" smtClean="0"/>
          </a:p>
          <a:p>
            <a:r>
              <a:rPr lang="en-US" dirty="0" smtClean="0"/>
              <a:t>Elevated lactate</a:t>
            </a:r>
          </a:p>
          <a:p>
            <a:endParaRPr lang="en-US" dirty="0" smtClean="0"/>
          </a:p>
          <a:p>
            <a:r>
              <a:rPr lang="en-US" dirty="0" smtClean="0"/>
              <a:t>Hypochloremia</a:t>
            </a:r>
            <a:endParaRPr lang="en-US" dirty="0"/>
          </a:p>
        </p:txBody>
      </p:sp>
      <p:pic>
        <p:nvPicPr>
          <p:cNvPr id="135172" name="Picture 4" descr="http://www.electroestimulador.net/imagenes/arkray/arkray-lactate-pro-01v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3429000"/>
            <a:ext cx="2828925" cy="28289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Acidosis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Cannot differentiate HHS from DKA in cats based on degree of metabolic acidosis</a:t>
            </a:r>
          </a:p>
          <a:p>
            <a:endParaRPr lang="en-US" dirty="0" smtClean="0"/>
          </a:p>
          <a:p>
            <a:r>
              <a:rPr lang="en-US" dirty="0" smtClean="0"/>
              <a:t>HHS acidosis due to uremic acids and lactate rather than </a:t>
            </a:r>
            <a:r>
              <a:rPr lang="en-US" dirty="0" err="1" smtClean="0"/>
              <a:t>ketones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Sodium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7"/>
            <a:ext cx="8458200" cy="4526280"/>
          </a:xfrm>
        </p:spPr>
        <p:txBody>
          <a:bodyPr>
            <a:normAutofit/>
          </a:bodyPr>
          <a:lstStyle/>
          <a:p>
            <a:r>
              <a:rPr lang="en-US" dirty="0" smtClean="0"/>
              <a:t>Prime determinate of serum </a:t>
            </a:r>
            <a:r>
              <a:rPr lang="en-US" dirty="0" err="1" smtClean="0"/>
              <a:t>osmolality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True magnitude of </a:t>
            </a:r>
            <a:r>
              <a:rPr lang="en-US" dirty="0" err="1" smtClean="0"/>
              <a:t>hypernatremia</a:t>
            </a:r>
            <a:r>
              <a:rPr lang="en-US" dirty="0" smtClean="0"/>
              <a:t> masked by hyperglycemia</a:t>
            </a:r>
          </a:p>
          <a:p>
            <a:endParaRPr lang="en-US" dirty="0" smtClean="0"/>
          </a:p>
          <a:p>
            <a:r>
              <a:rPr lang="en-US" dirty="0" smtClean="0"/>
              <a:t>Calculate corrected serum sodium for a better indication of severity of free water loss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Sodium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46237"/>
            <a:ext cx="8610600" cy="4526280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Corrected sodium</a:t>
            </a:r>
          </a:p>
          <a:p>
            <a:endParaRPr lang="en-US" dirty="0" smtClean="0"/>
          </a:p>
          <a:p>
            <a:r>
              <a:rPr lang="en-US" dirty="0" smtClean="0"/>
              <a:t>Blood glucose ≤ 400 mg/</a:t>
            </a:r>
            <a:r>
              <a:rPr lang="en-US" dirty="0" err="1" smtClean="0"/>
              <a:t>dL</a:t>
            </a:r>
            <a:endParaRPr lang="en-US" dirty="0" smtClean="0"/>
          </a:p>
          <a:p>
            <a:pPr>
              <a:buNone/>
            </a:pPr>
            <a:endParaRPr lang="en-US" sz="2500" dirty="0" smtClean="0"/>
          </a:p>
          <a:p>
            <a:pPr>
              <a:buNone/>
            </a:pPr>
            <a:r>
              <a:rPr lang="en-US" sz="2500" dirty="0" smtClean="0"/>
              <a:t>Na</a:t>
            </a:r>
            <a:r>
              <a:rPr lang="en-US" sz="2500" baseline="30000" dirty="0" smtClean="0"/>
              <a:t>+</a:t>
            </a:r>
            <a:r>
              <a:rPr lang="en-US" sz="2500" baseline="-25000" dirty="0" smtClean="0"/>
              <a:t>(</a:t>
            </a:r>
            <a:r>
              <a:rPr lang="en-US" sz="2500" baseline="-25000" dirty="0" err="1" smtClean="0"/>
              <a:t>corr</a:t>
            </a:r>
            <a:r>
              <a:rPr lang="en-US" sz="2500" baseline="-25000" dirty="0" smtClean="0"/>
              <a:t>) </a:t>
            </a:r>
            <a:r>
              <a:rPr lang="en-US" sz="2500" dirty="0" smtClean="0"/>
              <a:t>= Na</a:t>
            </a:r>
            <a:r>
              <a:rPr lang="en-US" sz="2500" baseline="30000" dirty="0" smtClean="0"/>
              <a:t>+</a:t>
            </a:r>
            <a:r>
              <a:rPr lang="en-US" sz="2500" baseline="-25000" dirty="0" smtClean="0"/>
              <a:t>(measured) </a:t>
            </a:r>
            <a:r>
              <a:rPr lang="en-US" sz="2500" dirty="0" smtClean="0"/>
              <a:t>+ 1.6([</a:t>
            </a:r>
            <a:r>
              <a:rPr lang="en-US" sz="2500" dirty="0" err="1" smtClean="0"/>
              <a:t>Glu</a:t>
            </a:r>
            <a:r>
              <a:rPr lang="en-US" sz="2500" baseline="-25000" dirty="0" smtClean="0"/>
              <a:t>(measured) </a:t>
            </a:r>
            <a:r>
              <a:rPr lang="en-US" sz="2500" dirty="0" smtClean="0"/>
              <a:t>– </a:t>
            </a:r>
            <a:r>
              <a:rPr lang="en-US" sz="2500" dirty="0" err="1" smtClean="0"/>
              <a:t>Glu</a:t>
            </a:r>
            <a:r>
              <a:rPr lang="en-US" sz="2500" baseline="-25000" dirty="0" smtClean="0"/>
              <a:t>(normal)</a:t>
            </a:r>
            <a:r>
              <a:rPr lang="en-US" sz="2500" dirty="0" smtClean="0"/>
              <a:t>]/100)</a:t>
            </a:r>
          </a:p>
          <a:p>
            <a:endParaRPr lang="en-US" dirty="0" smtClean="0"/>
          </a:p>
          <a:p>
            <a:r>
              <a:rPr lang="en-US" dirty="0" smtClean="0"/>
              <a:t>Blood glucose ≥ 400 mg/</a:t>
            </a:r>
            <a:r>
              <a:rPr lang="en-US" dirty="0" err="1" smtClean="0"/>
              <a:t>dL</a:t>
            </a:r>
            <a:endParaRPr lang="en-US" dirty="0" smtClean="0"/>
          </a:p>
          <a:p>
            <a:pPr>
              <a:buNone/>
            </a:pPr>
            <a:endParaRPr lang="en-US" sz="2500" dirty="0" smtClean="0"/>
          </a:p>
          <a:p>
            <a:pPr>
              <a:buNone/>
            </a:pPr>
            <a:r>
              <a:rPr lang="en-US" sz="2500" dirty="0" smtClean="0"/>
              <a:t>Na</a:t>
            </a:r>
            <a:r>
              <a:rPr lang="en-US" sz="2500" baseline="30000" dirty="0" smtClean="0"/>
              <a:t>+</a:t>
            </a:r>
            <a:r>
              <a:rPr lang="en-US" sz="2500" baseline="-25000" dirty="0" smtClean="0"/>
              <a:t>(</a:t>
            </a:r>
            <a:r>
              <a:rPr lang="en-US" sz="2500" baseline="-25000" dirty="0" err="1" smtClean="0"/>
              <a:t>corr</a:t>
            </a:r>
            <a:r>
              <a:rPr lang="en-US" sz="2500" baseline="-25000" dirty="0" smtClean="0"/>
              <a:t>) </a:t>
            </a:r>
            <a:r>
              <a:rPr lang="en-US" sz="2500" dirty="0" smtClean="0"/>
              <a:t>= Na</a:t>
            </a:r>
            <a:r>
              <a:rPr lang="en-US" sz="2500" baseline="30000" dirty="0" smtClean="0"/>
              <a:t>+</a:t>
            </a:r>
            <a:r>
              <a:rPr lang="en-US" sz="2500" baseline="-25000" dirty="0" smtClean="0"/>
              <a:t>(measured) </a:t>
            </a:r>
            <a:r>
              <a:rPr lang="en-US" sz="2500" dirty="0" smtClean="0"/>
              <a:t>+ </a:t>
            </a:r>
            <a:r>
              <a:rPr lang="en-US" sz="2500" dirty="0" smtClean="0"/>
              <a:t>2.4([</a:t>
            </a:r>
            <a:r>
              <a:rPr lang="en-US" sz="2500" dirty="0" err="1" smtClean="0"/>
              <a:t>Glu</a:t>
            </a:r>
            <a:r>
              <a:rPr lang="en-US" sz="2500" baseline="-25000" dirty="0" smtClean="0"/>
              <a:t>(measured) </a:t>
            </a:r>
            <a:r>
              <a:rPr lang="en-US" sz="2500" dirty="0" smtClean="0"/>
              <a:t>– </a:t>
            </a:r>
            <a:r>
              <a:rPr lang="en-US" sz="2500" dirty="0" err="1" smtClean="0"/>
              <a:t>Glu</a:t>
            </a:r>
            <a:r>
              <a:rPr lang="en-US" sz="2500" baseline="-25000" dirty="0" smtClean="0"/>
              <a:t>(normal)</a:t>
            </a:r>
            <a:r>
              <a:rPr lang="en-US" sz="2500" dirty="0" smtClean="0"/>
              <a:t>]/100)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562600" y="6096000"/>
            <a:ext cx="297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Hiller TA </a:t>
            </a:r>
            <a:r>
              <a:rPr lang="en-US" i="1" dirty="0" smtClean="0"/>
              <a:t>Am J Med </a:t>
            </a:r>
            <a:r>
              <a:rPr lang="en-US" dirty="0" smtClean="0"/>
              <a:t>1999</a:t>
            </a:r>
          </a:p>
          <a:p>
            <a:r>
              <a:rPr lang="en-US" dirty="0" err="1" smtClean="0"/>
              <a:t>DiBartola</a:t>
            </a:r>
            <a:endParaRPr lang="en-US" dirty="0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Potassium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Cats with HHS tend to have a normal serum potassium level</a:t>
            </a:r>
          </a:p>
          <a:p>
            <a:endParaRPr lang="en-US" dirty="0" smtClean="0"/>
          </a:p>
          <a:p>
            <a:pPr>
              <a:buNone/>
            </a:pPr>
            <a:r>
              <a:rPr lang="en-US" b="1" dirty="0" smtClean="0"/>
              <a:t>Increased due to:</a:t>
            </a:r>
          </a:p>
          <a:p>
            <a:r>
              <a:rPr lang="en-US" dirty="0" smtClean="0"/>
              <a:t>Insulin deficiency</a:t>
            </a:r>
          </a:p>
          <a:p>
            <a:r>
              <a:rPr lang="en-US" dirty="0" smtClean="0"/>
              <a:t>Poor renal perfusion</a:t>
            </a:r>
          </a:p>
          <a:p>
            <a:r>
              <a:rPr lang="en-US" dirty="0" smtClean="0"/>
              <a:t>Acidosis</a:t>
            </a:r>
          </a:p>
          <a:p>
            <a:r>
              <a:rPr lang="en-US" dirty="0" err="1" smtClean="0"/>
              <a:t>Hyperosmolality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Diagnostics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Thoracic radiographs</a:t>
            </a:r>
          </a:p>
          <a:p>
            <a:endParaRPr lang="en-US" dirty="0" smtClean="0"/>
          </a:p>
          <a:p>
            <a:r>
              <a:rPr lang="en-US" dirty="0" smtClean="0"/>
              <a:t>Abdominal ultrasound</a:t>
            </a:r>
          </a:p>
          <a:p>
            <a:endParaRPr lang="en-US" dirty="0" smtClean="0"/>
          </a:p>
          <a:p>
            <a:r>
              <a:rPr lang="en-US" dirty="0" smtClean="0"/>
              <a:t>Echocardiogram</a:t>
            </a:r>
          </a:p>
          <a:p>
            <a:endParaRPr lang="en-US" dirty="0" smtClean="0"/>
          </a:p>
          <a:p>
            <a:r>
              <a:rPr lang="en-US" dirty="0" err="1" smtClean="0"/>
              <a:t>FeLV</a:t>
            </a:r>
            <a:r>
              <a:rPr lang="en-US" dirty="0" smtClean="0"/>
              <a:t>/FIV testing</a:t>
            </a:r>
          </a:p>
          <a:p>
            <a:endParaRPr lang="en-US" dirty="0" smtClean="0"/>
          </a:p>
          <a:p>
            <a:r>
              <a:rPr lang="en-US" dirty="0" smtClean="0"/>
              <a:t>Endocrine testing (thyroid)</a:t>
            </a:r>
            <a:endParaRPr lang="en-US" dirty="0"/>
          </a:p>
        </p:txBody>
      </p:sp>
      <p:pic>
        <p:nvPicPr>
          <p:cNvPr id="130050" name="Picture 2" descr="http://www.great-pictures-of-cats.com/image-files/cartoon-kittens-3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1752600"/>
            <a:ext cx="2399270" cy="2219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Goals of therapy</a:t>
            </a:r>
          </a:p>
          <a:p>
            <a:endParaRPr lang="en-US" dirty="0" smtClean="0"/>
          </a:p>
          <a:p>
            <a:r>
              <a:rPr lang="en-US" dirty="0" smtClean="0"/>
              <a:t>Replace fluid deficit</a:t>
            </a:r>
          </a:p>
          <a:p>
            <a:endParaRPr lang="en-US" dirty="0" smtClean="0"/>
          </a:p>
          <a:p>
            <a:r>
              <a:rPr lang="en-US" dirty="0" smtClean="0"/>
              <a:t>Slowly reduce serum glucose levels</a:t>
            </a:r>
          </a:p>
          <a:p>
            <a:endParaRPr lang="en-US" dirty="0" smtClean="0"/>
          </a:p>
          <a:p>
            <a:r>
              <a:rPr lang="en-US" dirty="0" smtClean="0"/>
              <a:t>Address electrolyte abnormalities</a:t>
            </a:r>
          </a:p>
          <a:p>
            <a:endParaRPr lang="en-US" dirty="0" smtClean="0"/>
          </a:p>
          <a:p>
            <a:r>
              <a:rPr lang="en-US" dirty="0" smtClean="0"/>
              <a:t>Treat concurrent disease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Fluid Therapy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Dehydration deficit</a:t>
            </a:r>
          </a:p>
          <a:p>
            <a:endParaRPr lang="en-US" dirty="0" smtClean="0"/>
          </a:p>
          <a:p>
            <a:r>
              <a:rPr lang="en-US" dirty="0" smtClean="0"/>
              <a:t>Ongoing losses</a:t>
            </a:r>
          </a:p>
          <a:p>
            <a:endParaRPr lang="en-US" dirty="0" smtClean="0"/>
          </a:p>
          <a:p>
            <a:r>
              <a:rPr lang="en-US" dirty="0" smtClean="0"/>
              <a:t>Maintenance fluid needs</a:t>
            </a:r>
            <a:endParaRPr lang="en-US" dirty="0"/>
          </a:p>
        </p:txBody>
      </p:sp>
      <p:pic>
        <p:nvPicPr>
          <p:cNvPr id="126978" name="Picture 2" descr="http://www.imageenvision.com/150/19439-chubby-orange-tabby-cat-in-a-hospital-gown-and-slippers-walking-with-iv-fluids-clipart-by-djar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0" y="3429000"/>
            <a:ext cx="2707005" cy="2800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Fluid Therapy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 smtClean="0"/>
              <a:t>First replace dehydration deficits</a:t>
            </a:r>
          </a:p>
          <a:p>
            <a:endParaRPr lang="en-US" sz="1000" dirty="0" smtClean="0"/>
          </a:p>
          <a:p>
            <a:r>
              <a:rPr lang="en-US" dirty="0" smtClean="0"/>
              <a:t>Isotonic crystalloid solution</a:t>
            </a:r>
          </a:p>
          <a:p>
            <a:endParaRPr lang="en-US" dirty="0" smtClean="0"/>
          </a:p>
          <a:p>
            <a:r>
              <a:rPr lang="en-US" dirty="0" smtClean="0"/>
              <a:t>0.9% </a:t>
            </a:r>
            <a:r>
              <a:rPr lang="en-US" dirty="0" err="1" smtClean="0"/>
              <a:t>NaCl</a:t>
            </a:r>
            <a:r>
              <a:rPr lang="en-US" dirty="0" smtClean="0"/>
              <a:t> fluid of choice</a:t>
            </a:r>
          </a:p>
          <a:p>
            <a:endParaRPr lang="en-US" dirty="0" smtClean="0"/>
          </a:p>
          <a:p>
            <a:r>
              <a:rPr lang="en-US" dirty="0" smtClean="0"/>
              <a:t>Replace glucose with sodium in extracellular space</a:t>
            </a:r>
          </a:p>
          <a:p>
            <a:endParaRPr lang="en-US" dirty="0" smtClean="0"/>
          </a:p>
          <a:p>
            <a:r>
              <a:rPr lang="en-US" dirty="0" smtClean="0"/>
              <a:t>Decrease Na</a:t>
            </a:r>
            <a:r>
              <a:rPr lang="en-US" baseline="30000" dirty="0" smtClean="0"/>
              <a:t>+</a:t>
            </a:r>
            <a:r>
              <a:rPr lang="en-US" dirty="0" smtClean="0"/>
              <a:t> no more than 1 </a:t>
            </a:r>
            <a:r>
              <a:rPr lang="en-US" dirty="0" err="1" smtClean="0"/>
              <a:t>mEq</a:t>
            </a:r>
            <a:r>
              <a:rPr lang="en-US" dirty="0" smtClean="0"/>
              <a:t>/L/hr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Insulin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6"/>
            <a:ext cx="8229600" cy="49831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Not as critical for resolution of HHS (versus DKA)</a:t>
            </a:r>
          </a:p>
          <a:p>
            <a:endParaRPr lang="en-US" dirty="0" smtClean="0"/>
          </a:p>
          <a:p>
            <a:r>
              <a:rPr lang="en-US" dirty="0" smtClean="0"/>
              <a:t>Should not be given until </a:t>
            </a:r>
            <a:r>
              <a:rPr lang="en-US" dirty="0" err="1" smtClean="0"/>
              <a:t>hypovolemia</a:t>
            </a:r>
            <a:r>
              <a:rPr lang="en-US" dirty="0" smtClean="0"/>
              <a:t> and dehydration are improved</a:t>
            </a:r>
          </a:p>
          <a:p>
            <a:pPr lvl="1"/>
            <a:r>
              <a:rPr lang="en-US" dirty="0" smtClean="0"/>
              <a:t>Minimum of 4 to 6 hours after starting fluids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Regular insulin at 50% dosage for DKA</a:t>
            </a:r>
          </a:p>
          <a:p>
            <a:endParaRPr lang="en-US" sz="1200" dirty="0" smtClean="0"/>
          </a:p>
          <a:p>
            <a:r>
              <a:rPr lang="en-US" dirty="0" smtClean="0"/>
              <a:t>0.025 to 0.05 U/kg/hr CRI</a:t>
            </a:r>
          </a:p>
          <a:p>
            <a:endParaRPr lang="en-US" sz="1200" dirty="0" smtClean="0"/>
          </a:p>
          <a:p>
            <a:r>
              <a:rPr lang="en-US" dirty="0" smtClean="0"/>
              <a:t>Add 0.5 U/kg regular insulin to 250 ml 0.9% </a:t>
            </a:r>
            <a:r>
              <a:rPr lang="en-US" dirty="0" err="1" smtClean="0"/>
              <a:t>NaCl</a:t>
            </a:r>
            <a:endParaRPr lang="en-US" dirty="0" smtClean="0"/>
          </a:p>
          <a:p>
            <a:endParaRPr lang="en-US" sz="1200" dirty="0" smtClean="0"/>
          </a:p>
          <a:p>
            <a:r>
              <a:rPr lang="en-US" dirty="0" smtClean="0"/>
              <a:t>Prevents rapid decline in glucose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Pathophysiology</a:t>
            </a:r>
            <a:r>
              <a:rPr lang="en-US" dirty="0" smtClean="0"/>
              <a:t>: Hormone imbalance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Net effect: </a:t>
            </a:r>
          </a:p>
          <a:p>
            <a:endParaRPr lang="en-US" dirty="0" smtClean="0"/>
          </a:p>
          <a:p>
            <a:r>
              <a:rPr lang="en-US" dirty="0" smtClean="0"/>
              <a:t>Severe hyperglycemia</a:t>
            </a:r>
          </a:p>
          <a:p>
            <a:endParaRPr lang="en-US" dirty="0" smtClean="0"/>
          </a:p>
          <a:p>
            <a:r>
              <a:rPr lang="en-US" dirty="0" smtClean="0"/>
              <a:t>Increased serum free fatty acids (FFA)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Monitoring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6"/>
            <a:ext cx="8229600" cy="49831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Blood glucose every 1 to 2 hours</a:t>
            </a:r>
          </a:p>
          <a:p>
            <a:endParaRPr lang="en-US" dirty="0" smtClean="0"/>
          </a:p>
          <a:p>
            <a:r>
              <a:rPr lang="en-US" dirty="0" err="1" smtClean="0"/>
              <a:t>Ketones</a:t>
            </a:r>
            <a:r>
              <a:rPr lang="en-US" dirty="0" smtClean="0"/>
              <a:t> </a:t>
            </a:r>
          </a:p>
          <a:p>
            <a:endParaRPr lang="en-US" dirty="0" smtClean="0"/>
          </a:p>
          <a:p>
            <a:r>
              <a:rPr lang="en-US" dirty="0" smtClean="0"/>
              <a:t>Serial neurologic exams</a:t>
            </a:r>
          </a:p>
          <a:p>
            <a:endParaRPr lang="en-US" dirty="0" smtClean="0"/>
          </a:p>
          <a:p>
            <a:r>
              <a:rPr lang="en-US" dirty="0" smtClean="0"/>
              <a:t>Electrolytes</a:t>
            </a:r>
          </a:p>
          <a:p>
            <a:endParaRPr lang="en-US" dirty="0" smtClean="0"/>
          </a:p>
          <a:p>
            <a:r>
              <a:rPr lang="en-US" dirty="0" smtClean="0"/>
              <a:t>ECG</a:t>
            </a:r>
          </a:p>
          <a:p>
            <a:endParaRPr lang="en-US" dirty="0" smtClean="0"/>
          </a:p>
          <a:p>
            <a:r>
              <a:rPr lang="en-US" dirty="0" smtClean="0"/>
              <a:t>Blood pressure</a:t>
            </a:r>
          </a:p>
          <a:p>
            <a:endParaRPr lang="en-US" dirty="0" smtClean="0"/>
          </a:p>
          <a:p>
            <a:r>
              <a:rPr lang="en-US" dirty="0" smtClean="0"/>
              <a:t>CVP</a:t>
            </a:r>
          </a:p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124930" name="Picture 2" descr="http://www.knowyourcat.info/graphics/cbloodpres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3276600"/>
            <a:ext cx="2381250" cy="2905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645920"/>
            <a:ext cx="4724400" cy="452628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In humans, mortality rate is 15-17% of HHS admissions</a:t>
            </a:r>
          </a:p>
          <a:p>
            <a:endParaRPr lang="en-US" dirty="0" smtClean="0"/>
          </a:p>
          <a:p>
            <a:r>
              <a:rPr lang="en-US" dirty="0" smtClean="0"/>
              <a:t>Cats with HHS, mortality rate was 64.7% and long term survival (&gt;2 months) was 12%</a:t>
            </a:r>
          </a:p>
          <a:p>
            <a:endParaRPr lang="en-US" dirty="0" smtClean="0"/>
          </a:p>
          <a:p>
            <a:r>
              <a:rPr lang="en-US" dirty="0" smtClean="0"/>
              <a:t>Outcome not predicted by presence of neurologic signs, serum glucose, serum sodium, total or effective serum </a:t>
            </a:r>
            <a:r>
              <a:rPr lang="en-US" dirty="0" err="1" smtClean="0"/>
              <a:t>osmolality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096000" y="6172200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Koenig A. </a:t>
            </a:r>
            <a:r>
              <a:rPr lang="en-US" i="1" dirty="0" smtClean="0"/>
              <a:t>JVECC</a:t>
            </a:r>
            <a:r>
              <a:rPr lang="en-US" dirty="0" smtClean="0"/>
              <a:t> 2004</a:t>
            </a:r>
            <a:endParaRPr lang="en-US" dirty="0"/>
          </a:p>
        </p:txBody>
      </p:sp>
      <p:pic>
        <p:nvPicPr>
          <p:cNvPr id="123906" name="Picture 2" descr="Cat counts nine grim reapers. by K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2209800"/>
            <a:ext cx="3724275" cy="381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46236"/>
            <a:ext cx="8229600" cy="4906963"/>
          </a:xfrm>
        </p:spPr>
        <p:txBody>
          <a:bodyPr>
            <a:normAutofit fontScale="40000" lnSpcReduction="20000"/>
          </a:bodyPr>
          <a:lstStyle/>
          <a:p>
            <a:r>
              <a:rPr lang="en-US" sz="3800" dirty="0" err="1" smtClean="0"/>
              <a:t>Boysen</a:t>
            </a:r>
            <a:r>
              <a:rPr lang="en-US" sz="3800" dirty="0" smtClean="0"/>
              <a:t> SR. Fluid and electrolyte therapy in endocrine disorders: Diabetes mellitus and </a:t>
            </a:r>
            <a:r>
              <a:rPr lang="en-US" sz="3800" dirty="0" err="1" smtClean="0"/>
              <a:t>hypoadrenocorticism</a:t>
            </a:r>
            <a:r>
              <a:rPr lang="en-US" sz="3800" dirty="0" smtClean="0"/>
              <a:t>. </a:t>
            </a:r>
            <a:r>
              <a:rPr lang="en-US" sz="3800" i="1" dirty="0" smtClean="0"/>
              <a:t>Vet </a:t>
            </a:r>
            <a:r>
              <a:rPr lang="en-US" sz="3800" i="1" dirty="0" err="1" smtClean="0"/>
              <a:t>ClinSmall</a:t>
            </a:r>
            <a:r>
              <a:rPr lang="en-US" sz="3800" i="1" dirty="0" smtClean="0"/>
              <a:t> </a:t>
            </a:r>
            <a:r>
              <a:rPr lang="en-US" sz="3800" i="1" dirty="0" err="1" smtClean="0"/>
              <a:t>Anim</a:t>
            </a:r>
            <a:r>
              <a:rPr lang="en-US" sz="3800" dirty="0" smtClean="0"/>
              <a:t> 2008;38:699-717</a:t>
            </a:r>
          </a:p>
          <a:p>
            <a:endParaRPr lang="en-US" sz="3800" dirty="0" smtClean="0"/>
          </a:p>
          <a:p>
            <a:r>
              <a:rPr lang="en-US" sz="3800" dirty="0" smtClean="0"/>
              <a:t>Brady MA, Dennis JS, Wagner-Mann C. Evaluating the use of plasma </a:t>
            </a:r>
            <a:r>
              <a:rPr lang="en-US" sz="3800" dirty="0" err="1" smtClean="0"/>
              <a:t>hematocrit</a:t>
            </a:r>
            <a:r>
              <a:rPr lang="en-US" sz="3800" dirty="0" smtClean="0"/>
              <a:t> samples to detect </a:t>
            </a:r>
            <a:r>
              <a:rPr lang="en-US" sz="3800" dirty="0" err="1" smtClean="0"/>
              <a:t>ketones</a:t>
            </a:r>
            <a:r>
              <a:rPr lang="en-US" sz="3800" dirty="0" smtClean="0"/>
              <a:t> utilizing urine dipstick colorimetric methodology in diabetic dogs and cats. </a:t>
            </a:r>
            <a:r>
              <a:rPr lang="en-US" sz="3800" i="1" dirty="0" smtClean="0"/>
              <a:t>J Vet </a:t>
            </a:r>
            <a:r>
              <a:rPr lang="en-US" sz="3800" i="1" dirty="0" err="1" smtClean="0"/>
              <a:t>Emerg</a:t>
            </a:r>
            <a:r>
              <a:rPr lang="en-US" sz="3800" i="1" dirty="0" smtClean="0"/>
              <a:t> </a:t>
            </a:r>
            <a:r>
              <a:rPr lang="en-US" sz="3800" i="1" dirty="0" err="1" smtClean="0"/>
              <a:t>Crit</a:t>
            </a:r>
            <a:r>
              <a:rPr lang="en-US" sz="3800" i="1" dirty="0" smtClean="0"/>
              <a:t> Care</a:t>
            </a:r>
            <a:r>
              <a:rPr lang="en-US" sz="3800" dirty="0" smtClean="0"/>
              <a:t> 2003;13(1):1-6</a:t>
            </a:r>
          </a:p>
          <a:p>
            <a:endParaRPr lang="en-US" sz="3800" dirty="0" smtClean="0"/>
          </a:p>
          <a:p>
            <a:r>
              <a:rPr lang="en-US" sz="3800" dirty="0" smtClean="0"/>
              <a:t>Christopher MM, Broussard JD, Peterson ME. Heinz body formation associated with </a:t>
            </a:r>
            <a:r>
              <a:rPr lang="en-US" sz="3800" dirty="0" err="1" smtClean="0"/>
              <a:t>ketoacidosis</a:t>
            </a:r>
            <a:r>
              <a:rPr lang="en-US" sz="3800" dirty="0" smtClean="0"/>
              <a:t> in diabetic cats. </a:t>
            </a:r>
            <a:r>
              <a:rPr lang="en-US" sz="3800" i="1" dirty="0" smtClean="0"/>
              <a:t>J Vet Intern Med</a:t>
            </a:r>
            <a:r>
              <a:rPr lang="en-US" sz="3800" dirty="0" smtClean="0"/>
              <a:t>1995;9(1):24-31</a:t>
            </a:r>
          </a:p>
          <a:p>
            <a:endParaRPr lang="en-US" sz="3800" dirty="0" smtClean="0"/>
          </a:p>
          <a:p>
            <a:r>
              <a:rPr lang="en-US" sz="3800" dirty="0" smtClean="0"/>
              <a:t>Claus MA, Silverstein DC, </a:t>
            </a:r>
            <a:r>
              <a:rPr lang="en-US" sz="3800" dirty="0" err="1" smtClean="0"/>
              <a:t>Shofer</a:t>
            </a:r>
            <a:r>
              <a:rPr lang="en-US" sz="3800" dirty="0" smtClean="0"/>
              <a:t> FS et al. Comparison of regular insulin infusion doses in critically ill diabetic cats: 29 cases (1999-2007). </a:t>
            </a:r>
            <a:r>
              <a:rPr lang="en-US" sz="3800" i="1" dirty="0" smtClean="0"/>
              <a:t>J Vet </a:t>
            </a:r>
            <a:r>
              <a:rPr lang="en-US" sz="3800" i="1" dirty="0" err="1" smtClean="0"/>
              <a:t>Emerg</a:t>
            </a:r>
            <a:r>
              <a:rPr lang="en-US" sz="3800" i="1" dirty="0" smtClean="0"/>
              <a:t> </a:t>
            </a:r>
            <a:r>
              <a:rPr lang="en-US" sz="3800" i="1" dirty="0" err="1" smtClean="0"/>
              <a:t>Crit</a:t>
            </a:r>
            <a:r>
              <a:rPr lang="en-US" sz="3800" i="1" dirty="0" smtClean="0"/>
              <a:t> Care</a:t>
            </a:r>
            <a:r>
              <a:rPr lang="en-US" sz="3800" dirty="0" smtClean="0"/>
              <a:t> 2010;20(5):509-517</a:t>
            </a:r>
          </a:p>
          <a:p>
            <a:endParaRPr lang="en-US" sz="3800" dirty="0" smtClean="0"/>
          </a:p>
          <a:p>
            <a:r>
              <a:rPr lang="en-US" sz="3800" dirty="0" smtClean="0"/>
              <a:t>Cohen TA, Nelson RW, </a:t>
            </a:r>
            <a:r>
              <a:rPr lang="en-US" sz="3800" dirty="0" err="1" smtClean="0"/>
              <a:t>Kass</a:t>
            </a:r>
            <a:r>
              <a:rPr lang="en-US" sz="3800" dirty="0" smtClean="0"/>
              <a:t> PH et al. Evaluation of six portable blood glucose meters for measuring blood glucose concentrations in dogs. </a:t>
            </a:r>
            <a:r>
              <a:rPr lang="en-US" sz="3800" i="1" dirty="0" smtClean="0"/>
              <a:t>J Am Vet Med Assoc</a:t>
            </a:r>
            <a:r>
              <a:rPr lang="en-US" sz="3800" dirty="0" smtClean="0"/>
              <a:t> 2009;235:276-280</a:t>
            </a:r>
          </a:p>
          <a:p>
            <a:pPr>
              <a:buNone/>
            </a:pPr>
            <a:endParaRPr lang="en-US" sz="3800" dirty="0" smtClean="0"/>
          </a:p>
          <a:p>
            <a:r>
              <a:rPr lang="en-US" sz="3800" dirty="0" smtClean="0"/>
              <a:t>Hess </a:t>
            </a:r>
            <a:r>
              <a:rPr lang="en-US" sz="3800" dirty="0" smtClean="0"/>
              <a:t>RS. Diabetic </a:t>
            </a:r>
            <a:r>
              <a:rPr lang="en-US" sz="3800" dirty="0" err="1" smtClean="0"/>
              <a:t>ketoacidosis</a:t>
            </a:r>
            <a:r>
              <a:rPr lang="en-US" sz="3800" dirty="0" smtClean="0"/>
              <a:t>.  In Silverstein DC, Hopper K </a:t>
            </a:r>
            <a:r>
              <a:rPr lang="en-US" sz="3800" dirty="0" err="1" smtClean="0"/>
              <a:t>eds</a:t>
            </a:r>
            <a:r>
              <a:rPr lang="en-US" sz="3800" dirty="0" smtClean="0"/>
              <a:t>: </a:t>
            </a:r>
            <a:r>
              <a:rPr lang="en-US" sz="3800" i="1" dirty="0" smtClean="0"/>
              <a:t>Small Animal Critical Care Medicine, </a:t>
            </a:r>
            <a:r>
              <a:rPr lang="en-US" sz="3800" dirty="0" smtClean="0"/>
              <a:t>St. Louis, 2009, Saunders</a:t>
            </a:r>
          </a:p>
          <a:p>
            <a:endParaRPr lang="en-US" sz="3800" dirty="0" smtClean="0"/>
          </a:p>
          <a:p>
            <a:r>
              <a:rPr lang="en-US" sz="3800" dirty="0" smtClean="0"/>
              <a:t>Hillier TA, Abbott RD et al. </a:t>
            </a:r>
            <a:r>
              <a:rPr lang="en-US" sz="3800" dirty="0" err="1" smtClean="0"/>
              <a:t>Hyponatremia</a:t>
            </a:r>
            <a:r>
              <a:rPr lang="en-US" sz="3800" dirty="0" smtClean="0"/>
              <a:t>: evaluating the correction factor for hyperglycemia. </a:t>
            </a:r>
            <a:r>
              <a:rPr lang="en-US" sz="3800" i="1" dirty="0" smtClean="0"/>
              <a:t>Am J Med </a:t>
            </a:r>
            <a:r>
              <a:rPr lang="en-US" sz="3800" dirty="0" smtClean="0"/>
              <a:t>1999;106:399</a:t>
            </a:r>
          </a:p>
          <a:p>
            <a:endParaRPr lang="en-US" sz="3800" dirty="0" smtClean="0"/>
          </a:p>
          <a:p>
            <a:r>
              <a:rPr lang="en-US" sz="3800" dirty="0" err="1" smtClean="0"/>
              <a:t>Hoenig</a:t>
            </a:r>
            <a:r>
              <a:rPr lang="en-US" sz="3800" dirty="0" smtClean="0"/>
              <a:t> M, </a:t>
            </a:r>
            <a:r>
              <a:rPr lang="en-US" sz="3800" dirty="0" err="1" smtClean="0"/>
              <a:t>Dorfman</a:t>
            </a:r>
            <a:r>
              <a:rPr lang="en-US" sz="3800" dirty="0" smtClean="0"/>
              <a:t> M, Koenig A. Use of a hand-held meter for the measurement of blood beta-</a:t>
            </a:r>
            <a:r>
              <a:rPr lang="en-US" sz="3800" dirty="0" err="1" smtClean="0"/>
              <a:t>hydroxybutyrate</a:t>
            </a:r>
            <a:r>
              <a:rPr lang="en-US" sz="3800" dirty="0" smtClean="0"/>
              <a:t> in dogs and cats. </a:t>
            </a:r>
            <a:r>
              <a:rPr lang="en-US" sz="3800" i="1" dirty="0" smtClean="0"/>
              <a:t>J Vet </a:t>
            </a:r>
            <a:r>
              <a:rPr lang="en-US" sz="3800" i="1" dirty="0" err="1" smtClean="0"/>
              <a:t>Emerg</a:t>
            </a:r>
            <a:r>
              <a:rPr lang="en-US" sz="3800" i="1" dirty="0" smtClean="0"/>
              <a:t> </a:t>
            </a:r>
            <a:r>
              <a:rPr lang="en-US" sz="3800" i="1" dirty="0" err="1" smtClean="0"/>
              <a:t>Crit</a:t>
            </a:r>
            <a:r>
              <a:rPr lang="en-US" sz="3800" i="1" dirty="0" smtClean="0"/>
              <a:t> Care </a:t>
            </a:r>
            <a:r>
              <a:rPr lang="en-US" sz="3800" dirty="0" smtClean="0"/>
              <a:t>2008;18(1):86-87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86399"/>
          </a:xfrm>
        </p:spPr>
        <p:txBody>
          <a:bodyPr>
            <a:noAutofit/>
          </a:bodyPr>
          <a:lstStyle/>
          <a:p>
            <a:endParaRPr lang="en-US" sz="1600" dirty="0" smtClean="0"/>
          </a:p>
          <a:p>
            <a:r>
              <a:rPr lang="en-US" sz="1600" dirty="0" smtClean="0"/>
              <a:t>Hume DZ, </a:t>
            </a:r>
            <a:r>
              <a:rPr lang="en-US" sz="1600" dirty="0" err="1" smtClean="0"/>
              <a:t>Drobatz</a:t>
            </a:r>
            <a:r>
              <a:rPr lang="en-US" sz="1600" dirty="0" smtClean="0"/>
              <a:t> KJ, Hess RS. Outcome of dogs with diabetic </a:t>
            </a:r>
            <a:r>
              <a:rPr lang="en-US" sz="1600" dirty="0" err="1" smtClean="0"/>
              <a:t>ketoacidosis</a:t>
            </a:r>
            <a:r>
              <a:rPr lang="en-US" sz="1600" dirty="0" smtClean="0"/>
              <a:t>: 127 dogs (1993-2003). </a:t>
            </a:r>
            <a:r>
              <a:rPr lang="en-US" sz="1600" i="1" dirty="0" smtClean="0"/>
              <a:t>J Vet Intern Med</a:t>
            </a:r>
            <a:r>
              <a:rPr lang="en-US" sz="1600" dirty="0" smtClean="0"/>
              <a:t> 2006;20:547-555</a:t>
            </a:r>
          </a:p>
          <a:p>
            <a:endParaRPr lang="en-US" sz="1500" dirty="0" smtClean="0"/>
          </a:p>
          <a:p>
            <a:r>
              <a:rPr lang="en-US" sz="1500" dirty="0" smtClean="0"/>
              <a:t>Johnson </a:t>
            </a:r>
            <a:r>
              <a:rPr lang="en-US" sz="1500" dirty="0" smtClean="0"/>
              <a:t>BM, Fry MM et al. Comparison of a human portable glucose meter, veterinary portable blood glucose meter, and automated chemistry analyzer for measurement of blood glucose concentrations in dogs. </a:t>
            </a:r>
            <a:r>
              <a:rPr lang="en-US" sz="1500" i="1" dirty="0" smtClean="0"/>
              <a:t> J Am Med Assoc </a:t>
            </a:r>
            <a:r>
              <a:rPr lang="en-US" sz="1500" dirty="0" smtClean="0"/>
              <a:t> 2009;235:1309-1313</a:t>
            </a:r>
          </a:p>
          <a:p>
            <a:endParaRPr lang="en-US" sz="1500" dirty="0" smtClean="0"/>
          </a:p>
          <a:p>
            <a:r>
              <a:rPr lang="en-US" sz="1500" dirty="0" smtClean="0"/>
              <a:t>Koenig A, </a:t>
            </a:r>
            <a:r>
              <a:rPr lang="en-US" sz="1500" dirty="0" err="1" smtClean="0"/>
              <a:t>Drobatz</a:t>
            </a:r>
            <a:r>
              <a:rPr lang="en-US" sz="1500" dirty="0" smtClean="0"/>
              <a:t> KJ, Beale AB, et al. Hyperglycemic, </a:t>
            </a:r>
            <a:r>
              <a:rPr lang="en-US" sz="1500" dirty="0" err="1" smtClean="0"/>
              <a:t>hyperosmolar</a:t>
            </a:r>
            <a:r>
              <a:rPr lang="en-US" sz="1500" dirty="0" smtClean="0"/>
              <a:t> syndrome in feline diabetics: 17 cases (1995-2001). 2004;14(1):30-40</a:t>
            </a:r>
          </a:p>
          <a:p>
            <a:endParaRPr lang="en-US" sz="1500" dirty="0" smtClean="0"/>
          </a:p>
          <a:p>
            <a:r>
              <a:rPr lang="en-US" sz="1500" dirty="0" smtClean="0"/>
              <a:t>Koenig A. Hyperglycemic </a:t>
            </a:r>
            <a:r>
              <a:rPr lang="en-US" sz="1500" dirty="0" err="1" smtClean="0"/>
              <a:t>hyperosmolar</a:t>
            </a:r>
            <a:r>
              <a:rPr lang="en-US" sz="1500" dirty="0" smtClean="0"/>
              <a:t> syndrome. In Silverstein DC, Hopper K </a:t>
            </a:r>
            <a:r>
              <a:rPr lang="en-US" sz="1500" dirty="0" err="1" smtClean="0"/>
              <a:t>eds</a:t>
            </a:r>
            <a:r>
              <a:rPr lang="en-US" sz="1500" dirty="0" smtClean="0"/>
              <a:t>: </a:t>
            </a:r>
            <a:r>
              <a:rPr lang="en-US" sz="1500" i="1" dirty="0" smtClean="0"/>
              <a:t>Small Animal Critical Care Medicine, </a:t>
            </a:r>
            <a:r>
              <a:rPr lang="en-US" sz="1500" dirty="0" smtClean="0"/>
              <a:t>St. Louis, 2009, Saunders</a:t>
            </a:r>
          </a:p>
          <a:p>
            <a:endParaRPr lang="en-US" sz="1500" dirty="0" smtClean="0"/>
          </a:p>
          <a:p>
            <a:r>
              <a:rPr lang="en-US" sz="1500" dirty="0" err="1" smtClean="0"/>
              <a:t>Kotas</a:t>
            </a:r>
            <a:r>
              <a:rPr lang="en-US" sz="1500" dirty="0" smtClean="0"/>
              <a:t> S, Gerber L, Moore LE et al. Changes in serum glucose, sodium and tonicity in cats treated for diabetic ketosis. </a:t>
            </a:r>
            <a:r>
              <a:rPr lang="en-US" sz="1500" i="1" dirty="0" smtClean="0"/>
              <a:t>J Vet </a:t>
            </a:r>
            <a:r>
              <a:rPr lang="en-US" sz="1500" i="1" dirty="0" err="1" smtClean="0"/>
              <a:t>Emerg</a:t>
            </a:r>
            <a:r>
              <a:rPr lang="en-US" sz="1500" i="1" dirty="0" smtClean="0"/>
              <a:t> </a:t>
            </a:r>
            <a:r>
              <a:rPr lang="en-US" sz="1500" i="1" dirty="0" err="1" smtClean="0"/>
              <a:t>Crit</a:t>
            </a:r>
            <a:r>
              <a:rPr lang="en-US" sz="1500" i="1" dirty="0" smtClean="0"/>
              <a:t> Care</a:t>
            </a:r>
            <a:r>
              <a:rPr lang="en-US" sz="1500" dirty="0" smtClean="0"/>
              <a:t> 2008;18(5):488-495</a:t>
            </a:r>
          </a:p>
          <a:p>
            <a:endParaRPr lang="en-US" sz="1500" dirty="0" smtClean="0"/>
          </a:p>
          <a:p>
            <a:r>
              <a:rPr lang="en-US" sz="1500" dirty="0" err="1" smtClean="0"/>
              <a:t>Laffel</a:t>
            </a:r>
            <a:r>
              <a:rPr lang="en-US" sz="1500" dirty="0" smtClean="0"/>
              <a:t> L. </a:t>
            </a:r>
            <a:r>
              <a:rPr lang="en-US" sz="1500" dirty="0" err="1" smtClean="0"/>
              <a:t>Ketone</a:t>
            </a:r>
            <a:r>
              <a:rPr lang="en-US" sz="1500" dirty="0" smtClean="0"/>
              <a:t> bodies: a review of physiology, </a:t>
            </a:r>
            <a:r>
              <a:rPr lang="en-US" sz="1500" dirty="0" err="1" smtClean="0"/>
              <a:t>pathophysiology</a:t>
            </a:r>
            <a:r>
              <a:rPr lang="en-US" sz="1500" dirty="0" smtClean="0"/>
              <a:t> and application of monitoring to diabetes. </a:t>
            </a:r>
            <a:r>
              <a:rPr lang="en-US" sz="1500" i="1" dirty="0" smtClean="0"/>
              <a:t>Diabetes </a:t>
            </a:r>
            <a:r>
              <a:rPr lang="en-US" sz="1500" i="1" dirty="0" err="1" smtClean="0"/>
              <a:t>Metab</a:t>
            </a:r>
            <a:r>
              <a:rPr lang="en-US" sz="1500" i="1" dirty="0" smtClean="0"/>
              <a:t> Res Rev</a:t>
            </a:r>
            <a:r>
              <a:rPr lang="en-US" sz="1500" dirty="0" smtClean="0"/>
              <a:t> 1999;15:412-426</a:t>
            </a:r>
          </a:p>
          <a:p>
            <a:endParaRPr lang="en-US" sz="1500" dirty="0" smtClean="0"/>
          </a:p>
          <a:p>
            <a:r>
              <a:rPr lang="en-US" sz="1500" dirty="0" err="1" smtClean="0"/>
              <a:t>Moretti</a:t>
            </a:r>
            <a:r>
              <a:rPr lang="en-US" sz="1500" dirty="0" smtClean="0"/>
              <a:t> S, </a:t>
            </a:r>
            <a:r>
              <a:rPr lang="en-US" sz="1500" dirty="0" err="1" smtClean="0"/>
              <a:t>Tschuor</a:t>
            </a:r>
            <a:r>
              <a:rPr lang="en-US" sz="1500" dirty="0" smtClean="0"/>
              <a:t> F et al. Evaluation of a novel real-time continuous glucose-monitoring system for use in cats. </a:t>
            </a:r>
            <a:r>
              <a:rPr lang="en-US" sz="1500" i="1" dirty="0" smtClean="0"/>
              <a:t>J Vet Intern Med</a:t>
            </a:r>
            <a:r>
              <a:rPr lang="en-US" sz="1500" dirty="0" smtClean="0"/>
              <a:t> 2010;24:120-126</a:t>
            </a:r>
          </a:p>
          <a:p>
            <a:endParaRPr lang="en-US" sz="1500" dirty="0" smtClean="0"/>
          </a:p>
          <a:p>
            <a:endParaRPr lang="en-US" sz="1500" dirty="0" smtClean="0"/>
          </a:p>
          <a:p>
            <a:endParaRPr lang="en-US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500" dirty="0" smtClean="0"/>
              <a:t>O’Brien M. Diabetic emergencies in small animals. </a:t>
            </a:r>
            <a:r>
              <a:rPr lang="en-US" sz="1500" i="1" dirty="0" smtClean="0"/>
              <a:t>Vet </a:t>
            </a:r>
            <a:r>
              <a:rPr lang="en-US" sz="1500" i="1" dirty="0" err="1" smtClean="0"/>
              <a:t>Clin</a:t>
            </a:r>
            <a:r>
              <a:rPr lang="en-US" sz="1500" i="1" dirty="0" smtClean="0"/>
              <a:t> Small </a:t>
            </a:r>
            <a:r>
              <a:rPr lang="en-US" sz="1500" i="1" dirty="0" err="1" smtClean="0"/>
              <a:t>Anim</a:t>
            </a:r>
            <a:r>
              <a:rPr lang="en-US" sz="1500" dirty="0" smtClean="0"/>
              <a:t> 2010;40:317-333</a:t>
            </a:r>
          </a:p>
          <a:p>
            <a:endParaRPr lang="en-US" sz="1500" dirty="0" smtClean="0"/>
          </a:p>
          <a:p>
            <a:r>
              <a:rPr lang="en-US" sz="1500" dirty="0" smtClean="0"/>
              <a:t>Parsons </a:t>
            </a:r>
            <a:r>
              <a:rPr lang="en-US" sz="1500" dirty="0" smtClean="0"/>
              <a:t>SE, </a:t>
            </a:r>
            <a:r>
              <a:rPr lang="en-US" sz="1500" dirty="0" err="1" smtClean="0"/>
              <a:t>Drobatz</a:t>
            </a:r>
            <a:r>
              <a:rPr lang="en-US" sz="1500" dirty="0" smtClean="0"/>
              <a:t> KJ, Lamb SV et al. Endogenous serum insulin concentrations in dogs with diabetic </a:t>
            </a:r>
            <a:r>
              <a:rPr lang="en-US" sz="1500" dirty="0" err="1" smtClean="0"/>
              <a:t>ketoacidosis</a:t>
            </a:r>
            <a:r>
              <a:rPr lang="en-US" sz="1500" dirty="0" smtClean="0"/>
              <a:t>. </a:t>
            </a:r>
            <a:r>
              <a:rPr lang="en-US" sz="1500" i="1" dirty="0" smtClean="0"/>
              <a:t>J Vet </a:t>
            </a:r>
            <a:r>
              <a:rPr lang="en-US" sz="1500" i="1" dirty="0" err="1" smtClean="0"/>
              <a:t>Emerg</a:t>
            </a:r>
            <a:r>
              <a:rPr lang="en-US" sz="1500" i="1" dirty="0" smtClean="0"/>
              <a:t> </a:t>
            </a:r>
            <a:r>
              <a:rPr lang="en-US" sz="1500" i="1" dirty="0" err="1" smtClean="0"/>
              <a:t>Crit</a:t>
            </a:r>
            <a:r>
              <a:rPr lang="en-US" sz="1500" i="1" dirty="0" smtClean="0"/>
              <a:t> Care</a:t>
            </a:r>
            <a:r>
              <a:rPr lang="en-US" sz="1500" dirty="0" smtClean="0"/>
              <a:t> 2002;12(3):147-152</a:t>
            </a:r>
          </a:p>
          <a:p>
            <a:endParaRPr lang="en-US" sz="1500" dirty="0" smtClean="0"/>
          </a:p>
          <a:p>
            <a:r>
              <a:rPr lang="en-US" sz="1500" dirty="0" err="1" smtClean="0"/>
              <a:t>Reineke</a:t>
            </a:r>
            <a:r>
              <a:rPr lang="en-US" sz="1500" dirty="0" smtClean="0"/>
              <a:t> EL, Fletcher DJ, King LG et al. Accuracy of a continuous glucose monitoring system in dogs and cats with diabetic </a:t>
            </a:r>
            <a:r>
              <a:rPr lang="en-US" sz="1500" dirty="0" err="1" smtClean="0"/>
              <a:t>ketoacidosis</a:t>
            </a:r>
            <a:r>
              <a:rPr lang="en-US" sz="1500" dirty="0" smtClean="0"/>
              <a:t>. </a:t>
            </a:r>
            <a:r>
              <a:rPr lang="en-US" sz="1500" i="1" dirty="0" smtClean="0"/>
              <a:t>J Vet </a:t>
            </a:r>
            <a:r>
              <a:rPr lang="en-US" sz="1500" i="1" dirty="0" err="1" smtClean="0"/>
              <a:t>Emerg</a:t>
            </a:r>
            <a:r>
              <a:rPr lang="en-US" sz="1500" i="1" dirty="0" smtClean="0"/>
              <a:t> </a:t>
            </a:r>
            <a:r>
              <a:rPr lang="en-US" sz="1500" i="1" dirty="0" err="1" smtClean="0"/>
              <a:t>Crit</a:t>
            </a:r>
            <a:r>
              <a:rPr lang="en-US" sz="1500" i="1" dirty="0" smtClean="0"/>
              <a:t> Care</a:t>
            </a:r>
            <a:r>
              <a:rPr lang="en-US" sz="1500" dirty="0" smtClean="0"/>
              <a:t> 2010;20(3):303-312</a:t>
            </a:r>
          </a:p>
          <a:p>
            <a:endParaRPr lang="en-US" sz="1500" dirty="0" smtClean="0"/>
          </a:p>
          <a:p>
            <a:r>
              <a:rPr lang="en-US" sz="1500" dirty="0" err="1" smtClean="0"/>
              <a:t>Schermerhorn</a:t>
            </a:r>
            <a:r>
              <a:rPr lang="en-US" sz="1500" dirty="0" smtClean="0"/>
              <a:t> T, Barr SC. Relationship between glucose, sodium and effective </a:t>
            </a:r>
            <a:r>
              <a:rPr lang="en-US" sz="1500" dirty="0" err="1" smtClean="0"/>
              <a:t>osmolality</a:t>
            </a:r>
            <a:r>
              <a:rPr lang="en-US" sz="1500" dirty="0" smtClean="0"/>
              <a:t> in diabetic dogs and cats. </a:t>
            </a:r>
            <a:r>
              <a:rPr lang="en-US" sz="1500" i="1" dirty="0" smtClean="0"/>
              <a:t>J Vet </a:t>
            </a:r>
            <a:r>
              <a:rPr lang="en-US" sz="1500" i="1" dirty="0" err="1" smtClean="0"/>
              <a:t>Emerg</a:t>
            </a:r>
            <a:r>
              <a:rPr lang="en-US" sz="1500" i="1" dirty="0" smtClean="0"/>
              <a:t> </a:t>
            </a:r>
            <a:r>
              <a:rPr lang="en-US" sz="1500" i="1" dirty="0" err="1" smtClean="0"/>
              <a:t>Crit</a:t>
            </a:r>
            <a:r>
              <a:rPr lang="en-US" sz="1500" i="1" dirty="0" smtClean="0"/>
              <a:t> Care</a:t>
            </a:r>
            <a:r>
              <a:rPr lang="en-US" sz="1500" dirty="0" smtClean="0"/>
              <a:t> 2006;16(1):19-24</a:t>
            </a:r>
          </a:p>
          <a:p>
            <a:endParaRPr lang="en-US" sz="1500" dirty="0" smtClean="0"/>
          </a:p>
          <a:p>
            <a:r>
              <a:rPr lang="en-US" sz="1500" dirty="0" err="1" smtClean="0"/>
              <a:t>Seiber-Ruckstuhl</a:t>
            </a:r>
            <a:r>
              <a:rPr lang="en-US" sz="1500" dirty="0" smtClean="0"/>
              <a:t> NS, </a:t>
            </a:r>
            <a:r>
              <a:rPr lang="en-US" sz="1500" dirty="0" err="1" smtClean="0"/>
              <a:t>Kley</a:t>
            </a:r>
            <a:r>
              <a:rPr lang="en-US" sz="1500" dirty="0" smtClean="0"/>
              <a:t> S et al. Remission of diabetes mellitus in cats with diabetic </a:t>
            </a:r>
            <a:r>
              <a:rPr lang="en-US" sz="1500" dirty="0" err="1" smtClean="0"/>
              <a:t>ketoacidosis</a:t>
            </a:r>
            <a:r>
              <a:rPr lang="en-US" sz="1500" dirty="0" smtClean="0"/>
              <a:t>. </a:t>
            </a:r>
            <a:r>
              <a:rPr lang="en-US" sz="1500" i="1" dirty="0" smtClean="0"/>
              <a:t>J Vet Intern Med</a:t>
            </a:r>
            <a:r>
              <a:rPr lang="en-US" sz="1500" dirty="0" smtClean="0"/>
              <a:t> 2008;22:1326-1332</a:t>
            </a:r>
          </a:p>
          <a:p>
            <a:endParaRPr lang="en-US" sz="1500" dirty="0" smtClean="0"/>
          </a:p>
          <a:p>
            <a:r>
              <a:rPr lang="en-US" sz="1500" dirty="0" err="1" smtClean="0"/>
              <a:t>Tommaso</a:t>
            </a:r>
            <a:r>
              <a:rPr lang="en-US" sz="1500" dirty="0" smtClean="0"/>
              <a:t> MD, </a:t>
            </a:r>
            <a:r>
              <a:rPr lang="en-US" sz="1500" dirty="0" err="1" smtClean="0"/>
              <a:t>Aste</a:t>
            </a:r>
            <a:r>
              <a:rPr lang="en-US" sz="1500" dirty="0" smtClean="0"/>
              <a:t> G et al. Evaluation of a portable meter to measure </a:t>
            </a:r>
            <a:r>
              <a:rPr lang="en-US" sz="1500" dirty="0" err="1" smtClean="0"/>
              <a:t>ketonemia</a:t>
            </a:r>
            <a:r>
              <a:rPr lang="en-US" sz="1500" dirty="0" smtClean="0"/>
              <a:t> and comparison with </a:t>
            </a:r>
            <a:r>
              <a:rPr lang="en-US" sz="1500" dirty="0" err="1" smtClean="0"/>
              <a:t>ketonuria</a:t>
            </a:r>
            <a:r>
              <a:rPr lang="en-US" sz="1500" dirty="0" smtClean="0"/>
              <a:t> for the diagnosis of canine diabetic </a:t>
            </a:r>
            <a:r>
              <a:rPr lang="en-US" sz="1500" dirty="0" err="1" smtClean="0"/>
              <a:t>ketoacidosis</a:t>
            </a:r>
            <a:r>
              <a:rPr lang="en-US" sz="1500" dirty="0" smtClean="0"/>
              <a:t>. </a:t>
            </a:r>
            <a:r>
              <a:rPr lang="en-US" sz="1500" i="1" dirty="0" smtClean="0"/>
              <a:t>J Vet Inter Med</a:t>
            </a:r>
            <a:r>
              <a:rPr lang="en-US" sz="1500" dirty="0" smtClean="0"/>
              <a:t> 2009;23:466-471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1207</TotalTime>
  <Words>3865</Words>
  <Application>Microsoft Office PowerPoint</Application>
  <PresentationFormat>On-screen Show (4:3)</PresentationFormat>
  <Paragraphs>1010</Paragraphs>
  <Slides>94</Slides>
  <Notes>34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94</vt:i4>
      </vt:variant>
    </vt:vector>
  </HeadingPairs>
  <TitlesOfParts>
    <vt:vector size="95" baseType="lpstr">
      <vt:lpstr>Foundry</vt:lpstr>
      <vt:lpstr>Diabetic Emergencies in Small Animals</vt:lpstr>
      <vt:lpstr>Diabetic Emergencies</vt:lpstr>
      <vt:lpstr>Diabetic ketoacidosis</vt:lpstr>
      <vt:lpstr>Pathophysiology</vt:lpstr>
      <vt:lpstr>Pathophysiology</vt:lpstr>
      <vt:lpstr>Glucagon</vt:lpstr>
      <vt:lpstr>Ratio of glucagon/insulin</vt:lpstr>
      <vt:lpstr>Glucagon:insulin</vt:lpstr>
      <vt:lpstr>Pathophysiology: Hormone imbalance</vt:lpstr>
      <vt:lpstr>Pathophysiology: Ketogenesis</vt:lpstr>
      <vt:lpstr>Ketogenesis </vt:lpstr>
      <vt:lpstr>Ketogenesis</vt:lpstr>
      <vt:lpstr>Ketogenesis</vt:lpstr>
      <vt:lpstr>Ketogenesis</vt:lpstr>
      <vt:lpstr>Ketone bodies</vt:lpstr>
      <vt:lpstr>Pathophysiology: acidosis</vt:lpstr>
      <vt:lpstr>Pathophysiology: acidosis</vt:lpstr>
      <vt:lpstr>Pathophysiology</vt:lpstr>
      <vt:lpstr>Pathophysiology</vt:lpstr>
      <vt:lpstr>Electrolytes</vt:lpstr>
      <vt:lpstr>Electrolytes</vt:lpstr>
      <vt:lpstr>Electrolytes</vt:lpstr>
      <vt:lpstr>Electrolytes</vt:lpstr>
      <vt:lpstr>Acidosis</vt:lpstr>
      <vt:lpstr>Risk Factors</vt:lpstr>
      <vt:lpstr>Concurrent Disease</vt:lpstr>
      <vt:lpstr>Historical Findings</vt:lpstr>
      <vt:lpstr>Clinical Signs</vt:lpstr>
      <vt:lpstr>Diagnostics</vt:lpstr>
      <vt:lpstr>Documenting Ketones</vt:lpstr>
      <vt:lpstr>Documenting Ketones</vt:lpstr>
      <vt:lpstr>Diagnostics</vt:lpstr>
      <vt:lpstr>Hematology</vt:lpstr>
      <vt:lpstr>Serum Chemistry</vt:lpstr>
      <vt:lpstr>Elevated Liver Enzymes</vt:lpstr>
      <vt:lpstr>Urinalysis</vt:lpstr>
      <vt:lpstr>Urine Culture and Sensitivity</vt:lpstr>
      <vt:lpstr>Additional Diagnostics</vt:lpstr>
      <vt:lpstr>Serum Osmolality</vt:lpstr>
      <vt:lpstr>Serum Osmolality</vt:lpstr>
      <vt:lpstr>Treatment Goals</vt:lpstr>
      <vt:lpstr>Fluid Therapy</vt:lpstr>
      <vt:lpstr>Fluid Therapy</vt:lpstr>
      <vt:lpstr>Hypokalemia</vt:lpstr>
      <vt:lpstr>Hypophosphatemia</vt:lpstr>
      <vt:lpstr>Hypomagnesemia</vt:lpstr>
      <vt:lpstr>Bicarbonate Therapy</vt:lpstr>
      <vt:lpstr>Bicarbonate Therapy: Risks</vt:lpstr>
      <vt:lpstr>Insulin Therapy</vt:lpstr>
      <vt:lpstr>Insulin Therapy</vt:lpstr>
      <vt:lpstr>Insulin CRI</vt:lpstr>
      <vt:lpstr>Regular Insulin Infusion Doses in Critically Ill Diabetic Cats</vt:lpstr>
      <vt:lpstr>Patient Monitoring</vt:lpstr>
      <vt:lpstr>Patient Monitoring</vt:lpstr>
      <vt:lpstr>Portable Blood Glucose Monitors</vt:lpstr>
      <vt:lpstr>Real-time Continuous Glucose-Monitoring Systems</vt:lpstr>
      <vt:lpstr>CGMS in Dogs and Cats with DKA</vt:lpstr>
      <vt:lpstr>Patient Monitoring</vt:lpstr>
      <vt:lpstr>Therapeutic Endpoints</vt:lpstr>
      <vt:lpstr>Insulin therapy</vt:lpstr>
      <vt:lpstr>Complications</vt:lpstr>
      <vt:lpstr>Cerebral Edema</vt:lpstr>
      <vt:lpstr>Prognosis</vt:lpstr>
      <vt:lpstr>Outcome of Dogs with DKA</vt:lpstr>
      <vt:lpstr>Remission of DM in Cats with DKA</vt:lpstr>
      <vt:lpstr>Hyperglycemic Hyperosmolar Syndrome</vt:lpstr>
      <vt:lpstr>Definitions</vt:lpstr>
      <vt:lpstr>Osmolality</vt:lpstr>
      <vt:lpstr>Osmolal Gap</vt:lpstr>
      <vt:lpstr>Effective Osmolality</vt:lpstr>
      <vt:lpstr>Hyperglycemic Hyperosmolar Syndrome (HHS)</vt:lpstr>
      <vt:lpstr>Incidence</vt:lpstr>
      <vt:lpstr>Pathogenesis</vt:lpstr>
      <vt:lpstr>Hormonal Alterations</vt:lpstr>
      <vt:lpstr>Reduction in GFR</vt:lpstr>
      <vt:lpstr>Concurrent Disease</vt:lpstr>
      <vt:lpstr>History and Clinical Signs</vt:lpstr>
      <vt:lpstr>Physical Exam</vt:lpstr>
      <vt:lpstr>Diagnostics</vt:lpstr>
      <vt:lpstr>Biochemical Abnormalities</vt:lpstr>
      <vt:lpstr>Acidosis</vt:lpstr>
      <vt:lpstr>Sodium</vt:lpstr>
      <vt:lpstr>Sodium</vt:lpstr>
      <vt:lpstr>Potassium</vt:lpstr>
      <vt:lpstr>Additional Diagnostics</vt:lpstr>
      <vt:lpstr>Treatment</vt:lpstr>
      <vt:lpstr>Fluid Therapy</vt:lpstr>
      <vt:lpstr>Fluid Therapy</vt:lpstr>
      <vt:lpstr>Insulin</vt:lpstr>
      <vt:lpstr>Monitoring</vt:lpstr>
      <vt:lpstr>Prognosis</vt:lpstr>
      <vt:lpstr>References</vt:lpstr>
      <vt:lpstr>References</vt:lpstr>
      <vt:lpstr>References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Diabetic Ketoacidosis</dc:title>
  <dc:creator>jrs455</dc:creator>
  <cp:lastModifiedBy>jrs455</cp:lastModifiedBy>
  <cp:revision>164</cp:revision>
  <dcterms:created xsi:type="dcterms:W3CDTF">2011-02-04T18:24:58Z</dcterms:created>
  <dcterms:modified xsi:type="dcterms:W3CDTF">2011-03-11T22:08:35Z</dcterms:modified>
</cp:coreProperties>
</file>