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5"/>
  </p:notesMasterIdLst>
  <p:sldIdLst>
    <p:sldId id="256" r:id="rId2"/>
    <p:sldId id="257" r:id="rId3"/>
    <p:sldId id="306" r:id="rId4"/>
    <p:sldId id="258" r:id="rId5"/>
    <p:sldId id="259" r:id="rId6"/>
    <p:sldId id="301" r:id="rId7"/>
    <p:sldId id="302" r:id="rId8"/>
    <p:sldId id="260" r:id="rId9"/>
    <p:sldId id="261" r:id="rId10"/>
    <p:sldId id="262" r:id="rId11"/>
    <p:sldId id="269" r:id="rId12"/>
    <p:sldId id="305" r:id="rId13"/>
    <p:sldId id="266" r:id="rId14"/>
    <p:sldId id="263" r:id="rId15"/>
    <p:sldId id="267" r:id="rId16"/>
    <p:sldId id="264" r:id="rId17"/>
    <p:sldId id="288" r:id="rId18"/>
    <p:sldId id="286" r:id="rId19"/>
    <p:sldId id="270" r:id="rId20"/>
    <p:sldId id="273" r:id="rId21"/>
    <p:sldId id="289" r:id="rId22"/>
    <p:sldId id="362" r:id="rId23"/>
    <p:sldId id="399" r:id="rId24"/>
    <p:sldId id="400" r:id="rId25"/>
    <p:sldId id="398" r:id="rId26"/>
    <p:sldId id="379" r:id="rId27"/>
    <p:sldId id="366" r:id="rId28"/>
    <p:sldId id="367" r:id="rId29"/>
    <p:sldId id="369" r:id="rId30"/>
    <p:sldId id="370" r:id="rId31"/>
    <p:sldId id="401" r:id="rId32"/>
    <p:sldId id="378" r:id="rId33"/>
    <p:sldId id="380" r:id="rId34"/>
    <p:sldId id="411" r:id="rId35"/>
    <p:sldId id="412" r:id="rId36"/>
    <p:sldId id="364" r:id="rId37"/>
    <p:sldId id="282" r:id="rId38"/>
    <p:sldId id="274" r:id="rId39"/>
    <p:sldId id="283" r:id="rId40"/>
    <p:sldId id="336" r:id="rId41"/>
    <p:sldId id="284" r:id="rId42"/>
    <p:sldId id="275" r:id="rId43"/>
    <p:sldId id="292" r:id="rId44"/>
    <p:sldId id="293" r:id="rId45"/>
    <p:sldId id="294" r:id="rId46"/>
    <p:sldId id="295" r:id="rId47"/>
    <p:sldId id="296" r:id="rId48"/>
    <p:sldId id="297" r:id="rId49"/>
    <p:sldId id="337" r:id="rId50"/>
    <p:sldId id="298" r:id="rId51"/>
    <p:sldId id="338" r:id="rId52"/>
    <p:sldId id="392" r:id="rId53"/>
    <p:sldId id="375" r:id="rId54"/>
    <p:sldId id="376" r:id="rId55"/>
    <p:sldId id="377" r:id="rId56"/>
    <p:sldId id="386" r:id="rId57"/>
    <p:sldId id="276" r:id="rId58"/>
    <p:sldId id="320" r:id="rId59"/>
    <p:sldId id="277" r:id="rId60"/>
    <p:sldId id="321" r:id="rId61"/>
    <p:sldId id="325" r:id="rId62"/>
    <p:sldId id="278" r:id="rId63"/>
    <p:sldId id="322" r:id="rId64"/>
    <p:sldId id="326" r:id="rId65"/>
    <p:sldId id="323" r:id="rId66"/>
    <p:sldId id="324" r:id="rId67"/>
    <p:sldId id="327" r:id="rId68"/>
    <p:sldId id="328" r:id="rId69"/>
    <p:sldId id="330" r:id="rId70"/>
    <p:sldId id="329" r:id="rId71"/>
    <p:sldId id="279" r:id="rId72"/>
    <p:sldId id="331" r:id="rId73"/>
    <p:sldId id="333" r:id="rId74"/>
    <p:sldId id="332" r:id="rId75"/>
    <p:sldId id="340" r:id="rId76"/>
    <p:sldId id="287" r:id="rId77"/>
    <p:sldId id="280" r:id="rId78"/>
    <p:sldId id="319" r:id="rId79"/>
    <p:sldId id="387" r:id="rId80"/>
    <p:sldId id="388" r:id="rId81"/>
    <p:sldId id="407" r:id="rId82"/>
    <p:sldId id="408" r:id="rId83"/>
    <p:sldId id="409" r:id="rId84"/>
    <p:sldId id="391" r:id="rId85"/>
    <p:sldId id="354" r:id="rId86"/>
    <p:sldId id="393" r:id="rId87"/>
    <p:sldId id="355" r:id="rId88"/>
    <p:sldId id="356" r:id="rId89"/>
    <p:sldId id="357" r:id="rId90"/>
    <p:sldId id="359" r:id="rId91"/>
    <p:sldId id="360" r:id="rId92"/>
    <p:sldId id="410" r:id="rId93"/>
    <p:sldId id="416" r:id="rId94"/>
    <p:sldId id="361" r:id="rId95"/>
    <p:sldId id="385" r:id="rId96"/>
    <p:sldId id="406" r:id="rId97"/>
    <p:sldId id="417" r:id="rId98"/>
    <p:sldId id="381" r:id="rId99"/>
    <p:sldId id="425" r:id="rId100"/>
    <p:sldId id="384" r:id="rId101"/>
    <p:sldId id="418" r:id="rId102"/>
    <p:sldId id="383" r:id="rId103"/>
    <p:sldId id="419" r:id="rId104"/>
    <p:sldId id="420" r:id="rId105"/>
    <p:sldId id="397" r:id="rId106"/>
    <p:sldId id="421" r:id="rId107"/>
    <p:sldId id="424" r:id="rId108"/>
    <p:sldId id="413" r:id="rId109"/>
    <p:sldId id="422" r:id="rId110"/>
    <p:sldId id="382" r:id="rId111"/>
    <p:sldId id="396" r:id="rId112"/>
    <p:sldId id="423" r:id="rId113"/>
    <p:sldId id="304" r:id="rId114"/>
    <p:sldId id="394" r:id="rId115"/>
    <p:sldId id="308" r:id="rId116"/>
    <p:sldId id="309" r:id="rId117"/>
    <p:sldId id="310" r:id="rId118"/>
    <p:sldId id="395" r:id="rId119"/>
    <p:sldId id="311" r:id="rId120"/>
    <p:sldId id="285" r:id="rId121"/>
    <p:sldId id="427" r:id="rId122"/>
    <p:sldId id="428" r:id="rId123"/>
    <p:sldId id="426" r:id="rId1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4709" autoAdjust="0"/>
  </p:normalViewPr>
  <p:slideViewPr>
    <p:cSldViewPr>
      <p:cViewPr varScale="1">
        <p:scale>
          <a:sx n="70" d="100"/>
          <a:sy n="70" d="100"/>
        </p:scale>
        <p:origin x="-1146" y="-102"/>
      </p:cViewPr>
      <p:guideLst>
        <p:guide orient="horz" pos="2160"/>
        <p:guide pos="2880"/>
      </p:guideLst>
    </p:cSldViewPr>
  </p:slideViewPr>
  <p:outlineViewPr>
    <p:cViewPr>
      <p:scale>
        <a:sx n="33" d="100"/>
        <a:sy n="33" d="100"/>
      </p:scale>
      <p:origin x="0" y="113154"/>
    </p:cViewPr>
  </p:outlineViewPr>
  <p:notesTextViewPr>
    <p:cViewPr>
      <p:scale>
        <a:sx n="100" d="100"/>
        <a:sy n="100" d="100"/>
      </p:scale>
      <p:origin x="0" y="306"/>
    </p:cViewPr>
  </p:notesTextViewPr>
  <p:sorterViewPr>
    <p:cViewPr>
      <p:scale>
        <a:sx n="66" d="100"/>
        <a:sy n="66" d="100"/>
      </p:scale>
      <p:origin x="0" y="11580"/>
    </p:cViewPr>
  </p:sorterViewPr>
  <p:notesViewPr>
    <p:cSldViewPr>
      <p:cViewPr varScale="1">
        <p:scale>
          <a:sx n="56" d="100"/>
          <a:sy n="56" d="100"/>
        </p:scale>
        <p:origin x="-25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A8FD05-4130-46F8-8BAF-D6CC153A23EE}" type="datetimeFigureOut">
              <a:rPr lang="en-US" smtClean="0"/>
              <a:pPr/>
              <a:t>9/21/2010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1CEF0E-0567-4112-B128-C4CF9AB97A1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rcksource.com/pp/us/cns/cns_hl_dorlands.jspzQzpgzEzzSzppdocszSzuszSzcommonzSzdorlandszSzdorlandzSz000003688zPzhtm#000003688"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www.mercksource.com/pp/us/cns/cns_hl_dorlands.jspzQzpgzEzzSzppdocszSzuszSzcommonzSzdorlandszSzdorlandzSz000003578zPzhtm#000003578"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dirty="0" smtClean="0"/>
              <a:t>Portal vein lacks valves</a:t>
            </a:r>
          </a:p>
          <a:p>
            <a:pPr lvl="1"/>
            <a:r>
              <a:rPr lang="en-US" dirty="0" smtClean="0"/>
              <a:t>In the dog, hepatic outflow also is adjusted by throttling musculature surrounding hepatic </a:t>
            </a:r>
            <a:r>
              <a:rPr lang="en-US" dirty="0" err="1" smtClean="0"/>
              <a:t>venules</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commonly involve left lateral</a:t>
            </a:r>
            <a:r>
              <a:rPr lang="en-US" baseline="0" dirty="0" smtClean="0"/>
              <a:t> and medial liver lobes</a:t>
            </a:r>
          </a:p>
          <a:p>
            <a:r>
              <a:rPr lang="en-US" baseline="0" dirty="0" smtClean="0"/>
              <a:t>Right-sided IHPSS are seen in Australian Cattle dogs and Australian Shepherds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Inherited (familial) in Irish Wolfhounds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15-20% of dogs with PSVA are asymptomatic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Circulatory bypass of the hepatic </a:t>
            </a:r>
            <a:r>
              <a:rPr lang="en-US" dirty="0" err="1" smtClean="0"/>
              <a:t>reticuloendothelial</a:t>
            </a:r>
            <a:r>
              <a:rPr lang="en-US" dirty="0" smtClean="0"/>
              <a:t> (RE) system that normally provides immune surveillance against infectious material</a:t>
            </a:r>
            <a:r>
              <a:rPr lang="en-US" baseline="0" dirty="0" smtClean="0"/>
              <a:t> derived from the intestines. </a:t>
            </a:r>
          </a:p>
          <a:p>
            <a:r>
              <a:rPr lang="en-US" baseline="0" dirty="0" smtClean="0"/>
              <a:t>High relative risk for epilepsy</a:t>
            </a:r>
          </a:p>
          <a:p>
            <a:r>
              <a:rPr lang="en-US" baseline="0" dirty="0" smtClean="0"/>
              <a:t>Drug intolerance: those requiring hepatic biotransformation or elimination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Healthy liver filters </a:t>
            </a:r>
            <a:r>
              <a:rPr lang="en-US" dirty="0" err="1" smtClean="0"/>
              <a:t>neurotoxic</a:t>
            </a:r>
            <a:r>
              <a:rPr lang="en-US" dirty="0" smtClean="0"/>
              <a:t> substances that are absorbed across the GI barrier. When liver function is altered, liver cannot appropriately perform its role in substance clearance</a:t>
            </a:r>
            <a:r>
              <a:rPr lang="en-US" baseline="0" dirty="0" smtClean="0"/>
              <a:t> or metabolism, permitting toxic substances to enter the systemic circulation.  Creates an </a:t>
            </a:r>
            <a:r>
              <a:rPr lang="en-US" baseline="0" dirty="0" err="1" smtClean="0"/>
              <a:t>encephalopathic</a:t>
            </a:r>
            <a:r>
              <a:rPr lang="en-US" baseline="0" dirty="0" smtClean="0"/>
              <a:t> state.</a:t>
            </a:r>
            <a:endParaRPr lang="en-US" dirty="0" smtClean="0"/>
          </a:p>
          <a:p>
            <a:r>
              <a:rPr lang="en-US" dirty="0" smtClean="0"/>
              <a:t>Causes</a:t>
            </a:r>
            <a:r>
              <a:rPr lang="en-US" baseline="0" dirty="0" smtClean="0"/>
              <a:t> of HE include: c</a:t>
            </a:r>
            <a:r>
              <a:rPr lang="en-US" dirty="0" smtClean="0"/>
              <a:t>ongenital </a:t>
            </a:r>
            <a:r>
              <a:rPr lang="en-US" dirty="0" err="1" smtClean="0"/>
              <a:t>portosystemic</a:t>
            </a:r>
            <a:r>
              <a:rPr lang="en-US" dirty="0" smtClean="0"/>
              <a:t> shunts,</a:t>
            </a:r>
            <a:r>
              <a:rPr lang="en-US" baseline="0" dirty="0" smtClean="0"/>
              <a:t> c</a:t>
            </a:r>
            <a:r>
              <a:rPr lang="en-US" dirty="0" smtClean="0"/>
              <a:t>ongenital urea cycle enzyme deficiencies,</a:t>
            </a:r>
            <a:r>
              <a:rPr lang="en-US" baseline="0" dirty="0" smtClean="0"/>
              <a:t> a</a:t>
            </a:r>
            <a:r>
              <a:rPr lang="en-US" dirty="0" smtClean="0"/>
              <a:t>cquired </a:t>
            </a:r>
            <a:r>
              <a:rPr lang="en-US" dirty="0" err="1" smtClean="0"/>
              <a:t>portosystemic</a:t>
            </a:r>
            <a:r>
              <a:rPr lang="en-US" dirty="0" smtClean="0"/>
              <a:t> shunts,</a:t>
            </a:r>
            <a:r>
              <a:rPr lang="en-US" baseline="0" dirty="0" smtClean="0"/>
              <a:t> a</a:t>
            </a:r>
            <a:r>
              <a:rPr lang="en-US" dirty="0" smtClean="0"/>
              <a:t>cute or chronic liver failure</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 definition, nomenclature, diagnosis, and quantification:</a:t>
            </a:r>
            <a:r>
              <a:rPr lang="en-US" baseline="0" dirty="0" smtClean="0"/>
              <a:t> final report of the working party at the 11</a:t>
            </a:r>
            <a:r>
              <a:rPr lang="en-US" baseline="30000" dirty="0" smtClean="0"/>
              <a:t>th</a:t>
            </a:r>
            <a:r>
              <a:rPr lang="en-US" baseline="0" dirty="0" smtClean="0"/>
              <a:t> World Congresses of Gastroenterology, </a:t>
            </a:r>
            <a:r>
              <a:rPr lang="en-US" baseline="0" dirty="0" err="1" smtClean="0"/>
              <a:t>Veinna</a:t>
            </a:r>
            <a:r>
              <a:rPr lang="en-US" baseline="0" dirty="0" smtClean="0"/>
              <a:t> 1998. </a:t>
            </a:r>
            <a:r>
              <a:rPr lang="en-US" i="1" baseline="0" dirty="0" err="1" smtClean="0"/>
              <a:t>Hepatology</a:t>
            </a:r>
            <a:r>
              <a:rPr lang="en-US" baseline="0" dirty="0" smtClean="0"/>
              <a:t> 2002.</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err="1" smtClean="0">
                <a:solidFill>
                  <a:schemeClr val="tx1"/>
                </a:solidFill>
                <a:latin typeface="+mn-lt"/>
                <a:ea typeface="+mn-ea"/>
                <a:cs typeface="+mn-cs"/>
              </a:rPr>
              <a:t>Breznock</a:t>
            </a:r>
            <a:r>
              <a:rPr lang="en-US" sz="1200" kern="1200" baseline="0" dirty="0" smtClean="0">
                <a:solidFill>
                  <a:schemeClr val="tx1"/>
                </a:solidFill>
                <a:latin typeface="+mn-lt"/>
                <a:ea typeface="+mn-ea"/>
                <a:cs typeface="+mn-cs"/>
              </a:rPr>
              <a:t> EM, Whiting PG: </a:t>
            </a:r>
            <a:r>
              <a:rPr lang="en-US" sz="1200" kern="1200" baseline="0" dirty="0" err="1" smtClean="0">
                <a:solidFill>
                  <a:schemeClr val="tx1"/>
                </a:solidFill>
                <a:latin typeface="+mn-lt"/>
                <a:ea typeface="+mn-ea"/>
                <a:cs typeface="+mn-cs"/>
              </a:rPr>
              <a:t>Portocaval</a:t>
            </a:r>
            <a:r>
              <a:rPr lang="en-US" sz="1200" kern="1200" baseline="0" dirty="0" smtClean="0">
                <a:solidFill>
                  <a:schemeClr val="tx1"/>
                </a:solidFill>
                <a:latin typeface="+mn-lt"/>
                <a:ea typeface="+mn-ea"/>
                <a:cs typeface="+mn-cs"/>
              </a:rPr>
              <a:t> shunts and anomalies. In </a:t>
            </a:r>
            <a:r>
              <a:rPr lang="en-US" sz="1200" kern="1200" baseline="0" dirty="0" err="1" smtClean="0">
                <a:solidFill>
                  <a:schemeClr val="tx1"/>
                </a:solidFill>
                <a:latin typeface="+mn-lt"/>
                <a:ea typeface="+mn-ea"/>
                <a:cs typeface="+mn-cs"/>
              </a:rPr>
              <a:t>Slatter</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DH, editor: Textbook of small animal surgery, </a:t>
            </a:r>
            <a:r>
              <a:rPr lang="en-US" sz="1200" kern="1200" baseline="0" dirty="0" err="1" smtClean="0">
                <a:solidFill>
                  <a:schemeClr val="tx1"/>
                </a:solidFill>
                <a:latin typeface="+mn-lt"/>
                <a:ea typeface="+mn-ea"/>
                <a:cs typeface="+mn-cs"/>
              </a:rPr>
              <a:t>ed</a:t>
            </a:r>
            <a:r>
              <a:rPr lang="en-US" sz="1200" kern="1200" baseline="0" dirty="0" smtClean="0">
                <a:solidFill>
                  <a:schemeClr val="tx1"/>
                </a:solidFill>
                <a:latin typeface="+mn-lt"/>
                <a:ea typeface="+mn-ea"/>
                <a:cs typeface="+mn-cs"/>
              </a:rPr>
              <a:t> 3, St Louis, 2003,</a:t>
            </a:r>
          </a:p>
          <a:p>
            <a:r>
              <a:rPr lang="en-US" sz="1200" kern="1200" baseline="0" dirty="0" smtClean="0">
                <a:solidFill>
                  <a:schemeClr val="tx1"/>
                </a:solidFill>
                <a:latin typeface="+mn-lt"/>
                <a:ea typeface="+mn-ea"/>
                <a:cs typeface="+mn-cs"/>
              </a:rPr>
              <a:t>Saunders.</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D1CEF0E-0567-4112-B128-C4CF9AB97A11}"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Hepatic artery provides approximately 20-30% of the total hepatic blood flow in health, in the presence of portal </a:t>
            </a:r>
            <a:r>
              <a:rPr lang="en-US" dirty="0" err="1" smtClean="0"/>
              <a:t>hypoperfusion</a:t>
            </a:r>
            <a:r>
              <a:rPr lang="en-US" dirty="0" smtClean="0"/>
              <a:t>, this flow increases by up to 4 fold. </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major route for removal of the </a:t>
            </a:r>
            <a:r>
              <a:rPr lang="en-US" dirty="0" smtClean="0">
                <a:hlinkClick r:id="rId3" action="ppaction://hlinkfile"/>
              </a:rPr>
              <a:t>ammonia</a:t>
            </a:r>
            <a:r>
              <a:rPr lang="en-US" dirty="0" smtClean="0"/>
              <a:t> produced in the metabolism of </a:t>
            </a:r>
            <a:r>
              <a:rPr lang="en-US" dirty="0" smtClean="0">
                <a:hlinkClick r:id="rId4" action="ppaction://hlinkfile"/>
              </a:rPr>
              <a:t>amino acids</a:t>
            </a:r>
            <a:r>
              <a:rPr lang="en-US" dirty="0" smtClean="0"/>
              <a:t> in the liver and kidney.</a:t>
            </a:r>
            <a:br>
              <a:rPr lang="en-US" dirty="0" smtClean="0"/>
            </a:br>
            <a:r>
              <a:rPr lang="en-US" dirty="0" smtClean="0"/>
              <a:t>*CATS</a:t>
            </a:r>
            <a:r>
              <a:rPr lang="en-US" baseline="0" dirty="0" smtClean="0"/>
              <a:t> – lack the ability to synthesize </a:t>
            </a:r>
            <a:r>
              <a:rPr lang="en-US" baseline="0" dirty="0" err="1" smtClean="0"/>
              <a:t>arginine</a:t>
            </a:r>
            <a:r>
              <a:rPr lang="en-US" baseline="0" dirty="0" smtClean="0"/>
              <a:t> and thus can develop HE in the absence of PSS and severe liver dysfunction. Simple fasting can result in </a:t>
            </a:r>
            <a:r>
              <a:rPr lang="en-US" baseline="0" dirty="0" err="1" smtClean="0"/>
              <a:t>hyperammonemia</a:t>
            </a:r>
            <a:r>
              <a:rPr lang="en-US" baseline="0" dirty="0" smtClean="0"/>
              <a:t> and HE. Compounded with liver dysfunction associated with HL.</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29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baseline="0" dirty="0" smtClean="0">
                <a:solidFill>
                  <a:schemeClr val="tx1"/>
                </a:solidFill>
                <a:latin typeface="+mn-lt"/>
                <a:ea typeface="+mn-ea"/>
                <a:cs typeface="+mn-cs"/>
              </a:rPr>
              <a:t>Scavenger role of the </a:t>
            </a:r>
            <a:r>
              <a:rPr lang="en-US" sz="1200" b="0" kern="1200" baseline="0" dirty="0" err="1" smtClean="0">
                <a:solidFill>
                  <a:schemeClr val="tx1"/>
                </a:solidFill>
                <a:latin typeface="+mn-lt"/>
                <a:ea typeface="+mn-ea"/>
                <a:cs typeface="+mn-cs"/>
              </a:rPr>
              <a:t>perivenous</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hepatocyte</a:t>
            </a:r>
            <a:r>
              <a:rPr lang="en-US" sz="1200" b="0" kern="1200" baseline="0" dirty="0" smtClean="0">
                <a:solidFill>
                  <a:schemeClr val="tx1"/>
                </a:solidFill>
                <a:latin typeface="+mn-lt"/>
                <a:ea typeface="+mn-ea"/>
                <a:cs typeface="+mn-cs"/>
              </a:rPr>
              <a:t>. The majority of the ammonia is metabolized to urea in the </a:t>
            </a:r>
            <a:r>
              <a:rPr lang="en-US" sz="1200" b="0" kern="1200" baseline="0" dirty="0" err="1" smtClean="0">
                <a:solidFill>
                  <a:schemeClr val="tx1"/>
                </a:solidFill>
                <a:latin typeface="+mn-lt"/>
                <a:ea typeface="+mn-ea"/>
                <a:cs typeface="+mn-cs"/>
              </a:rPr>
              <a:t>periportal</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hepatocytes</a:t>
            </a:r>
            <a:r>
              <a:rPr lang="en-US" sz="1200" b="0" kern="1200" baseline="0" dirty="0" smtClean="0">
                <a:solidFill>
                  <a:schemeClr val="tx1"/>
                </a:solidFill>
                <a:latin typeface="+mn-lt"/>
                <a:ea typeface="+mn-ea"/>
                <a:cs typeface="+mn-cs"/>
              </a:rPr>
              <a:t>. Ammonia not metabolized to urea is taken into the </a:t>
            </a:r>
            <a:r>
              <a:rPr lang="en-US" sz="1200" b="0" kern="1200" baseline="0" dirty="0" err="1" smtClean="0">
                <a:solidFill>
                  <a:schemeClr val="tx1"/>
                </a:solidFill>
                <a:latin typeface="+mn-lt"/>
                <a:ea typeface="+mn-ea"/>
                <a:cs typeface="+mn-cs"/>
              </a:rPr>
              <a:t>perivenous</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hepatocytes</a:t>
            </a:r>
            <a:r>
              <a:rPr lang="en-US" sz="1200" b="0" kern="1200" baseline="0" dirty="0" smtClean="0">
                <a:solidFill>
                  <a:schemeClr val="tx1"/>
                </a:solidFill>
                <a:latin typeface="+mn-lt"/>
                <a:ea typeface="+mn-ea"/>
                <a:cs typeface="+mn-cs"/>
              </a:rPr>
              <a:t> and metabolized to glutamine (catalyzed by glutamine </a:t>
            </a:r>
            <a:r>
              <a:rPr lang="en-US" sz="1200" b="0" kern="1200" baseline="0" dirty="0" err="1" smtClean="0">
                <a:solidFill>
                  <a:schemeClr val="tx1"/>
                </a:solidFill>
                <a:latin typeface="+mn-lt"/>
                <a:ea typeface="+mn-ea"/>
                <a:cs typeface="+mn-cs"/>
              </a:rPr>
              <a:t>synthetase</a:t>
            </a:r>
            <a:r>
              <a:rPr lang="en-US" sz="1200" b="0" kern="1200" baseline="0" dirty="0" smtClean="0">
                <a:solidFill>
                  <a:schemeClr val="tx1"/>
                </a:solidFill>
                <a:latin typeface="+mn-lt"/>
                <a:ea typeface="+mn-ea"/>
                <a:cs typeface="+mn-cs"/>
              </a:rPr>
              <a:t>). This prevents ammonia from entering the systemic circulation and allows for uncoupling of urea production, which may be useful in acid-base regulation.</a:t>
            </a:r>
          </a:p>
          <a:p>
            <a:r>
              <a:rPr lang="en-US" dirty="0" smtClean="0"/>
              <a:t> Ammonia undergoes</a:t>
            </a:r>
            <a:r>
              <a:rPr lang="en-US" baseline="0" dirty="0" smtClean="0"/>
              <a:t> r</a:t>
            </a:r>
            <a:r>
              <a:rPr lang="en-US" dirty="0" smtClean="0"/>
              <a:t>enal excretion.</a:t>
            </a:r>
            <a:r>
              <a:rPr lang="en-US" baseline="0" dirty="0" smtClean="0"/>
              <a:t> </a:t>
            </a:r>
            <a:r>
              <a:rPr lang="en-US" dirty="0" smtClean="0"/>
              <a:t>Glutamine can be metabolized to liberate ammonia in the intestines and kidneys. </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Glutamine is </a:t>
            </a:r>
            <a:r>
              <a:rPr lang="en-US" dirty="0" err="1" smtClean="0"/>
              <a:t>osmotically</a:t>
            </a:r>
            <a:r>
              <a:rPr lang="en-US" dirty="0" smtClean="0"/>
              <a:t> active. Ammonia also potentiates </a:t>
            </a:r>
            <a:r>
              <a:rPr lang="en-US" dirty="0" err="1" smtClean="0"/>
              <a:t>aquaporin</a:t>
            </a:r>
            <a:r>
              <a:rPr lang="en-US" dirty="0" smtClean="0"/>
              <a:t> 4,</a:t>
            </a:r>
            <a:r>
              <a:rPr lang="en-US" baseline="0" dirty="0" smtClean="0"/>
              <a:t> w</a:t>
            </a:r>
            <a:r>
              <a:rPr lang="en-US" dirty="0" smtClean="0"/>
              <a:t>ater channel expressed widely in </a:t>
            </a:r>
            <a:r>
              <a:rPr lang="en-US" dirty="0" err="1" smtClean="0"/>
              <a:t>astrocytes</a:t>
            </a:r>
            <a:r>
              <a:rPr lang="en-US" dirty="0" smtClean="0"/>
              <a:t>.</a:t>
            </a:r>
          </a:p>
          <a:p>
            <a:r>
              <a:rPr lang="en-US" dirty="0" err="1" smtClean="0"/>
              <a:t>Astrocyte</a:t>
            </a:r>
            <a:r>
              <a:rPr lang="en-US" dirty="0" smtClean="0"/>
              <a:t> edema depletes </a:t>
            </a:r>
            <a:r>
              <a:rPr lang="en-US" dirty="0" err="1" smtClean="0"/>
              <a:t>taurine</a:t>
            </a:r>
            <a:endParaRPr lang="en-US" dirty="0" smtClean="0"/>
          </a:p>
          <a:p>
            <a:r>
              <a:rPr lang="en-US" dirty="0" smtClean="0"/>
              <a:t>Accumulation of glutamine</a:t>
            </a:r>
          </a:p>
          <a:p>
            <a:pPr lvl="1"/>
            <a:r>
              <a:rPr lang="en-US" dirty="0" smtClean="0"/>
              <a:t>Taken up by mitochondria </a:t>
            </a:r>
          </a:p>
          <a:p>
            <a:pPr lvl="1"/>
            <a:r>
              <a:rPr lang="en-US" dirty="0" smtClean="0"/>
              <a:t>Elevated mitochondrial ammonia levels</a:t>
            </a:r>
          </a:p>
          <a:p>
            <a:pPr lvl="1"/>
            <a:r>
              <a:rPr lang="en-US" dirty="0" smtClean="0"/>
              <a:t>Stimulates ROS, RNS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32</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11 dogs with confirmed PSS and 12 control dogs fed low and high protein</a:t>
            </a:r>
            <a:r>
              <a:rPr lang="en-US" baseline="0" dirty="0" smtClean="0"/>
              <a:t> diets. </a:t>
            </a:r>
            <a:r>
              <a:rPr lang="en-US" dirty="0" smtClean="0"/>
              <a:t>Serum levels of GLN, TRP</a:t>
            </a:r>
            <a:r>
              <a:rPr lang="en-US" baseline="0" dirty="0" smtClean="0"/>
              <a:t> and HIAA were not different between PSS dogs and control dogs.</a:t>
            </a:r>
            <a:r>
              <a:rPr lang="en-US" sz="1200" kern="1200" baseline="0" dirty="0" smtClean="0">
                <a:solidFill>
                  <a:schemeClr val="tx1"/>
                </a:solidFill>
                <a:latin typeface="+mn-lt"/>
                <a:ea typeface="+mn-ea"/>
                <a:cs typeface="+mn-cs"/>
              </a:rPr>
              <a:t> 1—Diagram of the proposed effect of ammonia on tryptophan metabolism. Ammonia is metabolized to glutamine,</a:t>
            </a:r>
          </a:p>
          <a:p>
            <a:r>
              <a:rPr lang="en-US" sz="1200" kern="1200" baseline="0" dirty="0" smtClean="0">
                <a:solidFill>
                  <a:schemeClr val="tx1"/>
                </a:solidFill>
                <a:latin typeface="+mn-lt"/>
                <a:ea typeface="+mn-ea"/>
                <a:cs typeface="+mn-cs"/>
              </a:rPr>
              <a:t>which shares an </a:t>
            </a:r>
            <a:r>
              <a:rPr lang="en-US" sz="1200" kern="1200" baseline="0" dirty="0" err="1" smtClean="0">
                <a:solidFill>
                  <a:schemeClr val="tx1"/>
                </a:solidFill>
                <a:latin typeface="+mn-lt"/>
                <a:ea typeface="+mn-ea"/>
                <a:cs typeface="+mn-cs"/>
              </a:rPr>
              <a:t>antiport</a:t>
            </a:r>
            <a:r>
              <a:rPr lang="en-US" sz="1200" kern="1200" baseline="0" dirty="0" smtClean="0">
                <a:solidFill>
                  <a:schemeClr val="tx1"/>
                </a:solidFill>
                <a:latin typeface="+mn-lt"/>
                <a:ea typeface="+mn-ea"/>
                <a:cs typeface="+mn-cs"/>
              </a:rPr>
              <a:t> transport mechanism across the blood brain barrier with tryptophan. An increase in tryptophan transport leads to an increased flux through the serotonin and </a:t>
            </a:r>
            <a:r>
              <a:rPr lang="en-US" sz="1200" kern="1200" baseline="0" dirty="0" err="1" smtClean="0">
                <a:solidFill>
                  <a:schemeClr val="tx1"/>
                </a:solidFill>
                <a:latin typeface="+mn-lt"/>
                <a:ea typeface="+mn-ea"/>
                <a:cs typeface="+mn-cs"/>
              </a:rPr>
              <a:t>quinolinic</a:t>
            </a:r>
            <a:r>
              <a:rPr lang="en-US" sz="1200" kern="1200" baseline="0" dirty="0" smtClean="0">
                <a:solidFill>
                  <a:schemeClr val="tx1"/>
                </a:solidFill>
                <a:latin typeface="+mn-lt"/>
                <a:ea typeface="+mn-ea"/>
                <a:cs typeface="+mn-cs"/>
              </a:rPr>
              <a:t> acid </a:t>
            </a:r>
            <a:r>
              <a:rPr lang="en-US" sz="1200" kern="1200" baseline="0" dirty="0" err="1" smtClean="0">
                <a:solidFill>
                  <a:schemeClr val="tx1"/>
                </a:solidFill>
                <a:latin typeface="+mn-lt"/>
                <a:ea typeface="+mn-ea"/>
                <a:cs typeface="+mn-cs"/>
              </a:rPr>
              <a:t>pathways.NMDA</a:t>
            </a:r>
            <a:r>
              <a:rPr lang="en-US" sz="1200" kern="1200" baseline="0" dirty="0" smtClean="0">
                <a:solidFill>
                  <a:schemeClr val="tx1"/>
                </a:solidFill>
                <a:latin typeface="+mn-lt"/>
                <a:ea typeface="+mn-ea"/>
                <a:cs typeface="+mn-cs"/>
              </a:rPr>
              <a:t> = n-methyl-d-</a:t>
            </a:r>
            <a:r>
              <a:rPr lang="en-US" sz="1200" kern="1200" baseline="0" dirty="0" err="1" smtClean="0">
                <a:solidFill>
                  <a:schemeClr val="tx1"/>
                </a:solidFill>
                <a:latin typeface="+mn-lt"/>
                <a:ea typeface="+mn-ea"/>
                <a:cs typeface="+mn-cs"/>
              </a:rPr>
              <a:t>aspartate</a:t>
            </a:r>
            <a:endParaRPr lang="en-US" sz="1200" kern="1200" baseline="0" dirty="0" smtClean="0">
              <a:solidFill>
                <a:schemeClr val="tx1"/>
              </a:solidFill>
              <a:latin typeface="+mn-lt"/>
              <a:ea typeface="+mn-ea"/>
              <a:cs typeface="+mn-cs"/>
            </a:endParaRPr>
          </a:p>
          <a:p>
            <a:r>
              <a:rPr lang="en-US" dirty="0" smtClean="0"/>
              <a:t>QUIN is an</a:t>
            </a:r>
            <a:r>
              <a:rPr lang="en-US" baseline="0" dirty="0" smtClean="0"/>
              <a:t> NMDA agonist – neurotoxin, causes free radical formation independent of effects on NMDA receptor. </a:t>
            </a:r>
          </a:p>
          <a:p>
            <a:endParaRPr lang="en-US" baseline="0" dirty="0" smtClean="0"/>
          </a:p>
          <a:p>
            <a:r>
              <a:rPr lang="en-US" baseline="0" dirty="0" smtClean="0"/>
              <a:t>The tryptophan metabolites serotonin and QUIN are important agonists of inhibitory and excitatory neurotransmission although the exact alterations in both of these systems in patients with HE are complex and incompletely understood. Overstimulation of the NMDA receptors by glutamate and ammonia can cause seizures and neurotoxicity in part as a result of free radical formation. </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33</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Benzodiazepines</a:t>
            </a:r>
            <a:r>
              <a:rPr lang="en-US" baseline="0" dirty="0" smtClean="0"/>
              <a:t> are GABA-</a:t>
            </a:r>
            <a:r>
              <a:rPr lang="en-US" baseline="0" dirty="0" err="1" smtClean="0"/>
              <a:t>ergic</a:t>
            </a:r>
            <a:r>
              <a:rPr lang="en-US" baseline="0" dirty="0" smtClean="0"/>
              <a:t>. Increased synthesis and decreased clearance. </a:t>
            </a:r>
          </a:p>
          <a:p>
            <a:r>
              <a:rPr lang="en-US" baseline="0" dirty="0" smtClean="0"/>
              <a:t>GABA is the most important inhibitory neurotransmitter in the CNS.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Humans</a:t>
            </a:r>
            <a:r>
              <a:rPr lang="en-US" baseline="0" dirty="0" smtClean="0"/>
              <a:t> with HE and SIRS improve neurologically with resolution of SIRS</a:t>
            </a:r>
          </a:p>
          <a:p>
            <a:r>
              <a:rPr lang="en-US" dirty="0" smtClean="0"/>
              <a:t>Increased BBB permeability</a:t>
            </a:r>
          </a:p>
          <a:p>
            <a:r>
              <a:rPr lang="en-US" dirty="0" smtClean="0"/>
              <a:t>Altered glutamate uptake by </a:t>
            </a:r>
            <a:r>
              <a:rPr lang="en-US" dirty="0" err="1" smtClean="0"/>
              <a:t>astrocytes</a:t>
            </a:r>
            <a:endParaRPr lang="en-US" dirty="0" smtClean="0"/>
          </a:p>
          <a:p>
            <a:r>
              <a:rPr lang="en-US" dirty="0" smtClean="0"/>
              <a:t>Altered expression of GABA receptors</a:t>
            </a:r>
          </a:p>
          <a:p>
            <a:r>
              <a:rPr lang="en-US" dirty="0" smtClean="0"/>
              <a:t>Ammonia has been shown to induce </a:t>
            </a:r>
            <a:r>
              <a:rPr lang="en-US" dirty="0" err="1" smtClean="0"/>
              <a:t>neutrophil</a:t>
            </a:r>
            <a:r>
              <a:rPr lang="en-US" dirty="0" smtClean="0"/>
              <a:t> dysfunction by inducing cell swelling,</a:t>
            </a:r>
            <a:r>
              <a:rPr lang="en-US" baseline="0" dirty="0" smtClean="0"/>
              <a:t> impaired </a:t>
            </a:r>
            <a:r>
              <a:rPr lang="en-US" baseline="0" dirty="0" err="1" smtClean="0"/>
              <a:t>phagocytosis</a:t>
            </a:r>
            <a:r>
              <a:rPr lang="en-US" baseline="0" dirty="0" smtClean="0"/>
              <a:t>, and increased oxidative burst in normal </a:t>
            </a:r>
            <a:r>
              <a:rPr lang="en-US" baseline="0" dirty="0" err="1" smtClean="0"/>
              <a:t>neutrophils</a:t>
            </a:r>
            <a:r>
              <a:rPr lang="en-US" baseline="0" dirty="0" smtClean="0"/>
              <a:t>. Makes patients vulnerable to developing bacterial and fungal infections, induces oxidative stress and may result in “sepsis-like” immune paralysis.</a:t>
            </a:r>
            <a:endParaRPr lang="en-US" dirty="0" smtClean="0"/>
          </a:p>
          <a:p>
            <a:r>
              <a:rPr lang="en-US" baseline="0" dirty="0" smtClean="0"/>
              <a:t>AAA (tryptophan, tyrosine, phenylalanine) normally removed by the liver. Metabolites of AAA block dopamine and NE induced neurotransmission – get an increase in the synthesis of false neurotransmitters and a decreased synthesis of NE and dopamine.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Drugs: benzodiazepines, antihistamines, barbiturates, </a:t>
            </a:r>
            <a:r>
              <a:rPr lang="en-US" dirty="0" err="1" smtClean="0"/>
              <a:t>phenothiazines</a:t>
            </a:r>
            <a:r>
              <a:rPr lang="en-US" dirty="0" smtClean="0"/>
              <a:t>, </a:t>
            </a:r>
            <a:r>
              <a:rPr lang="en-US" dirty="0" err="1" smtClean="0"/>
              <a:t>metronidazole</a:t>
            </a:r>
            <a:endParaRPr lang="en-US" dirty="0" smtClean="0"/>
          </a:p>
          <a:p>
            <a:r>
              <a:rPr lang="en-US" dirty="0" smtClean="0"/>
              <a:t>Alkalosis  increases ammonia diffusion into the CNS </a:t>
            </a:r>
          </a:p>
          <a:p>
            <a:r>
              <a:rPr lang="en-US" dirty="0" err="1" smtClean="0"/>
              <a:t>Hypokalemia</a:t>
            </a:r>
            <a:r>
              <a:rPr lang="en-US" dirty="0" smtClean="0"/>
              <a:t> stimulates renal ammonia production</a:t>
            </a:r>
          </a:p>
          <a:p>
            <a:r>
              <a:rPr lang="en-US" dirty="0" smtClean="0"/>
              <a:t>Use fresh blood products</a:t>
            </a:r>
            <a:r>
              <a:rPr lang="en-US" baseline="0" dirty="0" smtClean="0"/>
              <a:t> – stored blood can have increased </a:t>
            </a:r>
            <a:r>
              <a:rPr lang="en-US" baseline="0" smtClean="0"/>
              <a:t>ammonia levels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Kidneys</a:t>
            </a:r>
            <a:r>
              <a:rPr lang="en-US" baseline="0" dirty="0" smtClean="0"/>
              <a:t> may palpate large secondary to increased GFR, renal </a:t>
            </a:r>
            <a:r>
              <a:rPr lang="en-US" baseline="0" dirty="0" err="1" smtClean="0"/>
              <a:t>gluconeogenesis</a:t>
            </a:r>
            <a:r>
              <a:rPr lang="en-US" baseline="0" dirty="0" smtClean="0"/>
              <a:t>, renal cell hypertrophy induced by high ammonia levels.  Cystic calculi may be palpated.  </a:t>
            </a:r>
          </a:p>
          <a:p>
            <a:r>
              <a:rPr lang="en-US" baseline="0" dirty="0" smtClean="0"/>
              <a:t>In one study, 50% of male dogs were </a:t>
            </a:r>
            <a:r>
              <a:rPr lang="en-US" baseline="0" dirty="0" err="1" smtClean="0"/>
              <a:t>cryptorchid</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Mild</a:t>
            </a:r>
            <a:r>
              <a:rPr lang="en-US" baseline="0" dirty="0" smtClean="0"/>
              <a:t> to moderate </a:t>
            </a:r>
            <a:r>
              <a:rPr lang="en-US" baseline="0" dirty="0" err="1" smtClean="0"/>
              <a:t>microcytic</a:t>
            </a:r>
            <a:r>
              <a:rPr lang="en-US" baseline="0" dirty="0" smtClean="0"/>
              <a:t> </a:t>
            </a:r>
            <a:r>
              <a:rPr lang="en-US" baseline="0" dirty="0" err="1" smtClean="0"/>
              <a:t>normochromic</a:t>
            </a:r>
            <a:r>
              <a:rPr lang="en-US" baseline="0" dirty="0" smtClean="0"/>
              <a:t> </a:t>
            </a:r>
            <a:r>
              <a:rPr lang="en-US" baseline="0" dirty="0" err="1" smtClean="0"/>
              <a:t>nonregenerative</a:t>
            </a:r>
            <a:r>
              <a:rPr lang="en-US" baseline="0" dirty="0" smtClean="0"/>
              <a:t> anemia</a:t>
            </a:r>
          </a:p>
          <a:p>
            <a:r>
              <a:rPr lang="en-US" baseline="0" dirty="0" err="1" smtClean="0"/>
              <a:t>Microcytosis</a:t>
            </a:r>
            <a:r>
              <a:rPr lang="en-US" baseline="0" dirty="0" smtClean="0"/>
              <a:t> reported with or without anemia in 60-72% of dogs but only 30% cats. Usually resolved after shunt fixation.</a:t>
            </a:r>
          </a:p>
          <a:p>
            <a:r>
              <a:rPr lang="en-US" baseline="0" dirty="0" err="1" smtClean="0"/>
              <a:t>Leukocytosis</a:t>
            </a:r>
            <a:r>
              <a:rPr lang="en-US" baseline="0" dirty="0" smtClean="0"/>
              <a:t> is due to inadequate hepatic </a:t>
            </a:r>
            <a:r>
              <a:rPr lang="en-US" baseline="0" dirty="0" err="1" smtClean="0"/>
              <a:t>endotoxin</a:t>
            </a:r>
            <a:r>
              <a:rPr lang="en-US" baseline="0" dirty="0" smtClean="0"/>
              <a:t> and bacterial clearance from the portal circulation – has been associated with a poor prognosis.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39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Serum biochemical</a:t>
            </a:r>
            <a:r>
              <a:rPr lang="en-US" baseline="0" dirty="0" smtClean="0"/>
              <a:t> abnormalities are extremely common. Most are due to decreased hepatic synthesis</a:t>
            </a:r>
          </a:p>
          <a:p>
            <a:r>
              <a:rPr lang="en-US" baseline="0" dirty="0" smtClean="0"/>
              <a:t>In cats, low albumin is uncommon but low BUN and Cr are common</a:t>
            </a:r>
          </a:p>
          <a:p>
            <a:r>
              <a:rPr lang="en-US" baseline="0" dirty="0" smtClean="0"/>
              <a:t>Liver enzyme elevations are usually mild to moderate. ALP is typically higher than ALT in dogs with PSS due to contribution from bone </a:t>
            </a:r>
            <a:r>
              <a:rPr lang="en-US" baseline="0" dirty="0" err="1" smtClean="0"/>
              <a:t>isoenzyme</a:t>
            </a:r>
            <a:r>
              <a:rPr lang="en-US" baseline="0" dirty="0" smtClean="0"/>
              <a:t> in growing animals. </a:t>
            </a:r>
          </a:p>
          <a:p>
            <a:r>
              <a:rPr lang="en-US" baseline="0" dirty="0" smtClean="0"/>
              <a:t>Hypoglycemia occurs in 22-47% of dogs with CPSS and is associated with poor muscle mass, low body fat, low hepatic glycogen stores, impaired </a:t>
            </a:r>
            <a:r>
              <a:rPr lang="en-US" baseline="0" dirty="0" err="1" smtClean="0"/>
              <a:t>gluconeogenesis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Dogs with MVD DO NOT develop ammonium </a:t>
            </a:r>
            <a:r>
              <a:rPr lang="en-US" dirty="0" err="1" smtClean="0"/>
              <a:t>biurate</a:t>
            </a:r>
            <a:r>
              <a:rPr lang="en-US" dirty="0" smtClean="0"/>
              <a:t> urine crystals because the do not have high ammonia values</a:t>
            </a:r>
          </a:p>
          <a:p>
            <a:pPr>
              <a:buFont typeface="Wingdings"/>
              <a:buChar char="Ø"/>
            </a:pPr>
            <a:r>
              <a:rPr lang="en-US" dirty="0" smtClean="0"/>
              <a:t>50% dogs have low USG</a:t>
            </a:r>
            <a:r>
              <a:rPr lang="en-US" baseline="0" dirty="0" smtClean="0"/>
              <a:t> likely from </a:t>
            </a:r>
            <a:r>
              <a:rPr lang="en-US" baseline="0" dirty="0" err="1" smtClean="0"/>
              <a:t>polydipsia</a:t>
            </a:r>
            <a:r>
              <a:rPr lang="en-US" baseline="0" dirty="0" smtClean="0"/>
              <a:t> and poor </a:t>
            </a:r>
            <a:r>
              <a:rPr lang="en-US" baseline="0" dirty="0" err="1" smtClean="0"/>
              <a:t>medullary</a:t>
            </a:r>
            <a:r>
              <a:rPr lang="en-US" baseline="0" dirty="0" smtClean="0"/>
              <a:t> concentrating gradient that occurs with low BUN.</a:t>
            </a:r>
          </a:p>
          <a:p>
            <a:pPr>
              <a:buFont typeface="Wingdings"/>
              <a:buChar char="Ø"/>
            </a:pPr>
            <a:r>
              <a:rPr lang="en-US" baseline="0" dirty="0" smtClean="0"/>
              <a:t>Ammonium </a:t>
            </a:r>
            <a:r>
              <a:rPr lang="en-US" baseline="0" dirty="0" err="1" smtClean="0"/>
              <a:t>biurate</a:t>
            </a:r>
            <a:r>
              <a:rPr lang="en-US" baseline="0" dirty="0" smtClean="0"/>
              <a:t> </a:t>
            </a:r>
            <a:r>
              <a:rPr lang="en-US" baseline="0" dirty="0" err="1" smtClean="0"/>
              <a:t>crystalluria</a:t>
            </a:r>
            <a:r>
              <a:rPr lang="en-US" baseline="0" dirty="0" smtClean="0"/>
              <a:t> seen in 26-57% of dogs and 16-42% cats </a:t>
            </a:r>
          </a:p>
          <a:p>
            <a:pPr>
              <a:buFont typeface="Wingdings"/>
              <a:buChar char="Ø"/>
            </a:pPr>
            <a:r>
              <a:rPr lang="en-US" baseline="0" dirty="0" err="1" smtClean="0"/>
              <a:t>Proteinuria</a:t>
            </a:r>
            <a:r>
              <a:rPr lang="en-US" baseline="0" dirty="0" smtClean="0"/>
              <a:t> can be seen secondary to </a:t>
            </a:r>
            <a:r>
              <a:rPr lang="en-US" baseline="0" dirty="0" err="1" smtClean="0"/>
              <a:t>glomerular</a:t>
            </a:r>
            <a:r>
              <a:rPr lang="en-US" baseline="0" dirty="0" smtClean="0"/>
              <a:t> sclerosis or underlying </a:t>
            </a:r>
            <a:r>
              <a:rPr lang="en-US" baseline="0" dirty="0" err="1" smtClean="0"/>
              <a:t>glomerulonephropathy</a:t>
            </a:r>
            <a:r>
              <a:rPr lang="en-US" baseline="0" dirty="0" smtClean="0"/>
              <a:t> – possibly occurs because liver can’t filter out antigens and they deposit in kidney.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Collect into lithium</a:t>
            </a:r>
            <a:r>
              <a:rPr lang="en-US" baseline="0" dirty="0" smtClean="0"/>
              <a:t> heparin </a:t>
            </a:r>
            <a:r>
              <a:rPr lang="en-US" baseline="0" dirty="0" err="1" smtClean="0"/>
              <a:t>vacutainer</a:t>
            </a:r>
            <a:endParaRPr lang="en-US" dirty="0" smtClean="0"/>
          </a:p>
          <a:p>
            <a:r>
              <a:rPr lang="en-US" dirty="0" smtClean="0"/>
              <a:t>Small number</a:t>
            </a:r>
            <a:r>
              <a:rPr lang="en-US" baseline="0" dirty="0" smtClean="0"/>
              <a:t> of animals have a NORMAL postprandial with ELEVATED fasting</a:t>
            </a:r>
          </a:p>
          <a:p>
            <a:r>
              <a:rPr lang="en-US" baseline="0" dirty="0" smtClean="0"/>
              <a:t>Larger number of animals have a ELEVATED postprandial and NORMAL fasting</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45</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False negative =</a:t>
            </a:r>
            <a:r>
              <a:rPr lang="en-US" baseline="0" dirty="0" smtClean="0"/>
              <a:t> falsely lowered values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46</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Balkman</a:t>
            </a:r>
            <a:r>
              <a:rPr lang="en-US" baseline="0" dirty="0" smtClean="0"/>
              <a:t> CE, 2003 JAVMA paper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Normally only small amounts of BA excreted in urine.</a:t>
            </a:r>
            <a:r>
              <a:rPr lang="en-US" baseline="0" dirty="0" smtClean="0"/>
              <a:t> High TSBA can lead to urinary excretion of water-soluble forms. Two prospective studies were done at Cornell and showed that UBA in randomly collected urine can effectively screen for abnormally increased TSBA in dogs and cats. UBA values have to be normalized against urine Cr.  At present, no commercial laboratory offers this test on a routine basis.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Plasma analysis</a:t>
            </a:r>
            <a:r>
              <a:rPr lang="en-US" baseline="0" dirty="0" smtClean="0"/>
              <a:t> needs to be done within 20 minutes of sample collection. Blood stasis and </a:t>
            </a:r>
            <a:r>
              <a:rPr lang="en-US" baseline="0" dirty="0" err="1" smtClean="0"/>
              <a:t>hemolysis</a:t>
            </a:r>
            <a:r>
              <a:rPr lang="en-US" baseline="0" dirty="0" smtClean="0"/>
              <a:t> can falsely elevated ammonia levels.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Sensitivity of 95-100% for hepatic insufficiency</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48</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Versus TSBA with sensitivity</a:t>
            </a:r>
            <a:r>
              <a:rPr lang="en-US" baseline="0" dirty="0" smtClean="0"/>
              <a:t> of 92.2% and specificity of 17.9-67.9%</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49</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Chronic PSS will have PTT, +/- PT prolongation</a:t>
            </a:r>
            <a:r>
              <a:rPr lang="en-US" baseline="0" dirty="0" smtClean="0"/>
              <a:t> versus ALF where both are prolonged. Due to many factors including impaired hepatic synthesis, qualitative abnormalities, clearance of coagulation factors. Might be due to factor XII. Study by </a:t>
            </a:r>
            <a:r>
              <a:rPr lang="en-US" baseline="0" dirty="0" err="1" smtClean="0"/>
              <a:t>Kummeling</a:t>
            </a:r>
            <a:r>
              <a:rPr lang="en-US" baseline="0" dirty="0" smtClean="0"/>
              <a:t> A et al JVIM 2006 showed lower platelet counts, lower activity of factors II, V, VII and X and increased FVIII (not made by liver, produced by </a:t>
            </a:r>
            <a:r>
              <a:rPr lang="en-US" baseline="0" dirty="0" err="1" smtClean="0"/>
              <a:t>megakaryocytes</a:t>
            </a:r>
            <a:r>
              <a:rPr lang="en-US" baseline="0" dirty="0" smtClean="0"/>
              <a:t> and endothelial cells) and prolonged PTT versus healthy dogs. </a:t>
            </a:r>
          </a:p>
          <a:p>
            <a:r>
              <a:rPr lang="en-US" baseline="0" dirty="0" smtClean="0"/>
              <a:t>Center study (</a:t>
            </a:r>
            <a:r>
              <a:rPr lang="en-US" baseline="0" dirty="0" err="1" smtClean="0"/>
              <a:t>Toulza</a:t>
            </a:r>
            <a:r>
              <a:rPr lang="en-US" baseline="0" dirty="0" smtClean="0"/>
              <a:t> O 2006) found prolonged PTT in only 7% of PSS dogs while PT was prolonged in 50%</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50</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Seen with portal vein thrombosis as well: not sure if cause or effect</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53</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Low protein C activity was a biomarker of liver function and perfusion,</a:t>
            </a:r>
            <a:r>
              <a:rPr lang="en-US" baseline="0" dirty="0" smtClean="0"/>
              <a:t> n</a:t>
            </a:r>
            <a:r>
              <a:rPr lang="en-US" dirty="0" smtClean="0"/>
              <a:t>ot solely due to end-stage </a:t>
            </a:r>
            <a:r>
              <a:rPr lang="en-US" dirty="0" err="1" smtClean="0"/>
              <a:t>hepatobiliary</a:t>
            </a:r>
            <a:r>
              <a:rPr lang="en-US" dirty="0" smtClean="0"/>
              <a:t> disease or synthetic failure</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54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blood derived from</a:t>
            </a:r>
            <a:r>
              <a:rPr lang="en-US" baseline="0" dirty="0" smtClean="0"/>
              <a:t> the portal vein and the hepatic artery runs down blood pathways called the hepatic sinusoids. These expose liver cells to nutrients, waste products and oxygen. </a:t>
            </a:r>
            <a:r>
              <a:rPr lang="en-US" dirty="0" smtClean="0"/>
              <a:t>Caudal vena cava drains</a:t>
            </a:r>
            <a:r>
              <a:rPr lang="en-US" baseline="0" dirty="0" smtClean="0"/>
              <a:t> blood from the caudal aspect of the body including the leg muscles and skin.  After blood has been processed by the liver cells, it exits the liver through a collecting vein called the hepatic vein.  That blood then enters the Caudal Vena Cava and flows back to the heart to once again be oxygenated by the lungs.  </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Inadequate</a:t>
            </a:r>
            <a:r>
              <a:rPr lang="en-US" baseline="0" dirty="0" smtClean="0"/>
              <a:t> response to ACTH more common in dogs with CPSS after surgery when defined as &lt; 50% rise in post-ACTH </a:t>
            </a:r>
            <a:r>
              <a:rPr lang="en-US" baseline="0" dirty="0" err="1" smtClean="0"/>
              <a:t>cortisol</a:t>
            </a:r>
            <a:r>
              <a:rPr lang="en-US" baseline="0" dirty="0" smtClean="0"/>
              <a:t> (10/16) but not when defined as an increase of &lt; 30 </a:t>
            </a:r>
            <a:r>
              <a:rPr lang="en-US" baseline="0" dirty="0" err="1" smtClean="0"/>
              <a:t>ng</a:t>
            </a:r>
            <a:r>
              <a:rPr lang="en-US" baseline="0" dirty="0" smtClean="0"/>
              <a:t>/ml over </a:t>
            </a:r>
            <a:r>
              <a:rPr lang="en-US" baseline="0" dirty="0" err="1" smtClean="0"/>
              <a:t>baseliness</a:t>
            </a:r>
            <a:r>
              <a:rPr lang="en-US" baseline="0" dirty="0" smtClean="0"/>
              <a:t>. All dogs with inadequate response to ACTH had increased baseline post-op </a:t>
            </a:r>
            <a:r>
              <a:rPr lang="en-US" baseline="0" dirty="0" err="1" smtClean="0"/>
              <a:t>cortisol</a:t>
            </a:r>
            <a:r>
              <a:rPr lang="en-US" baseline="0" dirty="0" smtClean="0"/>
              <a:t> concentration. Response to ACTH did not correlate with </a:t>
            </a:r>
            <a:r>
              <a:rPr lang="en-US" baseline="0" dirty="0" err="1" smtClean="0"/>
              <a:t>postop</a:t>
            </a:r>
            <a:r>
              <a:rPr lang="en-US" baseline="0" dirty="0" smtClean="0"/>
              <a:t> hypoglycemia or prolonged anesthetic complications.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Mn</a:t>
            </a:r>
            <a:r>
              <a:rPr lang="en-US" dirty="0" smtClean="0"/>
              <a:t> toxicity causes neurologic disturbances</a:t>
            </a:r>
            <a:r>
              <a:rPr lang="en-US" baseline="0" dirty="0" smtClean="0"/>
              <a:t> and has been implicated in pathogenesis of HE</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56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Stones can be radiolucent:</a:t>
            </a:r>
            <a:r>
              <a:rPr lang="en-US" baseline="0" dirty="0" smtClean="0"/>
              <a:t> ammonium </a:t>
            </a:r>
            <a:r>
              <a:rPr lang="en-US" baseline="0" dirty="0" err="1" smtClean="0"/>
              <a:t>biurate</a:t>
            </a:r>
            <a:r>
              <a:rPr lang="en-US" baseline="0" dirty="0" smtClean="0"/>
              <a:t> with associated calcium salt or </a:t>
            </a:r>
            <a:r>
              <a:rPr lang="en-US" baseline="0" dirty="0" err="1" smtClean="0"/>
              <a:t>struvite</a:t>
            </a:r>
            <a:r>
              <a:rPr lang="en-US" baseline="0" dirty="0" smtClean="0"/>
              <a:t> shells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58</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Composite image showing the uptake of a radioactive dye from the rectum into the portal vein. Notice that the dye bypasses the liver and appears in the heart and lungs first.</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64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Computed tomography of the abdomen of patient 1 during infusion of contrast into the superior mesenteric artery, showing the patent </a:t>
            </a:r>
            <a:r>
              <a:rPr lang="en-US" dirty="0" err="1" smtClean="0"/>
              <a:t>ductus</a:t>
            </a:r>
            <a:r>
              <a:rPr lang="en-US" dirty="0" smtClean="0"/>
              <a:t> </a:t>
            </a:r>
            <a:r>
              <a:rPr lang="en-US" dirty="0" err="1" smtClean="0"/>
              <a:t>venosus</a:t>
            </a:r>
            <a:r>
              <a:rPr lang="en-US" dirty="0" smtClean="0"/>
              <a:t>. The thin arrow points to the portal vein, the thick arrow to the patent </a:t>
            </a:r>
            <a:r>
              <a:rPr lang="en-US" dirty="0" err="1" smtClean="0"/>
              <a:t>ductus</a:t>
            </a:r>
            <a:r>
              <a:rPr lang="en-US" dirty="0" smtClean="0"/>
              <a:t> </a:t>
            </a:r>
            <a:r>
              <a:rPr lang="en-US" dirty="0" err="1" smtClean="0"/>
              <a:t>venosus</a:t>
            </a:r>
            <a:r>
              <a:rPr lang="en-US" dirty="0" smtClean="0"/>
              <a:t>, and the asterisk marks the inferior vena cava.</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69</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Aids</a:t>
            </a:r>
            <a:r>
              <a:rPr lang="en-US" baseline="0" dirty="0" smtClean="0"/>
              <a:t> in procedural planning</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70</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Abnormal </a:t>
            </a:r>
            <a:r>
              <a:rPr lang="en-US" dirty="0" err="1" smtClean="0"/>
              <a:t>portogram</a:t>
            </a:r>
            <a:r>
              <a:rPr lang="en-US" dirty="0" smtClean="0"/>
              <a:t> with large arrow pointing to shunt and small arrows pointing to lack of vasculature in liver.</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Histologic</a:t>
            </a:r>
            <a:r>
              <a:rPr lang="en-US" dirty="0" smtClean="0"/>
              <a:t> examination of hepatic biopsy samples as a prognostic indicator in dogs undergoing surgical correction of congenital </a:t>
            </a:r>
            <a:r>
              <a:rPr lang="en-US" dirty="0" err="1" smtClean="0"/>
              <a:t>portosystemic</a:t>
            </a:r>
            <a:r>
              <a:rPr lang="en-US" dirty="0" smtClean="0"/>
              <a:t> shunts: 64 cases (1997–2005), JAVMA 2008.</a:t>
            </a:r>
          </a:p>
          <a:p>
            <a:r>
              <a:rPr lang="en-US" dirty="0" smtClean="0"/>
              <a:t>None of the </a:t>
            </a:r>
            <a:r>
              <a:rPr lang="en-US" dirty="0" err="1" smtClean="0"/>
              <a:t>histologic</a:t>
            </a:r>
            <a:r>
              <a:rPr lang="en-US" dirty="0" smtClean="0"/>
              <a:t> features examined were significantly associated with survival time.</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75</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Aimed at controlling clinical signs but does not treat underlying diminished hepatic</a:t>
            </a:r>
            <a:r>
              <a:rPr lang="en-US" baseline="0" dirty="0" smtClean="0"/>
              <a:t> perfusion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Moderate protein restriction </a:t>
            </a:r>
            <a:r>
              <a:rPr lang="en-US" b="0" dirty="0" smtClean="0"/>
              <a:t>Low protein diet</a:t>
            </a:r>
            <a:r>
              <a:rPr lang="en-US" b="0" baseline="0" dirty="0" smtClean="0"/>
              <a:t> </a:t>
            </a:r>
            <a:r>
              <a:rPr lang="en-US" dirty="0" smtClean="0"/>
              <a:t>18-22% for dogs</a:t>
            </a:r>
            <a:r>
              <a:rPr lang="en-US" baseline="0" dirty="0" smtClean="0"/>
              <a:t> </a:t>
            </a:r>
            <a:r>
              <a:rPr lang="en-US" dirty="0" smtClean="0"/>
              <a:t>30-35% for cats</a:t>
            </a:r>
            <a:r>
              <a:rPr lang="en-US" baseline="0" dirty="0" smtClean="0"/>
              <a:t>. </a:t>
            </a:r>
            <a:r>
              <a:rPr lang="en-US" b="0" dirty="0" smtClean="0"/>
              <a:t>Dairy and vegetable proteins</a:t>
            </a:r>
            <a:r>
              <a:rPr lang="en-US" b="0" baseline="0" dirty="0" smtClean="0"/>
              <a:t> </a:t>
            </a:r>
            <a:r>
              <a:rPr lang="en-US" dirty="0" smtClean="0"/>
              <a:t>Lower in aromatic amino acid.</a:t>
            </a:r>
            <a:r>
              <a:rPr lang="en-US" baseline="0" dirty="0" smtClean="0"/>
              <a:t> </a:t>
            </a:r>
            <a:r>
              <a:rPr lang="en-US" dirty="0" smtClean="0"/>
              <a:t>Tyrosine, phenylalanine</a:t>
            </a:r>
            <a:r>
              <a:rPr lang="en-US" baseline="0" dirty="0" smtClean="0"/>
              <a:t>. </a:t>
            </a:r>
            <a:r>
              <a:rPr lang="en-US" dirty="0" smtClean="0"/>
              <a:t>Higher in branch chain amino acids</a:t>
            </a:r>
            <a:r>
              <a:rPr lang="en-US" baseline="0" dirty="0" smtClean="0"/>
              <a:t> </a:t>
            </a:r>
            <a:r>
              <a:rPr lang="en-US" dirty="0" err="1" smtClean="0"/>
              <a:t>Valine</a:t>
            </a:r>
            <a:r>
              <a:rPr lang="en-US" dirty="0" smtClean="0"/>
              <a:t>, </a:t>
            </a:r>
            <a:r>
              <a:rPr lang="en-US" dirty="0" err="1" smtClean="0"/>
              <a:t>leucine</a:t>
            </a:r>
            <a:r>
              <a:rPr lang="en-US" dirty="0" smtClean="0"/>
              <a:t>, </a:t>
            </a:r>
            <a:r>
              <a:rPr lang="en-US" dirty="0" err="1" smtClean="0"/>
              <a:t>isoleucine</a:t>
            </a:r>
            <a:r>
              <a:rPr lang="en-US" baseline="0" dirty="0" smtClean="0"/>
              <a:t> </a:t>
            </a:r>
            <a:r>
              <a:rPr lang="en-US" dirty="0" smtClean="0"/>
              <a:t>More fiber</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Healthy adult cats require 3-5x more dietary</a:t>
            </a:r>
            <a:r>
              <a:rPr lang="en-US" baseline="0" dirty="0" smtClean="0"/>
              <a:t> protein than adult dogs</a:t>
            </a:r>
          </a:p>
          <a:p>
            <a:r>
              <a:rPr lang="en-US" baseline="0" dirty="0" smtClean="0"/>
              <a:t>Renal diets are low in protein but may contain insufficient protein to maintain the animals </a:t>
            </a:r>
            <a:r>
              <a:rPr lang="en-US" baseline="0" dirty="0" err="1" smtClean="0"/>
              <a:t>aa</a:t>
            </a:r>
            <a:r>
              <a:rPr lang="en-US" baseline="0" dirty="0" smtClean="0"/>
              <a:t> requirements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Ratio of non-protein energy to protein important</a:t>
            </a:r>
          </a:p>
          <a:p>
            <a:r>
              <a:rPr lang="en-US" dirty="0" smtClean="0"/>
              <a:t>Energy distribution is important.  Increasing the </a:t>
            </a:r>
            <a:r>
              <a:rPr lang="en-US" dirty="0" err="1" smtClean="0"/>
              <a:t>energy:nitrogen</a:t>
            </a:r>
            <a:r>
              <a:rPr lang="en-US" dirty="0" smtClean="0"/>
              <a:t> ratio</a:t>
            </a:r>
            <a:r>
              <a:rPr lang="en-US" baseline="0" dirty="0" smtClean="0"/>
              <a:t>. Increase fat and carbohydrate calories.</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79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Normally closes</a:t>
            </a:r>
            <a:r>
              <a:rPr lang="en-US" baseline="0" dirty="0" smtClean="0"/>
              <a:t> within 10 days of birth</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11</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Believed that vegetable</a:t>
            </a:r>
            <a:r>
              <a:rPr lang="en-US" baseline="0" dirty="0" smtClean="0"/>
              <a:t> or dairy protein performs better than meat, fish or egg protein sources in humans susceptible to HE. Changing a meat-based diet to a vegetable or dairy protein base yields better results than overall protein restrictions in controlling subclinical HE and maintaining body condition.  </a:t>
            </a:r>
          </a:p>
          <a:p>
            <a:r>
              <a:rPr lang="en-US" baseline="0" dirty="0" smtClean="0"/>
              <a:t>Diets containing dairy and vegetable quality protein are less </a:t>
            </a:r>
            <a:r>
              <a:rPr lang="en-US" baseline="0" dirty="0" err="1" smtClean="0"/>
              <a:t>encephalogenic</a:t>
            </a:r>
            <a:r>
              <a:rPr lang="en-US" baseline="0" dirty="0" smtClean="0"/>
              <a:t> and produce lower blood ammonia concentrations in humans and dogs with hepatic insufficiency compared with meat based diets. </a:t>
            </a:r>
          </a:p>
          <a:p>
            <a:r>
              <a:rPr lang="en-US" baseline="0" dirty="0" err="1" smtClean="0"/>
              <a:t>Cassein</a:t>
            </a:r>
            <a:r>
              <a:rPr lang="en-US" baseline="0" dirty="0" smtClean="0"/>
              <a:t> is the main dairy protein. It forms a “clot” in the stomach and is slowly digested so you get a slower release of amino acids and better nitrogen balance.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Both diets had equal fiber content and comparable branch chain: aromatic</a:t>
            </a:r>
            <a:r>
              <a:rPr lang="en-US" baseline="0" dirty="0" smtClean="0"/>
              <a:t> amino acid content</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Water soluble vitamins should be supplemented</a:t>
            </a:r>
            <a:r>
              <a:rPr lang="en-US" baseline="0" dirty="0" smtClean="0"/>
              <a:t> at 2x maintenance</a:t>
            </a:r>
          </a:p>
          <a:p>
            <a:r>
              <a:rPr lang="en-US" baseline="0" dirty="0" smtClean="0"/>
              <a:t>Fat soluble vitamins include Vitamin K-1 and Vitamin E which is a free radical scavenger</a:t>
            </a:r>
          </a:p>
          <a:p>
            <a:r>
              <a:rPr lang="en-US" baseline="0" dirty="0" smtClean="0"/>
              <a:t>Breed related Cu toxicity, </a:t>
            </a:r>
            <a:r>
              <a:rPr lang="en-US" baseline="0" dirty="0" err="1" smtClean="0"/>
              <a:t>cholestasis</a:t>
            </a:r>
            <a:endParaRPr lang="en-US" baseline="0" dirty="0" smtClean="0"/>
          </a:p>
          <a:p>
            <a:r>
              <a:rPr lang="en-US" baseline="0" dirty="0" smtClean="0"/>
              <a:t>Zinc is a free radical scavenger, aids in urea cycle function, blocks copper uptake, offers </a:t>
            </a:r>
            <a:r>
              <a:rPr lang="en-US" baseline="0" dirty="0" err="1" smtClean="0"/>
              <a:t>hepatoprotection</a:t>
            </a:r>
            <a:r>
              <a:rPr lang="en-US" baseline="0" dirty="0" smtClean="0"/>
              <a:t> from selected </a:t>
            </a:r>
            <a:r>
              <a:rPr lang="en-US" baseline="0" dirty="0" err="1" smtClean="0"/>
              <a:t>hepatotoxins</a:t>
            </a:r>
            <a:endParaRPr lang="en-US" baseline="0" dirty="0" smtClean="0"/>
          </a:p>
          <a:p>
            <a:r>
              <a:rPr lang="en-US" baseline="0" dirty="0" smtClean="0"/>
              <a:t>L-</a:t>
            </a:r>
            <a:r>
              <a:rPr lang="en-US" baseline="0" dirty="0" err="1" smtClean="0"/>
              <a:t>carnitine</a:t>
            </a:r>
            <a:r>
              <a:rPr lang="en-US" baseline="0" dirty="0" smtClean="0"/>
              <a:t>: cats with HL</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decrease in colonic pH creates an environment that is hostile to the survival of </a:t>
            </a:r>
            <a:r>
              <a:rPr lang="en-US" baseline="0" dirty="0" err="1" smtClean="0"/>
              <a:t>urease</a:t>
            </a:r>
            <a:r>
              <a:rPr lang="en-US" baseline="0" dirty="0" smtClean="0"/>
              <a:t>-producing intestinal bacteria and may promote the growth of non-</a:t>
            </a:r>
            <a:r>
              <a:rPr lang="en-US" baseline="0" dirty="0" err="1" smtClean="0"/>
              <a:t>urease</a:t>
            </a:r>
            <a:r>
              <a:rPr lang="en-US" baseline="0" dirty="0" smtClean="0"/>
              <a:t>-producing lactobacilli resulting in decreased production of ammonia in the colonic lumen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87</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Blood is</a:t>
            </a:r>
            <a:r>
              <a:rPr lang="en-US" baseline="0" dirty="0" smtClean="0"/>
              <a:t> highly </a:t>
            </a:r>
            <a:r>
              <a:rPr lang="en-US" baseline="0" dirty="0" err="1" smtClean="0"/>
              <a:t>ammoniagenic</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88</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Midazolam</a:t>
            </a:r>
            <a:r>
              <a:rPr lang="en-US" dirty="0" smtClean="0"/>
              <a:t> preferred over diazepam due</a:t>
            </a:r>
            <a:r>
              <a:rPr lang="en-US" baseline="0" dirty="0" smtClean="0"/>
              <a:t> to lack of propylene glycol as a carrying agent, which requires liver metabolism.  Remember that anticonvulsants can be hard on the liver as well.</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89</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evidence in the human literature that populating the gut with non </a:t>
            </a:r>
            <a:r>
              <a:rPr lang="en-US" dirty="0" err="1" smtClean="0"/>
              <a:t>urease</a:t>
            </a:r>
            <a:r>
              <a:rPr lang="en-US" dirty="0" smtClean="0"/>
              <a:t> producing bacteria is beneficial</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92</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Figure 1 The “Two-hit” hypothesis. In a background of liver injury and </a:t>
            </a:r>
            <a:r>
              <a:rPr lang="en-US" sz="1200" b="1" kern="1200" baseline="0" dirty="0" err="1" smtClean="0">
                <a:solidFill>
                  <a:schemeClr val="tx1"/>
                </a:solidFill>
                <a:latin typeface="+mn-lt"/>
                <a:ea typeface="+mn-ea"/>
                <a:cs typeface="+mn-cs"/>
              </a:rPr>
              <a:t>hyperammonemia</a:t>
            </a:r>
            <a:r>
              <a:rPr lang="en-US" sz="1200" b="1"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a second “hit”, such as an ammonia load following an upper</a:t>
            </a:r>
          </a:p>
          <a:p>
            <a:r>
              <a:rPr lang="en-US" sz="1200" kern="1200" baseline="0" dirty="0" smtClean="0">
                <a:solidFill>
                  <a:schemeClr val="tx1"/>
                </a:solidFill>
                <a:latin typeface="+mn-lt"/>
                <a:ea typeface="+mn-ea"/>
                <a:cs typeface="+mn-cs"/>
              </a:rPr>
              <a:t>gastrointestinal bleed, systemic inflammation/infection, or the development of</a:t>
            </a:r>
          </a:p>
          <a:p>
            <a:r>
              <a:rPr lang="en-US" sz="1200" kern="1200" baseline="0" dirty="0" err="1" smtClean="0">
                <a:solidFill>
                  <a:schemeClr val="tx1"/>
                </a:solidFill>
                <a:latin typeface="+mn-lt"/>
                <a:ea typeface="+mn-ea"/>
                <a:cs typeface="+mn-cs"/>
              </a:rPr>
              <a:t>hyponatremia</a:t>
            </a:r>
            <a:r>
              <a:rPr lang="en-US" sz="1200" kern="1200" baseline="0" dirty="0" smtClean="0">
                <a:solidFill>
                  <a:schemeClr val="tx1"/>
                </a:solidFill>
                <a:latin typeface="+mn-lt"/>
                <a:ea typeface="+mn-ea"/>
                <a:cs typeface="+mn-cs"/>
              </a:rPr>
              <a:t> can drive further </a:t>
            </a:r>
            <a:r>
              <a:rPr lang="en-US" sz="1200" kern="1200" baseline="0" dirty="0" err="1" smtClean="0">
                <a:solidFill>
                  <a:schemeClr val="tx1"/>
                </a:solidFill>
                <a:latin typeface="+mn-lt"/>
                <a:ea typeface="+mn-ea"/>
                <a:cs typeface="+mn-cs"/>
              </a:rPr>
              <a:t>astrocyte</a:t>
            </a:r>
            <a:r>
              <a:rPr lang="en-US" sz="1200" kern="1200" baseline="0" dirty="0" smtClean="0">
                <a:solidFill>
                  <a:schemeClr val="tx1"/>
                </a:solidFill>
                <a:latin typeface="+mn-lt"/>
                <a:ea typeface="+mn-ea"/>
                <a:cs typeface="+mn-cs"/>
              </a:rPr>
              <a:t> swelling, oxidative stress and lead to</a:t>
            </a:r>
          </a:p>
          <a:p>
            <a:r>
              <a:rPr lang="en-US" sz="1200" kern="1200" baseline="0" dirty="0" smtClean="0">
                <a:solidFill>
                  <a:schemeClr val="tx1"/>
                </a:solidFill>
                <a:latin typeface="+mn-lt"/>
                <a:ea typeface="+mn-ea"/>
                <a:cs typeface="+mn-cs"/>
              </a:rPr>
              <a:t>a rapid deterioration in </a:t>
            </a:r>
            <a:r>
              <a:rPr lang="en-US" sz="1200" kern="1200" baseline="0" dirty="0" err="1" smtClean="0">
                <a:solidFill>
                  <a:schemeClr val="tx1"/>
                </a:solidFill>
                <a:latin typeface="+mn-lt"/>
                <a:ea typeface="+mn-ea"/>
                <a:cs typeface="+mn-cs"/>
              </a:rPr>
              <a:t>neurocognitive</a:t>
            </a:r>
            <a:r>
              <a:rPr lang="en-US" sz="1200" kern="1200" baseline="0" dirty="0" smtClean="0">
                <a:solidFill>
                  <a:schemeClr val="tx1"/>
                </a:solidFill>
                <a:latin typeface="+mn-lt"/>
                <a:ea typeface="+mn-ea"/>
                <a:cs typeface="+mn-cs"/>
              </a:rPr>
              <a:t> function. The close relationship between</a:t>
            </a:r>
          </a:p>
          <a:p>
            <a:r>
              <a:rPr lang="en-US" sz="1200" kern="1200" baseline="0" dirty="0" err="1" smtClean="0">
                <a:solidFill>
                  <a:schemeClr val="tx1"/>
                </a:solidFill>
                <a:latin typeface="+mn-lt"/>
                <a:ea typeface="+mn-ea"/>
                <a:cs typeface="+mn-cs"/>
              </a:rPr>
              <a:t>astrocyte</a:t>
            </a:r>
            <a:r>
              <a:rPr lang="en-US" sz="1200" kern="1200" baseline="0" dirty="0" smtClean="0">
                <a:solidFill>
                  <a:schemeClr val="tx1"/>
                </a:solidFill>
                <a:latin typeface="+mn-lt"/>
                <a:ea typeface="+mn-ea"/>
                <a:cs typeface="+mn-cs"/>
              </a:rPr>
              <a:t> swelling and oxidative stress leads to an “auto-amplifying </a:t>
            </a:r>
            <a:r>
              <a:rPr lang="en-US" sz="1200" kern="1200" baseline="0" dirty="0" err="1" smtClean="0">
                <a:solidFill>
                  <a:schemeClr val="tx1"/>
                </a:solidFill>
                <a:latin typeface="+mn-lt"/>
                <a:ea typeface="+mn-ea"/>
                <a:cs typeface="+mn-cs"/>
              </a:rPr>
              <a:t>signalling</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loop”. The sites of action of potential therapies are indicated on the Figure.</a:t>
            </a:r>
          </a:p>
          <a:p>
            <a:r>
              <a:rPr lang="en-US" sz="1200" kern="1200" baseline="0" dirty="0" smtClean="0">
                <a:solidFill>
                  <a:schemeClr val="tx1"/>
                </a:solidFill>
                <a:latin typeface="+mn-lt"/>
                <a:ea typeface="+mn-ea"/>
                <a:cs typeface="+mn-cs"/>
              </a:rPr>
              <a:t>L-OL-A: L-</a:t>
            </a:r>
            <a:r>
              <a:rPr lang="en-US" sz="1200" kern="1200" baseline="0" dirty="0" err="1" smtClean="0">
                <a:solidFill>
                  <a:schemeClr val="tx1"/>
                </a:solidFill>
                <a:latin typeface="+mn-lt"/>
                <a:ea typeface="+mn-ea"/>
                <a:cs typeface="+mn-cs"/>
              </a:rPr>
              <a:t>ornithine</a:t>
            </a:r>
            <a:r>
              <a:rPr lang="en-US" sz="1200" kern="1200" baseline="0" dirty="0" smtClean="0">
                <a:solidFill>
                  <a:schemeClr val="tx1"/>
                </a:solidFill>
                <a:latin typeface="+mn-lt"/>
                <a:ea typeface="+mn-ea"/>
                <a:cs typeface="+mn-cs"/>
              </a:rPr>
              <a:t> L </a:t>
            </a:r>
            <a:r>
              <a:rPr lang="en-US" sz="1200" kern="1200" baseline="0" dirty="0" err="1" smtClean="0">
                <a:solidFill>
                  <a:schemeClr val="tx1"/>
                </a:solidFill>
                <a:latin typeface="+mn-lt"/>
                <a:ea typeface="+mn-ea"/>
                <a:cs typeface="+mn-cs"/>
              </a:rPr>
              <a:t>aspartate</a:t>
            </a:r>
            <a:r>
              <a:rPr lang="en-US" sz="1200" kern="1200" baseline="0" dirty="0" smtClean="0">
                <a:solidFill>
                  <a:schemeClr val="tx1"/>
                </a:solidFill>
                <a:latin typeface="+mn-lt"/>
                <a:ea typeface="+mn-ea"/>
                <a:cs typeface="+mn-cs"/>
              </a:rPr>
              <a:t>; NMDA: N-methyl D-</a:t>
            </a:r>
            <a:r>
              <a:rPr lang="en-US" sz="1200" kern="1200" baseline="0" dirty="0" err="1" smtClean="0">
                <a:solidFill>
                  <a:schemeClr val="tx1"/>
                </a:solidFill>
                <a:latin typeface="+mn-lt"/>
                <a:ea typeface="+mn-ea"/>
                <a:cs typeface="+mn-cs"/>
              </a:rPr>
              <a:t>aspartate</a:t>
            </a:r>
            <a:r>
              <a:rPr lang="en-US" sz="1200" kern="1200" baseline="0" dirty="0" smtClean="0">
                <a:solidFill>
                  <a:schemeClr val="tx1"/>
                </a:solidFill>
                <a:latin typeface="+mn-lt"/>
                <a:ea typeface="+mn-ea"/>
                <a:cs typeface="+mn-cs"/>
              </a:rPr>
              <a:t>; NSAID: </a:t>
            </a:r>
            <a:r>
              <a:rPr lang="en-US" sz="1200" kern="1200" baseline="0" dirty="0" err="1" smtClean="0">
                <a:solidFill>
                  <a:schemeClr val="tx1"/>
                </a:solidFill>
                <a:latin typeface="+mn-lt"/>
                <a:ea typeface="+mn-ea"/>
                <a:cs typeface="+mn-cs"/>
              </a:rPr>
              <a:t>Nonsteroidal</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anti-inflammatory; TLR: Toll-like receptor.</a:t>
            </a:r>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93</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Plasma with support intravascular volume, help maintain COP, and provide coagulation factors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96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Acquired PSS: represent circulation through redundant normally non functional small vessels that “open” between the portal vein and vena cava secondary to portal</a:t>
            </a:r>
            <a:r>
              <a:rPr lang="en-US" baseline="0" dirty="0" smtClean="0"/>
              <a:t> hypertension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13</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Ameroid</a:t>
            </a:r>
            <a:r>
              <a:rPr lang="en-US" dirty="0" smtClean="0"/>
              <a:t> constrictor has been shown to result in shorter surgery times and less complications than other surgical</a:t>
            </a:r>
            <a:r>
              <a:rPr lang="en-US" baseline="0" dirty="0" smtClean="0"/>
              <a:t> approaches.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98</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Tolerance based</a:t>
            </a:r>
            <a:r>
              <a:rPr lang="en-US" baseline="0" dirty="0" smtClean="0"/>
              <a:t> on degree of portal venous pressure post-operatively</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100</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Rogers CL 2008:  PVT found in 3 cats with CPSS</a:t>
            </a:r>
          </a:p>
          <a:p>
            <a:r>
              <a:rPr lang="en-US" dirty="0" smtClean="0"/>
              <a:t>Roy</a:t>
            </a:r>
            <a:r>
              <a:rPr lang="en-US" baseline="0" dirty="0" smtClean="0"/>
              <a:t> RG 1992: PVT in 2 dogs following PSS ligation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Less common in patients who have gradual shunt occlusion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Generalized</a:t>
            </a:r>
            <a:r>
              <a:rPr lang="en-US" baseline="0" dirty="0" smtClean="0"/>
              <a:t> seizures used to be associated with a high mortality rate</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105</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Acute mortality depends on experience</a:t>
            </a:r>
            <a:r>
              <a:rPr lang="en-US" baseline="0" dirty="0" smtClean="0"/>
              <a:t> of surgeon, location of shunt, method and degree of shunt attenuation, health status of patient.</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108</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BW &gt; 10 kg, TP</a:t>
            </a:r>
            <a:r>
              <a:rPr lang="en-US" baseline="0" dirty="0" smtClean="0"/>
              <a:t> &gt; 4, lower BUN, Alb 2.6 </a:t>
            </a:r>
            <a:r>
              <a:rPr lang="en-US" baseline="0" dirty="0" err="1" smtClean="0"/>
              <a:t>vs</a:t>
            </a:r>
            <a:r>
              <a:rPr lang="en-US" baseline="0" dirty="0" smtClean="0"/>
              <a:t> 2 in non-survivors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109</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dirty="0" smtClean="0"/>
              <a:t>78.6% treated surgically,</a:t>
            </a:r>
            <a:r>
              <a:rPr lang="en-US" baseline="0" dirty="0" smtClean="0"/>
              <a:t> </a:t>
            </a:r>
            <a:r>
              <a:rPr lang="en-US" dirty="0" smtClean="0"/>
              <a:t>21.4% treated medically</a:t>
            </a:r>
          </a:p>
          <a:p>
            <a:pPr lvl="1"/>
            <a:r>
              <a:rPr lang="en-US" dirty="0" smtClean="0"/>
              <a:t>Decision regarding treatment method</a:t>
            </a:r>
            <a:r>
              <a:rPr lang="en-US" baseline="0" dirty="0" smtClean="0"/>
              <a:t> for each dog was made by each owner after discussion with the attending clinician. Many owners chose surgical intervention simply because it had been recommended by their referring veterinarian at the time of diagnosis</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110</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111</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None</a:t>
            </a:r>
            <a:r>
              <a:rPr lang="en-US" baseline="0" dirty="0" smtClean="0"/>
              <a:t> of the 27 cats was on any long term medication or special diet</a:t>
            </a:r>
          </a:p>
          <a:p>
            <a:r>
              <a:rPr lang="en-US" baseline="0" dirty="0" smtClean="0"/>
              <a:t>10/18 cats (56%) that developed neurologic signs recovered normal neurologic function long term</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EH are the most common anomaly</a:t>
            </a:r>
          </a:p>
          <a:p>
            <a:r>
              <a:rPr lang="en-US" dirty="0" smtClean="0"/>
              <a:t>Tributaries of the portal vein</a:t>
            </a:r>
            <a:r>
              <a:rPr lang="en-US" baseline="0" dirty="0" smtClean="0"/>
              <a:t> include the </a:t>
            </a:r>
            <a:r>
              <a:rPr lang="en-US" baseline="0" dirty="0" err="1" smtClean="0"/>
              <a:t>splenic</a:t>
            </a:r>
            <a:r>
              <a:rPr lang="en-US" baseline="0" dirty="0" smtClean="0"/>
              <a:t>, cranial mesenteric, caudal mesenteric or </a:t>
            </a:r>
            <a:r>
              <a:rPr lang="en-US" baseline="0" dirty="0" err="1" smtClean="0"/>
              <a:t>gastroduodenal</a:t>
            </a:r>
            <a:r>
              <a:rPr lang="en-US" baseline="0" dirty="0" smtClean="0"/>
              <a:t> vein</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14</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Versus PC activity</a:t>
            </a:r>
            <a:r>
              <a:rPr lang="en-US" baseline="0" dirty="0" smtClean="0"/>
              <a:t> &lt; 70% in 88% of dogs with PSVA</a:t>
            </a:r>
            <a:endParaRPr lang="en-US" dirty="0" smtClean="0"/>
          </a:p>
          <a:p>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Anomalous</a:t>
            </a:r>
            <a:r>
              <a:rPr lang="en-US" baseline="0" dirty="0" smtClean="0"/>
              <a:t> vessel arising from a major portal vein tributary, mostly involving the main trunk of the portal vein, the left gastric or </a:t>
            </a:r>
            <a:r>
              <a:rPr lang="en-US" baseline="0" dirty="0" err="1" smtClean="0"/>
              <a:t>splenic</a:t>
            </a:r>
            <a:r>
              <a:rPr lang="en-US" baseline="0" dirty="0" smtClean="0"/>
              <a:t> veins.  </a:t>
            </a:r>
          </a:p>
          <a:p>
            <a:r>
              <a:rPr lang="en-US" baseline="0" dirty="0" smtClean="0"/>
              <a:t>Least common type are complicated malformations of multiple vessels and severe </a:t>
            </a:r>
            <a:r>
              <a:rPr lang="en-US" baseline="0" dirty="0" err="1" smtClean="0"/>
              <a:t>microvascular</a:t>
            </a:r>
            <a:r>
              <a:rPr lang="en-US" baseline="0" dirty="0" smtClean="0"/>
              <a:t> dysplasia involving </a:t>
            </a:r>
            <a:r>
              <a:rPr lang="en-US" baseline="0" dirty="0" err="1" smtClean="0"/>
              <a:t>atresia</a:t>
            </a:r>
            <a:r>
              <a:rPr lang="en-US" baseline="0" dirty="0" smtClean="0"/>
              <a:t> of the portal veins.  In severe portal </a:t>
            </a:r>
            <a:r>
              <a:rPr lang="en-US" baseline="0" dirty="0" err="1" smtClean="0"/>
              <a:t>atresia</a:t>
            </a:r>
            <a:r>
              <a:rPr lang="en-US" baseline="0" dirty="0" smtClean="0"/>
              <a:t>, portal hypertension causes APSS.</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Yorkies</a:t>
            </a:r>
            <a:r>
              <a:rPr lang="en-US" dirty="0" smtClean="0"/>
              <a:t> are the most commonly reported breed in the US. Risk of congenital</a:t>
            </a:r>
            <a:r>
              <a:rPr lang="en-US" baseline="0" dirty="0" smtClean="0"/>
              <a:t> PSS in this breed is 59 times greater than in mixed-breed dogs and 36 times greater than in all other breeds combined.</a:t>
            </a:r>
            <a:endParaRPr lang="en-US" dirty="0"/>
          </a:p>
        </p:txBody>
      </p:sp>
      <p:sp>
        <p:nvSpPr>
          <p:cNvPr id="4" name="Slide Number Placeholder 3"/>
          <p:cNvSpPr>
            <a:spLocks noGrp="1"/>
          </p:cNvSpPr>
          <p:nvPr>
            <p:ph type="sldNum" sz="quarter" idx="10"/>
          </p:nvPr>
        </p:nvSpPr>
        <p:spPr/>
        <p:txBody>
          <a:bodyPr/>
          <a:lstStyle/>
          <a:p>
            <a:fld id="{4D1CEF0E-0567-4112-B128-C4CF9AB97A11}"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7AEA31AF-B01B-45FA-A203-510BFAF91BF2}" type="datetimeFigureOut">
              <a:rPr lang="en-US" smtClean="0"/>
              <a:pPr/>
              <a:t>9/21/2010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48A3565-66B9-4907-BF36-144A237F88CD}"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48A3565-66B9-4907-BF36-144A237F88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48A3565-66B9-4907-BF36-144A237F88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48A3565-66B9-4907-BF36-144A237F88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7AEA31AF-B01B-45FA-A203-510BFAF91BF2}" type="datetimeFigureOut">
              <a:rPr lang="en-US" smtClean="0"/>
              <a:pPr/>
              <a:t>9/21/2010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48A3565-66B9-4907-BF36-144A237F88CD}"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148A3565-66B9-4907-BF36-144A237F88CD}"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148A3565-66B9-4907-BF36-144A237F88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48A3565-66B9-4907-BF36-144A237F88CD}"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AEA31AF-B01B-45FA-A203-510BFAF91BF2}" type="datetimeFigureOut">
              <a:rPr lang="en-US" smtClean="0"/>
              <a:pPr/>
              <a:t>9/21/2010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48A3565-66B9-4907-BF36-144A237F88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7AEA31AF-B01B-45FA-A203-510BFAF91BF2}" type="datetimeFigureOut">
              <a:rPr lang="en-US" smtClean="0"/>
              <a:pPr/>
              <a:t>9/21/2010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48A3565-66B9-4907-BF36-144A237F88CD}"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7AEA31AF-B01B-45FA-A203-510BFAF91BF2}" type="datetimeFigureOut">
              <a:rPr lang="en-US" smtClean="0"/>
              <a:pPr/>
              <a:t>9/21/2010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48A3565-66B9-4907-BF36-144A237F88CD}"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AEA31AF-B01B-45FA-A203-510BFAF91BF2}" type="datetimeFigureOut">
              <a:rPr lang="en-US" smtClean="0"/>
              <a:pPr/>
              <a:t>9/21/2010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48A3565-66B9-4907-BF36-144A237F88CD}"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om/imgres?imgurl=http://www.danscottandassociates.com/files/Product%20Photos/Cardell%20Monitors/cardell%209403%20copy.jpg&amp;imgrefurl=http://www.danscottandassociates.com/index.php?id=11354&amp;usg=__yr_mTq3jg6kgV5VGlrR9Fb2uOoQ=&amp;h=300&amp;w=300&amp;sz=28&amp;hl=en&amp;start=4&amp;zoom=1&amp;tbnid=BfxBRgRqf_I-IM:&amp;tbnh=116&amp;tbnw=116&amp;prev=/images?q=Cardell+blood+pressure&amp;hl=en&amp;sa=G&amp;gbv=2&amp;tbs=isch:1&amp;itbs=1" TargetMode="Externa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facebook.com/photo.php?pid=30678193&amp;id=144136252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imgres?imgurl=http://farm4.static.flickr.com/3194/2759508326_7ae3e7b32e.jpg&amp;imgrefurl=http://lovemeow.com/2009/11/why-does-my-cat-drool/&amp;usg=__6GXVIWpw18NzuLKo_2TxIWEZXB4=&amp;h=333&amp;w=500&amp;sz=152&amp;hl=en&amp;start=12&amp;zoom=1&amp;tbnid=0W_lpssJvCJC4M:&amp;tbnh=87&amp;tbnw=130&amp;prev=/images?q=drooling+cat&amp;hl=en&amp;gbv=2&amp;tbs=isch:1&amp;itbs=1"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m/imgres?imgurl=http://www.acvs.org/UploadedImages/HealthConditions/HMD_Fig1.jpg&amp;imgrefurl=http://www.acvs.org/AnimalOwners/HealthConditions/SmallAnimalTopics/HMD/&amp;usg=__vqMLNU-fK_AQIAX4PDKAtddxxD4=&amp;h=255&amp;w=350&amp;sz=38&amp;hl=en&amp;start=111&amp;zoom=1&amp;tbnid=swQNbpnK6UTP5M:&amp;tbnh=87&amp;tbnw=120&amp;prev=/images?q=portosystemic+shunt+dog&amp;start=100&amp;hl=en&amp;sa=N&amp;gbv=2&amp;tbs=isch:1&amp;itbs=1"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www.vet.uga.edu/vpp/clerk/mwoods/fig2.jpg&amp;imgrefurl=http://www.vet.uga.edu/vpp/clerk/mwoods/index.php&amp;usg=__ylsjnwavinyFHHTtzB40q3QukRw=&amp;h=266&amp;w=321&amp;sz=49&amp;hl=en&amp;start=1&amp;zoom=1&amp;tbnid=juFjDx-VquNZmM:&amp;tbnh=98&amp;tbnw=118&amp;prev=/images?q=microcytic+anemia+dog&amp;hl=en&amp;gbv=2&amp;tbs=isch:1&amp;itbs=1"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www.vetcontact.com/en/art.php?a=40&amp;t="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5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google.com/imgres?imgurl=http://www.crestock.com/images/790000-799999/795382-xs.jpg&amp;imgrefurl=http://www.crestock.com/image/795382-caution-radio-active-sign.aspx&amp;usg=__d7elRwvfOy0EJx1nz2a7epJDIn8=&amp;h=340&amp;w=326&amp;sz=30&amp;hl=en&amp;start=12&amp;zoom=1&amp;tbnid=rTIN2djCirrzkM:&amp;tbnh=119&amp;tbnw=114&amp;prev=/images?q=radioactive+sign&amp;um=1&amp;hl=en&amp;tbs=isch:1&amp;um=1&amp;itbs=1"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google.com/imgres?imgurl=http://1.bp.blogspot.com/_qCM0lypaRCg/SxPysM4f34I/AAAAAAAAASA/AnzWCeU3i0E/s1600/Rain+bacteria.jpg&amp;imgrefurl=http://wondersmania.blogspot.com/2009/11/is-rain-is-produced-through-bacteria.html&amp;usg=__hqgkjI8RPSDIMDVVyWL5maesK-w=&amp;h=768&amp;w=1037&amp;sz=34&amp;hl=en&amp;start=7&amp;zoom=1&amp;tbnid=A2hMiZs2LN_5CM:&amp;tbnh=111&amp;tbnw=150&amp;prev=/images?q=bacteria&amp;um=1&amp;hl=en&amp;tbs=isch:1&amp;um=1&amp;itbs=1"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Congenital </a:t>
            </a:r>
            <a:r>
              <a:rPr lang="en-US" sz="4000" dirty="0" err="1" smtClean="0"/>
              <a:t>Portosystemic</a:t>
            </a:r>
            <a:r>
              <a:rPr lang="en-US" sz="4000" dirty="0" smtClean="0"/>
              <a:t> Shunts</a:t>
            </a:r>
            <a:endParaRPr lang="en-US" sz="4000" dirty="0"/>
          </a:p>
        </p:txBody>
      </p:sp>
      <p:sp>
        <p:nvSpPr>
          <p:cNvPr id="3" name="Subtitle 2"/>
          <p:cNvSpPr>
            <a:spLocks noGrp="1"/>
          </p:cNvSpPr>
          <p:nvPr>
            <p:ph type="subTitle" idx="1"/>
          </p:nvPr>
        </p:nvSpPr>
        <p:spPr/>
        <p:txBody>
          <a:bodyPr/>
          <a:lstStyle/>
          <a:p>
            <a:r>
              <a:rPr lang="en-US" dirty="0" err="1" smtClean="0"/>
              <a:t>Jenefer</a:t>
            </a:r>
            <a:r>
              <a:rPr lang="en-US" dirty="0" smtClean="0"/>
              <a:t> </a:t>
            </a:r>
            <a:r>
              <a:rPr lang="en-US" dirty="0" err="1" smtClean="0"/>
              <a:t>Stillion</a:t>
            </a:r>
            <a:r>
              <a:rPr lang="en-US" dirty="0" smtClean="0"/>
              <a:t>, DVM</a:t>
            </a:r>
          </a:p>
          <a:p>
            <a:r>
              <a:rPr lang="en-US" dirty="0" smtClean="0"/>
              <a:t>Resident board review</a:t>
            </a:r>
          </a:p>
          <a:p>
            <a:r>
              <a:rPr lang="en-US" dirty="0" smtClean="0"/>
              <a:t>September 21, 2010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Hepatic Microscopic Anatomy</a:t>
            </a:r>
            <a:endParaRPr lang="en-US" dirty="0"/>
          </a:p>
        </p:txBody>
      </p:sp>
      <p:sp>
        <p:nvSpPr>
          <p:cNvPr id="3" name="Content Placeholder 2"/>
          <p:cNvSpPr>
            <a:spLocks noGrp="1"/>
          </p:cNvSpPr>
          <p:nvPr>
            <p:ph sz="half" idx="1"/>
          </p:nvPr>
        </p:nvSpPr>
        <p:spPr/>
        <p:txBody>
          <a:bodyPr/>
          <a:lstStyle/>
          <a:p>
            <a:r>
              <a:rPr lang="en-US" sz="2700" dirty="0" smtClean="0"/>
              <a:t>Hepatic sinusoids</a:t>
            </a:r>
          </a:p>
          <a:p>
            <a:pPr lvl="1"/>
            <a:r>
              <a:rPr lang="en-US" sz="2400" dirty="0" smtClean="0"/>
              <a:t>Nutrients</a:t>
            </a:r>
          </a:p>
          <a:p>
            <a:pPr lvl="1"/>
            <a:r>
              <a:rPr lang="en-US" sz="2400" dirty="0" smtClean="0"/>
              <a:t>Waste products</a:t>
            </a:r>
          </a:p>
          <a:p>
            <a:pPr lvl="1"/>
            <a:r>
              <a:rPr lang="en-US" sz="2400" dirty="0" smtClean="0"/>
              <a:t>Oxygen</a:t>
            </a:r>
          </a:p>
          <a:p>
            <a:endParaRPr lang="en-US" dirty="0" smtClean="0"/>
          </a:p>
          <a:p>
            <a:r>
              <a:rPr lang="en-US" sz="2700" dirty="0" smtClean="0"/>
              <a:t>Blood exits liver through hepatic vein to Caudal Vena Cava</a:t>
            </a:r>
            <a:endParaRPr lang="en-US" sz="2700" dirty="0"/>
          </a:p>
        </p:txBody>
      </p:sp>
      <p:sp>
        <p:nvSpPr>
          <p:cNvPr id="4" name="Content Placeholder 3"/>
          <p:cNvSpPr>
            <a:spLocks noGrp="1"/>
          </p:cNvSpPr>
          <p:nvPr>
            <p:ph sz="half" idx="2"/>
          </p:nvPr>
        </p:nvSpPr>
        <p:spPr/>
        <p:txBody>
          <a:bodyPr/>
          <a:lstStyle/>
          <a:p>
            <a:endParaRPr lang="en-US"/>
          </a:p>
        </p:txBody>
      </p:sp>
      <p:pic>
        <p:nvPicPr>
          <p:cNvPr id="19458" name="Picture 2" descr="http://education.vetmed.vt.edu/Curriculum/VM8054/Labs/Lab20/IMAGES/SINUSOIDS%20WITH%20ARROWS.jpg"/>
          <p:cNvPicPr>
            <a:picLocks noChangeAspect="1" noChangeArrowheads="1"/>
          </p:cNvPicPr>
          <p:nvPr/>
        </p:nvPicPr>
        <p:blipFill>
          <a:blip r:embed="rId3" cstate="print"/>
          <a:srcRect/>
          <a:stretch>
            <a:fillRect/>
          </a:stretch>
        </p:blipFill>
        <p:spPr bwMode="auto">
          <a:xfrm>
            <a:off x="4495800" y="1371600"/>
            <a:ext cx="4306687" cy="4953000"/>
          </a:xfrm>
          <a:prstGeom prst="rect">
            <a:avLst/>
          </a:prstGeo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Extrahepatic</a:t>
            </a:r>
            <a:r>
              <a:rPr lang="en-US" dirty="0" smtClean="0"/>
              <a:t> Shunt Ligation</a:t>
            </a:r>
            <a:endParaRPr lang="en-US" dirty="0"/>
          </a:p>
        </p:txBody>
      </p:sp>
      <p:sp>
        <p:nvSpPr>
          <p:cNvPr id="3" name="Content Placeholder 2"/>
          <p:cNvSpPr>
            <a:spLocks noGrp="1"/>
          </p:cNvSpPr>
          <p:nvPr>
            <p:ph idx="1"/>
          </p:nvPr>
        </p:nvSpPr>
        <p:spPr/>
        <p:txBody>
          <a:bodyPr/>
          <a:lstStyle/>
          <a:p>
            <a:r>
              <a:rPr lang="en-US" dirty="0" smtClean="0"/>
              <a:t>40-68% of dogs and cats can tolerate only partial ligation</a:t>
            </a:r>
          </a:p>
          <a:p>
            <a:endParaRPr lang="en-US" dirty="0" smtClean="0"/>
          </a:p>
          <a:p>
            <a:r>
              <a:rPr lang="en-US" dirty="0" smtClean="0"/>
              <a:t>Liver size relative to bodyweight is significantly greater in dogs that are tolerant of complete CPSS ligation</a:t>
            </a:r>
            <a:endParaRPr lang="en-US" dirty="0"/>
          </a:p>
        </p:txBody>
      </p:sp>
      <p:sp>
        <p:nvSpPr>
          <p:cNvPr id="4" name="TextBox 3"/>
          <p:cNvSpPr txBox="1"/>
          <p:nvPr/>
        </p:nvSpPr>
        <p:spPr>
          <a:xfrm>
            <a:off x="6705600" y="4572000"/>
            <a:ext cx="1905000" cy="369332"/>
          </a:xfrm>
          <a:prstGeom prst="rect">
            <a:avLst/>
          </a:prstGeom>
          <a:noFill/>
        </p:spPr>
        <p:txBody>
          <a:bodyPr wrap="square" rtlCol="0">
            <a:spAutoFit/>
          </a:bodyPr>
          <a:lstStyle/>
          <a:p>
            <a:r>
              <a:rPr lang="en-US" dirty="0" smtClean="0"/>
              <a:t>Doran IP, 2008</a:t>
            </a:r>
            <a:endParaRPr 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Postoperative Monitoring</a:t>
            </a:r>
            <a:endParaRPr lang="en-US" dirty="0"/>
          </a:p>
        </p:txBody>
      </p:sp>
      <p:sp>
        <p:nvSpPr>
          <p:cNvPr id="4" name="Text Placeholder 3"/>
          <p:cNvSpPr>
            <a:spLocks noGrp="1"/>
          </p:cNvSpPr>
          <p:nvPr>
            <p:ph type="body" idx="1"/>
          </p:nvPr>
        </p:nvSpPr>
        <p:spPr/>
        <p:txBody>
          <a:bodyPr/>
          <a:lstStyle/>
          <a:p>
            <a:r>
              <a:rPr lang="en-US" dirty="0" smtClean="0"/>
              <a:t>Clinical parameters</a:t>
            </a:r>
            <a:endParaRPr lang="en-US" dirty="0"/>
          </a:p>
        </p:txBody>
      </p:sp>
      <p:sp>
        <p:nvSpPr>
          <p:cNvPr id="6" name="Text Placeholder 5"/>
          <p:cNvSpPr>
            <a:spLocks noGrp="1"/>
          </p:cNvSpPr>
          <p:nvPr>
            <p:ph type="body" sz="half" idx="3"/>
          </p:nvPr>
        </p:nvSpPr>
        <p:spPr/>
        <p:txBody>
          <a:bodyPr/>
          <a:lstStyle/>
          <a:p>
            <a:r>
              <a:rPr lang="en-US" dirty="0" smtClean="0"/>
              <a:t>Laboratory parameters</a:t>
            </a:r>
            <a:endParaRPr lang="en-US" dirty="0"/>
          </a:p>
        </p:txBody>
      </p:sp>
      <p:sp>
        <p:nvSpPr>
          <p:cNvPr id="5" name="Content Placeholder 4"/>
          <p:cNvSpPr>
            <a:spLocks noGrp="1"/>
          </p:cNvSpPr>
          <p:nvPr>
            <p:ph sz="quarter" idx="2"/>
          </p:nvPr>
        </p:nvSpPr>
        <p:spPr/>
        <p:txBody>
          <a:bodyPr/>
          <a:lstStyle/>
          <a:p>
            <a:r>
              <a:rPr lang="en-US" dirty="0" smtClean="0"/>
              <a:t>Heart rate</a:t>
            </a:r>
          </a:p>
          <a:p>
            <a:r>
              <a:rPr lang="en-US" dirty="0" smtClean="0"/>
              <a:t>Respiratory rate</a:t>
            </a:r>
          </a:p>
          <a:p>
            <a:r>
              <a:rPr lang="en-US" dirty="0" smtClean="0"/>
              <a:t>Temperature</a:t>
            </a:r>
          </a:p>
          <a:p>
            <a:r>
              <a:rPr lang="en-US" dirty="0" smtClean="0"/>
              <a:t>Direct arterial pressure</a:t>
            </a:r>
          </a:p>
          <a:p>
            <a:r>
              <a:rPr lang="en-US" dirty="0" smtClean="0"/>
              <a:t>Central venous pressure</a:t>
            </a:r>
          </a:p>
          <a:p>
            <a:r>
              <a:rPr lang="en-US" dirty="0" smtClean="0"/>
              <a:t>ECG</a:t>
            </a:r>
          </a:p>
          <a:p>
            <a:r>
              <a:rPr lang="en-US" dirty="0" smtClean="0"/>
              <a:t>Urine output</a:t>
            </a:r>
          </a:p>
          <a:p>
            <a:r>
              <a:rPr lang="en-US" dirty="0" smtClean="0"/>
              <a:t>Abdominal circumference</a:t>
            </a:r>
          </a:p>
          <a:p>
            <a:r>
              <a:rPr lang="en-US" dirty="0" err="1" smtClean="0"/>
              <a:t>Intraabdominal</a:t>
            </a:r>
            <a:r>
              <a:rPr lang="en-US" dirty="0" smtClean="0"/>
              <a:t> pressure</a:t>
            </a:r>
          </a:p>
          <a:p>
            <a:r>
              <a:rPr lang="en-US" dirty="0" err="1" smtClean="0"/>
              <a:t>Mentation</a:t>
            </a:r>
            <a:r>
              <a:rPr lang="en-US" dirty="0" smtClean="0"/>
              <a:t> and neurologic status</a:t>
            </a:r>
            <a:endParaRPr lang="en-US" dirty="0"/>
          </a:p>
        </p:txBody>
      </p:sp>
      <p:sp>
        <p:nvSpPr>
          <p:cNvPr id="7" name="Content Placeholder 6"/>
          <p:cNvSpPr>
            <a:spLocks noGrp="1"/>
          </p:cNvSpPr>
          <p:nvPr>
            <p:ph sz="quarter" idx="4"/>
          </p:nvPr>
        </p:nvSpPr>
        <p:spPr/>
        <p:txBody>
          <a:bodyPr/>
          <a:lstStyle/>
          <a:p>
            <a:r>
              <a:rPr lang="en-US" dirty="0" smtClean="0"/>
              <a:t>PCV</a:t>
            </a:r>
          </a:p>
          <a:p>
            <a:r>
              <a:rPr lang="en-US" dirty="0" smtClean="0"/>
              <a:t>TP</a:t>
            </a:r>
          </a:p>
          <a:p>
            <a:r>
              <a:rPr lang="en-US" dirty="0" smtClean="0"/>
              <a:t>Glucose</a:t>
            </a:r>
          </a:p>
          <a:p>
            <a:r>
              <a:rPr lang="en-US" dirty="0" smtClean="0"/>
              <a:t>Lactate</a:t>
            </a:r>
          </a:p>
          <a:p>
            <a:r>
              <a:rPr lang="en-US" dirty="0" smtClean="0"/>
              <a:t>Electrolytes</a:t>
            </a:r>
          </a:p>
          <a:p>
            <a:r>
              <a:rPr lang="en-US" dirty="0" smtClean="0"/>
              <a:t>Acid-base status</a:t>
            </a:r>
            <a:endParaRPr lang="en-US" dirty="0"/>
          </a:p>
        </p:txBody>
      </p:sp>
      <p:pic>
        <p:nvPicPr>
          <p:cNvPr id="17410" name="Picture 2" descr="http://t1.gstatic.com/images?q=tbn:BfxBRgRqf_I-IM:http://www.danscottandassociates.com/files/Product%2520Photos/Cardell%2520Monitors/cardell%25209403%2520copy.jpg">
            <a:hlinkClick r:id="rId2"/>
          </p:cNvPr>
          <p:cNvPicPr>
            <a:picLocks noChangeAspect="1" noChangeArrowheads="1"/>
          </p:cNvPicPr>
          <p:nvPr/>
        </p:nvPicPr>
        <p:blipFill>
          <a:blip r:embed="rId3" cstate="print"/>
          <a:srcRect/>
          <a:stretch>
            <a:fillRect/>
          </a:stretch>
        </p:blipFill>
        <p:spPr bwMode="auto">
          <a:xfrm>
            <a:off x="6629400" y="4572000"/>
            <a:ext cx="1866900" cy="1866902"/>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t>Post-Operative Complications</a:t>
            </a:r>
            <a:endParaRPr lang="en-US" sz="3800" dirty="0"/>
          </a:p>
        </p:txBody>
      </p:sp>
      <p:sp>
        <p:nvSpPr>
          <p:cNvPr id="3" name="Content Placeholder 2"/>
          <p:cNvSpPr>
            <a:spLocks noGrp="1"/>
          </p:cNvSpPr>
          <p:nvPr>
            <p:ph sz="half" idx="1"/>
          </p:nvPr>
        </p:nvSpPr>
        <p:spPr/>
        <p:txBody>
          <a:bodyPr>
            <a:normAutofit/>
          </a:bodyPr>
          <a:lstStyle/>
          <a:p>
            <a:r>
              <a:rPr lang="en-US" dirty="0" smtClean="0"/>
              <a:t>Portal hypertension</a:t>
            </a:r>
          </a:p>
          <a:p>
            <a:endParaRPr lang="en-US" dirty="0" smtClean="0"/>
          </a:p>
          <a:p>
            <a:r>
              <a:rPr lang="en-US" dirty="0" err="1" smtClean="0"/>
              <a:t>Coagulopathy</a:t>
            </a:r>
            <a:endParaRPr lang="en-US" dirty="0" smtClean="0"/>
          </a:p>
          <a:p>
            <a:endParaRPr lang="en-US" dirty="0" smtClean="0"/>
          </a:p>
          <a:p>
            <a:r>
              <a:rPr lang="en-US" dirty="0" smtClean="0"/>
              <a:t>Seizures</a:t>
            </a:r>
          </a:p>
          <a:p>
            <a:endParaRPr lang="en-US" dirty="0" smtClean="0"/>
          </a:p>
          <a:p>
            <a:r>
              <a:rPr lang="en-US" dirty="0" smtClean="0"/>
              <a:t>Encephalopathy</a:t>
            </a:r>
          </a:p>
          <a:p>
            <a:endParaRPr lang="en-US" dirty="0" smtClean="0"/>
          </a:p>
        </p:txBody>
      </p:sp>
      <p:sp>
        <p:nvSpPr>
          <p:cNvPr id="4" name="Content Placeholder 3"/>
          <p:cNvSpPr>
            <a:spLocks noGrp="1"/>
          </p:cNvSpPr>
          <p:nvPr>
            <p:ph sz="half" idx="2"/>
          </p:nvPr>
        </p:nvSpPr>
        <p:spPr>
          <a:xfrm>
            <a:off x="4648200" y="1645920"/>
            <a:ext cx="4191000" cy="4526280"/>
          </a:xfrm>
        </p:spPr>
        <p:txBody>
          <a:bodyPr>
            <a:normAutofit/>
          </a:bodyPr>
          <a:lstStyle/>
          <a:p>
            <a:r>
              <a:rPr lang="en-US" dirty="0" smtClean="0"/>
              <a:t>Hemorrhage</a:t>
            </a:r>
          </a:p>
          <a:p>
            <a:endParaRPr lang="en-US" dirty="0" smtClean="0"/>
          </a:p>
          <a:p>
            <a:r>
              <a:rPr lang="en-US" dirty="0" smtClean="0"/>
              <a:t>Hypoglycemia</a:t>
            </a:r>
          </a:p>
          <a:p>
            <a:endParaRPr lang="en-US" dirty="0" smtClean="0"/>
          </a:p>
          <a:p>
            <a:r>
              <a:rPr lang="en-US" dirty="0" smtClean="0"/>
              <a:t>Recurrence of clinical signs</a:t>
            </a:r>
          </a:p>
          <a:p>
            <a:endParaRPr lang="en-US" dirty="0" smtClean="0"/>
          </a:p>
          <a:p>
            <a:r>
              <a:rPr lang="en-US" dirty="0" smtClean="0"/>
              <a:t>Portal vein thrombosis</a:t>
            </a:r>
            <a:endParaRPr 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Portal Hypertension</a:t>
            </a:r>
            <a:endParaRPr lang="en-US" dirty="0"/>
          </a:p>
        </p:txBody>
      </p:sp>
      <p:sp>
        <p:nvSpPr>
          <p:cNvPr id="3" name="Content Placeholder 2"/>
          <p:cNvSpPr>
            <a:spLocks noGrp="1"/>
          </p:cNvSpPr>
          <p:nvPr>
            <p:ph idx="1"/>
          </p:nvPr>
        </p:nvSpPr>
        <p:spPr/>
        <p:txBody>
          <a:bodyPr/>
          <a:lstStyle/>
          <a:p>
            <a:r>
              <a:rPr lang="en-US" dirty="0" smtClean="0"/>
              <a:t>Seen in 2-14% of patients undergoing acute ligation</a:t>
            </a:r>
          </a:p>
          <a:p>
            <a:endParaRPr lang="en-US" dirty="0" smtClean="0"/>
          </a:p>
          <a:p>
            <a:r>
              <a:rPr lang="en-US" dirty="0" smtClean="0"/>
              <a:t>Liver unable to accommodate the increase in portal blood flow</a:t>
            </a:r>
          </a:p>
          <a:p>
            <a:endParaRPr lang="en-US" dirty="0" smtClean="0"/>
          </a:p>
          <a:p>
            <a:r>
              <a:rPr lang="en-US" dirty="0" smtClean="0"/>
              <a:t>Venous congestion of abdominal organs</a:t>
            </a:r>
          </a:p>
          <a:p>
            <a:endParaRPr lang="en-US" dirty="0" smtClean="0"/>
          </a:p>
          <a:p>
            <a:r>
              <a:rPr lang="en-US" dirty="0" err="1" smtClean="0"/>
              <a:t>Hypovolemic</a:t>
            </a:r>
            <a:r>
              <a:rPr lang="en-US" dirty="0" smtClean="0"/>
              <a:t> shock</a:t>
            </a:r>
            <a:endParaRPr 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Portal Hypertension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Clinical signs</a:t>
            </a:r>
          </a:p>
          <a:p>
            <a:endParaRPr lang="en-US" sz="1100" dirty="0" smtClean="0"/>
          </a:p>
          <a:p>
            <a:r>
              <a:rPr lang="en-US" dirty="0" smtClean="0"/>
              <a:t>Systemic hypotension</a:t>
            </a:r>
          </a:p>
          <a:p>
            <a:endParaRPr lang="en-US" dirty="0" smtClean="0"/>
          </a:p>
          <a:p>
            <a:r>
              <a:rPr lang="en-US" dirty="0" smtClean="0"/>
              <a:t>Abdominal pain</a:t>
            </a:r>
          </a:p>
          <a:p>
            <a:endParaRPr lang="en-US" dirty="0" smtClean="0"/>
          </a:p>
          <a:p>
            <a:r>
              <a:rPr lang="en-US" dirty="0" smtClean="0"/>
              <a:t>Abdominal distention</a:t>
            </a:r>
          </a:p>
          <a:p>
            <a:endParaRPr lang="en-US" dirty="0" smtClean="0"/>
          </a:p>
          <a:p>
            <a:r>
              <a:rPr lang="en-US" dirty="0" err="1" smtClean="0"/>
              <a:t>Melena</a:t>
            </a:r>
            <a:endParaRPr lang="en-US" dirty="0" smtClean="0"/>
          </a:p>
          <a:p>
            <a:endParaRPr lang="en-US" dirty="0" smtClean="0"/>
          </a:p>
          <a:p>
            <a:r>
              <a:rPr lang="en-US" dirty="0" smtClean="0"/>
              <a:t>Diarrhea</a:t>
            </a:r>
          </a:p>
          <a:p>
            <a:endParaRPr lang="en-US" dirty="0"/>
          </a:p>
        </p:txBody>
      </p:sp>
      <p:pic>
        <p:nvPicPr>
          <p:cNvPr id="15362" name="Picture 2" descr="http://www.vin.com/ImageDBPub/IM25000/IMC21500.jpg"/>
          <p:cNvPicPr>
            <a:picLocks noChangeAspect="1" noChangeArrowheads="1"/>
          </p:cNvPicPr>
          <p:nvPr/>
        </p:nvPicPr>
        <p:blipFill>
          <a:blip r:embed="rId2" cstate="print"/>
          <a:srcRect r="25333"/>
          <a:stretch>
            <a:fillRect/>
          </a:stretch>
        </p:blipFill>
        <p:spPr bwMode="auto">
          <a:xfrm>
            <a:off x="5105400" y="3886200"/>
            <a:ext cx="3602182" cy="2476500"/>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Seizures</a:t>
            </a:r>
            <a:endParaRPr lang="en-US" dirty="0"/>
          </a:p>
        </p:txBody>
      </p:sp>
      <p:sp>
        <p:nvSpPr>
          <p:cNvPr id="3" name="Content Placeholder 2"/>
          <p:cNvSpPr>
            <a:spLocks noGrp="1"/>
          </p:cNvSpPr>
          <p:nvPr>
            <p:ph idx="1"/>
          </p:nvPr>
        </p:nvSpPr>
        <p:spPr/>
        <p:txBody>
          <a:bodyPr/>
          <a:lstStyle/>
          <a:p>
            <a:r>
              <a:rPr lang="en-US" dirty="0" smtClean="0"/>
              <a:t>Reported in 0-18% of animals after shunt attenuation</a:t>
            </a:r>
          </a:p>
          <a:p>
            <a:endParaRPr lang="en-US" dirty="0" smtClean="0"/>
          </a:p>
          <a:p>
            <a:r>
              <a:rPr lang="en-US" dirty="0" smtClean="0"/>
              <a:t>Occur during immediate post operative period up to 96 hours after surgery</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Seizures</a:t>
            </a:r>
            <a:endParaRPr lang="en-US" dirty="0"/>
          </a:p>
        </p:txBody>
      </p:sp>
      <p:sp>
        <p:nvSpPr>
          <p:cNvPr id="3" name="Content Placeholder 2"/>
          <p:cNvSpPr>
            <a:spLocks noGrp="1"/>
          </p:cNvSpPr>
          <p:nvPr>
            <p:ph idx="1"/>
          </p:nvPr>
        </p:nvSpPr>
        <p:spPr>
          <a:xfrm>
            <a:off x="457200" y="1447800"/>
            <a:ext cx="8229600" cy="4724717"/>
          </a:xfrm>
        </p:spPr>
        <p:txBody>
          <a:bodyPr>
            <a:normAutofit fontScale="92500" lnSpcReduction="20000"/>
          </a:bodyPr>
          <a:lstStyle/>
          <a:p>
            <a:pPr>
              <a:buNone/>
            </a:pPr>
            <a:r>
              <a:rPr lang="en-US" b="1" dirty="0" smtClean="0"/>
              <a:t>Case series looking at outcome from status </a:t>
            </a:r>
            <a:r>
              <a:rPr lang="en-US" b="1" dirty="0" err="1" smtClean="0"/>
              <a:t>epilepticus</a:t>
            </a:r>
            <a:r>
              <a:rPr lang="en-US" b="1" dirty="0" smtClean="0"/>
              <a:t> after shunt attenuation in 3 dogs</a:t>
            </a:r>
          </a:p>
          <a:p>
            <a:endParaRPr lang="en-US" sz="1200" dirty="0" smtClean="0"/>
          </a:p>
          <a:p>
            <a:r>
              <a:rPr lang="en-US" dirty="0" smtClean="0"/>
              <a:t>Seizures occurred 46-96 hours after surgery</a:t>
            </a:r>
          </a:p>
          <a:p>
            <a:endParaRPr lang="en-US" dirty="0" smtClean="0"/>
          </a:p>
          <a:p>
            <a:r>
              <a:rPr lang="en-US" dirty="0" smtClean="0"/>
              <a:t>Not responsive to benzodiazepines</a:t>
            </a:r>
          </a:p>
          <a:p>
            <a:endParaRPr lang="en-US" dirty="0" smtClean="0"/>
          </a:p>
          <a:p>
            <a:r>
              <a:rPr lang="en-US" dirty="0" err="1" smtClean="0"/>
              <a:t>Propofol</a:t>
            </a:r>
            <a:r>
              <a:rPr lang="en-US" dirty="0" smtClean="0"/>
              <a:t> CRI and </a:t>
            </a:r>
            <a:r>
              <a:rPr lang="en-US" dirty="0" err="1" smtClean="0"/>
              <a:t>phenobarbital</a:t>
            </a:r>
            <a:r>
              <a:rPr lang="en-US" dirty="0" smtClean="0"/>
              <a:t> </a:t>
            </a:r>
          </a:p>
          <a:p>
            <a:endParaRPr lang="en-US" dirty="0" smtClean="0"/>
          </a:p>
          <a:p>
            <a:r>
              <a:rPr lang="en-US" dirty="0" smtClean="0"/>
              <a:t>All 3 made a complete recovery </a:t>
            </a:r>
          </a:p>
          <a:p>
            <a:pPr lvl="1"/>
            <a:r>
              <a:rPr lang="en-US" dirty="0" smtClean="0"/>
              <a:t>Free from antiepileptic drugs without recurrence of neurologic signs</a:t>
            </a:r>
            <a:endParaRPr lang="en-US" dirty="0"/>
          </a:p>
        </p:txBody>
      </p:sp>
      <p:sp>
        <p:nvSpPr>
          <p:cNvPr id="4" name="TextBox 3"/>
          <p:cNvSpPr txBox="1"/>
          <p:nvPr/>
        </p:nvSpPr>
        <p:spPr>
          <a:xfrm>
            <a:off x="5867400" y="5791200"/>
            <a:ext cx="2438400" cy="369332"/>
          </a:xfrm>
          <a:prstGeom prst="rect">
            <a:avLst/>
          </a:prstGeom>
          <a:noFill/>
        </p:spPr>
        <p:txBody>
          <a:bodyPr wrap="square" rtlCol="0">
            <a:spAutoFit/>
          </a:bodyPr>
          <a:lstStyle/>
          <a:p>
            <a:r>
              <a:rPr lang="en-US" dirty="0" err="1" smtClean="0"/>
              <a:t>Gommeren</a:t>
            </a:r>
            <a:r>
              <a:rPr lang="en-US" dirty="0" smtClean="0"/>
              <a:t> K, 2010</a:t>
            </a:r>
            <a:endParaRPr lang="en-US"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Recurrence of Clinical Signs</a:t>
            </a:r>
            <a:endParaRPr lang="en-US" dirty="0"/>
          </a:p>
        </p:txBody>
      </p:sp>
      <p:sp>
        <p:nvSpPr>
          <p:cNvPr id="3" name="Content Placeholder 2"/>
          <p:cNvSpPr>
            <a:spLocks noGrp="1"/>
          </p:cNvSpPr>
          <p:nvPr>
            <p:ph idx="1"/>
          </p:nvPr>
        </p:nvSpPr>
        <p:spPr/>
        <p:txBody>
          <a:bodyPr/>
          <a:lstStyle/>
          <a:p>
            <a:r>
              <a:rPr lang="en-US" dirty="0" smtClean="0"/>
              <a:t>Reported in 30-50% dogs undergoing partial ligation of shunts</a:t>
            </a:r>
          </a:p>
          <a:p>
            <a:endParaRPr lang="en-US" dirty="0" smtClean="0"/>
          </a:p>
          <a:p>
            <a:r>
              <a:rPr lang="en-US" dirty="0" smtClean="0"/>
              <a:t>May recur 1-3 years after shunt ligation</a:t>
            </a:r>
          </a:p>
          <a:p>
            <a:endParaRPr lang="en-US" dirty="0"/>
          </a:p>
        </p:txBody>
      </p:sp>
      <p:pic>
        <p:nvPicPr>
          <p:cNvPr id="6146" name="Picture 2" descr="http://www.seattle.net/classifieds/images/123456.jpg"/>
          <p:cNvPicPr>
            <a:picLocks noChangeAspect="1" noChangeArrowheads="1"/>
          </p:cNvPicPr>
          <p:nvPr/>
        </p:nvPicPr>
        <p:blipFill>
          <a:blip r:embed="rId2" cstate="print"/>
          <a:srcRect/>
          <a:stretch>
            <a:fillRect/>
          </a:stretch>
        </p:blipFill>
        <p:spPr bwMode="auto">
          <a:xfrm>
            <a:off x="2667000" y="3810000"/>
            <a:ext cx="3857625" cy="2809875"/>
          </a:xfrm>
          <a:prstGeom prst="rect">
            <a:avLst/>
          </a:prstGeom>
          <a:no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Acute mortality rates 0-25%</a:t>
            </a:r>
          </a:p>
          <a:p>
            <a:pPr lvl="1">
              <a:buNone/>
            </a:pPr>
            <a:endParaRPr lang="en-US" dirty="0" smtClean="0"/>
          </a:p>
          <a:p>
            <a:r>
              <a:rPr lang="en-US" dirty="0" smtClean="0"/>
              <a:t>Lowest complication rates </a:t>
            </a:r>
          </a:p>
          <a:p>
            <a:pPr lvl="1"/>
            <a:endParaRPr lang="en-US" sz="1000" dirty="0" smtClean="0"/>
          </a:p>
          <a:p>
            <a:pPr lvl="1"/>
            <a:r>
              <a:rPr lang="en-US" dirty="0" smtClean="0"/>
              <a:t>Dogs with EHPSS without preoperative HE</a:t>
            </a:r>
          </a:p>
          <a:p>
            <a:pPr lvl="1"/>
            <a:endParaRPr lang="en-US" sz="1000" dirty="0" smtClean="0"/>
          </a:p>
          <a:p>
            <a:pPr lvl="1"/>
            <a:r>
              <a:rPr lang="en-US" dirty="0" smtClean="0"/>
              <a:t>Animals that undergo complete ligation, particularly with gradual attenuation</a:t>
            </a:r>
          </a:p>
          <a:p>
            <a:pPr>
              <a:buNone/>
            </a:pPr>
            <a:endParaRPr 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1143000"/>
          </a:xfrm>
        </p:spPr>
        <p:txBody>
          <a:bodyPr>
            <a:noAutofit/>
          </a:bodyPr>
          <a:lstStyle/>
          <a:p>
            <a:r>
              <a:rPr lang="en-US" sz="3600" dirty="0" smtClean="0"/>
              <a:t>Outcome Predictors – Dogs with IHPSS</a:t>
            </a:r>
            <a:endParaRPr lang="en-US" sz="3600" dirty="0"/>
          </a:p>
        </p:txBody>
      </p:sp>
      <p:sp>
        <p:nvSpPr>
          <p:cNvPr id="3" name="Content Placeholder 2"/>
          <p:cNvSpPr>
            <a:spLocks noGrp="1"/>
          </p:cNvSpPr>
          <p:nvPr>
            <p:ph idx="1"/>
          </p:nvPr>
        </p:nvSpPr>
        <p:spPr/>
        <p:txBody>
          <a:bodyPr/>
          <a:lstStyle/>
          <a:p>
            <a:endParaRPr lang="en-US" sz="1000" dirty="0" smtClean="0"/>
          </a:p>
          <a:p>
            <a:pPr>
              <a:buNone/>
            </a:pPr>
            <a:r>
              <a:rPr lang="en-US" sz="2800" b="1" dirty="0" smtClean="0"/>
              <a:t>Short-term outcome</a:t>
            </a:r>
          </a:p>
          <a:p>
            <a:r>
              <a:rPr lang="en-US" sz="2800" dirty="0" smtClean="0"/>
              <a:t>Body weight</a:t>
            </a:r>
          </a:p>
          <a:p>
            <a:r>
              <a:rPr lang="en-US" sz="2800" dirty="0" smtClean="0"/>
              <a:t>TP</a:t>
            </a:r>
          </a:p>
          <a:p>
            <a:r>
              <a:rPr lang="en-US" sz="2800" dirty="0" smtClean="0"/>
              <a:t>Albumin</a:t>
            </a:r>
          </a:p>
          <a:p>
            <a:r>
              <a:rPr lang="en-US" sz="2800" dirty="0" smtClean="0"/>
              <a:t>BUN</a:t>
            </a:r>
          </a:p>
          <a:p>
            <a:endParaRPr lang="en-US" sz="2800" dirty="0" smtClean="0"/>
          </a:p>
          <a:p>
            <a:pPr>
              <a:buNone/>
            </a:pPr>
            <a:r>
              <a:rPr lang="en-US" sz="2800" b="1" dirty="0" smtClean="0"/>
              <a:t>Long-term outcome</a:t>
            </a:r>
          </a:p>
          <a:p>
            <a:r>
              <a:rPr lang="en-US" sz="2800" dirty="0" smtClean="0"/>
              <a:t>PCV</a:t>
            </a:r>
          </a:p>
          <a:p>
            <a:r>
              <a:rPr lang="en-US" sz="2800" dirty="0" smtClean="0"/>
              <a:t>TP</a:t>
            </a:r>
            <a:endParaRPr lang="en-US" sz="2800" dirty="0"/>
          </a:p>
        </p:txBody>
      </p:sp>
      <p:sp>
        <p:nvSpPr>
          <p:cNvPr id="4" name="TextBox 3"/>
          <p:cNvSpPr txBox="1"/>
          <p:nvPr/>
        </p:nvSpPr>
        <p:spPr>
          <a:xfrm>
            <a:off x="6172200" y="5791200"/>
            <a:ext cx="2364430" cy="369332"/>
          </a:xfrm>
          <a:prstGeom prst="rect">
            <a:avLst/>
          </a:prstGeom>
          <a:noFill/>
        </p:spPr>
        <p:txBody>
          <a:bodyPr wrap="none" rtlCol="0">
            <a:spAutoFit/>
          </a:bodyPr>
          <a:lstStyle/>
          <a:p>
            <a:r>
              <a:rPr lang="en-US" dirty="0" err="1" smtClean="0"/>
              <a:t>Papazoglou</a:t>
            </a:r>
            <a:r>
              <a:rPr lang="en-US" dirty="0" smtClean="0"/>
              <a:t> LG, 2002</a:t>
            </a:r>
            <a:endParaRPr lang="en-US" dirty="0"/>
          </a:p>
        </p:txBody>
      </p:sp>
      <p:pic>
        <p:nvPicPr>
          <p:cNvPr id="12290" name="Picture 2" descr="http://biology.clc.uc.edu/fankhauser/Labs/Anatomy_&amp;_Physiology/A&amp;P202/Blood/hematocrit_use/05_hematocrit_after_spin_P3113671crop.JPG"/>
          <p:cNvPicPr>
            <a:picLocks noChangeAspect="1" noChangeArrowheads="1"/>
          </p:cNvPicPr>
          <p:nvPr/>
        </p:nvPicPr>
        <p:blipFill>
          <a:blip r:embed="rId3" cstate="print"/>
          <a:srcRect/>
          <a:stretch>
            <a:fillRect/>
          </a:stretch>
        </p:blipFill>
        <p:spPr bwMode="auto">
          <a:xfrm>
            <a:off x="5105400" y="3352800"/>
            <a:ext cx="3517900" cy="225225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Fetal Circulation</a:t>
            </a:r>
            <a:endParaRPr lang="en-US" dirty="0"/>
          </a:p>
        </p:txBody>
      </p:sp>
      <p:sp>
        <p:nvSpPr>
          <p:cNvPr id="3" name="Content Placeholder 2"/>
          <p:cNvSpPr>
            <a:spLocks noGrp="1"/>
          </p:cNvSpPr>
          <p:nvPr>
            <p:ph idx="1"/>
          </p:nvPr>
        </p:nvSpPr>
        <p:spPr>
          <a:ln>
            <a:solidFill>
              <a:schemeClr val="bg2"/>
            </a:solidFill>
          </a:ln>
        </p:spPr>
        <p:txBody>
          <a:bodyPr/>
          <a:lstStyle/>
          <a:p>
            <a:r>
              <a:rPr lang="en-US" dirty="0" smtClean="0"/>
              <a:t>Blood from the placenta bypasses the liver and goes into circulation via the </a:t>
            </a:r>
            <a:r>
              <a:rPr lang="en-US" dirty="0" err="1" smtClean="0"/>
              <a:t>ductus</a:t>
            </a:r>
            <a:r>
              <a:rPr lang="en-US" dirty="0" smtClean="0"/>
              <a:t> </a:t>
            </a:r>
            <a:r>
              <a:rPr lang="en-US" dirty="0" err="1" smtClean="0"/>
              <a:t>venosus</a:t>
            </a:r>
            <a:endParaRPr lang="en-US" dirty="0" smtClean="0"/>
          </a:p>
          <a:p>
            <a:pPr>
              <a:buNone/>
            </a:pPr>
            <a:endParaRPr lang="en-US" sz="1000" dirty="0" smtClean="0"/>
          </a:p>
        </p:txBody>
      </p:sp>
      <p:pic>
        <p:nvPicPr>
          <p:cNvPr id="1026" name="Picture 2" descr="http://upload.wikimedia.org/wikipedia/commons/thumb/7/7e/Gray475.png/400px-Gray475.png"/>
          <p:cNvPicPr>
            <a:picLocks noChangeAspect="1" noChangeArrowheads="1"/>
          </p:cNvPicPr>
          <p:nvPr/>
        </p:nvPicPr>
        <p:blipFill>
          <a:blip r:embed="rId3" cstate="print"/>
          <a:srcRect/>
          <a:stretch>
            <a:fillRect/>
          </a:stretch>
        </p:blipFill>
        <p:spPr bwMode="auto">
          <a:xfrm>
            <a:off x="4495800" y="2667000"/>
            <a:ext cx="4054170" cy="3830974"/>
          </a:xfrm>
          <a:prstGeom prst="rect">
            <a:avLst/>
          </a:prstGeom>
          <a:noFill/>
        </p:spPr>
      </p:pic>
      <p:sp>
        <p:nvSpPr>
          <p:cNvPr id="5" name="Oval 4"/>
          <p:cNvSpPr/>
          <p:nvPr/>
        </p:nvSpPr>
        <p:spPr>
          <a:xfrm>
            <a:off x="7543800" y="4114800"/>
            <a:ext cx="1066800" cy="457200"/>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Surgical intervention associated with a better chance of long-term survival</a:t>
            </a:r>
          </a:p>
          <a:p>
            <a:endParaRPr lang="en-US" sz="1100" dirty="0" smtClean="0"/>
          </a:p>
          <a:p>
            <a:r>
              <a:rPr lang="en-US" dirty="0" smtClean="0"/>
              <a:t>126 dogs with single PSS</a:t>
            </a:r>
          </a:p>
          <a:p>
            <a:endParaRPr lang="en-US" sz="1000" dirty="0" smtClean="0"/>
          </a:p>
          <a:p>
            <a:endParaRPr lang="en-US" sz="1100" dirty="0" smtClean="0"/>
          </a:p>
          <a:p>
            <a:r>
              <a:rPr lang="en-US" dirty="0" smtClean="0"/>
              <a:t>18/126 (14.3%) dogs died as a result of PSS</a:t>
            </a:r>
          </a:p>
          <a:p>
            <a:pPr>
              <a:buNone/>
            </a:pPr>
            <a:endParaRPr lang="en-US" dirty="0" smtClean="0"/>
          </a:p>
          <a:p>
            <a:pPr>
              <a:buNone/>
            </a:pPr>
            <a:r>
              <a:rPr lang="en-US" b="1" dirty="0" smtClean="0"/>
              <a:t>Overall mortality</a:t>
            </a:r>
          </a:p>
          <a:p>
            <a:endParaRPr lang="en-US" sz="1100" dirty="0" smtClean="0"/>
          </a:p>
          <a:p>
            <a:r>
              <a:rPr lang="en-US" dirty="0" smtClean="0"/>
              <a:t>Medically treated: 48.1% (13/27 dogs)</a:t>
            </a:r>
          </a:p>
          <a:p>
            <a:endParaRPr lang="en-US" sz="1100" dirty="0" smtClean="0"/>
          </a:p>
          <a:p>
            <a:r>
              <a:rPr lang="en-US" dirty="0" smtClean="0"/>
              <a:t>Surgically treated: 12.1% (12/99 dogs)</a:t>
            </a:r>
          </a:p>
          <a:p>
            <a:endParaRPr lang="en-US" dirty="0" smtClean="0"/>
          </a:p>
          <a:p>
            <a:endParaRPr lang="en-US" dirty="0" smtClean="0"/>
          </a:p>
          <a:p>
            <a:endParaRPr lang="en-US" dirty="0"/>
          </a:p>
        </p:txBody>
      </p:sp>
      <p:sp>
        <p:nvSpPr>
          <p:cNvPr id="4" name="TextBox 3"/>
          <p:cNvSpPr txBox="1"/>
          <p:nvPr/>
        </p:nvSpPr>
        <p:spPr>
          <a:xfrm>
            <a:off x="6019800" y="6172200"/>
            <a:ext cx="2590800" cy="369332"/>
          </a:xfrm>
          <a:prstGeom prst="rect">
            <a:avLst/>
          </a:prstGeom>
          <a:noFill/>
        </p:spPr>
        <p:txBody>
          <a:bodyPr wrap="square" rtlCol="0">
            <a:spAutoFit/>
          </a:bodyPr>
          <a:lstStyle/>
          <a:p>
            <a:r>
              <a:rPr lang="en-US" dirty="0" err="1" smtClean="0"/>
              <a:t>Greenhalgh</a:t>
            </a:r>
            <a:r>
              <a:rPr lang="en-US" dirty="0" smtClean="0"/>
              <a:t> SN, 2010</a:t>
            </a:r>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a:bodyPr>
          <a:lstStyle/>
          <a:p>
            <a:pPr>
              <a:buNone/>
            </a:pPr>
            <a:r>
              <a:rPr lang="en-US" b="1" dirty="0" smtClean="0"/>
              <a:t>Cats with PSVA have a poor prognosis</a:t>
            </a:r>
          </a:p>
          <a:p>
            <a:pPr>
              <a:buNone/>
            </a:pPr>
            <a:endParaRPr lang="en-US" sz="1000" dirty="0" smtClean="0"/>
          </a:p>
          <a:p>
            <a:r>
              <a:rPr lang="en-US" dirty="0" smtClean="0"/>
              <a:t>More than 65% of cats had recurrence or progression of clinical signs within 1 to 12 months following </a:t>
            </a:r>
            <a:r>
              <a:rPr lang="en-US" dirty="0" err="1" smtClean="0"/>
              <a:t>ameroid</a:t>
            </a:r>
            <a:r>
              <a:rPr lang="en-US" dirty="0" smtClean="0"/>
              <a:t> constrictor placement</a:t>
            </a:r>
          </a:p>
          <a:p>
            <a:pPr>
              <a:buNone/>
            </a:pPr>
            <a:endParaRPr lang="en-US" dirty="0" smtClean="0"/>
          </a:p>
          <a:p>
            <a:r>
              <a:rPr lang="en-US" dirty="0" smtClean="0"/>
              <a:t>67% dead or euthanized within 3 years of </a:t>
            </a:r>
            <a:r>
              <a:rPr lang="en-US" dirty="0" err="1" smtClean="0"/>
              <a:t>ameroid</a:t>
            </a:r>
            <a:r>
              <a:rPr lang="en-US" dirty="0" smtClean="0"/>
              <a:t> constrictor placement</a:t>
            </a:r>
          </a:p>
          <a:p>
            <a:endParaRPr lang="en-US" sz="1000" dirty="0" smtClean="0"/>
          </a:p>
          <a:p>
            <a:endParaRPr lang="en-US" dirty="0" smtClean="0"/>
          </a:p>
          <a:p>
            <a:endParaRPr lang="en-US" dirty="0"/>
          </a:p>
        </p:txBody>
      </p:sp>
      <p:sp>
        <p:nvSpPr>
          <p:cNvPr id="4" name="TextBox 3"/>
          <p:cNvSpPr txBox="1"/>
          <p:nvPr/>
        </p:nvSpPr>
        <p:spPr>
          <a:xfrm>
            <a:off x="6858000" y="6096000"/>
            <a:ext cx="1668405" cy="369332"/>
          </a:xfrm>
          <a:prstGeom prst="rect">
            <a:avLst/>
          </a:prstGeom>
          <a:noFill/>
        </p:spPr>
        <p:txBody>
          <a:bodyPr wrap="none" rtlCol="0">
            <a:spAutoFit/>
          </a:bodyPr>
          <a:lstStyle/>
          <a:p>
            <a:r>
              <a:rPr lang="en-US" dirty="0" err="1" smtClean="0"/>
              <a:t>Havig</a:t>
            </a:r>
            <a:r>
              <a:rPr lang="en-US" dirty="0" smtClean="0"/>
              <a:t> M, 2002</a:t>
            </a:r>
            <a:endParaRPr 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CPSS in Cats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Retrospective study </a:t>
            </a:r>
          </a:p>
          <a:p>
            <a:endParaRPr lang="en-US" sz="1400" dirty="0" smtClean="0"/>
          </a:p>
          <a:p>
            <a:r>
              <a:rPr lang="en-US" dirty="0" smtClean="0"/>
              <a:t>49 cats who underwent ligation of single CPSS</a:t>
            </a:r>
          </a:p>
          <a:p>
            <a:endParaRPr lang="en-US" sz="1400" dirty="0" smtClean="0"/>
          </a:p>
          <a:p>
            <a:r>
              <a:rPr lang="en-US" dirty="0" smtClean="0"/>
              <a:t>Only 4% (2/49) died </a:t>
            </a:r>
            <a:r>
              <a:rPr lang="en-US" dirty="0" err="1" smtClean="0"/>
              <a:t>perioperatively</a:t>
            </a:r>
            <a:endParaRPr lang="en-US" dirty="0" smtClean="0"/>
          </a:p>
          <a:p>
            <a:endParaRPr lang="en-US" sz="1300" dirty="0" smtClean="0"/>
          </a:p>
          <a:p>
            <a:r>
              <a:rPr lang="en-US" dirty="0" smtClean="0"/>
              <a:t>83% (30/36) cats alive at 47 months</a:t>
            </a:r>
          </a:p>
          <a:p>
            <a:pPr>
              <a:buNone/>
            </a:pPr>
            <a:endParaRPr lang="en-US" dirty="0" smtClean="0"/>
          </a:p>
          <a:p>
            <a:pPr>
              <a:buNone/>
            </a:pPr>
            <a:r>
              <a:rPr lang="en-US" b="1" dirty="0" smtClean="0"/>
              <a:t>Owner perceived outcome</a:t>
            </a:r>
          </a:p>
          <a:p>
            <a:endParaRPr lang="en-US" sz="1300" dirty="0" smtClean="0"/>
          </a:p>
          <a:p>
            <a:r>
              <a:rPr lang="en-US" dirty="0" smtClean="0"/>
              <a:t>Excellent:  20 cats</a:t>
            </a:r>
          </a:p>
          <a:p>
            <a:endParaRPr lang="en-US" sz="1300" dirty="0" smtClean="0"/>
          </a:p>
          <a:p>
            <a:r>
              <a:rPr lang="en-US" dirty="0" smtClean="0"/>
              <a:t>Good: 7 cats </a:t>
            </a:r>
          </a:p>
          <a:p>
            <a:pPr>
              <a:buNone/>
            </a:pPr>
            <a:endParaRPr lang="en-US" dirty="0" smtClean="0"/>
          </a:p>
          <a:p>
            <a:pPr>
              <a:buNone/>
            </a:pPr>
            <a:r>
              <a:rPr lang="en-US" b="1" dirty="0" smtClean="0"/>
              <a:t>Development of neurologic signs in 37% of cats (18/49)</a:t>
            </a:r>
            <a:endParaRPr lang="en-US" b="1" dirty="0"/>
          </a:p>
        </p:txBody>
      </p:sp>
      <p:sp>
        <p:nvSpPr>
          <p:cNvPr id="4" name="TextBox 3"/>
          <p:cNvSpPr txBox="1"/>
          <p:nvPr/>
        </p:nvSpPr>
        <p:spPr>
          <a:xfrm>
            <a:off x="6248400" y="6019800"/>
            <a:ext cx="2209800" cy="369332"/>
          </a:xfrm>
          <a:prstGeom prst="rect">
            <a:avLst/>
          </a:prstGeom>
          <a:noFill/>
        </p:spPr>
        <p:txBody>
          <a:bodyPr wrap="square" rtlCol="0">
            <a:spAutoFit/>
          </a:bodyPr>
          <a:lstStyle/>
          <a:p>
            <a:r>
              <a:rPr lang="en-US" dirty="0" smtClean="0"/>
              <a:t>Lipscomb VJ, 2007</a:t>
            </a:r>
            <a:endParaRPr lang="en-US" dirty="0"/>
          </a:p>
        </p:txBody>
      </p:sp>
      <p:pic>
        <p:nvPicPr>
          <p:cNvPr id="10242" name="Picture 2" descr="http://www.cats-central.com/images/himalayan2.jpg"/>
          <p:cNvPicPr>
            <a:picLocks noChangeAspect="1" noChangeArrowheads="1"/>
          </p:cNvPicPr>
          <p:nvPr/>
        </p:nvPicPr>
        <p:blipFill>
          <a:blip r:embed="rId3" cstate="print"/>
          <a:srcRect/>
          <a:stretch>
            <a:fillRect/>
          </a:stretch>
        </p:blipFill>
        <p:spPr bwMode="auto">
          <a:xfrm>
            <a:off x="6096000" y="3505200"/>
            <a:ext cx="2320925" cy="1689842"/>
          </a:xfrm>
          <a:prstGeom prst="rect">
            <a:avLst/>
          </a:prstGeom>
          <a:no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Primary </a:t>
            </a:r>
            <a:r>
              <a:rPr lang="en-US" dirty="0" err="1" smtClean="0"/>
              <a:t>Hypoplasia</a:t>
            </a:r>
            <a:r>
              <a:rPr lang="en-US" dirty="0" smtClean="0"/>
              <a:t> of the Portal Vein (PHPV)</a:t>
            </a:r>
            <a:endParaRPr lang="en-US" dirty="0"/>
          </a:p>
        </p:txBody>
      </p:sp>
      <p:sp>
        <p:nvSpPr>
          <p:cNvPr id="4" name="Content Placeholder 3"/>
          <p:cNvSpPr>
            <a:spLocks noGrp="1"/>
          </p:cNvSpPr>
          <p:nvPr>
            <p:ph idx="1"/>
          </p:nvPr>
        </p:nvSpPr>
        <p:spPr/>
        <p:txBody>
          <a:bodyPr>
            <a:normAutofit/>
          </a:bodyPr>
          <a:lstStyle/>
          <a:p>
            <a:r>
              <a:rPr lang="en-US" sz="3000" dirty="0" smtClean="0"/>
              <a:t>Previously termed </a:t>
            </a:r>
            <a:r>
              <a:rPr lang="en-US" sz="3000" dirty="0" err="1" smtClean="0"/>
              <a:t>microvascular</a:t>
            </a:r>
            <a:r>
              <a:rPr lang="en-US" sz="3000" dirty="0" smtClean="0"/>
              <a:t> dysplasia (MVD)</a:t>
            </a:r>
            <a:endParaRPr lang="en-US" sz="1100" dirty="0" smtClean="0"/>
          </a:p>
          <a:p>
            <a:endParaRPr lang="en-US" sz="3000" dirty="0" smtClean="0"/>
          </a:p>
          <a:p>
            <a:r>
              <a:rPr lang="en-US" sz="3000" dirty="0" smtClean="0"/>
              <a:t>A congenital, most likely inherited, malformation in the microscopic hepatic portal vasculature</a:t>
            </a:r>
          </a:p>
          <a:p>
            <a:endParaRPr lang="en-US" sz="1000" dirty="0" smtClean="0"/>
          </a:p>
          <a:p>
            <a:endParaRPr lang="en-US" sz="1100"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PHPV</a:t>
            </a:r>
            <a:endParaRPr lang="en-US" dirty="0"/>
          </a:p>
        </p:txBody>
      </p:sp>
      <p:sp>
        <p:nvSpPr>
          <p:cNvPr id="3" name="Content Placeholder 2"/>
          <p:cNvSpPr>
            <a:spLocks noGrp="1"/>
          </p:cNvSpPr>
          <p:nvPr>
            <p:ph idx="1"/>
          </p:nvPr>
        </p:nvSpPr>
        <p:spPr/>
        <p:txBody>
          <a:bodyPr/>
          <a:lstStyle/>
          <a:p>
            <a:r>
              <a:rPr lang="en-US" dirty="0" smtClean="0"/>
              <a:t>Characterized by the presence of multiple microscopic </a:t>
            </a:r>
            <a:r>
              <a:rPr lang="en-US" dirty="0" err="1" smtClean="0"/>
              <a:t>intrahepatic</a:t>
            </a:r>
            <a:r>
              <a:rPr lang="en-US" dirty="0" smtClean="0"/>
              <a:t> shunts</a:t>
            </a:r>
            <a:endParaRPr lang="en-US" sz="1050" dirty="0" smtClean="0"/>
          </a:p>
          <a:p>
            <a:endParaRPr lang="en-US" dirty="0" smtClean="0"/>
          </a:p>
          <a:p>
            <a:r>
              <a:rPr lang="en-US" dirty="0" smtClean="0"/>
              <a:t>Occurs as a single entity or coexists with PSVA</a:t>
            </a:r>
            <a:endParaRPr lang="en-US" sz="1200" dirty="0" smtClean="0"/>
          </a:p>
          <a:p>
            <a:endParaRPr lang="en-US" dirty="0" smtClean="0"/>
          </a:p>
          <a:p>
            <a:r>
              <a:rPr lang="en-US" dirty="0" smtClean="0"/>
              <a:t>Can develop portal hypertension and acquired shunting</a:t>
            </a:r>
          </a:p>
          <a:p>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PHPV</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Dogs affected only with PHPV </a:t>
            </a:r>
          </a:p>
          <a:p>
            <a:endParaRPr lang="en-US" sz="1000" dirty="0" smtClean="0"/>
          </a:p>
          <a:p>
            <a:r>
              <a:rPr lang="en-US" dirty="0" smtClean="0"/>
              <a:t>In most dogs the disease is subclinical (asymptomatic)</a:t>
            </a:r>
          </a:p>
          <a:p>
            <a:endParaRPr lang="en-US" sz="2400" dirty="0" smtClean="0"/>
          </a:p>
          <a:p>
            <a:r>
              <a:rPr lang="en-US" dirty="0" smtClean="0"/>
              <a:t>Hepatic vascular abnormalities are non-progressive</a:t>
            </a:r>
          </a:p>
          <a:p>
            <a:endParaRPr lang="en-US" sz="2400" dirty="0" smtClean="0"/>
          </a:p>
          <a:p>
            <a:r>
              <a:rPr lang="en-US" dirty="0" smtClean="0"/>
              <a:t>Do not require medical treatment </a:t>
            </a:r>
          </a:p>
          <a:p>
            <a:endParaRPr lang="en-US" sz="2400" dirty="0" smtClean="0"/>
          </a:p>
          <a:p>
            <a:r>
              <a:rPr lang="en-US" dirty="0" smtClean="0"/>
              <a:t>May demonstrate intolerance to drugs that are metabolized or excreted by the liver</a:t>
            </a:r>
            <a:endParaRPr lang="en-US"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PHPV</a:t>
            </a:r>
            <a:endParaRPr lang="en-US" dirty="0"/>
          </a:p>
        </p:txBody>
      </p:sp>
      <p:sp>
        <p:nvSpPr>
          <p:cNvPr id="3" name="Content Placeholder 2"/>
          <p:cNvSpPr>
            <a:spLocks noGrp="1"/>
          </p:cNvSpPr>
          <p:nvPr>
            <p:ph idx="1"/>
          </p:nvPr>
        </p:nvSpPr>
        <p:spPr/>
        <p:txBody>
          <a:bodyPr>
            <a:normAutofit/>
          </a:bodyPr>
          <a:lstStyle/>
          <a:p>
            <a:pPr>
              <a:buNone/>
            </a:pPr>
            <a:r>
              <a:rPr lang="en-US" b="1" dirty="0" smtClean="0"/>
              <a:t>Breed predisposition </a:t>
            </a:r>
          </a:p>
          <a:p>
            <a:endParaRPr lang="en-US" sz="1100" dirty="0" smtClean="0"/>
          </a:p>
          <a:p>
            <a:r>
              <a:rPr lang="en-US" dirty="0" smtClean="0"/>
              <a:t>Cairn Terriers </a:t>
            </a:r>
          </a:p>
          <a:p>
            <a:endParaRPr lang="en-US" sz="1100" dirty="0" smtClean="0"/>
          </a:p>
          <a:p>
            <a:r>
              <a:rPr lang="en-US" dirty="0" smtClean="0"/>
              <a:t>Yorkshire Terriers </a:t>
            </a:r>
          </a:p>
          <a:p>
            <a:endParaRPr lang="en-US" sz="1100" dirty="0" smtClean="0"/>
          </a:p>
          <a:p>
            <a:r>
              <a:rPr lang="en-US" dirty="0" smtClean="0"/>
              <a:t>Maltese </a:t>
            </a:r>
          </a:p>
          <a:p>
            <a:endParaRPr lang="en-US" sz="1100" dirty="0" smtClean="0"/>
          </a:p>
          <a:p>
            <a:r>
              <a:rPr lang="en-US" dirty="0" smtClean="0"/>
              <a:t>Tibetan Spaniels</a:t>
            </a:r>
          </a:p>
          <a:p>
            <a:endParaRPr lang="en-US" dirty="0"/>
          </a:p>
        </p:txBody>
      </p:sp>
      <p:pic>
        <p:nvPicPr>
          <p:cNvPr id="18434" name="Picture 2" descr="http://www.fotosearch.com/bthumb/JNB/JNB001/74722.jpg"/>
          <p:cNvPicPr>
            <a:picLocks noChangeAspect="1" noChangeArrowheads="1"/>
          </p:cNvPicPr>
          <p:nvPr/>
        </p:nvPicPr>
        <p:blipFill>
          <a:blip r:embed="rId2" cstate="print"/>
          <a:srcRect/>
          <a:stretch>
            <a:fillRect/>
          </a:stretch>
        </p:blipFill>
        <p:spPr bwMode="auto">
          <a:xfrm>
            <a:off x="4800600" y="3352800"/>
            <a:ext cx="3953302" cy="2581276"/>
          </a:xfrm>
          <a:prstGeom prst="rect">
            <a:avLst/>
          </a:prstGeom>
          <a:noFill/>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of PHPV</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Asymptomatic predisposed breed </a:t>
            </a:r>
          </a:p>
          <a:p>
            <a:endParaRPr lang="en-US" sz="2200" dirty="0" smtClean="0"/>
          </a:p>
          <a:p>
            <a:r>
              <a:rPr lang="en-US" dirty="0" smtClean="0"/>
              <a:t>Increased TSBA</a:t>
            </a:r>
          </a:p>
          <a:p>
            <a:endParaRPr lang="en-US" sz="2200" dirty="0" smtClean="0"/>
          </a:p>
          <a:p>
            <a:r>
              <a:rPr lang="en-US" dirty="0" smtClean="0"/>
              <a:t>PC activity ≥ 70% in 95% of dogs with PHPV </a:t>
            </a:r>
          </a:p>
          <a:p>
            <a:endParaRPr lang="en-US" sz="2200" dirty="0" smtClean="0"/>
          </a:p>
          <a:p>
            <a:r>
              <a:rPr lang="en-US" dirty="0" smtClean="0"/>
              <a:t>Normal abdominal ultrasound</a:t>
            </a:r>
          </a:p>
          <a:p>
            <a:pPr lvl="1"/>
            <a:endParaRPr lang="en-US" sz="1000" dirty="0" smtClean="0"/>
          </a:p>
          <a:p>
            <a:pPr lvl="1"/>
            <a:r>
              <a:rPr lang="en-US" dirty="0" smtClean="0"/>
              <a:t>Inability to visualize the presence of an intra- or </a:t>
            </a:r>
            <a:r>
              <a:rPr lang="en-US" dirty="0" err="1" smtClean="0"/>
              <a:t>extrahepatic</a:t>
            </a:r>
            <a:r>
              <a:rPr lang="en-US" dirty="0" smtClean="0"/>
              <a:t> shunt </a:t>
            </a:r>
          </a:p>
          <a:p>
            <a:pPr lvl="1"/>
            <a:endParaRPr lang="en-US" sz="1000" dirty="0" smtClean="0"/>
          </a:p>
          <a:p>
            <a:pPr lvl="1"/>
            <a:r>
              <a:rPr lang="en-US" dirty="0" smtClean="0"/>
              <a:t>Liver is generally of normal size, with normal perfusion</a:t>
            </a:r>
            <a:endParaRPr lang="en-US"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of PHPV</a:t>
            </a:r>
            <a:endParaRPr lang="en-US" dirty="0"/>
          </a:p>
        </p:txBody>
      </p:sp>
      <p:sp>
        <p:nvSpPr>
          <p:cNvPr id="3" name="Content Placeholder 2"/>
          <p:cNvSpPr>
            <a:spLocks noGrp="1"/>
          </p:cNvSpPr>
          <p:nvPr>
            <p:ph idx="1"/>
          </p:nvPr>
        </p:nvSpPr>
        <p:spPr/>
        <p:txBody>
          <a:bodyPr/>
          <a:lstStyle/>
          <a:p>
            <a:r>
              <a:rPr lang="en-US" dirty="0" smtClean="0"/>
              <a:t>Do NOT have high blood ammonia levels</a:t>
            </a:r>
          </a:p>
          <a:p>
            <a:endParaRPr lang="en-US" dirty="0" smtClean="0"/>
          </a:p>
          <a:p>
            <a:r>
              <a:rPr lang="en-US" dirty="0" smtClean="0"/>
              <a:t>Do NOT develop ammonia </a:t>
            </a:r>
            <a:r>
              <a:rPr lang="en-US" dirty="0" err="1" smtClean="0"/>
              <a:t>biurate</a:t>
            </a:r>
            <a:r>
              <a:rPr lang="en-US" dirty="0" smtClean="0"/>
              <a:t> crystals</a:t>
            </a:r>
          </a:p>
          <a:p>
            <a:endParaRPr lang="en-US" dirty="0"/>
          </a:p>
        </p:txBody>
      </p:sp>
      <p:pic>
        <p:nvPicPr>
          <p:cNvPr id="5124" name="Picture 4" descr="http://www.fotosearch.com/bthumb/CSP/CSP089/k0896700.jpg"/>
          <p:cNvPicPr>
            <a:picLocks noChangeAspect="1" noChangeArrowheads="1"/>
          </p:cNvPicPr>
          <p:nvPr/>
        </p:nvPicPr>
        <p:blipFill>
          <a:blip r:embed="rId2" cstate="print"/>
          <a:srcRect/>
          <a:stretch>
            <a:fillRect/>
          </a:stretch>
        </p:blipFill>
        <p:spPr bwMode="auto">
          <a:xfrm>
            <a:off x="5105400" y="4114800"/>
            <a:ext cx="3354159" cy="2209801"/>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PHPV</a:t>
            </a:r>
            <a:endParaRPr lang="en-US" dirty="0"/>
          </a:p>
        </p:txBody>
      </p:sp>
      <p:sp>
        <p:nvSpPr>
          <p:cNvPr id="3" name="Content Placeholder 2"/>
          <p:cNvSpPr>
            <a:spLocks noGrp="1"/>
          </p:cNvSpPr>
          <p:nvPr>
            <p:ph idx="1"/>
          </p:nvPr>
        </p:nvSpPr>
        <p:spPr>
          <a:xfrm>
            <a:off x="301752" y="1527048"/>
            <a:ext cx="8503920" cy="4797552"/>
          </a:xfrm>
        </p:spPr>
        <p:txBody>
          <a:bodyPr>
            <a:normAutofit/>
          </a:bodyPr>
          <a:lstStyle/>
          <a:p>
            <a:r>
              <a:rPr lang="en-US" dirty="0" smtClean="0"/>
              <a:t>Avoiding </a:t>
            </a:r>
            <a:r>
              <a:rPr lang="en-US" dirty="0" err="1" smtClean="0"/>
              <a:t>hepatotoxic</a:t>
            </a:r>
            <a:r>
              <a:rPr lang="en-US" dirty="0" smtClean="0"/>
              <a:t> drugs </a:t>
            </a:r>
            <a:endParaRPr lang="en-US" sz="1100" dirty="0" smtClean="0"/>
          </a:p>
          <a:p>
            <a:endParaRPr lang="en-US" dirty="0" smtClean="0"/>
          </a:p>
          <a:p>
            <a:r>
              <a:rPr lang="en-US" dirty="0" smtClean="0"/>
              <a:t>Use caution with sedatives and anesthesia</a:t>
            </a:r>
            <a:endParaRPr lang="en-US" sz="1100" dirty="0" smtClean="0"/>
          </a:p>
          <a:p>
            <a:endParaRPr lang="en-US" dirty="0" smtClean="0"/>
          </a:p>
          <a:p>
            <a:r>
              <a:rPr lang="en-US" dirty="0" smtClean="0"/>
              <a:t>Small subset of dogs may develop progressive disease:</a:t>
            </a:r>
          </a:p>
          <a:p>
            <a:endParaRPr lang="en-US" sz="1200" dirty="0" smtClean="0">
              <a:solidFill>
                <a:schemeClr val="tx1"/>
              </a:solidFill>
            </a:endParaRPr>
          </a:p>
          <a:p>
            <a:pPr lvl="1"/>
            <a:r>
              <a:rPr lang="en-US" sz="3000" dirty="0" smtClean="0">
                <a:solidFill>
                  <a:schemeClr val="tx1"/>
                </a:solidFill>
              </a:rPr>
              <a:t>Monitor serum liver enzymes </a:t>
            </a:r>
          </a:p>
          <a:p>
            <a:endParaRPr lang="en-US" sz="1100" dirty="0" smtClean="0"/>
          </a:p>
          <a:p>
            <a:pPr lvl="1"/>
            <a:r>
              <a:rPr lang="en-US" sz="3000" dirty="0" err="1" smtClean="0">
                <a:solidFill>
                  <a:schemeClr val="tx1"/>
                </a:solidFill>
              </a:rPr>
              <a:t>Hepatoprotective</a:t>
            </a:r>
            <a:r>
              <a:rPr lang="en-US" sz="3000" dirty="0" smtClean="0">
                <a:solidFill>
                  <a:schemeClr val="tx1"/>
                </a:solidFill>
              </a:rPr>
              <a:t> agents </a:t>
            </a:r>
          </a:p>
          <a:p>
            <a:pPr lvl="2"/>
            <a:endParaRPr lang="en-US" sz="1100" dirty="0" smtClean="0">
              <a:solidFill>
                <a:schemeClr val="tx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Portosystemic</a:t>
            </a:r>
            <a:r>
              <a:rPr lang="en-US" dirty="0" smtClean="0"/>
              <a:t> Shunts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Vascular anomalies that divert blood from the abdominal viscera to the heart, bypassing the hepatic sinusoids and carrying intestinal absorption products directly to the systemic circulation</a:t>
            </a:r>
          </a:p>
          <a:p>
            <a:endParaRPr lang="en-US" dirty="0" smtClean="0"/>
          </a:p>
          <a:p>
            <a:pPr>
              <a:buNone/>
            </a:pPr>
            <a:r>
              <a:rPr lang="en-US" b="1" dirty="0" smtClean="0"/>
              <a:t>Classified as:</a:t>
            </a:r>
          </a:p>
          <a:p>
            <a:endParaRPr lang="en-US" sz="1100" dirty="0" smtClean="0"/>
          </a:p>
          <a:p>
            <a:r>
              <a:rPr lang="en-US" dirty="0" smtClean="0"/>
              <a:t>Congenital or acquired</a:t>
            </a:r>
          </a:p>
          <a:p>
            <a:endParaRPr lang="en-US" sz="1100" dirty="0" smtClean="0"/>
          </a:p>
          <a:p>
            <a:r>
              <a:rPr lang="en-US" dirty="0" err="1" smtClean="0"/>
              <a:t>Extrahepatic</a:t>
            </a:r>
            <a:r>
              <a:rPr lang="en-US" dirty="0" smtClean="0"/>
              <a:t> or </a:t>
            </a:r>
            <a:r>
              <a:rPr lang="en-US" dirty="0" err="1" smtClean="0"/>
              <a:t>intrahepatic</a:t>
            </a:r>
            <a:r>
              <a:rPr lang="en-US" dirty="0" smtClean="0"/>
              <a:t> </a:t>
            </a:r>
          </a:p>
          <a:p>
            <a:endParaRPr lang="en-US" sz="1100" dirty="0" smtClean="0"/>
          </a:p>
          <a:p>
            <a:r>
              <a:rPr lang="en-US" dirty="0" smtClean="0"/>
              <a:t>Single or multiple</a:t>
            </a:r>
          </a:p>
          <a:p>
            <a:endParaRPr lang="en-US" sz="1100" dirty="0" smtClean="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447800"/>
            <a:ext cx="8229600" cy="4724717"/>
          </a:xfrm>
        </p:spPr>
        <p:txBody>
          <a:bodyPr>
            <a:noAutofit/>
          </a:bodyPr>
          <a:lstStyle/>
          <a:p>
            <a:r>
              <a:rPr lang="en-US" sz="1600" dirty="0" err="1" smtClean="0"/>
              <a:t>Breznock</a:t>
            </a:r>
            <a:r>
              <a:rPr lang="en-US" sz="1600" dirty="0" smtClean="0"/>
              <a:t> EM, Whiting PG: </a:t>
            </a:r>
            <a:r>
              <a:rPr lang="en-US" sz="1600" dirty="0" err="1" smtClean="0"/>
              <a:t>Portocaval</a:t>
            </a:r>
            <a:r>
              <a:rPr lang="en-US" sz="1600" dirty="0" smtClean="0"/>
              <a:t> shunts and anomalies. In </a:t>
            </a:r>
            <a:r>
              <a:rPr lang="en-US" sz="1600" dirty="0" err="1" smtClean="0"/>
              <a:t>Slatter</a:t>
            </a:r>
            <a:r>
              <a:rPr lang="en-US" sz="1600" dirty="0" smtClean="0"/>
              <a:t> DH, editor: 	Textbook of small animal surgery, </a:t>
            </a:r>
            <a:r>
              <a:rPr lang="en-US" sz="1600" dirty="0" err="1" smtClean="0"/>
              <a:t>ed</a:t>
            </a:r>
            <a:r>
              <a:rPr lang="en-US" sz="1600" dirty="0" smtClean="0"/>
              <a:t> 3, St Louis, 2003, Saunders</a:t>
            </a:r>
          </a:p>
          <a:p>
            <a:r>
              <a:rPr lang="en-US" sz="1600" dirty="0" err="1" smtClean="0"/>
              <a:t>Deppe</a:t>
            </a:r>
            <a:r>
              <a:rPr lang="en-US" sz="1600" dirty="0" smtClean="0"/>
              <a:t> TA et al. </a:t>
            </a:r>
            <a:r>
              <a:rPr lang="en-US" sz="1600" dirty="0" err="1" smtClean="0"/>
              <a:t>Glomerular</a:t>
            </a:r>
            <a:r>
              <a:rPr lang="en-US" sz="1600" dirty="0" smtClean="0"/>
              <a:t> filtration rate and renal volume in dogs with congenital 	</a:t>
            </a:r>
            <a:r>
              <a:rPr lang="en-US" sz="1600" dirty="0" err="1" smtClean="0"/>
              <a:t>portosystemic</a:t>
            </a:r>
            <a:r>
              <a:rPr lang="en-US" sz="1600" dirty="0" smtClean="0"/>
              <a:t> vascular anomalies before and after surgical ligation. J Vet 	Intern Med 1999;13:465-471</a:t>
            </a:r>
          </a:p>
          <a:p>
            <a:r>
              <a:rPr lang="en-US" sz="1600" dirty="0" err="1" smtClean="0"/>
              <a:t>Dimski</a:t>
            </a:r>
            <a:r>
              <a:rPr lang="en-US" sz="1600" dirty="0" smtClean="0"/>
              <a:t> DS. Ammonia metabolism and the urea cycle: function and clinical 	implications. J Vet </a:t>
            </a:r>
            <a:r>
              <a:rPr lang="en-US" sz="1600" dirty="0" err="1" smtClean="0"/>
              <a:t>Emer</a:t>
            </a:r>
            <a:r>
              <a:rPr lang="en-US" sz="1600" dirty="0" smtClean="0"/>
              <a:t> </a:t>
            </a:r>
            <a:r>
              <a:rPr lang="en-US" sz="1600" dirty="0" err="1" smtClean="0"/>
              <a:t>Crit</a:t>
            </a:r>
            <a:r>
              <a:rPr lang="en-US" sz="1600" dirty="0" smtClean="0"/>
              <a:t> Care 1994;8(2):73-78</a:t>
            </a:r>
          </a:p>
          <a:p>
            <a:r>
              <a:rPr lang="en-US" sz="1600" dirty="0" smtClean="0"/>
              <a:t>Doran IP et al. Liver size, bodyweight and tolerance to acute complete occlusion of 	congenital </a:t>
            </a:r>
            <a:r>
              <a:rPr lang="en-US" sz="1600" dirty="0" err="1" smtClean="0"/>
              <a:t>extrahepatic</a:t>
            </a:r>
            <a:r>
              <a:rPr lang="en-US" sz="1600" dirty="0" smtClean="0"/>
              <a:t> </a:t>
            </a:r>
            <a:r>
              <a:rPr lang="en-US" sz="1600" dirty="0" err="1" smtClean="0"/>
              <a:t>portosystemic</a:t>
            </a:r>
            <a:r>
              <a:rPr lang="en-US" sz="1600" dirty="0" smtClean="0"/>
              <a:t> shunts in dogs. Vet </a:t>
            </a:r>
            <a:r>
              <a:rPr lang="en-US" sz="1600" dirty="0" err="1" smtClean="0"/>
              <a:t>Surg</a:t>
            </a:r>
            <a:r>
              <a:rPr lang="en-US" sz="1600" dirty="0" smtClean="0"/>
              <a:t> 2008;37:656-	662</a:t>
            </a:r>
          </a:p>
          <a:p>
            <a:r>
              <a:rPr lang="en-US" sz="1600" dirty="0" err="1" smtClean="0"/>
              <a:t>Gerritzen-Bruning</a:t>
            </a:r>
            <a:r>
              <a:rPr lang="en-US" sz="1600" dirty="0" smtClean="0"/>
              <a:t> MJ et al. Diagnostic value of fasting plasma ammonia and bile 	acid concentrations in the </a:t>
            </a:r>
            <a:r>
              <a:rPr lang="en-US" sz="1600" dirty="0" err="1" smtClean="0"/>
              <a:t>indentification</a:t>
            </a:r>
            <a:r>
              <a:rPr lang="en-US" sz="1600" dirty="0" smtClean="0"/>
              <a:t> of </a:t>
            </a:r>
            <a:r>
              <a:rPr lang="en-US" sz="1600" dirty="0" err="1" smtClean="0"/>
              <a:t>portosystemic</a:t>
            </a:r>
            <a:r>
              <a:rPr lang="en-US" sz="1600" dirty="0" smtClean="0"/>
              <a:t> shunting in dogs. 	J Vet Intern Med 2006;20:13-19</a:t>
            </a:r>
          </a:p>
          <a:p>
            <a:r>
              <a:rPr lang="en-US" sz="1600" dirty="0" err="1" smtClean="0"/>
              <a:t>Gommeren</a:t>
            </a:r>
            <a:r>
              <a:rPr lang="en-US" sz="1600" dirty="0" smtClean="0"/>
              <a:t> K et al. Outcome from status </a:t>
            </a:r>
            <a:r>
              <a:rPr lang="en-US" sz="1600" dirty="0" err="1" smtClean="0"/>
              <a:t>epilepticus</a:t>
            </a:r>
            <a:r>
              <a:rPr lang="en-US" sz="1600" dirty="0" smtClean="0"/>
              <a:t> after </a:t>
            </a:r>
            <a:r>
              <a:rPr lang="en-US" sz="1600" dirty="0" err="1" smtClean="0"/>
              <a:t>portosystemic</a:t>
            </a:r>
            <a:r>
              <a:rPr lang="en-US" sz="1600" dirty="0" smtClean="0"/>
              <a:t> shunt 	attenuation in 3 dogs treated with </a:t>
            </a:r>
            <a:r>
              <a:rPr lang="en-US" sz="1600" dirty="0" err="1" smtClean="0"/>
              <a:t>propofol</a:t>
            </a:r>
            <a:r>
              <a:rPr lang="en-US" sz="1600" dirty="0" smtClean="0"/>
              <a:t> and </a:t>
            </a:r>
            <a:r>
              <a:rPr lang="en-US" sz="1600" dirty="0" err="1" smtClean="0"/>
              <a:t>phenobarbital</a:t>
            </a:r>
            <a:r>
              <a:rPr lang="en-US" sz="1600" dirty="0" smtClean="0"/>
              <a:t>. J Vet </a:t>
            </a:r>
            <a:r>
              <a:rPr lang="en-US" sz="1600" dirty="0" err="1" smtClean="0"/>
              <a:t>Emer</a:t>
            </a:r>
            <a:r>
              <a:rPr lang="en-US" sz="1600" dirty="0" smtClean="0"/>
              <a:t> 	</a:t>
            </a:r>
            <a:r>
              <a:rPr lang="en-US" sz="1600" dirty="0" err="1" smtClean="0"/>
              <a:t>Crit</a:t>
            </a:r>
            <a:r>
              <a:rPr lang="en-US" sz="1600" dirty="0" smtClean="0"/>
              <a:t> Care 2010;20(3):346-351</a:t>
            </a:r>
          </a:p>
          <a:p>
            <a:r>
              <a:rPr lang="en-US" sz="1600" dirty="0" err="1" smtClean="0"/>
              <a:t>Gow</a:t>
            </a:r>
            <a:r>
              <a:rPr lang="en-US" sz="1600" dirty="0" smtClean="0"/>
              <a:t> AG et al. Whole blood manganese concentrations in dogs with congenital 	</a:t>
            </a:r>
            <a:r>
              <a:rPr lang="en-US" sz="1600" dirty="0" err="1" smtClean="0"/>
              <a:t>portosystemic</a:t>
            </a:r>
            <a:r>
              <a:rPr lang="en-US" sz="1600" dirty="0" smtClean="0"/>
              <a:t> shunts. J Vet Intern Med 2010;24:90-96</a:t>
            </a:r>
          </a:p>
          <a:p>
            <a:r>
              <a:rPr lang="en-US" sz="1600" dirty="0" err="1" smtClean="0"/>
              <a:t>Greenhalgh</a:t>
            </a:r>
            <a:r>
              <a:rPr lang="en-US" sz="1600" dirty="0" smtClean="0"/>
              <a:t> SN, et al. Comparison of survival after surgical or medical treatment in 	dogs with a congenital </a:t>
            </a:r>
            <a:r>
              <a:rPr lang="en-US" sz="1600" dirty="0" err="1" smtClean="0"/>
              <a:t>portosystemic</a:t>
            </a:r>
            <a:r>
              <a:rPr lang="en-US" sz="1600" dirty="0" smtClean="0"/>
              <a:t> shunt. J Am Vet Med Assoc 	2010;236:1215-1220</a:t>
            </a:r>
          </a:p>
          <a:p>
            <a:endParaRPr lang="en-US" sz="1600"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447800"/>
            <a:ext cx="8229600" cy="5029200"/>
          </a:xfrm>
        </p:spPr>
        <p:txBody>
          <a:bodyPr>
            <a:normAutofit/>
          </a:bodyPr>
          <a:lstStyle/>
          <a:p>
            <a:r>
              <a:rPr lang="en-US" sz="1600" dirty="0" err="1" smtClean="0"/>
              <a:t>Holford</a:t>
            </a:r>
            <a:r>
              <a:rPr lang="en-US" sz="1600" dirty="0" smtClean="0"/>
              <a:t> AL et al. Adrenal response to </a:t>
            </a:r>
            <a:r>
              <a:rPr lang="en-US" sz="1600" dirty="0" err="1" smtClean="0"/>
              <a:t>adrenocorticotropic</a:t>
            </a:r>
            <a:r>
              <a:rPr lang="en-US" sz="1600" dirty="0" smtClean="0"/>
              <a:t> hormone in dogs before 	and after surgical attenuation of a single congenital </a:t>
            </a:r>
            <a:r>
              <a:rPr lang="en-US" sz="1600" dirty="0" err="1" smtClean="0"/>
              <a:t>portosystemic</a:t>
            </a:r>
            <a:r>
              <a:rPr lang="en-US" sz="1600" dirty="0" smtClean="0"/>
              <a:t> shunt. J 	Vet Intern Med 2008;22:832-838</a:t>
            </a:r>
          </a:p>
          <a:p>
            <a:r>
              <a:rPr lang="en-US" sz="1600" dirty="0" smtClean="0"/>
              <a:t>Holt, D: Hepatic encephalopathy. IN Silverstein DC, Hopper K, editors. Small animal 	critical care medicine, St. Louis, 2009, Saunders</a:t>
            </a:r>
          </a:p>
          <a:p>
            <a:r>
              <a:rPr lang="en-US" sz="1600" dirty="0" smtClean="0"/>
              <a:t>Holt, D et al. Cerebrospinal fluid glutamine, tryptophan and tryptophan metabolite 	concentrations in dogs with </a:t>
            </a:r>
            <a:r>
              <a:rPr lang="en-US" sz="1600" dirty="0" err="1" smtClean="0"/>
              <a:t>portosystemic</a:t>
            </a:r>
            <a:r>
              <a:rPr lang="en-US" sz="1600" dirty="0" smtClean="0"/>
              <a:t> shunts. </a:t>
            </a:r>
            <a:r>
              <a:rPr lang="en-US" sz="1600" i="1" dirty="0" smtClean="0"/>
              <a:t>AJVR</a:t>
            </a:r>
            <a:r>
              <a:rPr lang="en-US" sz="1600" dirty="0" smtClean="0"/>
              <a:t> 2002;63:1167-1171</a:t>
            </a:r>
          </a:p>
          <a:p>
            <a:r>
              <a:rPr lang="en-US" sz="1600" dirty="0" err="1" smtClean="0"/>
              <a:t>Krotscheck</a:t>
            </a:r>
            <a:r>
              <a:rPr lang="en-US" sz="1600" dirty="0" smtClean="0"/>
              <a:t> U et al. Epidemiologic factors associated with the anatomic location of 	</a:t>
            </a:r>
            <a:r>
              <a:rPr lang="en-US" sz="1600" dirty="0" err="1" smtClean="0"/>
              <a:t>intrahepatic</a:t>
            </a:r>
            <a:r>
              <a:rPr lang="en-US" sz="1600" dirty="0" smtClean="0"/>
              <a:t> </a:t>
            </a:r>
            <a:r>
              <a:rPr lang="en-US" sz="1600" dirty="0" err="1" smtClean="0"/>
              <a:t>portosystemic</a:t>
            </a:r>
            <a:r>
              <a:rPr lang="en-US" sz="1600" dirty="0" smtClean="0"/>
              <a:t> shunts in dogs. Vet </a:t>
            </a:r>
            <a:r>
              <a:rPr lang="en-US" sz="1600" dirty="0" err="1" smtClean="0"/>
              <a:t>Surg</a:t>
            </a:r>
            <a:r>
              <a:rPr lang="en-US" sz="1600" dirty="0" smtClean="0"/>
              <a:t> 2007;36:31-36</a:t>
            </a:r>
          </a:p>
          <a:p>
            <a:r>
              <a:rPr lang="en-US" sz="1600" dirty="0" err="1" smtClean="0"/>
              <a:t>Kummeling</a:t>
            </a:r>
            <a:r>
              <a:rPr lang="en-US" sz="1600" dirty="0" smtClean="0"/>
              <a:t> A et al. Coagulation profiles in dogs with congenital </a:t>
            </a:r>
            <a:r>
              <a:rPr lang="en-US" sz="1600" dirty="0" err="1" smtClean="0"/>
              <a:t>portosystemic</a:t>
            </a:r>
            <a:r>
              <a:rPr lang="en-US" sz="1600" dirty="0" smtClean="0"/>
              <a:t> 	shunts before and after surgical ligation. J Vet Intern Med 2006; 20: 1319-1326</a:t>
            </a:r>
          </a:p>
          <a:p>
            <a:r>
              <a:rPr lang="en-US" sz="1600" dirty="0" err="1" smtClean="0"/>
              <a:t>Kummeling</a:t>
            </a:r>
            <a:r>
              <a:rPr lang="en-US" sz="1600" dirty="0" smtClean="0"/>
              <a:t> A et al. Hepatic volume measurements in dogs with </a:t>
            </a:r>
            <a:r>
              <a:rPr lang="en-US" sz="1600" dirty="0" err="1" smtClean="0"/>
              <a:t>extrahepatic</a:t>
            </a:r>
            <a:r>
              <a:rPr lang="en-US" sz="1600" dirty="0" smtClean="0"/>
              <a:t> 	congenital </a:t>
            </a:r>
            <a:r>
              <a:rPr lang="en-US" sz="1600" dirty="0" err="1" smtClean="0"/>
              <a:t>portosystemic</a:t>
            </a:r>
            <a:r>
              <a:rPr lang="en-US" sz="1600" dirty="0" smtClean="0"/>
              <a:t> shunts before and after surgical attenuation. J Vet 	Intern Med 2010;24:114-119</a:t>
            </a:r>
          </a:p>
          <a:p>
            <a:r>
              <a:rPr lang="en-US" sz="1600" dirty="0" smtClean="0"/>
              <a:t>Lipscomb VJ et al. Complications and </a:t>
            </a:r>
            <a:r>
              <a:rPr lang="en-US" sz="1600" dirty="0" err="1" smtClean="0"/>
              <a:t>lobg</a:t>
            </a:r>
            <a:r>
              <a:rPr lang="en-US" sz="1600" dirty="0" smtClean="0"/>
              <a:t>-term outcomes of the ligation of 	congenital </a:t>
            </a:r>
            <a:r>
              <a:rPr lang="en-US" sz="1600" dirty="0" err="1" smtClean="0"/>
              <a:t>portosystemic</a:t>
            </a:r>
            <a:r>
              <a:rPr lang="en-US" sz="1600" dirty="0" smtClean="0"/>
              <a:t> shunts in 49 cats. Vet Record 2007;160:465-470</a:t>
            </a:r>
          </a:p>
          <a:p>
            <a:r>
              <a:rPr lang="en-US" sz="1600" dirty="0" smtClean="0"/>
              <a:t>Parker JS et al. Histological examination of hepatic biopsy samples as a prognostic 	indicator in dogs undergoing surgical correction of congenital 	</a:t>
            </a:r>
            <a:r>
              <a:rPr lang="en-US" sz="1600" dirty="0" err="1" smtClean="0"/>
              <a:t>portosystemic</a:t>
            </a:r>
            <a:r>
              <a:rPr lang="en-US" sz="1600" dirty="0" smtClean="0"/>
              <a:t> shunts: 64 cases (1997-2005). J Am Vet Med Assoc 	2008;232:1511-1514</a:t>
            </a:r>
          </a:p>
          <a:p>
            <a:endParaRPr lang="en-US" sz="1600" dirty="0" smtClean="0"/>
          </a:p>
          <a:p>
            <a:endParaRPr lang="en-US" sz="1600"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447800"/>
            <a:ext cx="8229600" cy="5181599"/>
          </a:xfrm>
        </p:spPr>
        <p:txBody>
          <a:bodyPr>
            <a:normAutofit lnSpcReduction="10000"/>
          </a:bodyPr>
          <a:lstStyle/>
          <a:p>
            <a:r>
              <a:rPr lang="en-US" sz="1600" dirty="0" smtClean="0"/>
              <a:t>Peterson SL et al. </a:t>
            </a:r>
            <a:r>
              <a:rPr lang="en-US" sz="1600" dirty="0" err="1" smtClean="0"/>
              <a:t>Endotoxin</a:t>
            </a:r>
            <a:r>
              <a:rPr lang="en-US" sz="1600" dirty="0" smtClean="0"/>
              <a:t> concentrations measured by a </a:t>
            </a:r>
            <a:r>
              <a:rPr lang="en-US" sz="1600" dirty="0" err="1" smtClean="0"/>
              <a:t>chromogenic</a:t>
            </a:r>
            <a:r>
              <a:rPr lang="en-US" sz="1600" dirty="0" smtClean="0"/>
              <a:t> assay in 	portal and peripheral venous blood in ten dogs with </a:t>
            </a:r>
            <a:r>
              <a:rPr lang="en-US" sz="1600" dirty="0" err="1" smtClean="0"/>
              <a:t>portosystemic</a:t>
            </a:r>
            <a:r>
              <a:rPr lang="en-US" sz="1600" dirty="0" smtClean="0"/>
              <a:t> shunts. J 	Vet Intern Med 1991;5:71-74</a:t>
            </a:r>
          </a:p>
          <a:p>
            <a:r>
              <a:rPr lang="en-US" sz="1600" dirty="0" err="1" smtClean="0"/>
              <a:t>Proot</a:t>
            </a:r>
            <a:r>
              <a:rPr lang="en-US" sz="1600" dirty="0" smtClean="0"/>
              <a:t> S et al. Soy protein isolate versus meat-based low-protein diet for dogs with 	congenital </a:t>
            </a:r>
            <a:r>
              <a:rPr lang="en-US" sz="1600" dirty="0" err="1" smtClean="0"/>
              <a:t>portosystemic</a:t>
            </a:r>
            <a:r>
              <a:rPr lang="en-US" sz="1600" dirty="0" smtClean="0"/>
              <a:t> shunts. J Vet Intern Med 2009;23:794-800</a:t>
            </a:r>
          </a:p>
          <a:p>
            <a:r>
              <a:rPr lang="en-US" sz="1600" dirty="0" smtClean="0"/>
              <a:t>Riordan SM, Williams R. Treatment of hepatic encephalopathy. N </a:t>
            </a:r>
            <a:r>
              <a:rPr lang="en-US" sz="1600" dirty="0" err="1" smtClean="0"/>
              <a:t>Engl</a:t>
            </a:r>
            <a:r>
              <a:rPr lang="en-US" sz="1600" dirty="0" smtClean="0"/>
              <a:t> J Med 	1997;337(7):473-479</a:t>
            </a:r>
          </a:p>
          <a:p>
            <a:r>
              <a:rPr lang="en-US" sz="1600" dirty="0" smtClean="0"/>
              <a:t>Rogers CL et al. Portal vein thrombosis in cats: 6 cases (2001-2006). J Vet Intern Med 	2008;22:282-287</a:t>
            </a:r>
          </a:p>
          <a:p>
            <a:r>
              <a:rPr lang="en-US" sz="1600" dirty="0" err="1" smtClean="0"/>
              <a:t>Seyan</a:t>
            </a:r>
            <a:r>
              <a:rPr lang="en-US" sz="1600" dirty="0" smtClean="0"/>
              <a:t> AS et al. Changing face of hepatic encephalopathy: role of inflammation and 	oxidative stress. World J </a:t>
            </a:r>
            <a:r>
              <a:rPr lang="en-US" sz="1600" dirty="0" err="1" smtClean="0"/>
              <a:t>Gastroenterol</a:t>
            </a:r>
            <a:r>
              <a:rPr lang="en-US" sz="1600" dirty="0" smtClean="0"/>
              <a:t> 2010;16(27):3347-3357</a:t>
            </a:r>
          </a:p>
          <a:p>
            <a:r>
              <a:rPr lang="en-US" sz="1600" dirty="0" err="1" smtClean="0"/>
              <a:t>Steenbeek</a:t>
            </a:r>
            <a:r>
              <a:rPr lang="en-US" sz="1600" dirty="0" smtClean="0"/>
              <a:t> FG et al. Evidence of inheritance of </a:t>
            </a:r>
            <a:r>
              <a:rPr lang="en-US" sz="1600" dirty="0" err="1" smtClean="0"/>
              <a:t>intrahepatic</a:t>
            </a:r>
            <a:r>
              <a:rPr lang="en-US" sz="1600" dirty="0" smtClean="0"/>
              <a:t> </a:t>
            </a:r>
            <a:r>
              <a:rPr lang="en-US" sz="1600" dirty="0" err="1" smtClean="0"/>
              <a:t>portosystemic</a:t>
            </a:r>
            <a:r>
              <a:rPr lang="en-US" sz="1600" dirty="0" smtClean="0"/>
              <a:t> shunts in 	Irish Wolfhounds. J Vet Intern Med 2009;23:950-952</a:t>
            </a:r>
          </a:p>
          <a:p>
            <a:r>
              <a:rPr lang="en-US" sz="1600" dirty="0" smtClean="0"/>
              <a:t>Tobias KM et al. Association of breed with the diagnosis of congenital 	</a:t>
            </a:r>
            <a:r>
              <a:rPr lang="en-US" sz="1600" dirty="0" err="1" smtClean="0"/>
              <a:t>portosystemic</a:t>
            </a:r>
            <a:r>
              <a:rPr lang="en-US" sz="1600" dirty="0" smtClean="0"/>
              <a:t> shunts in dogs: 2,400 cases (1980-2002). J Am Vet Med Assoc 	2003;223:1636-1639</a:t>
            </a:r>
          </a:p>
          <a:p>
            <a:r>
              <a:rPr lang="en-US" sz="1600" dirty="0" err="1" smtClean="0"/>
              <a:t>Toulza</a:t>
            </a:r>
            <a:r>
              <a:rPr lang="en-US" sz="1600" dirty="0" smtClean="0"/>
              <a:t> O et al. Evaluation of plasma protein C activity for detection of </a:t>
            </a:r>
            <a:r>
              <a:rPr lang="en-US" sz="1600" dirty="0" err="1" smtClean="0"/>
              <a:t>hepatobiliary</a:t>
            </a:r>
            <a:r>
              <a:rPr lang="en-US" sz="1600" dirty="0" smtClean="0"/>
              <a:t> 	disease and </a:t>
            </a:r>
            <a:r>
              <a:rPr lang="en-US" sz="1600" dirty="0" err="1" smtClean="0"/>
              <a:t>portosystemic</a:t>
            </a:r>
            <a:r>
              <a:rPr lang="en-US" sz="1600" dirty="0" smtClean="0"/>
              <a:t> shunting in dogs. J Am Vet Med Assoc 	2006;229:1761-1771</a:t>
            </a:r>
          </a:p>
          <a:p>
            <a:r>
              <a:rPr lang="en-US" sz="1600" dirty="0" smtClean="0"/>
              <a:t>Van </a:t>
            </a:r>
            <a:r>
              <a:rPr lang="en-US" sz="1600" dirty="0" err="1" smtClean="0"/>
              <a:t>Straten</a:t>
            </a:r>
            <a:r>
              <a:rPr lang="en-US" sz="1600" dirty="0" smtClean="0"/>
              <a:t> G et al. Inherited congenital </a:t>
            </a:r>
            <a:r>
              <a:rPr lang="en-US" sz="1600" dirty="0" err="1" smtClean="0"/>
              <a:t>extrahepatic</a:t>
            </a:r>
            <a:r>
              <a:rPr lang="en-US" sz="1600" dirty="0" smtClean="0"/>
              <a:t> </a:t>
            </a:r>
            <a:r>
              <a:rPr lang="en-US" sz="1600" dirty="0" err="1" smtClean="0"/>
              <a:t>portosystemic</a:t>
            </a:r>
            <a:r>
              <a:rPr lang="en-US" sz="1600" dirty="0" smtClean="0"/>
              <a:t> shunts in Cairn 	Terriers. J Vet Intern Med 2005;19:321-324</a:t>
            </a:r>
          </a:p>
          <a:p>
            <a:endParaRPr lang="en-US"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1028" name="Picture 4" descr="http://www.bannedinhollywood.com/wp-content/uploads/2010/03/halloween-yoda-dog-588x704.jpg"/>
          <p:cNvPicPr>
            <a:picLocks noChangeAspect="1" noChangeArrowheads="1"/>
          </p:cNvPicPr>
          <p:nvPr/>
        </p:nvPicPr>
        <p:blipFill>
          <a:blip r:embed="rId2" cstate="print"/>
          <a:srcRect/>
          <a:stretch>
            <a:fillRect/>
          </a:stretch>
        </p:blipFill>
        <p:spPr bwMode="auto">
          <a:xfrm>
            <a:off x="533400" y="1600200"/>
            <a:ext cx="3315755" cy="3971925"/>
          </a:xfrm>
          <a:prstGeom prst="rect">
            <a:avLst/>
          </a:prstGeom>
          <a:noFill/>
        </p:spPr>
      </p:pic>
      <p:pic>
        <p:nvPicPr>
          <p:cNvPr id="1026" name="Picture 2" descr="cave dog zelda"/>
          <p:cNvPicPr>
            <a:picLocks noChangeAspect="1" noChangeArrowheads="1"/>
          </p:cNvPicPr>
          <p:nvPr/>
        </p:nvPicPr>
        <p:blipFill>
          <a:blip r:embed="rId3" cstate="print"/>
          <a:srcRect/>
          <a:stretch>
            <a:fillRect/>
          </a:stretch>
        </p:blipFill>
        <p:spPr bwMode="auto">
          <a:xfrm>
            <a:off x="3505200" y="3581400"/>
            <a:ext cx="3048000" cy="3048000"/>
          </a:xfrm>
          <a:prstGeom prst="rect">
            <a:avLst/>
          </a:prstGeom>
          <a:noFill/>
        </p:spPr>
      </p:pic>
      <p:pic>
        <p:nvPicPr>
          <p:cNvPr id="1030" name="Picture 6" descr="http://spoilurpets.com/images/The%20Evil%20One%20Cat%20Costume.JPG"/>
          <p:cNvPicPr>
            <a:picLocks noChangeAspect="1" noChangeArrowheads="1"/>
          </p:cNvPicPr>
          <p:nvPr/>
        </p:nvPicPr>
        <p:blipFill>
          <a:blip r:embed="rId4" cstate="print"/>
          <a:srcRect/>
          <a:stretch>
            <a:fillRect/>
          </a:stretch>
        </p:blipFill>
        <p:spPr bwMode="auto">
          <a:xfrm>
            <a:off x="6019800" y="1447800"/>
            <a:ext cx="2832100" cy="28321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Portosystemic</a:t>
            </a:r>
            <a:r>
              <a:rPr lang="en-US" dirty="0" smtClean="0"/>
              <a:t> Shunts</a:t>
            </a:r>
            <a:endParaRPr lang="en-US" dirty="0"/>
          </a:p>
        </p:txBody>
      </p:sp>
      <p:sp>
        <p:nvSpPr>
          <p:cNvPr id="3" name="Content Placeholder 2"/>
          <p:cNvSpPr>
            <a:spLocks noGrp="1"/>
          </p:cNvSpPr>
          <p:nvPr>
            <p:ph idx="1"/>
          </p:nvPr>
        </p:nvSpPr>
        <p:spPr/>
        <p:txBody>
          <a:bodyPr/>
          <a:lstStyle/>
          <a:p>
            <a:pPr>
              <a:buNone/>
            </a:pPr>
            <a:r>
              <a:rPr lang="en-US" b="1" dirty="0" smtClean="0"/>
              <a:t>Congenital</a:t>
            </a:r>
          </a:p>
          <a:p>
            <a:r>
              <a:rPr lang="en-US" dirty="0" err="1" smtClean="0"/>
              <a:t>Portosystemic</a:t>
            </a:r>
            <a:r>
              <a:rPr lang="en-US" dirty="0" smtClean="0"/>
              <a:t> vascular anomalies (PSVA)</a:t>
            </a:r>
          </a:p>
          <a:p>
            <a:r>
              <a:rPr lang="en-US" dirty="0" smtClean="0"/>
              <a:t>Primary </a:t>
            </a:r>
            <a:r>
              <a:rPr lang="en-US" dirty="0" err="1" smtClean="0"/>
              <a:t>hypoplasia</a:t>
            </a:r>
            <a:r>
              <a:rPr lang="en-US" dirty="0" smtClean="0"/>
              <a:t> of the portal vein (PHPV)</a:t>
            </a:r>
          </a:p>
          <a:p>
            <a:endParaRPr lang="en-US" dirty="0" smtClean="0"/>
          </a:p>
          <a:p>
            <a:pPr>
              <a:buNone/>
            </a:pPr>
            <a:r>
              <a:rPr lang="en-US" b="1" dirty="0" smtClean="0"/>
              <a:t>Acquired</a:t>
            </a:r>
          </a:p>
          <a:p>
            <a:r>
              <a:rPr lang="en-US" dirty="0" smtClean="0"/>
              <a:t>Portal hypertension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381000"/>
            <a:ext cx="8534400" cy="758952"/>
          </a:xfrm>
        </p:spPr>
        <p:txBody>
          <a:bodyPr>
            <a:noAutofit/>
          </a:bodyPr>
          <a:lstStyle/>
          <a:p>
            <a:r>
              <a:rPr lang="en-US" sz="3400" dirty="0" err="1" smtClean="0"/>
              <a:t>Portosystemic</a:t>
            </a:r>
            <a:r>
              <a:rPr lang="en-US" sz="3400" dirty="0" smtClean="0"/>
              <a:t> Vascular Anomalies (PSVA)</a:t>
            </a:r>
            <a:endParaRPr lang="en-US" sz="3400" dirty="0"/>
          </a:p>
        </p:txBody>
      </p:sp>
      <p:sp>
        <p:nvSpPr>
          <p:cNvPr id="6" name="Content Placeholder 5"/>
          <p:cNvSpPr>
            <a:spLocks noGrp="1"/>
          </p:cNvSpPr>
          <p:nvPr>
            <p:ph idx="1"/>
          </p:nvPr>
        </p:nvSpPr>
        <p:spPr/>
        <p:txBody>
          <a:bodyPr/>
          <a:lstStyle/>
          <a:p>
            <a:pPr>
              <a:buNone/>
            </a:pPr>
            <a:r>
              <a:rPr lang="en-US" b="1" dirty="0" err="1" smtClean="0"/>
              <a:t>Extrahepatic</a:t>
            </a:r>
            <a:endParaRPr lang="en-US" b="1" dirty="0" smtClean="0"/>
          </a:p>
          <a:p>
            <a:r>
              <a:rPr lang="en-US" dirty="0" smtClean="0"/>
              <a:t>Developmental abnormality of the </a:t>
            </a:r>
            <a:r>
              <a:rPr lang="en-US" dirty="0" err="1" smtClean="0"/>
              <a:t>vitelline</a:t>
            </a:r>
            <a:r>
              <a:rPr lang="en-US" dirty="0" smtClean="0"/>
              <a:t> veins, which connect the portal vein, or one of its tributaries, to the caudal vena cava</a:t>
            </a:r>
          </a:p>
          <a:p>
            <a:pPr>
              <a:buNone/>
            </a:pPr>
            <a:endParaRPr lang="en-US" b="1" dirty="0" smtClean="0"/>
          </a:p>
          <a:p>
            <a:pPr>
              <a:buNone/>
            </a:pPr>
            <a:r>
              <a:rPr lang="en-US" b="1" dirty="0" err="1" smtClean="0"/>
              <a:t>Intrahepatic</a:t>
            </a:r>
            <a:endParaRPr lang="en-US" b="1" dirty="0" smtClean="0"/>
          </a:p>
          <a:p>
            <a:r>
              <a:rPr lang="en-US" dirty="0" smtClean="0"/>
              <a:t>Failure of the </a:t>
            </a:r>
            <a:r>
              <a:rPr lang="en-US" dirty="0" err="1" smtClean="0"/>
              <a:t>ductus</a:t>
            </a:r>
            <a:r>
              <a:rPr lang="en-US" dirty="0" smtClean="0"/>
              <a:t> </a:t>
            </a:r>
            <a:r>
              <a:rPr lang="en-US" dirty="0" err="1" smtClean="0"/>
              <a:t>venosus</a:t>
            </a:r>
            <a:r>
              <a:rPr lang="en-US" dirty="0" smtClean="0"/>
              <a:t> to close</a:t>
            </a:r>
          </a:p>
          <a:p>
            <a:endParaRPr lang="en-US" dirty="0" smtClean="0"/>
          </a:p>
          <a:p>
            <a:endParaRPr lang="en-US" sz="1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Extrahepatic</a:t>
            </a:r>
            <a:r>
              <a:rPr lang="en-US" dirty="0" smtClean="0"/>
              <a:t> Shunts</a:t>
            </a:r>
            <a:endParaRPr lang="en-US" dirty="0"/>
          </a:p>
        </p:txBody>
      </p:sp>
      <p:sp>
        <p:nvSpPr>
          <p:cNvPr id="7" name="Content Placeholder 6"/>
          <p:cNvSpPr>
            <a:spLocks noGrp="1"/>
          </p:cNvSpPr>
          <p:nvPr>
            <p:ph sz="half" idx="1"/>
          </p:nvPr>
        </p:nvSpPr>
        <p:spPr/>
        <p:txBody>
          <a:bodyPr/>
          <a:lstStyle/>
          <a:p>
            <a:r>
              <a:rPr lang="en-US" sz="2400" dirty="0" smtClean="0"/>
              <a:t>Veins most likely involved:</a:t>
            </a:r>
          </a:p>
          <a:p>
            <a:pPr lvl="1"/>
            <a:endParaRPr lang="en-US" sz="1000" dirty="0" smtClean="0"/>
          </a:p>
          <a:p>
            <a:pPr lvl="1"/>
            <a:r>
              <a:rPr lang="en-US" sz="1800" dirty="0" smtClean="0"/>
              <a:t>- Main trunk of the portal vein </a:t>
            </a:r>
          </a:p>
          <a:p>
            <a:pPr lvl="1"/>
            <a:endParaRPr lang="en-US" sz="1000" dirty="0" smtClean="0"/>
          </a:p>
          <a:p>
            <a:pPr lvl="1"/>
            <a:r>
              <a:rPr lang="en-US" sz="1800" dirty="0" smtClean="0"/>
              <a:t>- Cranial mesenteric </a:t>
            </a:r>
          </a:p>
          <a:p>
            <a:pPr lvl="1"/>
            <a:endParaRPr lang="en-US" sz="1000" dirty="0" smtClean="0"/>
          </a:p>
          <a:p>
            <a:pPr lvl="1"/>
            <a:r>
              <a:rPr lang="en-US" sz="1800" dirty="0" smtClean="0"/>
              <a:t>- Caudal mesenteric </a:t>
            </a:r>
          </a:p>
          <a:p>
            <a:pPr lvl="1"/>
            <a:endParaRPr lang="en-US" sz="1000" dirty="0" smtClean="0"/>
          </a:p>
          <a:p>
            <a:pPr lvl="1"/>
            <a:r>
              <a:rPr lang="en-US" sz="1800" dirty="0" smtClean="0"/>
              <a:t>- </a:t>
            </a:r>
            <a:r>
              <a:rPr lang="en-US" sz="1800" dirty="0" err="1" smtClean="0"/>
              <a:t>Gastroduodenal</a:t>
            </a:r>
            <a:r>
              <a:rPr lang="en-US" sz="1800" dirty="0" smtClean="0"/>
              <a:t> </a:t>
            </a:r>
          </a:p>
          <a:p>
            <a:pPr lvl="1"/>
            <a:endParaRPr lang="en-US" sz="1000" dirty="0" smtClean="0"/>
          </a:p>
          <a:p>
            <a:pPr lvl="1"/>
            <a:r>
              <a:rPr lang="en-US" sz="1800" dirty="0" smtClean="0"/>
              <a:t>- </a:t>
            </a:r>
            <a:r>
              <a:rPr lang="en-US" sz="1800" dirty="0" err="1" smtClean="0"/>
              <a:t>Splenic</a:t>
            </a:r>
            <a:endParaRPr lang="en-US" sz="1800" dirty="0" smtClean="0"/>
          </a:p>
          <a:p>
            <a:endParaRPr lang="en-US" dirty="0"/>
          </a:p>
        </p:txBody>
      </p:sp>
      <p:sp>
        <p:nvSpPr>
          <p:cNvPr id="10" name="Content Placeholder 9"/>
          <p:cNvSpPr>
            <a:spLocks noGrp="1"/>
          </p:cNvSpPr>
          <p:nvPr>
            <p:ph sz="half" idx="2"/>
          </p:nvPr>
        </p:nvSpPr>
        <p:spPr/>
        <p:txBody>
          <a:bodyPr/>
          <a:lstStyle/>
          <a:p>
            <a:endParaRPr lang="en-US"/>
          </a:p>
        </p:txBody>
      </p:sp>
      <p:pic>
        <p:nvPicPr>
          <p:cNvPr id="45064" name="Picture 8" descr="http://clubs.akc.org/stca/images/ShuntFig2.jpg"/>
          <p:cNvPicPr>
            <a:picLocks noChangeAspect="1" noChangeArrowheads="1"/>
          </p:cNvPicPr>
          <p:nvPr/>
        </p:nvPicPr>
        <p:blipFill>
          <a:blip r:embed="rId3" cstate="print"/>
          <a:srcRect/>
          <a:stretch>
            <a:fillRect/>
          </a:stretch>
        </p:blipFill>
        <p:spPr bwMode="auto">
          <a:xfrm>
            <a:off x="4495800" y="2438400"/>
            <a:ext cx="4225322" cy="3810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Extrahepatic</a:t>
            </a:r>
            <a:r>
              <a:rPr lang="en-US" dirty="0" smtClean="0"/>
              <a:t> Shunts</a:t>
            </a:r>
            <a:endParaRPr lang="en-US" dirty="0"/>
          </a:p>
        </p:txBody>
      </p:sp>
      <p:sp>
        <p:nvSpPr>
          <p:cNvPr id="3" name="Content Placeholder 2"/>
          <p:cNvSpPr>
            <a:spLocks noGrp="1"/>
          </p:cNvSpPr>
          <p:nvPr>
            <p:ph idx="1"/>
          </p:nvPr>
        </p:nvSpPr>
        <p:spPr/>
        <p:txBody>
          <a:bodyPr>
            <a:normAutofit/>
          </a:bodyPr>
          <a:lstStyle/>
          <a:p>
            <a:r>
              <a:rPr lang="en-US" sz="2900" dirty="0" smtClean="0"/>
              <a:t>Small breed dogs</a:t>
            </a:r>
          </a:p>
          <a:p>
            <a:pPr lvl="1"/>
            <a:r>
              <a:rPr lang="en-US" sz="2400" dirty="0" smtClean="0"/>
              <a:t>Yorkshire terrier*</a:t>
            </a:r>
          </a:p>
          <a:p>
            <a:pPr lvl="1"/>
            <a:r>
              <a:rPr lang="en-US" sz="2400" dirty="0" smtClean="0"/>
              <a:t>Cairn terriers</a:t>
            </a:r>
          </a:p>
          <a:p>
            <a:pPr lvl="1"/>
            <a:r>
              <a:rPr lang="en-US" sz="2400" dirty="0" smtClean="0"/>
              <a:t>West Highland White Terriers</a:t>
            </a:r>
          </a:p>
          <a:p>
            <a:pPr lvl="1"/>
            <a:r>
              <a:rPr lang="en-US" sz="2400" dirty="0" smtClean="0"/>
              <a:t>Shih Tzu</a:t>
            </a:r>
          </a:p>
          <a:p>
            <a:pPr lvl="1"/>
            <a:r>
              <a:rPr lang="en-US" sz="2400" dirty="0" smtClean="0"/>
              <a:t>Miniature Schnauzer</a:t>
            </a:r>
          </a:p>
          <a:p>
            <a:pPr lvl="1"/>
            <a:r>
              <a:rPr lang="en-US" sz="2400" dirty="0" smtClean="0"/>
              <a:t>Pugs</a:t>
            </a:r>
          </a:p>
          <a:p>
            <a:pPr lvl="1"/>
            <a:r>
              <a:rPr lang="en-US" sz="2400" dirty="0" smtClean="0"/>
              <a:t>Maltese</a:t>
            </a:r>
          </a:p>
          <a:p>
            <a:pPr lvl="1"/>
            <a:r>
              <a:rPr lang="en-US" sz="2400" dirty="0" smtClean="0"/>
              <a:t>Cocker Spaniels</a:t>
            </a:r>
          </a:p>
          <a:p>
            <a:pPr>
              <a:buNone/>
            </a:pPr>
            <a:endParaRPr lang="en-US" sz="1100" dirty="0" smtClean="0"/>
          </a:p>
        </p:txBody>
      </p:sp>
      <p:pic>
        <p:nvPicPr>
          <p:cNvPr id="9218" name="Picture 2" descr="http://www.fotosearch.com/bthumb/SPS/SPS506/662-2015.jpg"/>
          <p:cNvPicPr>
            <a:picLocks noChangeAspect="1" noChangeArrowheads="1"/>
          </p:cNvPicPr>
          <p:nvPr/>
        </p:nvPicPr>
        <p:blipFill>
          <a:blip r:embed="rId3" cstate="print"/>
          <a:srcRect/>
          <a:stretch>
            <a:fillRect/>
          </a:stretch>
        </p:blipFill>
        <p:spPr bwMode="auto">
          <a:xfrm>
            <a:off x="4724400" y="3505200"/>
            <a:ext cx="3711819" cy="283845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Extrahepatic</a:t>
            </a:r>
            <a:r>
              <a:rPr lang="en-US" dirty="0" smtClean="0"/>
              <a:t> Shunts</a:t>
            </a:r>
            <a:endParaRPr lang="en-US" dirty="0"/>
          </a:p>
        </p:txBody>
      </p:sp>
      <p:sp>
        <p:nvSpPr>
          <p:cNvPr id="3" name="Content Placeholder 2"/>
          <p:cNvSpPr>
            <a:spLocks noGrp="1"/>
          </p:cNvSpPr>
          <p:nvPr>
            <p:ph idx="1"/>
          </p:nvPr>
        </p:nvSpPr>
        <p:spPr/>
        <p:txBody>
          <a:bodyPr/>
          <a:lstStyle/>
          <a:p>
            <a:r>
              <a:rPr lang="en-US" sz="2900" dirty="0" smtClean="0"/>
              <a:t>Cats</a:t>
            </a:r>
          </a:p>
          <a:p>
            <a:pPr lvl="1"/>
            <a:r>
              <a:rPr lang="en-US" sz="2600" dirty="0" smtClean="0"/>
              <a:t>Himalayans*</a:t>
            </a:r>
          </a:p>
          <a:p>
            <a:pPr lvl="1"/>
            <a:r>
              <a:rPr lang="en-US" sz="2600" dirty="0" smtClean="0"/>
              <a:t>Persians</a:t>
            </a:r>
          </a:p>
          <a:p>
            <a:endParaRPr lang="en-US" dirty="0"/>
          </a:p>
        </p:txBody>
      </p:sp>
      <p:pic>
        <p:nvPicPr>
          <p:cNvPr id="4" name="Picture 6" descr="http://sphotos.ak.fbcdn.net/hphotos-ak-snc3/hs455.snc3/26038_1216822907656_1441362523_30497077_2018769_n.jpg">
            <a:hlinkClick r:id="rId2"/>
          </p:cNvPr>
          <p:cNvPicPr>
            <a:picLocks noChangeAspect="1" noChangeArrowheads="1"/>
          </p:cNvPicPr>
          <p:nvPr/>
        </p:nvPicPr>
        <p:blipFill>
          <a:blip r:embed="rId3" cstate="print"/>
          <a:srcRect/>
          <a:stretch>
            <a:fillRect/>
          </a:stretch>
        </p:blipFill>
        <p:spPr bwMode="auto">
          <a:xfrm>
            <a:off x="4648200" y="3429000"/>
            <a:ext cx="3911600" cy="29337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Intrahepatic</a:t>
            </a:r>
            <a:r>
              <a:rPr lang="en-US" dirty="0" smtClean="0"/>
              <a:t> Shunts</a:t>
            </a:r>
            <a:endParaRPr lang="en-US" dirty="0"/>
          </a:p>
        </p:txBody>
      </p:sp>
      <p:pic>
        <p:nvPicPr>
          <p:cNvPr id="5" name="Picture 2" descr="http://www.malteseonly.com/gifs/liver2.jpg"/>
          <p:cNvPicPr>
            <a:picLocks noGrp="1" noChangeAspect="1" noChangeArrowheads="1"/>
          </p:cNvPicPr>
          <p:nvPr>
            <p:ph sz="half" idx="1"/>
          </p:nvPr>
        </p:nvPicPr>
        <p:blipFill>
          <a:blip r:embed="rId3" cstate="print"/>
          <a:stretch>
            <a:fillRect/>
          </a:stretch>
        </p:blipFill>
        <p:spPr bwMode="auto">
          <a:xfrm>
            <a:off x="1447800" y="2286000"/>
            <a:ext cx="6172200" cy="4279580"/>
          </a:xfrm>
          <a:prstGeom prst="rect">
            <a:avLst/>
          </a:prstGeom>
          <a:noFill/>
        </p:spPr>
      </p:pic>
      <p:sp>
        <p:nvSpPr>
          <p:cNvPr id="10" name="Content Placeholder 9"/>
          <p:cNvSpPr>
            <a:spLocks noGrp="1"/>
          </p:cNvSpPr>
          <p:nvPr>
            <p:ph sz="half" idx="2"/>
          </p:nvPr>
        </p:nvSpPr>
        <p:spPr>
          <a:xfrm>
            <a:off x="4419600" y="1645920"/>
            <a:ext cx="4267200" cy="4526280"/>
          </a:xfrm>
        </p:spPr>
        <p:txBody>
          <a:bodyPr/>
          <a:lstStyle/>
          <a:p>
            <a:r>
              <a:rPr lang="en-US" dirty="0" smtClean="0"/>
              <a:t>Patent </a:t>
            </a:r>
            <a:r>
              <a:rPr lang="en-US" dirty="0" err="1" smtClean="0"/>
              <a:t>Ductus</a:t>
            </a:r>
            <a:r>
              <a:rPr lang="en-US" dirty="0" smtClean="0"/>
              <a:t> </a:t>
            </a:r>
            <a:r>
              <a:rPr lang="en-US" dirty="0" err="1" smtClean="0"/>
              <a:t>Venosus</a:t>
            </a: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Intrahepatic</a:t>
            </a:r>
            <a:r>
              <a:rPr lang="en-US" dirty="0" smtClean="0"/>
              <a:t> Shunts</a:t>
            </a:r>
            <a:endParaRPr lang="en-US" dirty="0"/>
          </a:p>
        </p:txBody>
      </p:sp>
      <p:sp>
        <p:nvSpPr>
          <p:cNvPr id="3" name="Content Placeholder 2"/>
          <p:cNvSpPr>
            <a:spLocks noGrp="1"/>
          </p:cNvSpPr>
          <p:nvPr>
            <p:ph idx="1"/>
          </p:nvPr>
        </p:nvSpPr>
        <p:spPr/>
        <p:txBody>
          <a:bodyPr>
            <a:normAutofit/>
          </a:bodyPr>
          <a:lstStyle/>
          <a:p>
            <a:r>
              <a:rPr lang="en-US" dirty="0" smtClean="0"/>
              <a:t>Large breed dogs</a:t>
            </a:r>
          </a:p>
          <a:p>
            <a:pPr lvl="1"/>
            <a:r>
              <a:rPr lang="en-US" sz="2400" dirty="0" smtClean="0"/>
              <a:t>Irish Wolfhounds*</a:t>
            </a:r>
          </a:p>
          <a:p>
            <a:pPr lvl="1"/>
            <a:r>
              <a:rPr lang="en-US" sz="2400" dirty="0" smtClean="0"/>
              <a:t>Scottish Deerhounds</a:t>
            </a:r>
          </a:p>
          <a:p>
            <a:pPr lvl="1"/>
            <a:r>
              <a:rPr lang="en-US" sz="2400" dirty="0" smtClean="0"/>
              <a:t>Australian Shepherds</a:t>
            </a:r>
          </a:p>
          <a:p>
            <a:pPr lvl="1"/>
            <a:r>
              <a:rPr lang="en-US" sz="2400" dirty="0" smtClean="0"/>
              <a:t>Australian Cattle dogs</a:t>
            </a:r>
          </a:p>
          <a:p>
            <a:pPr lvl="1"/>
            <a:r>
              <a:rPr lang="en-US" sz="2400" dirty="0" smtClean="0"/>
              <a:t>Golden Retrievers</a:t>
            </a:r>
          </a:p>
          <a:p>
            <a:pPr lvl="1"/>
            <a:r>
              <a:rPr lang="en-US" sz="2400" dirty="0" smtClean="0"/>
              <a:t>Labrador Retrievers</a:t>
            </a:r>
          </a:p>
          <a:p>
            <a:pPr lvl="1"/>
            <a:r>
              <a:rPr lang="en-US" sz="2400" dirty="0" smtClean="0"/>
              <a:t>Old English Sheepdogs</a:t>
            </a:r>
          </a:p>
          <a:p>
            <a:pPr lvl="1"/>
            <a:r>
              <a:rPr lang="en-US" sz="2400" dirty="0" smtClean="0"/>
              <a:t>German Shepherd </a:t>
            </a:r>
            <a:endParaRPr lang="en-US" sz="2400" dirty="0"/>
          </a:p>
        </p:txBody>
      </p:sp>
      <p:pic>
        <p:nvPicPr>
          <p:cNvPr id="31746" name="Picture 2" descr="http://www.hunde-irish-wolfhound.de/irish_wolfhound_3071.jpg"/>
          <p:cNvPicPr>
            <a:picLocks noChangeAspect="1" noChangeArrowheads="1"/>
          </p:cNvPicPr>
          <p:nvPr/>
        </p:nvPicPr>
        <p:blipFill>
          <a:blip r:embed="rId3" cstate="print"/>
          <a:srcRect/>
          <a:stretch>
            <a:fillRect/>
          </a:stretch>
        </p:blipFill>
        <p:spPr bwMode="auto">
          <a:xfrm>
            <a:off x="5181600" y="3429000"/>
            <a:ext cx="3352800" cy="257175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Congenital PSS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Hepatic Circulation</a:t>
            </a:r>
          </a:p>
          <a:p>
            <a:endParaRPr lang="en-US" sz="1300" dirty="0" smtClean="0"/>
          </a:p>
          <a:p>
            <a:r>
              <a:rPr lang="en-US" dirty="0" smtClean="0"/>
              <a:t>PSVA</a:t>
            </a:r>
          </a:p>
          <a:p>
            <a:pPr lvl="1"/>
            <a:r>
              <a:rPr lang="en-US" dirty="0" err="1" smtClean="0"/>
              <a:t>Extrahepatic</a:t>
            </a:r>
            <a:endParaRPr lang="en-US" dirty="0" smtClean="0"/>
          </a:p>
          <a:p>
            <a:pPr lvl="1"/>
            <a:r>
              <a:rPr lang="en-US" dirty="0" err="1" smtClean="0"/>
              <a:t>Intrahepatic</a:t>
            </a:r>
            <a:endParaRPr lang="en-US" dirty="0" smtClean="0"/>
          </a:p>
          <a:p>
            <a:pPr lvl="1">
              <a:buNone/>
            </a:pPr>
            <a:endParaRPr lang="en-US" sz="1200" dirty="0" smtClean="0"/>
          </a:p>
          <a:p>
            <a:r>
              <a:rPr lang="en-US" dirty="0" smtClean="0"/>
              <a:t>Historical and clinical signs</a:t>
            </a:r>
          </a:p>
          <a:p>
            <a:endParaRPr lang="en-US" sz="1200" dirty="0" smtClean="0"/>
          </a:p>
          <a:p>
            <a:r>
              <a:rPr lang="en-US" dirty="0" smtClean="0"/>
              <a:t>Diagnosis</a:t>
            </a:r>
          </a:p>
          <a:p>
            <a:endParaRPr lang="en-US" sz="1200" dirty="0" smtClean="0"/>
          </a:p>
          <a:p>
            <a:r>
              <a:rPr lang="en-US" dirty="0" smtClean="0"/>
              <a:t>Treatment</a:t>
            </a:r>
          </a:p>
          <a:p>
            <a:pPr lvl="1"/>
            <a:r>
              <a:rPr lang="en-US" dirty="0" smtClean="0"/>
              <a:t>Medical </a:t>
            </a:r>
          </a:p>
          <a:p>
            <a:pPr lvl="1"/>
            <a:r>
              <a:rPr lang="en-US" dirty="0" smtClean="0"/>
              <a:t>Surgical</a:t>
            </a:r>
          </a:p>
          <a:p>
            <a:endParaRPr lang="en-US" sz="1100" dirty="0" smtClean="0"/>
          </a:p>
          <a:p>
            <a:r>
              <a:rPr lang="en-US" dirty="0" smtClean="0"/>
              <a:t>Primary </a:t>
            </a:r>
            <a:r>
              <a:rPr lang="en-US" dirty="0" err="1" smtClean="0"/>
              <a:t>Hypoplasia</a:t>
            </a:r>
            <a:r>
              <a:rPr lang="en-US" dirty="0" smtClean="0"/>
              <a:t> of the Portal Vein </a:t>
            </a:r>
          </a:p>
          <a:p>
            <a:endParaRPr lang="en-US" dirty="0" smtClean="0"/>
          </a:p>
          <a:p>
            <a:endParaRPr lang="en-US" dirty="0" smtClean="0"/>
          </a:p>
          <a:p>
            <a:pPr>
              <a:buNone/>
            </a:pPr>
            <a:endParaRPr lang="en-US" dirty="0" smtClean="0"/>
          </a:p>
          <a:p>
            <a:pPr>
              <a:buNone/>
            </a:pPr>
            <a:endParaRPr lang="en-US" dirty="0" smtClean="0"/>
          </a:p>
        </p:txBody>
      </p:sp>
      <p:pic>
        <p:nvPicPr>
          <p:cNvPr id="152578" name="Picture 2" descr="http://www.fotosearch.com/bthumb/BDX/BDX471/bxp156940.jpg"/>
          <p:cNvPicPr>
            <a:picLocks noChangeAspect="1" noChangeArrowheads="1"/>
          </p:cNvPicPr>
          <p:nvPr/>
        </p:nvPicPr>
        <p:blipFill>
          <a:blip r:embed="rId2" cstate="print"/>
          <a:srcRect/>
          <a:stretch>
            <a:fillRect/>
          </a:stretch>
        </p:blipFill>
        <p:spPr bwMode="auto">
          <a:xfrm>
            <a:off x="6172200" y="1524000"/>
            <a:ext cx="2609849" cy="260985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Historical and Clinical Signs</a:t>
            </a:r>
            <a:endParaRPr lang="en-US" dirty="0"/>
          </a:p>
        </p:txBody>
      </p:sp>
      <p:sp>
        <p:nvSpPr>
          <p:cNvPr id="5" name="Text Placeholder 4"/>
          <p:cNvSpPr>
            <a:spLocks noGrp="1"/>
          </p:cNvSpPr>
          <p:nvPr>
            <p:ph type="body" idx="1"/>
          </p:nvPr>
        </p:nvSpPr>
        <p:spPr/>
        <p:txBody>
          <a:bodyPr/>
          <a:lstStyle/>
          <a:p>
            <a:r>
              <a:rPr lang="en-US" sz="2400" dirty="0" smtClean="0"/>
              <a:t>Gastrointestinal</a:t>
            </a:r>
            <a:endParaRPr lang="en-US" sz="2400" dirty="0"/>
          </a:p>
        </p:txBody>
      </p:sp>
      <p:sp>
        <p:nvSpPr>
          <p:cNvPr id="6" name="Text Placeholder 5"/>
          <p:cNvSpPr>
            <a:spLocks noGrp="1"/>
          </p:cNvSpPr>
          <p:nvPr>
            <p:ph type="body" sz="half" idx="3"/>
          </p:nvPr>
        </p:nvSpPr>
        <p:spPr/>
        <p:txBody>
          <a:bodyPr/>
          <a:lstStyle/>
          <a:p>
            <a:r>
              <a:rPr lang="en-US" sz="2400" dirty="0" smtClean="0"/>
              <a:t>Urinary tract</a:t>
            </a:r>
            <a:endParaRPr lang="en-US" sz="2400" dirty="0"/>
          </a:p>
        </p:txBody>
      </p:sp>
      <p:sp>
        <p:nvSpPr>
          <p:cNvPr id="3" name="Content Placeholder 2"/>
          <p:cNvSpPr>
            <a:spLocks noGrp="1"/>
          </p:cNvSpPr>
          <p:nvPr>
            <p:ph sz="quarter" idx="2"/>
          </p:nvPr>
        </p:nvSpPr>
        <p:spPr/>
        <p:txBody>
          <a:bodyPr>
            <a:normAutofit/>
          </a:bodyPr>
          <a:lstStyle/>
          <a:p>
            <a:r>
              <a:rPr lang="en-US" sz="2400" dirty="0" smtClean="0"/>
              <a:t>Anorexia</a:t>
            </a:r>
          </a:p>
          <a:p>
            <a:endParaRPr lang="en-US" sz="1000" dirty="0" smtClean="0"/>
          </a:p>
          <a:p>
            <a:r>
              <a:rPr lang="en-US" sz="2400" dirty="0" smtClean="0"/>
              <a:t>Vomiting</a:t>
            </a:r>
          </a:p>
          <a:p>
            <a:endParaRPr lang="en-US" sz="1000" dirty="0" smtClean="0"/>
          </a:p>
          <a:p>
            <a:r>
              <a:rPr lang="en-US" sz="2400" dirty="0" smtClean="0"/>
              <a:t>Diarrhea</a:t>
            </a:r>
          </a:p>
          <a:p>
            <a:endParaRPr lang="en-US" sz="1000" dirty="0" smtClean="0"/>
          </a:p>
          <a:p>
            <a:r>
              <a:rPr lang="en-US" sz="2400" dirty="0" err="1" smtClean="0"/>
              <a:t>Ptyalism</a:t>
            </a:r>
            <a:r>
              <a:rPr lang="en-US" sz="2400" dirty="0" smtClean="0"/>
              <a:t> (cat)</a:t>
            </a:r>
          </a:p>
          <a:p>
            <a:endParaRPr lang="en-US" sz="2400" dirty="0"/>
          </a:p>
        </p:txBody>
      </p:sp>
      <p:sp>
        <p:nvSpPr>
          <p:cNvPr id="4" name="Content Placeholder 3"/>
          <p:cNvSpPr>
            <a:spLocks noGrp="1"/>
          </p:cNvSpPr>
          <p:nvPr>
            <p:ph sz="quarter" idx="4"/>
          </p:nvPr>
        </p:nvSpPr>
        <p:spPr/>
        <p:txBody>
          <a:bodyPr>
            <a:normAutofit/>
          </a:bodyPr>
          <a:lstStyle/>
          <a:p>
            <a:r>
              <a:rPr lang="en-US" sz="2400" dirty="0" err="1" smtClean="0"/>
              <a:t>Polydipsia</a:t>
            </a:r>
            <a:endParaRPr lang="en-US" sz="2400" dirty="0" smtClean="0"/>
          </a:p>
          <a:p>
            <a:endParaRPr lang="en-US" sz="1000" dirty="0" smtClean="0"/>
          </a:p>
          <a:p>
            <a:r>
              <a:rPr lang="en-US" sz="2400" dirty="0" err="1" smtClean="0"/>
              <a:t>Polyuria</a:t>
            </a:r>
            <a:endParaRPr lang="en-US" sz="2400" dirty="0" smtClean="0"/>
          </a:p>
          <a:p>
            <a:endParaRPr lang="en-US" sz="1000" dirty="0" smtClean="0"/>
          </a:p>
          <a:p>
            <a:r>
              <a:rPr lang="en-US" sz="2400" dirty="0" smtClean="0"/>
              <a:t>+/- </a:t>
            </a:r>
            <a:r>
              <a:rPr lang="en-US" sz="2400" dirty="0" err="1" smtClean="0"/>
              <a:t>Hematuria</a:t>
            </a:r>
            <a:endParaRPr lang="en-US" sz="2400" dirty="0" smtClean="0"/>
          </a:p>
          <a:p>
            <a:endParaRPr lang="en-US" sz="1000" dirty="0" smtClean="0"/>
          </a:p>
          <a:p>
            <a:r>
              <a:rPr lang="en-US" sz="2400" dirty="0" smtClean="0"/>
              <a:t>+/- </a:t>
            </a:r>
            <a:r>
              <a:rPr lang="en-US" sz="2400" dirty="0" err="1" smtClean="0"/>
              <a:t>Stranguria</a:t>
            </a:r>
            <a:endParaRPr lang="en-US" sz="2400" dirty="0"/>
          </a:p>
        </p:txBody>
      </p:sp>
      <p:pic>
        <p:nvPicPr>
          <p:cNvPr id="125956" name="Picture 4" descr="http://t1.gstatic.com/images?q=tbn:0W_lpssJvCJC4M:http://farm4.static.flickr.com/3194/2759508326_7ae3e7b32e.jpg">
            <a:hlinkClick r:id="rId3"/>
          </p:cNvPr>
          <p:cNvPicPr>
            <a:picLocks noChangeAspect="1" noChangeArrowheads="1"/>
          </p:cNvPicPr>
          <p:nvPr/>
        </p:nvPicPr>
        <p:blipFill>
          <a:blip r:embed="rId4" cstate="print"/>
          <a:srcRect/>
          <a:stretch>
            <a:fillRect/>
          </a:stretch>
        </p:blipFill>
        <p:spPr bwMode="auto">
          <a:xfrm>
            <a:off x="5334000" y="4495800"/>
            <a:ext cx="3048000" cy="203981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Historical and Clinical Signs</a:t>
            </a:r>
            <a:endParaRPr lang="en-US" dirty="0"/>
          </a:p>
        </p:txBody>
      </p:sp>
      <p:sp>
        <p:nvSpPr>
          <p:cNvPr id="4" name="Text Placeholder 3"/>
          <p:cNvSpPr>
            <a:spLocks noGrp="1"/>
          </p:cNvSpPr>
          <p:nvPr>
            <p:ph type="body" idx="1"/>
          </p:nvPr>
        </p:nvSpPr>
        <p:spPr/>
        <p:txBody>
          <a:bodyPr/>
          <a:lstStyle/>
          <a:p>
            <a:r>
              <a:rPr lang="en-US" sz="2400" dirty="0" smtClean="0"/>
              <a:t>Neurologic</a:t>
            </a:r>
            <a:endParaRPr lang="en-US" sz="2400" dirty="0"/>
          </a:p>
        </p:txBody>
      </p:sp>
      <p:sp>
        <p:nvSpPr>
          <p:cNvPr id="5" name="Text Placeholder 4"/>
          <p:cNvSpPr>
            <a:spLocks noGrp="1"/>
          </p:cNvSpPr>
          <p:nvPr>
            <p:ph type="body" sz="half" idx="3"/>
          </p:nvPr>
        </p:nvSpPr>
        <p:spPr/>
        <p:txBody>
          <a:bodyPr/>
          <a:lstStyle/>
          <a:p>
            <a:r>
              <a:rPr lang="en-US" sz="2400" dirty="0" smtClean="0"/>
              <a:t>General</a:t>
            </a:r>
            <a:endParaRPr lang="en-US" sz="2400" dirty="0"/>
          </a:p>
        </p:txBody>
      </p:sp>
      <p:sp>
        <p:nvSpPr>
          <p:cNvPr id="7" name="Content Placeholder 6"/>
          <p:cNvSpPr>
            <a:spLocks noGrp="1"/>
          </p:cNvSpPr>
          <p:nvPr>
            <p:ph sz="quarter" idx="2"/>
          </p:nvPr>
        </p:nvSpPr>
        <p:spPr>
          <a:xfrm>
            <a:off x="301752" y="2286000"/>
            <a:ext cx="4041648" cy="4267200"/>
          </a:xfrm>
        </p:spPr>
        <p:txBody>
          <a:bodyPr>
            <a:normAutofit/>
          </a:bodyPr>
          <a:lstStyle/>
          <a:p>
            <a:r>
              <a:rPr lang="en-US" sz="2400" dirty="0" smtClean="0"/>
              <a:t>Ataxia</a:t>
            </a:r>
          </a:p>
          <a:p>
            <a:endParaRPr lang="en-US" sz="1400" dirty="0" smtClean="0"/>
          </a:p>
          <a:p>
            <a:r>
              <a:rPr lang="en-US" sz="2400" dirty="0" smtClean="0"/>
              <a:t>Head pressing</a:t>
            </a:r>
          </a:p>
          <a:p>
            <a:endParaRPr lang="en-US" sz="1400" dirty="0" smtClean="0"/>
          </a:p>
          <a:p>
            <a:r>
              <a:rPr lang="en-US" sz="2400" dirty="0" smtClean="0"/>
              <a:t>Circling</a:t>
            </a:r>
          </a:p>
          <a:p>
            <a:endParaRPr lang="en-US" sz="1400" dirty="0" smtClean="0"/>
          </a:p>
          <a:p>
            <a:r>
              <a:rPr lang="en-US" sz="2400" dirty="0" smtClean="0"/>
              <a:t>Seizures</a:t>
            </a:r>
          </a:p>
          <a:p>
            <a:endParaRPr lang="en-US" sz="1300" dirty="0" smtClean="0"/>
          </a:p>
          <a:p>
            <a:r>
              <a:rPr lang="en-US" sz="2400" dirty="0" smtClean="0"/>
              <a:t>Behavioral changes</a:t>
            </a:r>
          </a:p>
          <a:p>
            <a:endParaRPr lang="en-US" sz="1300" dirty="0" smtClean="0"/>
          </a:p>
          <a:p>
            <a:r>
              <a:rPr lang="en-US" sz="2400" dirty="0" smtClean="0"/>
              <a:t>Blindness</a:t>
            </a:r>
          </a:p>
          <a:p>
            <a:endParaRPr lang="en-US" sz="1300" dirty="0" smtClean="0"/>
          </a:p>
          <a:p>
            <a:pPr>
              <a:buNone/>
            </a:pPr>
            <a:endParaRPr lang="en-US" dirty="0"/>
          </a:p>
        </p:txBody>
      </p:sp>
      <p:sp>
        <p:nvSpPr>
          <p:cNvPr id="8" name="Content Placeholder 7"/>
          <p:cNvSpPr>
            <a:spLocks noGrp="1"/>
          </p:cNvSpPr>
          <p:nvPr>
            <p:ph sz="quarter" idx="4"/>
          </p:nvPr>
        </p:nvSpPr>
        <p:spPr/>
        <p:txBody>
          <a:bodyPr/>
          <a:lstStyle/>
          <a:p>
            <a:r>
              <a:rPr lang="en-US" sz="2400" dirty="0" smtClean="0"/>
              <a:t>Fever</a:t>
            </a:r>
          </a:p>
          <a:p>
            <a:endParaRPr lang="en-US" sz="1000" dirty="0" smtClean="0"/>
          </a:p>
          <a:p>
            <a:r>
              <a:rPr lang="en-US" sz="2400" dirty="0" smtClean="0"/>
              <a:t>Higher rates of infection</a:t>
            </a:r>
          </a:p>
          <a:p>
            <a:endParaRPr lang="en-US" sz="1000" dirty="0" smtClean="0"/>
          </a:p>
          <a:p>
            <a:r>
              <a:rPr lang="en-US" sz="2400" dirty="0" smtClean="0"/>
              <a:t>Drug intolerance</a:t>
            </a:r>
          </a:p>
          <a:p>
            <a:endParaRPr lang="en-US" sz="1000" dirty="0" smtClean="0"/>
          </a:p>
          <a:p>
            <a:pPr>
              <a:buNone/>
            </a:pPr>
            <a:endParaRPr lang="en-US" dirty="0"/>
          </a:p>
        </p:txBody>
      </p:sp>
      <p:pic>
        <p:nvPicPr>
          <p:cNvPr id="123906" name="Picture 2" descr="http://sp.life123.com/bm.pix/dog-health3.s600x600.jpg"/>
          <p:cNvPicPr>
            <a:picLocks noChangeAspect="1" noChangeArrowheads="1"/>
          </p:cNvPicPr>
          <p:nvPr/>
        </p:nvPicPr>
        <p:blipFill>
          <a:blip r:embed="rId3" cstate="print"/>
          <a:srcRect/>
          <a:stretch>
            <a:fillRect/>
          </a:stretch>
        </p:blipFill>
        <p:spPr bwMode="auto">
          <a:xfrm>
            <a:off x="4800600" y="4191000"/>
            <a:ext cx="3590925" cy="238268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Encephalopathy</a:t>
            </a:r>
            <a:endParaRPr lang="en-US" dirty="0"/>
          </a:p>
        </p:txBody>
      </p:sp>
      <p:sp>
        <p:nvSpPr>
          <p:cNvPr id="3" name="Content Placeholder 2"/>
          <p:cNvSpPr>
            <a:spLocks noGrp="1"/>
          </p:cNvSpPr>
          <p:nvPr>
            <p:ph idx="1"/>
          </p:nvPr>
        </p:nvSpPr>
        <p:spPr/>
        <p:txBody>
          <a:bodyPr/>
          <a:lstStyle/>
          <a:p>
            <a:r>
              <a:rPr lang="en-US" dirty="0" smtClean="0"/>
              <a:t>Neuropsychiatric syndrome involving a number of neurologic abnormalities that occurs when more than 70% of liver function is lost</a:t>
            </a:r>
          </a:p>
          <a:p>
            <a:endParaRPr lang="en-US" dirty="0" smtClean="0"/>
          </a:p>
          <a:p>
            <a:r>
              <a:rPr lang="en-US" dirty="0" smtClean="0"/>
              <a:t>Spectrum of neurologic abnormalities associated with moderate to severe liver insufficiency</a:t>
            </a:r>
          </a:p>
          <a:p>
            <a:endParaRPr lang="en-US" dirty="0"/>
          </a:p>
        </p:txBody>
      </p:sp>
      <p:sp>
        <p:nvSpPr>
          <p:cNvPr id="4" name="TextBox 3"/>
          <p:cNvSpPr txBox="1"/>
          <p:nvPr/>
        </p:nvSpPr>
        <p:spPr>
          <a:xfrm>
            <a:off x="5486400" y="5257800"/>
            <a:ext cx="2743200" cy="646331"/>
          </a:xfrm>
          <a:prstGeom prst="rect">
            <a:avLst/>
          </a:prstGeom>
          <a:noFill/>
        </p:spPr>
        <p:txBody>
          <a:bodyPr wrap="square" rtlCol="0">
            <a:spAutoFit/>
          </a:bodyPr>
          <a:lstStyle/>
          <a:p>
            <a:r>
              <a:rPr lang="en-US" dirty="0" smtClean="0"/>
              <a:t>Holt D. In Silverstein DC, 2009</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HE Classifications</a:t>
            </a:r>
            <a:endParaRPr lang="en-US" dirty="0"/>
          </a:p>
        </p:txBody>
      </p:sp>
      <p:graphicFrame>
        <p:nvGraphicFramePr>
          <p:cNvPr id="4" name="Table 3"/>
          <p:cNvGraphicFramePr>
            <a:graphicFrameLocks noGrp="1"/>
          </p:cNvGraphicFramePr>
          <p:nvPr/>
        </p:nvGraphicFramePr>
        <p:xfrm>
          <a:off x="1752600" y="2286000"/>
          <a:ext cx="6096000" cy="1483360"/>
        </p:xfrm>
        <a:graphic>
          <a:graphicData uri="http://schemas.openxmlformats.org/drawingml/2006/table">
            <a:tbl>
              <a:tblPr firstRow="1" bandRow="1">
                <a:tableStyleId>{5C22544A-7EE6-4342-B048-85BDC9FD1C3A}</a:tableStyleId>
              </a:tblPr>
              <a:tblGrid>
                <a:gridCol w="1524000"/>
                <a:gridCol w="4572000"/>
              </a:tblGrid>
              <a:tr h="370840">
                <a:tc>
                  <a:txBody>
                    <a:bodyPr/>
                    <a:lstStyle/>
                    <a:p>
                      <a:r>
                        <a:rPr lang="en-US" dirty="0" smtClean="0"/>
                        <a:t>Type </a:t>
                      </a:r>
                      <a:endParaRPr lang="en-US" dirty="0"/>
                    </a:p>
                  </a:txBody>
                  <a:tcPr/>
                </a:tc>
                <a:tc>
                  <a:txBody>
                    <a:bodyPr/>
                    <a:lstStyle/>
                    <a:p>
                      <a:r>
                        <a:rPr lang="en-US" dirty="0" smtClean="0"/>
                        <a:t> Nomenclature</a:t>
                      </a:r>
                      <a:endParaRPr lang="en-US" dirty="0"/>
                    </a:p>
                  </a:txBody>
                  <a:tcPr/>
                </a:tc>
              </a:tr>
              <a:tr h="370840">
                <a:tc>
                  <a:txBody>
                    <a:bodyPr/>
                    <a:lstStyle/>
                    <a:p>
                      <a:r>
                        <a:rPr lang="en-US" dirty="0" smtClean="0"/>
                        <a:t>Type A</a:t>
                      </a:r>
                      <a:endParaRPr lang="en-US" dirty="0"/>
                    </a:p>
                  </a:txBody>
                  <a:tcPr/>
                </a:tc>
                <a:tc>
                  <a:txBody>
                    <a:bodyPr/>
                    <a:lstStyle/>
                    <a:p>
                      <a:r>
                        <a:rPr lang="en-US" dirty="0" smtClean="0"/>
                        <a:t>Acute hepatic failure</a:t>
                      </a:r>
                      <a:endParaRPr lang="en-US" dirty="0"/>
                    </a:p>
                  </a:txBody>
                  <a:tcPr/>
                </a:tc>
              </a:tr>
              <a:tr h="370840">
                <a:tc>
                  <a:txBody>
                    <a:bodyPr/>
                    <a:lstStyle/>
                    <a:p>
                      <a:r>
                        <a:rPr lang="en-US" dirty="0" smtClean="0"/>
                        <a:t>Type B</a:t>
                      </a:r>
                      <a:endParaRPr lang="en-US" dirty="0"/>
                    </a:p>
                  </a:txBody>
                  <a:tcPr/>
                </a:tc>
                <a:tc>
                  <a:txBody>
                    <a:bodyPr/>
                    <a:lstStyle/>
                    <a:p>
                      <a:r>
                        <a:rPr lang="en-US" dirty="0" smtClean="0"/>
                        <a:t>PSS</a:t>
                      </a:r>
                      <a:r>
                        <a:rPr lang="en-US" baseline="0" dirty="0" smtClean="0"/>
                        <a:t> without primary liver disease</a:t>
                      </a:r>
                      <a:endParaRPr lang="en-US" dirty="0"/>
                    </a:p>
                  </a:txBody>
                  <a:tcPr/>
                </a:tc>
              </a:tr>
              <a:tr h="370840">
                <a:tc>
                  <a:txBody>
                    <a:bodyPr/>
                    <a:lstStyle/>
                    <a:p>
                      <a:r>
                        <a:rPr lang="en-US" dirty="0" smtClean="0"/>
                        <a:t>Type C</a:t>
                      </a:r>
                      <a:endParaRPr lang="en-US" dirty="0"/>
                    </a:p>
                  </a:txBody>
                  <a:tcPr/>
                </a:tc>
                <a:tc>
                  <a:txBody>
                    <a:bodyPr/>
                    <a:lstStyle/>
                    <a:p>
                      <a:r>
                        <a:rPr lang="en-US" dirty="0" smtClean="0"/>
                        <a:t>Chronic liver insufficiency (cirrhosis)</a:t>
                      </a:r>
                      <a:endParaRPr lang="en-US" dirty="0"/>
                    </a:p>
                  </a:txBody>
                  <a:tcPr/>
                </a:tc>
              </a:tr>
            </a:tbl>
          </a:graphicData>
        </a:graphic>
      </p:graphicFrame>
      <p:sp>
        <p:nvSpPr>
          <p:cNvPr id="6" name="TextBox 5"/>
          <p:cNvSpPr txBox="1"/>
          <p:nvPr/>
        </p:nvSpPr>
        <p:spPr>
          <a:xfrm>
            <a:off x="6324600" y="3962400"/>
            <a:ext cx="2133600" cy="381000"/>
          </a:xfrm>
          <a:prstGeom prst="rect">
            <a:avLst/>
          </a:prstGeom>
          <a:noFill/>
        </p:spPr>
        <p:txBody>
          <a:bodyPr wrap="square" rtlCol="0">
            <a:spAutoFit/>
          </a:bodyPr>
          <a:lstStyle/>
          <a:p>
            <a:r>
              <a:rPr lang="en-US" dirty="0" err="1" smtClean="0"/>
              <a:t>Ferenci</a:t>
            </a:r>
            <a:r>
              <a:rPr lang="en-US" dirty="0" smtClean="0"/>
              <a:t> P, 2002</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HE Classifications</a:t>
            </a:r>
            <a:endParaRPr lang="en-US" dirty="0"/>
          </a:p>
        </p:txBody>
      </p:sp>
      <p:graphicFrame>
        <p:nvGraphicFramePr>
          <p:cNvPr id="3" name="Table 2"/>
          <p:cNvGraphicFramePr>
            <a:graphicFrameLocks noGrp="1"/>
          </p:cNvGraphicFramePr>
          <p:nvPr/>
        </p:nvGraphicFramePr>
        <p:xfrm>
          <a:off x="1600200" y="1828800"/>
          <a:ext cx="6096000" cy="3754120"/>
        </p:xfrm>
        <a:graphic>
          <a:graphicData uri="http://schemas.openxmlformats.org/drawingml/2006/table">
            <a:tbl>
              <a:tblPr firstRow="1" bandRow="1">
                <a:tableStyleId>{5C22544A-7EE6-4342-B048-85BDC9FD1C3A}</a:tableStyleId>
              </a:tblPr>
              <a:tblGrid>
                <a:gridCol w="1066800"/>
                <a:gridCol w="5029200"/>
              </a:tblGrid>
              <a:tr h="370840">
                <a:tc>
                  <a:txBody>
                    <a:bodyPr/>
                    <a:lstStyle/>
                    <a:p>
                      <a:endParaRPr lang="en-US" dirty="0"/>
                    </a:p>
                  </a:txBody>
                  <a:tcPr/>
                </a:tc>
                <a:tc>
                  <a:txBody>
                    <a:bodyPr/>
                    <a:lstStyle/>
                    <a:p>
                      <a:r>
                        <a:rPr lang="en-US" dirty="0" smtClean="0"/>
                        <a:t>West Haven</a:t>
                      </a:r>
                      <a:r>
                        <a:rPr lang="en-US" baseline="0" dirty="0" smtClean="0"/>
                        <a:t> Criteria for </a:t>
                      </a:r>
                      <a:r>
                        <a:rPr lang="en-US" baseline="0" dirty="0" err="1" smtClean="0"/>
                        <a:t>Semiquantative</a:t>
                      </a:r>
                      <a:r>
                        <a:rPr lang="en-US" baseline="0" dirty="0" smtClean="0"/>
                        <a:t>  Grading of Mental State</a:t>
                      </a:r>
                      <a:endParaRPr lang="en-US" dirty="0"/>
                    </a:p>
                  </a:txBody>
                  <a:tcPr/>
                </a:tc>
              </a:tr>
              <a:tr h="370840">
                <a:tc>
                  <a:txBody>
                    <a:bodyPr/>
                    <a:lstStyle/>
                    <a:p>
                      <a:r>
                        <a:rPr lang="en-US" dirty="0" smtClean="0"/>
                        <a:t>Grade 1</a:t>
                      </a:r>
                      <a:endParaRPr lang="en-US" dirty="0"/>
                    </a:p>
                  </a:txBody>
                  <a:tcPr/>
                </a:tc>
                <a:tc>
                  <a:txBody>
                    <a:bodyPr/>
                    <a:lstStyle/>
                    <a:p>
                      <a:r>
                        <a:rPr lang="en-US" dirty="0" smtClean="0"/>
                        <a:t>Trivial lack of awareness,</a:t>
                      </a:r>
                      <a:r>
                        <a:rPr lang="en-US" baseline="0" dirty="0" smtClean="0"/>
                        <a:t> euphoria or anxiety, shortened attention span, impaired performance of addition</a:t>
                      </a:r>
                      <a:endParaRPr lang="en-US" dirty="0"/>
                    </a:p>
                  </a:txBody>
                  <a:tcPr/>
                </a:tc>
              </a:tr>
              <a:tr h="370840">
                <a:tc>
                  <a:txBody>
                    <a:bodyPr/>
                    <a:lstStyle/>
                    <a:p>
                      <a:r>
                        <a:rPr lang="en-US" dirty="0" smtClean="0"/>
                        <a:t>Grade 2</a:t>
                      </a:r>
                      <a:endParaRPr lang="en-US" dirty="0"/>
                    </a:p>
                  </a:txBody>
                  <a:tcPr/>
                </a:tc>
                <a:tc>
                  <a:txBody>
                    <a:bodyPr/>
                    <a:lstStyle/>
                    <a:p>
                      <a:r>
                        <a:rPr lang="en-US" dirty="0" smtClean="0"/>
                        <a:t>Lethargy or apathy, minimal disorientation</a:t>
                      </a:r>
                      <a:r>
                        <a:rPr lang="en-US" baseline="0" dirty="0" smtClean="0"/>
                        <a:t> for time or place, subtle personality change, inappropriate behavior, impaired performance of subtraction</a:t>
                      </a:r>
                      <a:endParaRPr lang="en-US" dirty="0"/>
                    </a:p>
                  </a:txBody>
                  <a:tcPr/>
                </a:tc>
              </a:tr>
              <a:tr h="370840">
                <a:tc>
                  <a:txBody>
                    <a:bodyPr/>
                    <a:lstStyle/>
                    <a:p>
                      <a:r>
                        <a:rPr lang="en-US" dirty="0" smtClean="0"/>
                        <a:t>Grade 3</a:t>
                      </a:r>
                      <a:endParaRPr lang="en-US" dirty="0"/>
                    </a:p>
                  </a:txBody>
                  <a:tcPr/>
                </a:tc>
                <a:tc>
                  <a:txBody>
                    <a:bodyPr/>
                    <a:lstStyle/>
                    <a:p>
                      <a:r>
                        <a:rPr lang="en-US" dirty="0" smtClean="0"/>
                        <a:t>Somnolence of </a:t>
                      </a:r>
                      <a:r>
                        <a:rPr lang="en-US" dirty="0" err="1" smtClean="0"/>
                        <a:t>semistupor</a:t>
                      </a:r>
                      <a:r>
                        <a:rPr lang="en-US" dirty="0" smtClean="0"/>
                        <a:t>,</a:t>
                      </a:r>
                      <a:r>
                        <a:rPr lang="en-US" baseline="0" dirty="0" smtClean="0"/>
                        <a:t> but responsive to verbal stimuli, confusion, gross disorientation</a:t>
                      </a:r>
                      <a:endParaRPr lang="en-US" dirty="0"/>
                    </a:p>
                  </a:txBody>
                  <a:tcPr/>
                </a:tc>
              </a:tr>
              <a:tr h="370840">
                <a:tc>
                  <a:txBody>
                    <a:bodyPr/>
                    <a:lstStyle/>
                    <a:p>
                      <a:r>
                        <a:rPr lang="en-US" dirty="0" smtClean="0"/>
                        <a:t>Grade 4</a:t>
                      </a:r>
                      <a:endParaRPr lang="en-US" dirty="0"/>
                    </a:p>
                  </a:txBody>
                  <a:tcPr/>
                </a:tc>
                <a:tc>
                  <a:txBody>
                    <a:bodyPr/>
                    <a:lstStyle/>
                    <a:p>
                      <a:r>
                        <a:rPr lang="en-US" dirty="0" smtClean="0"/>
                        <a:t>coma</a:t>
                      </a:r>
                      <a:endParaRPr lang="en-US" dirty="0"/>
                    </a:p>
                  </a:txBody>
                  <a:tcPr/>
                </a:tc>
              </a:tr>
            </a:tbl>
          </a:graphicData>
        </a:graphic>
      </p:graphicFrame>
      <p:sp>
        <p:nvSpPr>
          <p:cNvPr id="4" name="TextBox 3"/>
          <p:cNvSpPr txBox="1"/>
          <p:nvPr/>
        </p:nvSpPr>
        <p:spPr>
          <a:xfrm>
            <a:off x="6096000" y="5867400"/>
            <a:ext cx="1828800" cy="381000"/>
          </a:xfrm>
          <a:prstGeom prst="rect">
            <a:avLst/>
          </a:prstGeom>
          <a:noFill/>
        </p:spPr>
        <p:txBody>
          <a:bodyPr wrap="square" rtlCol="0">
            <a:spAutoFit/>
          </a:bodyPr>
          <a:lstStyle/>
          <a:p>
            <a:r>
              <a:rPr lang="en-US" dirty="0" err="1" smtClean="0"/>
              <a:t>Ferenci</a:t>
            </a:r>
            <a:r>
              <a:rPr lang="en-US" dirty="0" smtClean="0"/>
              <a:t> P, 2002</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Veterinary Classification Scheme</a:t>
            </a:r>
            <a:endParaRPr lang="en-US" dirty="0"/>
          </a:p>
        </p:txBody>
      </p:sp>
      <p:graphicFrame>
        <p:nvGraphicFramePr>
          <p:cNvPr id="4" name="Table 3"/>
          <p:cNvGraphicFramePr>
            <a:graphicFrameLocks noGrp="1"/>
          </p:cNvGraphicFramePr>
          <p:nvPr/>
        </p:nvGraphicFramePr>
        <p:xfrm>
          <a:off x="1676400" y="1828800"/>
          <a:ext cx="6096000" cy="2397760"/>
        </p:xfrm>
        <a:graphic>
          <a:graphicData uri="http://schemas.openxmlformats.org/drawingml/2006/table">
            <a:tbl>
              <a:tblPr firstRow="1" bandRow="1">
                <a:tableStyleId>{5C22544A-7EE6-4342-B048-85BDC9FD1C3A}</a:tableStyleId>
              </a:tblPr>
              <a:tblGrid>
                <a:gridCol w="762000"/>
                <a:gridCol w="5334000"/>
              </a:tblGrid>
              <a:tr h="370840">
                <a:tc>
                  <a:txBody>
                    <a:bodyPr/>
                    <a:lstStyle/>
                    <a:p>
                      <a:r>
                        <a:rPr lang="en-US" dirty="0" smtClean="0"/>
                        <a:t>0</a:t>
                      </a:r>
                      <a:endParaRPr lang="en-US" dirty="0"/>
                    </a:p>
                  </a:txBody>
                  <a:tcPr/>
                </a:tc>
                <a:tc>
                  <a:txBody>
                    <a:bodyPr/>
                    <a:lstStyle/>
                    <a:p>
                      <a:r>
                        <a:rPr lang="en-US" dirty="0" smtClean="0"/>
                        <a:t>Normal</a:t>
                      </a:r>
                      <a:endParaRPr lang="en-US" dirty="0"/>
                    </a:p>
                  </a:txBody>
                  <a:tcPr/>
                </a:tc>
              </a:tr>
              <a:tr h="370840">
                <a:tc>
                  <a:txBody>
                    <a:bodyPr/>
                    <a:lstStyle/>
                    <a:p>
                      <a:r>
                        <a:rPr lang="en-US" dirty="0" smtClean="0"/>
                        <a:t>I</a:t>
                      </a:r>
                      <a:endParaRPr lang="en-US" dirty="0"/>
                    </a:p>
                  </a:txBody>
                  <a:tcPr/>
                </a:tc>
                <a:tc>
                  <a:txBody>
                    <a:bodyPr/>
                    <a:lstStyle/>
                    <a:p>
                      <a:r>
                        <a:rPr lang="en-US" dirty="0" smtClean="0"/>
                        <a:t>Mildly decreased mobility, apathy or both</a:t>
                      </a:r>
                      <a:endParaRPr lang="en-US" dirty="0"/>
                    </a:p>
                  </a:txBody>
                  <a:tcPr/>
                </a:tc>
              </a:tr>
              <a:tr h="370840">
                <a:tc>
                  <a:txBody>
                    <a:bodyPr/>
                    <a:lstStyle/>
                    <a:p>
                      <a:r>
                        <a:rPr lang="en-US" dirty="0" smtClean="0"/>
                        <a:t>II</a:t>
                      </a:r>
                      <a:endParaRPr lang="en-US" dirty="0"/>
                    </a:p>
                  </a:txBody>
                  <a:tcPr/>
                </a:tc>
                <a:tc>
                  <a:txBody>
                    <a:bodyPr/>
                    <a:lstStyle/>
                    <a:p>
                      <a:r>
                        <a:rPr lang="en-US" dirty="0" smtClean="0"/>
                        <a:t>Severe apathy, mild ataxia or both</a:t>
                      </a:r>
                      <a:endParaRPr lang="en-US" dirty="0"/>
                    </a:p>
                  </a:txBody>
                  <a:tcPr/>
                </a:tc>
              </a:tr>
              <a:tr h="370840">
                <a:tc>
                  <a:txBody>
                    <a:bodyPr/>
                    <a:lstStyle/>
                    <a:p>
                      <a:r>
                        <a:rPr lang="en-US" dirty="0" smtClean="0"/>
                        <a:t>III</a:t>
                      </a:r>
                      <a:endParaRPr lang="en-US" dirty="0"/>
                    </a:p>
                  </a:txBody>
                  <a:tcPr/>
                </a:tc>
                <a:tc>
                  <a:txBody>
                    <a:bodyPr/>
                    <a:lstStyle/>
                    <a:p>
                      <a:r>
                        <a:rPr lang="en-US" dirty="0" err="1" smtClean="0"/>
                        <a:t>Hypersalivation</a:t>
                      </a:r>
                      <a:r>
                        <a:rPr lang="en-US" dirty="0" smtClean="0"/>
                        <a:t>, severe ataxia, head pressing, blindness, circling,</a:t>
                      </a:r>
                      <a:r>
                        <a:rPr lang="en-US" baseline="0" dirty="0" smtClean="0"/>
                        <a:t> or a combination of these signs</a:t>
                      </a:r>
                      <a:endParaRPr lang="en-US" dirty="0"/>
                    </a:p>
                  </a:txBody>
                  <a:tcPr/>
                </a:tc>
              </a:tr>
              <a:tr h="370840">
                <a:tc>
                  <a:txBody>
                    <a:bodyPr/>
                    <a:lstStyle/>
                    <a:p>
                      <a:r>
                        <a:rPr lang="en-US" dirty="0" smtClean="0"/>
                        <a:t>IV</a:t>
                      </a:r>
                      <a:endParaRPr lang="en-US" dirty="0"/>
                    </a:p>
                  </a:txBody>
                  <a:tcPr/>
                </a:tc>
                <a:tc>
                  <a:txBody>
                    <a:bodyPr/>
                    <a:lstStyle/>
                    <a:p>
                      <a:r>
                        <a:rPr lang="en-US" dirty="0" smtClean="0"/>
                        <a:t>Seizures, stupor, coma</a:t>
                      </a:r>
                      <a:endParaRPr lang="en-US" dirty="0"/>
                    </a:p>
                  </a:txBody>
                  <a:tcPr/>
                </a:tc>
              </a:tr>
            </a:tbl>
          </a:graphicData>
        </a:graphic>
      </p:graphicFrame>
      <p:sp>
        <p:nvSpPr>
          <p:cNvPr id="5" name="TextBox 4"/>
          <p:cNvSpPr txBox="1"/>
          <p:nvPr/>
        </p:nvSpPr>
        <p:spPr>
          <a:xfrm>
            <a:off x="6705600" y="4419600"/>
            <a:ext cx="1905000" cy="381000"/>
          </a:xfrm>
          <a:prstGeom prst="rect">
            <a:avLst/>
          </a:prstGeom>
          <a:noFill/>
        </p:spPr>
        <p:txBody>
          <a:bodyPr wrap="square" rtlCol="0">
            <a:spAutoFit/>
          </a:bodyPr>
          <a:lstStyle/>
          <a:p>
            <a:r>
              <a:rPr lang="en-US" dirty="0" err="1" smtClean="0"/>
              <a:t>Proot</a:t>
            </a:r>
            <a:r>
              <a:rPr lang="en-US" dirty="0" smtClean="0"/>
              <a:t> et al. 2009</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Encephalopathy</a:t>
            </a:r>
            <a:endParaRPr lang="en-US" dirty="0"/>
          </a:p>
        </p:txBody>
      </p:sp>
      <p:sp>
        <p:nvSpPr>
          <p:cNvPr id="3" name="Content Placeholder 2"/>
          <p:cNvSpPr>
            <a:spLocks noGrp="1"/>
          </p:cNvSpPr>
          <p:nvPr>
            <p:ph idx="1"/>
          </p:nvPr>
        </p:nvSpPr>
        <p:spPr/>
        <p:txBody>
          <a:bodyPr/>
          <a:lstStyle/>
          <a:p>
            <a:r>
              <a:rPr lang="en-US" dirty="0" smtClean="0"/>
              <a:t>More than 90% of dogs with PSS have neurologic signs of HE</a:t>
            </a:r>
          </a:p>
          <a:p>
            <a:endParaRPr lang="en-US" dirty="0" smtClean="0"/>
          </a:p>
          <a:p>
            <a:r>
              <a:rPr lang="en-US" dirty="0" smtClean="0"/>
              <a:t>Pathogenesis is complex and incompletely understood</a:t>
            </a:r>
          </a:p>
          <a:p>
            <a:endParaRPr lang="en-US" dirty="0" smtClean="0"/>
          </a:p>
          <a:p>
            <a:r>
              <a:rPr lang="en-US" dirty="0" smtClean="0"/>
              <a:t>Linked to accumulation of </a:t>
            </a:r>
          </a:p>
          <a:p>
            <a:pPr>
              <a:buNone/>
            </a:pPr>
            <a:r>
              <a:rPr lang="en-US" dirty="0" smtClean="0"/>
              <a:t>excess ammonia in the CNS</a:t>
            </a:r>
            <a:endParaRPr lang="en-US" dirty="0"/>
          </a:p>
        </p:txBody>
      </p:sp>
      <p:pic>
        <p:nvPicPr>
          <p:cNvPr id="152582" name="Picture 6" descr="http://www.simpsoncrazy.com/content/pictures/homer/HomerSimpson36.gif"/>
          <p:cNvPicPr>
            <a:picLocks noChangeAspect="1" noChangeArrowheads="1"/>
          </p:cNvPicPr>
          <p:nvPr/>
        </p:nvPicPr>
        <p:blipFill>
          <a:blip r:embed="rId3" cstate="print"/>
          <a:srcRect/>
          <a:stretch>
            <a:fillRect/>
          </a:stretch>
        </p:blipFill>
        <p:spPr bwMode="auto">
          <a:xfrm>
            <a:off x="5943600" y="4114800"/>
            <a:ext cx="2819400" cy="211455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Toxins Implicated in Hepatic Encephalopathy</a:t>
            </a:r>
            <a:endParaRPr lang="en-US" dirty="0"/>
          </a:p>
        </p:txBody>
      </p:sp>
      <p:sp>
        <p:nvSpPr>
          <p:cNvPr id="4" name="Content Placeholder 3"/>
          <p:cNvSpPr>
            <a:spLocks noGrp="1"/>
          </p:cNvSpPr>
          <p:nvPr>
            <p:ph sz="half" idx="1"/>
          </p:nvPr>
        </p:nvSpPr>
        <p:spPr/>
        <p:txBody>
          <a:bodyPr>
            <a:normAutofit/>
          </a:bodyPr>
          <a:lstStyle/>
          <a:p>
            <a:r>
              <a:rPr lang="en-US" dirty="0" smtClean="0"/>
              <a:t>Ammonia</a:t>
            </a:r>
          </a:p>
          <a:p>
            <a:endParaRPr lang="en-US" sz="1000" dirty="0" smtClean="0"/>
          </a:p>
          <a:p>
            <a:r>
              <a:rPr lang="en-US" dirty="0" smtClean="0"/>
              <a:t>Glutamine</a:t>
            </a:r>
          </a:p>
          <a:p>
            <a:endParaRPr lang="en-US" sz="1000" dirty="0" smtClean="0"/>
          </a:p>
          <a:p>
            <a:r>
              <a:rPr lang="en-US" dirty="0" smtClean="0"/>
              <a:t>Bile acids</a:t>
            </a:r>
          </a:p>
          <a:p>
            <a:endParaRPr lang="en-US" sz="1000" dirty="0" smtClean="0"/>
          </a:p>
          <a:p>
            <a:r>
              <a:rPr lang="en-US" dirty="0" smtClean="0"/>
              <a:t>Aromatic amino acids</a:t>
            </a:r>
          </a:p>
          <a:p>
            <a:endParaRPr lang="en-US" sz="1000" dirty="0" smtClean="0"/>
          </a:p>
          <a:p>
            <a:r>
              <a:rPr lang="en-US" dirty="0" smtClean="0"/>
              <a:t>Short-chain fatty acids</a:t>
            </a:r>
          </a:p>
          <a:p>
            <a:endParaRPr lang="en-US" sz="1000" dirty="0" smtClean="0"/>
          </a:p>
          <a:p>
            <a:r>
              <a:rPr lang="en-US" dirty="0" smtClean="0"/>
              <a:t>GABA</a:t>
            </a:r>
          </a:p>
          <a:p>
            <a:endParaRPr lang="en-US" dirty="0"/>
          </a:p>
        </p:txBody>
      </p:sp>
      <p:sp>
        <p:nvSpPr>
          <p:cNvPr id="5" name="Content Placeholder 4"/>
          <p:cNvSpPr>
            <a:spLocks noGrp="1"/>
          </p:cNvSpPr>
          <p:nvPr>
            <p:ph sz="half" idx="2"/>
          </p:nvPr>
        </p:nvSpPr>
        <p:spPr/>
        <p:txBody>
          <a:bodyPr>
            <a:normAutofit/>
          </a:bodyPr>
          <a:lstStyle/>
          <a:p>
            <a:r>
              <a:rPr lang="en-US" dirty="0" smtClean="0"/>
              <a:t>Endogenous benzodiazepines</a:t>
            </a:r>
          </a:p>
          <a:p>
            <a:endParaRPr lang="en-US" sz="1100" dirty="0" smtClean="0"/>
          </a:p>
          <a:p>
            <a:r>
              <a:rPr lang="en-US" dirty="0" smtClean="0"/>
              <a:t>Tyrosine</a:t>
            </a:r>
          </a:p>
          <a:p>
            <a:endParaRPr lang="en-US" sz="1100" dirty="0" smtClean="0"/>
          </a:p>
          <a:p>
            <a:r>
              <a:rPr lang="en-US" dirty="0" smtClean="0"/>
              <a:t>Phenylalanine</a:t>
            </a:r>
          </a:p>
          <a:p>
            <a:endParaRPr lang="en-US" sz="1000" dirty="0" smtClean="0"/>
          </a:p>
          <a:p>
            <a:r>
              <a:rPr lang="en-US" dirty="0" err="1" smtClean="0"/>
              <a:t>Methionine</a:t>
            </a:r>
            <a:endParaRPr lang="en-US" dirty="0" smtClean="0"/>
          </a:p>
          <a:p>
            <a:endParaRPr lang="en-US" sz="1000" dirty="0" smtClean="0"/>
          </a:p>
          <a:p>
            <a:r>
              <a:rPr lang="en-US" dirty="0" smtClean="0"/>
              <a:t>Tryptophan</a:t>
            </a:r>
          </a:p>
          <a:p>
            <a:endParaRPr lang="en-US" sz="1000" dirty="0" smtClean="0"/>
          </a:p>
          <a:p>
            <a:r>
              <a:rPr lang="en-US" dirty="0" smtClean="0"/>
              <a:t>Phenol</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Ammonia Metabolism</a:t>
            </a:r>
            <a:endParaRPr lang="en-US" dirty="0"/>
          </a:p>
        </p:txBody>
      </p:sp>
      <p:sp>
        <p:nvSpPr>
          <p:cNvPr id="6" name="Content Placeholder 5"/>
          <p:cNvSpPr>
            <a:spLocks noGrp="1"/>
          </p:cNvSpPr>
          <p:nvPr>
            <p:ph idx="1"/>
          </p:nvPr>
        </p:nvSpPr>
        <p:spPr/>
        <p:txBody>
          <a:bodyPr>
            <a:normAutofit fontScale="92500" lnSpcReduction="20000"/>
          </a:bodyPr>
          <a:lstStyle/>
          <a:p>
            <a:pPr>
              <a:buNone/>
            </a:pPr>
            <a:r>
              <a:rPr lang="en-US" b="1" dirty="0" smtClean="0"/>
              <a:t>Produced in the intestinal tract:</a:t>
            </a:r>
          </a:p>
          <a:p>
            <a:endParaRPr lang="en-US" sz="1000" dirty="0" smtClean="0"/>
          </a:p>
          <a:p>
            <a:r>
              <a:rPr lang="en-US" dirty="0" smtClean="0"/>
              <a:t>Bacterial degradation of amines, </a:t>
            </a:r>
            <a:r>
              <a:rPr lang="en-US" dirty="0" err="1" smtClean="0"/>
              <a:t>purines</a:t>
            </a:r>
            <a:r>
              <a:rPr lang="en-US" dirty="0" smtClean="0"/>
              <a:t> and amino acids</a:t>
            </a:r>
          </a:p>
          <a:p>
            <a:endParaRPr lang="en-US" sz="1200" dirty="0" smtClean="0"/>
          </a:p>
          <a:p>
            <a:r>
              <a:rPr lang="en-US" dirty="0" smtClean="0"/>
              <a:t>Degradation of urea by </a:t>
            </a:r>
            <a:r>
              <a:rPr lang="en-US" dirty="0" err="1" smtClean="0"/>
              <a:t>urease</a:t>
            </a:r>
            <a:r>
              <a:rPr lang="en-US" dirty="0" smtClean="0"/>
              <a:t>-producing bacteria</a:t>
            </a:r>
          </a:p>
          <a:p>
            <a:endParaRPr lang="en-US" sz="1200" dirty="0" smtClean="0"/>
          </a:p>
          <a:p>
            <a:r>
              <a:rPr lang="en-US" dirty="0" smtClean="0"/>
              <a:t>Intestinal catabolism of glutamine</a:t>
            </a:r>
          </a:p>
          <a:p>
            <a:pPr>
              <a:buNone/>
            </a:pPr>
            <a:endParaRPr lang="en-US" dirty="0" smtClean="0"/>
          </a:p>
          <a:p>
            <a:pPr>
              <a:buNone/>
            </a:pPr>
            <a:r>
              <a:rPr lang="en-US" b="1" dirty="0" smtClean="0"/>
              <a:t>Absorbed into the portal blood and rapidly converted to urea or glutamine in normal liver</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Urea Cycle</a:t>
            </a:r>
            <a:endParaRPr lang="en-US" dirty="0"/>
          </a:p>
        </p:txBody>
      </p:sp>
      <p:pic>
        <p:nvPicPr>
          <p:cNvPr id="74754" name="Picture 2" descr="Urea cycle. Diagrammatic representation of reactions by which excess nitrogen in the form of ammonia is converted to soluble urea, using l-ornithine as a recyclable carrier."/>
          <p:cNvPicPr>
            <a:picLocks noChangeAspect="1" noChangeArrowheads="1"/>
          </p:cNvPicPr>
          <p:nvPr/>
        </p:nvPicPr>
        <p:blipFill>
          <a:blip r:embed="rId3" cstate="print"/>
          <a:srcRect/>
          <a:stretch>
            <a:fillRect/>
          </a:stretch>
        </p:blipFill>
        <p:spPr bwMode="auto">
          <a:xfrm>
            <a:off x="2133600" y="1524000"/>
            <a:ext cx="4800600" cy="503594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Blood Flow</a:t>
            </a:r>
            <a:endParaRPr lang="en-US" dirty="0"/>
          </a:p>
        </p:txBody>
      </p:sp>
      <p:sp>
        <p:nvSpPr>
          <p:cNvPr id="3" name="Content Placeholder 2"/>
          <p:cNvSpPr>
            <a:spLocks noGrp="1"/>
          </p:cNvSpPr>
          <p:nvPr>
            <p:ph idx="1"/>
          </p:nvPr>
        </p:nvSpPr>
        <p:spPr/>
        <p:txBody>
          <a:bodyPr>
            <a:normAutofit/>
          </a:bodyPr>
          <a:lstStyle/>
          <a:p>
            <a:r>
              <a:rPr lang="en-US" dirty="0" smtClean="0"/>
              <a:t>Liver receives blood from both the portal vein and hepatic artery </a:t>
            </a:r>
          </a:p>
          <a:p>
            <a:endParaRPr lang="en-US" sz="1200" dirty="0" smtClean="0"/>
          </a:p>
          <a:p>
            <a:pPr lvl="1"/>
            <a:r>
              <a:rPr lang="en-US" dirty="0" smtClean="0"/>
              <a:t>Circulations regulated independently</a:t>
            </a:r>
          </a:p>
          <a:p>
            <a:endParaRPr lang="en-US" sz="1200" dirty="0" smtClean="0"/>
          </a:p>
          <a:p>
            <a:pPr lvl="1"/>
            <a:r>
              <a:rPr lang="en-US" dirty="0" smtClean="0"/>
              <a:t>The liver has no inherent ability to control portal blood flow </a:t>
            </a:r>
          </a:p>
          <a:p>
            <a:endParaRPr lang="en-US" sz="1200" dirty="0" smtClean="0"/>
          </a:p>
          <a:p>
            <a:pPr lvl="1"/>
            <a:r>
              <a:rPr lang="en-US" dirty="0" smtClean="0"/>
              <a:t>Portal flow regulated by resistance vessels in the </a:t>
            </a:r>
            <a:r>
              <a:rPr lang="en-US" dirty="0" err="1" smtClean="0"/>
              <a:t>splanchnic</a:t>
            </a:r>
            <a:r>
              <a:rPr lang="en-US" dirty="0" smtClean="0"/>
              <a:t> viscera (pre-hepatic) with circulation determined by their net outflow</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Glutamine Synthesis</a:t>
            </a:r>
            <a:endParaRPr lang="en-US" dirty="0"/>
          </a:p>
        </p:txBody>
      </p:sp>
      <p:pic>
        <p:nvPicPr>
          <p:cNvPr id="88066" name="Picture 2"/>
          <p:cNvPicPr>
            <a:picLocks noChangeAspect="1" noChangeArrowheads="1"/>
          </p:cNvPicPr>
          <p:nvPr/>
        </p:nvPicPr>
        <p:blipFill>
          <a:blip r:embed="rId3" cstate="print"/>
          <a:srcRect/>
          <a:stretch>
            <a:fillRect/>
          </a:stretch>
        </p:blipFill>
        <p:spPr bwMode="auto">
          <a:xfrm>
            <a:off x="685800" y="1524000"/>
            <a:ext cx="7953375" cy="48793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Ammonia and the Brain</a:t>
            </a:r>
            <a:endParaRPr lang="en-US" dirty="0"/>
          </a:p>
        </p:txBody>
      </p:sp>
      <p:sp>
        <p:nvSpPr>
          <p:cNvPr id="4" name="Content Placeholder 3"/>
          <p:cNvSpPr>
            <a:spLocks noGrp="1"/>
          </p:cNvSpPr>
          <p:nvPr>
            <p:ph idx="1"/>
          </p:nvPr>
        </p:nvSpPr>
        <p:spPr/>
        <p:txBody>
          <a:bodyPr>
            <a:normAutofit fontScale="92500" lnSpcReduction="10000"/>
          </a:bodyPr>
          <a:lstStyle/>
          <a:p>
            <a:pPr>
              <a:buNone/>
            </a:pPr>
            <a:r>
              <a:rPr lang="en-US" b="1" dirty="0" smtClean="0"/>
              <a:t>Brain has no urea cycle</a:t>
            </a:r>
          </a:p>
          <a:p>
            <a:endParaRPr lang="en-US" sz="1100" dirty="0" smtClean="0"/>
          </a:p>
          <a:p>
            <a:r>
              <a:rPr lang="en-US" dirty="0" smtClean="0"/>
              <a:t>Ammonia in CNS is removed by </a:t>
            </a:r>
            <a:r>
              <a:rPr lang="en-US" dirty="0" err="1" smtClean="0"/>
              <a:t>transamination</a:t>
            </a:r>
            <a:r>
              <a:rPr lang="en-US" dirty="0" smtClean="0"/>
              <a:t> of glutamate into glutamine</a:t>
            </a:r>
            <a:endParaRPr lang="en-US" b="1" dirty="0" smtClean="0"/>
          </a:p>
          <a:p>
            <a:pPr>
              <a:buNone/>
            </a:pPr>
            <a:endParaRPr lang="en-US" b="1" dirty="0" smtClean="0"/>
          </a:p>
          <a:p>
            <a:pPr>
              <a:buNone/>
            </a:pPr>
            <a:endParaRPr lang="en-US" b="1" dirty="0" smtClean="0"/>
          </a:p>
          <a:p>
            <a:pPr>
              <a:buNone/>
            </a:pPr>
            <a:r>
              <a:rPr lang="en-US" b="1" dirty="0" smtClean="0"/>
              <a:t>Increased glutamine has detrimental effects on </a:t>
            </a:r>
            <a:r>
              <a:rPr lang="en-US" b="1" dirty="0" err="1" smtClean="0"/>
              <a:t>astrocytes</a:t>
            </a:r>
            <a:r>
              <a:rPr lang="en-US" b="1" dirty="0" smtClean="0"/>
              <a:t> and neurons</a:t>
            </a:r>
            <a:endParaRPr lang="en-US" dirty="0" smtClean="0"/>
          </a:p>
          <a:p>
            <a:endParaRPr lang="en-US" sz="1000" dirty="0" smtClean="0"/>
          </a:p>
          <a:p>
            <a:r>
              <a:rPr lang="en-US" dirty="0" smtClean="0"/>
              <a:t>Cellular edema</a:t>
            </a:r>
          </a:p>
          <a:p>
            <a:pPr>
              <a:buNone/>
            </a:pPr>
            <a:endParaRPr lang="en-US" sz="1000" dirty="0" smtClean="0"/>
          </a:p>
          <a:p>
            <a:r>
              <a:rPr lang="en-US" dirty="0" smtClean="0"/>
              <a:t>Increased oxidative stress</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CNS Biochemical Changes</a:t>
            </a:r>
            <a:endParaRPr lang="en-US" dirty="0"/>
          </a:p>
        </p:txBody>
      </p:sp>
      <p:sp>
        <p:nvSpPr>
          <p:cNvPr id="6" name="Content Placeholder 5"/>
          <p:cNvSpPr>
            <a:spLocks noGrp="1"/>
          </p:cNvSpPr>
          <p:nvPr>
            <p:ph idx="1"/>
          </p:nvPr>
        </p:nvSpPr>
        <p:spPr/>
        <p:txBody>
          <a:bodyPr/>
          <a:lstStyle/>
          <a:p>
            <a:pPr>
              <a:buNone/>
            </a:pPr>
            <a:r>
              <a:rPr lang="en-US" b="1" dirty="0" smtClean="0"/>
              <a:t>↑ ammonia → ↑ CSF tryptophan (TRP) </a:t>
            </a:r>
          </a:p>
          <a:p>
            <a:endParaRPr lang="en-US" sz="1000" dirty="0" smtClean="0"/>
          </a:p>
          <a:p>
            <a:r>
              <a:rPr lang="en-US" dirty="0" smtClean="0"/>
              <a:t>Direct stimulation of neutral amino acid transport across BBB</a:t>
            </a:r>
          </a:p>
          <a:p>
            <a:endParaRPr lang="en-US" sz="1000" dirty="0" smtClean="0"/>
          </a:p>
          <a:p>
            <a:r>
              <a:rPr lang="en-US" dirty="0" smtClean="0"/>
              <a:t>Increased production of glutamine (GLN) in CNS</a:t>
            </a:r>
          </a:p>
          <a:p>
            <a:pPr>
              <a:buNone/>
            </a:pPr>
            <a:endParaRPr lang="en-US" dirty="0" smtClean="0">
              <a:latin typeface="Calibri"/>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CSF Analysis in Dogs with PSS</a:t>
            </a:r>
            <a:endParaRPr lang="en-US" dirty="0"/>
          </a:p>
        </p:txBody>
      </p:sp>
      <p:sp>
        <p:nvSpPr>
          <p:cNvPr id="3" name="Content Placeholder 2"/>
          <p:cNvSpPr>
            <a:spLocks noGrp="1"/>
          </p:cNvSpPr>
          <p:nvPr>
            <p:ph sz="half" idx="1"/>
          </p:nvPr>
        </p:nvSpPr>
        <p:spPr>
          <a:xfrm>
            <a:off x="228600" y="1645920"/>
            <a:ext cx="4419600" cy="4526280"/>
          </a:xfrm>
        </p:spPr>
        <p:txBody>
          <a:bodyPr/>
          <a:lstStyle/>
          <a:p>
            <a:r>
              <a:rPr lang="en-US" dirty="0" smtClean="0">
                <a:latin typeface="Calibri"/>
              </a:rPr>
              <a:t>↑ glutamine</a:t>
            </a:r>
          </a:p>
          <a:p>
            <a:endParaRPr lang="en-US" dirty="0" smtClean="0">
              <a:latin typeface="Calibri"/>
            </a:endParaRPr>
          </a:p>
          <a:p>
            <a:r>
              <a:rPr lang="en-US" dirty="0" smtClean="0">
                <a:latin typeface="Calibri"/>
              </a:rPr>
              <a:t>↑ tryptophan</a:t>
            </a:r>
          </a:p>
          <a:p>
            <a:endParaRPr lang="en-US" dirty="0" smtClean="0">
              <a:latin typeface="Calibri"/>
            </a:endParaRPr>
          </a:p>
          <a:p>
            <a:r>
              <a:rPr lang="en-US" dirty="0" smtClean="0">
                <a:latin typeface="Calibri"/>
              </a:rPr>
              <a:t>↑ tryptophan metabolites</a:t>
            </a:r>
          </a:p>
          <a:p>
            <a:pPr lvl="1"/>
            <a:r>
              <a:rPr lang="en-US" dirty="0" smtClean="0">
                <a:latin typeface="Calibri"/>
              </a:rPr>
              <a:t>5-hydroxyindoleacetic acid (5-HIAA)</a:t>
            </a:r>
          </a:p>
          <a:p>
            <a:pPr lvl="1"/>
            <a:r>
              <a:rPr lang="en-US" dirty="0" err="1" smtClean="0">
                <a:latin typeface="Calibri"/>
              </a:rPr>
              <a:t>Quinolinic</a:t>
            </a:r>
            <a:r>
              <a:rPr lang="en-US" dirty="0" smtClean="0">
                <a:latin typeface="Calibri"/>
              </a:rPr>
              <a:t> acid (QUIN)</a:t>
            </a:r>
            <a:endParaRPr lang="en-US" dirty="0"/>
          </a:p>
        </p:txBody>
      </p:sp>
      <p:sp>
        <p:nvSpPr>
          <p:cNvPr id="7" name="Content Placeholder 6"/>
          <p:cNvSpPr>
            <a:spLocks noGrp="1"/>
          </p:cNvSpPr>
          <p:nvPr>
            <p:ph sz="half" idx="2"/>
          </p:nvPr>
        </p:nvSpPr>
        <p:spPr/>
        <p:txBody>
          <a:bodyPr/>
          <a:lstStyle/>
          <a:p>
            <a:endParaRPr lang="en-US"/>
          </a:p>
        </p:txBody>
      </p:sp>
      <p:sp>
        <p:nvSpPr>
          <p:cNvPr id="8" name="TextBox 7"/>
          <p:cNvSpPr txBox="1"/>
          <p:nvPr/>
        </p:nvSpPr>
        <p:spPr>
          <a:xfrm>
            <a:off x="6858000" y="5638800"/>
            <a:ext cx="1981200" cy="369332"/>
          </a:xfrm>
          <a:prstGeom prst="rect">
            <a:avLst/>
          </a:prstGeom>
          <a:noFill/>
        </p:spPr>
        <p:txBody>
          <a:bodyPr wrap="square" rtlCol="0">
            <a:spAutoFit/>
          </a:bodyPr>
          <a:lstStyle/>
          <a:p>
            <a:r>
              <a:rPr lang="en-US" dirty="0" smtClean="0"/>
              <a:t>Holt DE, 2002</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648200" y="2057400"/>
            <a:ext cx="4136543"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Additional Mechanisms</a:t>
            </a:r>
            <a:endParaRPr lang="en-US" dirty="0"/>
          </a:p>
        </p:txBody>
      </p:sp>
      <p:sp>
        <p:nvSpPr>
          <p:cNvPr id="6" name="Content Placeholder 5"/>
          <p:cNvSpPr>
            <a:spLocks noGrp="1"/>
          </p:cNvSpPr>
          <p:nvPr>
            <p:ph idx="1"/>
          </p:nvPr>
        </p:nvSpPr>
        <p:spPr/>
        <p:txBody>
          <a:bodyPr/>
          <a:lstStyle/>
          <a:p>
            <a:pPr>
              <a:buNone/>
            </a:pPr>
            <a:r>
              <a:rPr lang="en-US" b="1" dirty="0" smtClean="0"/>
              <a:t>Increased “GABA-</a:t>
            </a:r>
            <a:r>
              <a:rPr lang="en-US" b="1" dirty="0" err="1" smtClean="0"/>
              <a:t>ergic</a:t>
            </a:r>
            <a:r>
              <a:rPr lang="en-US" b="1" dirty="0" smtClean="0"/>
              <a:t>” tone</a:t>
            </a:r>
          </a:p>
          <a:p>
            <a:endParaRPr lang="en-US" sz="1000" dirty="0" smtClean="0"/>
          </a:p>
          <a:p>
            <a:r>
              <a:rPr lang="en-US" dirty="0" smtClean="0"/>
              <a:t>Increase in benzodiazepine-like compounds</a:t>
            </a:r>
          </a:p>
          <a:p>
            <a:endParaRPr lang="en-US" dirty="0" smtClean="0"/>
          </a:p>
          <a:p>
            <a:r>
              <a:rPr lang="en-US" dirty="0" smtClean="0"/>
              <a:t>Direct binding of GABA receptor complex by ammonia </a:t>
            </a:r>
            <a:r>
              <a:rPr lang="en-US" dirty="0" smtClean="0">
                <a:latin typeface="Calibri"/>
              </a:rPr>
              <a:t>→ </a:t>
            </a:r>
            <a:r>
              <a:rPr lang="en-US" dirty="0" smtClean="0"/>
              <a:t>stimulates production of additional GABA agonists</a:t>
            </a:r>
          </a:p>
          <a:p>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Mechanisms</a:t>
            </a:r>
            <a:endParaRPr lang="en-US" dirty="0"/>
          </a:p>
        </p:txBody>
      </p:sp>
      <p:sp>
        <p:nvSpPr>
          <p:cNvPr id="3" name="Content Placeholder 2"/>
          <p:cNvSpPr>
            <a:spLocks noGrp="1"/>
          </p:cNvSpPr>
          <p:nvPr>
            <p:ph idx="1"/>
          </p:nvPr>
        </p:nvSpPr>
        <p:spPr>
          <a:xfrm>
            <a:off x="304800" y="1646237"/>
            <a:ext cx="8610600" cy="4526280"/>
          </a:xfrm>
        </p:spPr>
        <p:txBody>
          <a:bodyPr>
            <a:normAutofit fontScale="92500" lnSpcReduction="10000"/>
          </a:bodyPr>
          <a:lstStyle/>
          <a:p>
            <a:pPr>
              <a:buNone/>
            </a:pPr>
            <a:r>
              <a:rPr lang="en-US" b="1" dirty="0" smtClean="0"/>
              <a:t>Inflammation</a:t>
            </a:r>
          </a:p>
          <a:p>
            <a:endParaRPr lang="en-US" sz="1100" dirty="0" smtClean="0"/>
          </a:p>
          <a:p>
            <a:r>
              <a:rPr lang="en-US" dirty="0" smtClean="0"/>
              <a:t>Synergistic relationship between inflammatory mediators, oxidative stress and ammonia</a:t>
            </a:r>
          </a:p>
          <a:p>
            <a:endParaRPr lang="en-US" sz="1000" dirty="0" smtClean="0"/>
          </a:p>
          <a:p>
            <a:r>
              <a:rPr lang="en-US" dirty="0" smtClean="0"/>
              <a:t>Innate immune dysfunction</a:t>
            </a:r>
          </a:p>
          <a:p>
            <a:endParaRPr lang="en-US" dirty="0" smtClean="0"/>
          </a:p>
          <a:p>
            <a:pPr>
              <a:buNone/>
            </a:pPr>
            <a:r>
              <a:rPr lang="en-US" b="1" dirty="0" smtClean="0"/>
              <a:t>Altered catecholamine neurotransmission</a:t>
            </a:r>
          </a:p>
          <a:p>
            <a:endParaRPr lang="en-US" sz="1100" dirty="0" smtClean="0"/>
          </a:p>
          <a:p>
            <a:r>
              <a:rPr lang="en-US" dirty="0" smtClean="0"/>
              <a:t>False neurotransmitters</a:t>
            </a:r>
          </a:p>
          <a:p>
            <a:endParaRPr lang="en-US" sz="1100" dirty="0" smtClean="0"/>
          </a:p>
          <a:p>
            <a:r>
              <a:rPr lang="en-US" dirty="0" smtClean="0"/>
              <a:t>Aromatic amino acids (AAA) metabolites</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Precipitating Hepatic Encephalopathy</a:t>
            </a:r>
            <a:endParaRPr lang="en-US" dirty="0"/>
          </a:p>
        </p:txBody>
      </p:sp>
      <p:sp>
        <p:nvSpPr>
          <p:cNvPr id="4" name="Content Placeholder 3"/>
          <p:cNvSpPr>
            <a:spLocks noGrp="1"/>
          </p:cNvSpPr>
          <p:nvPr>
            <p:ph sz="half" idx="1"/>
          </p:nvPr>
        </p:nvSpPr>
        <p:spPr/>
        <p:txBody>
          <a:bodyPr>
            <a:normAutofit/>
          </a:bodyPr>
          <a:lstStyle/>
          <a:p>
            <a:r>
              <a:rPr lang="en-US" sz="3200" dirty="0" smtClean="0"/>
              <a:t>Dehydration</a:t>
            </a:r>
          </a:p>
          <a:p>
            <a:r>
              <a:rPr lang="en-US" sz="3200" dirty="0" err="1" smtClean="0"/>
              <a:t>Azotemia</a:t>
            </a:r>
            <a:endParaRPr lang="en-US" sz="3200" dirty="0" smtClean="0"/>
          </a:p>
          <a:p>
            <a:r>
              <a:rPr lang="en-US" sz="3200" dirty="0" err="1" smtClean="0"/>
              <a:t>Alkalemia</a:t>
            </a:r>
            <a:endParaRPr lang="en-US" sz="3200" dirty="0" smtClean="0"/>
          </a:p>
          <a:p>
            <a:r>
              <a:rPr lang="en-US" sz="3200" dirty="0" err="1" smtClean="0"/>
              <a:t>Hypokalemia</a:t>
            </a:r>
            <a:endParaRPr lang="en-US" sz="3200" dirty="0" smtClean="0"/>
          </a:p>
          <a:p>
            <a:r>
              <a:rPr lang="en-US" sz="3200" dirty="0" smtClean="0"/>
              <a:t>Hypoglycemia</a:t>
            </a:r>
          </a:p>
          <a:p>
            <a:r>
              <a:rPr lang="en-US" sz="3200" dirty="0" smtClean="0"/>
              <a:t>Catabolism</a:t>
            </a:r>
          </a:p>
          <a:p>
            <a:r>
              <a:rPr lang="en-US" sz="3200" dirty="0" smtClean="0"/>
              <a:t>Infection</a:t>
            </a:r>
          </a:p>
          <a:p>
            <a:r>
              <a:rPr lang="en-US" sz="3200" dirty="0" smtClean="0"/>
              <a:t>PU/PD</a:t>
            </a:r>
            <a:endParaRPr lang="en-US" sz="3200" dirty="0"/>
          </a:p>
        </p:txBody>
      </p:sp>
      <p:sp>
        <p:nvSpPr>
          <p:cNvPr id="5" name="Content Placeholder 4"/>
          <p:cNvSpPr>
            <a:spLocks noGrp="1"/>
          </p:cNvSpPr>
          <p:nvPr>
            <p:ph sz="half" idx="2"/>
          </p:nvPr>
        </p:nvSpPr>
        <p:spPr/>
        <p:txBody>
          <a:bodyPr/>
          <a:lstStyle/>
          <a:p>
            <a:r>
              <a:rPr lang="en-US" sz="3200" dirty="0" smtClean="0"/>
              <a:t>Anorexia</a:t>
            </a:r>
          </a:p>
          <a:p>
            <a:r>
              <a:rPr lang="en-US" sz="3200" dirty="0" smtClean="0"/>
              <a:t>Constipation</a:t>
            </a:r>
          </a:p>
          <a:p>
            <a:r>
              <a:rPr lang="en-US" sz="3200" dirty="0" err="1" smtClean="0"/>
              <a:t>Hemolysis</a:t>
            </a:r>
            <a:endParaRPr lang="en-US" sz="3200" dirty="0" smtClean="0"/>
          </a:p>
          <a:p>
            <a:r>
              <a:rPr lang="en-US" sz="3200" dirty="0" smtClean="0"/>
              <a:t>Blood transfusion</a:t>
            </a:r>
          </a:p>
          <a:p>
            <a:r>
              <a:rPr lang="en-US" sz="3200" dirty="0" smtClean="0"/>
              <a:t>GI hemorrhage</a:t>
            </a:r>
          </a:p>
          <a:p>
            <a:r>
              <a:rPr lang="en-US" sz="3200" dirty="0" smtClean="0"/>
              <a:t>High dietary protein</a:t>
            </a:r>
          </a:p>
          <a:p>
            <a:r>
              <a:rPr lang="en-US" sz="3200" dirty="0" smtClean="0"/>
              <a:t>Drugs</a:t>
            </a:r>
            <a:endParaRPr lang="en-US"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Examination</a:t>
            </a:r>
            <a:endParaRPr lang="en-US" dirty="0"/>
          </a:p>
        </p:txBody>
      </p:sp>
      <p:sp>
        <p:nvSpPr>
          <p:cNvPr id="3" name="Content Placeholder 2"/>
          <p:cNvSpPr>
            <a:spLocks noGrp="1"/>
          </p:cNvSpPr>
          <p:nvPr>
            <p:ph sz="half" idx="1"/>
          </p:nvPr>
        </p:nvSpPr>
        <p:spPr/>
        <p:txBody>
          <a:bodyPr>
            <a:normAutofit/>
          </a:bodyPr>
          <a:lstStyle/>
          <a:p>
            <a:endParaRPr lang="en-US" sz="2700" dirty="0" smtClean="0"/>
          </a:p>
          <a:p>
            <a:r>
              <a:rPr lang="en-US" sz="2700" dirty="0" smtClean="0"/>
              <a:t>Small body stature</a:t>
            </a:r>
          </a:p>
          <a:p>
            <a:endParaRPr lang="en-US" sz="2700" dirty="0" smtClean="0"/>
          </a:p>
          <a:p>
            <a:r>
              <a:rPr lang="en-US" sz="2700" dirty="0" smtClean="0"/>
              <a:t>Unthrifty</a:t>
            </a:r>
          </a:p>
          <a:p>
            <a:endParaRPr lang="en-US" sz="2700" dirty="0" smtClean="0"/>
          </a:p>
          <a:p>
            <a:r>
              <a:rPr lang="en-US" sz="2700" dirty="0" smtClean="0"/>
              <a:t>Prominent kidneys</a:t>
            </a:r>
          </a:p>
          <a:p>
            <a:endParaRPr lang="en-US" sz="2700" dirty="0" smtClean="0"/>
          </a:p>
          <a:p>
            <a:r>
              <a:rPr lang="en-US" sz="2700" dirty="0" smtClean="0"/>
              <a:t>Copper-colored iris (cats)</a:t>
            </a:r>
          </a:p>
          <a:p>
            <a:endParaRPr lang="en-US" sz="1000" dirty="0" smtClean="0"/>
          </a:p>
        </p:txBody>
      </p:sp>
      <p:sp>
        <p:nvSpPr>
          <p:cNvPr id="4" name="Content Placeholder 3"/>
          <p:cNvSpPr>
            <a:spLocks noGrp="1"/>
          </p:cNvSpPr>
          <p:nvPr>
            <p:ph sz="half" idx="2"/>
          </p:nvPr>
        </p:nvSpPr>
        <p:spPr/>
        <p:txBody>
          <a:bodyPr/>
          <a:lstStyle/>
          <a:p>
            <a:endParaRPr lang="en-US" sz="2700" dirty="0" smtClean="0"/>
          </a:p>
          <a:p>
            <a:r>
              <a:rPr lang="en-US" sz="2700" dirty="0" smtClean="0"/>
              <a:t>+/- Heart murmur</a:t>
            </a:r>
          </a:p>
          <a:p>
            <a:endParaRPr lang="en-US" sz="2700" dirty="0" smtClean="0"/>
          </a:p>
          <a:p>
            <a:r>
              <a:rPr lang="en-US" sz="2700" dirty="0" smtClean="0"/>
              <a:t>+/- </a:t>
            </a:r>
            <a:r>
              <a:rPr lang="en-US" sz="2700" dirty="0" err="1" smtClean="0"/>
              <a:t>Cryptorchid</a:t>
            </a:r>
            <a:endParaRPr lang="en-US" sz="2700" dirty="0" smtClean="0"/>
          </a:p>
          <a:p>
            <a:endParaRPr lang="en-US" sz="2700" dirty="0" smtClean="0"/>
          </a:p>
          <a:p>
            <a:r>
              <a:rPr lang="en-US" sz="2700" dirty="0" smtClean="0"/>
              <a:t>+/- </a:t>
            </a:r>
            <a:r>
              <a:rPr lang="en-US" sz="2700" dirty="0" err="1" smtClean="0"/>
              <a:t>Icterus</a:t>
            </a:r>
            <a:endParaRPr lang="en-US" sz="2700" dirty="0" smtClean="0"/>
          </a:p>
          <a:p>
            <a:endParaRPr lang="en-US" sz="2700" dirty="0" smtClean="0"/>
          </a:p>
          <a:p>
            <a:r>
              <a:rPr lang="en-US" sz="2700" dirty="0" smtClean="0"/>
              <a:t>+/- Abdominal distention </a:t>
            </a:r>
          </a:p>
          <a:p>
            <a:endParaRPr lang="en-US" dirty="0"/>
          </a:p>
        </p:txBody>
      </p:sp>
      <p:pic>
        <p:nvPicPr>
          <p:cNvPr id="121858" name="Picture 2" descr="http://t1.gstatic.com/images?q=tbn:swQNbpnK6UTP5M:http://www.acvs.org/UploadedImages/HealthConditions/HMD_Fig1.jpg">
            <a:hlinkClick r:id="rId3"/>
          </p:cNvPr>
          <p:cNvPicPr>
            <a:picLocks noChangeAspect="1" noChangeArrowheads="1"/>
          </p:cNvPicPr>
          <p:nvPr/>
        </p:nvPicPr>
        <p:blipFill>
          <a:blip r:embed="rId4" cstate="print"/>
          <a:srcRect/>
          <a:stretch>
            <a:fillRect/>
          </a:stretch>
        </p:blipFill>
        <p:spPr bwMode="auto">
          <a:xfrm>
            <a:off x="762000" y="533400"/>
            <a:ext cx="2088930" cy="1514476"/>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lstStyle/>
          <a:p>
            <a:r>
              <a:rPr lang="en-US" dirty="0" smtClean="0"/>
              <a:t>Hematology</a:t>
            </a:r>
          </a:p>
          <a:p>
            <a:endParaRPr lang="en-US" sz="1000" dirty="0" smtClean="0"/>
          </a:p>
          <a:p>
            <a:r>
              <a:rPr lang="en-US" dirty="0" smtClean="0"/>
              <a:t>Urinalysis</a:t>
            </a:r>
          </a:p>
          <a:p>
            <a:endParaRPr lang="en-US" sz="1000" dirty="0" smtClean="0"/>
          </a:p>
          <a:p>
            <a:r>
              <a:rPr lang="en-US" dirty="0" smtClean="0"/>
              <a:t>Liver function tests</a:t>
            </a:r>
          </a:p>
          <a:p>
            <a:endParaRPr lang="en-US" sz="1000" dirty="0" smtClean="0"/>
          </a:p>
          <a:p>
            <a:r>
              <a:rPr lang="en-US" dirty="0" smtClean="0"/>
              <a:t>Diagnostic Imaging</a:t>
            </a:r>
          </a:p>
          <a:p>
            <a:endParaRPr lang="en-US" sz="1000" dirty="0" smtClean="0"/>
          </a:p>
          <a:p>
            <a:r>
              <a:rPr lang="en-US" dirty="0" smtClean="0"/>
              <a:t>Histopathology/Surgery</a:t>
            </a:r>
            <a:endParaRPr lang="en-US" dirty="0"/>
          </a:p>
        </p:txBody>
      </p:sp>
      <p:pic>
        <p:nvPicPr>
          <p:cNvPr id="119810" name="Picture 2" descr="http://www.fotosearch.com/bthumb/BLD/BLD018/JP2006_0003925.jpg"/>
          <p:cNvPicPr>
            <a:picLocks noChangeAspect="1" noChangeArrowheads="1"/>
          </p:cNvPicPr>
          <p:nvPr/>
        </p:nvPicPr>
        <p:blipFill>
          <a:blip r:embed="rId2" cstate="print"/>
          <a:srcRect l="24428"/>
          <a:stretch>
            <a:fillRect/>
          </a:stretch>
        </p:blipFill>
        <p:spPr bwMode="auto">
          <a:xfrm>
            <a:off x="5499996" y="3429000"/>
            <a:ext cx="3129654" cy="275272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endParaRPr lang="en-US" dirty="0"/>
          </a:p>
        </p:txBody>
      </p:sp>
      <p:sp>
        <p:nvSpPr>
          <p:cNvPr id="3" name="Content Placeholder 2"/>
          <p:cNvSpPr>
            <a:spLocks noGrp="1"/>
          </p:cNvSpPr>
          <p:nvPr>
            <p:ph idx="1"/>
          </p:nvPr>
        </p:nvSpPr>
        <p:spPr/>
        <p:txBody>
          <a:bodyPr>
            <a:normAutofit/>
          </a:bodyPr>
          <a:lstStyle/>
          <a:p>
            <a:r>
              <a:rPr lang="en-US" sz="3000" dirty="0" err="1" smtClean="0"/>
              <a:t>Microcytic</a:t>
            </a:r>
            <a:r>
              <a:rPr lang="en-US" sz="3000" dirty="0" smtClean="0"/>
              <a:t> </a:t>
            </a:r>
            <a:r>
              <a:rPr lang="en-US" sz="3000" dirty="0" err="1" smtClean="0"/>
              <a:t>normochromic</a:t>
            </a:r>
            <a:r>
              <a:rPr lang="en-US" sz="3000" dirty="0" smtClean="0"/>
              <a:t> </a:t>
            </a:r>
            <a:r>
              <a:rPr lang="en-US" sz="3000" dirty="0" err="1" smtClean="0"/>
              <a:t>nonregenerative</a:t>
            </a:r>
            <a:r>
              <a:rPr lang="en-US" sz="3000" dirty="0" smtClean="0"/>
              <a:t> anemia</a:t>
            </a:r>
          </a:p>
          <a:p>
            <a:endParaRPr lang="en-US" sz="2700" dirty="0" smtClean="0">
              <a:latin typeface="Calibri"/>
            </a:endParaRPr>
          </a:p>
          <a:p>
            <a:r>
              <a:rPr lang="en-US" sz="3000" dirty="0" err="1" smtClean="0">
                <a:latin typeface="Calibri"/>
              </a:rPr>
              <a:t>Leukocytosis</a:t>
            </a:r>
            <a:endParaRPr lang="en-US" sz="3000" dirty="0" smtClean="0">
              <a:latin typeface="Calibri"/>
            </a:endParaRPr>
          </a:p>
          <a:p>
            <a:endParaRPr lang="en-US" sz="2700" dirty="0" smtClean="0">
              <a:latin typeface="Calibri"/>
            </a:endParaRPr>
          </a:p>
          <a:p>
            <a:endParaRPr lang="en-US" sz="2700" dirty="0" smtClean="0">
              <a:latin typeface="Calibri"/>
            </a:endParaRPr>
          </a:p>
          <a:p>
            <a:endParaRPr lang="en-US" dirty="0" smtClean="0">
              <a:latin typeface="Calibri"/>
            </a:endParaRPr>
          </a:p>
        </p:txBody>
      </p:sp>
      <p:pic>
        <p:nvPicPr>
          <p:cNvPr id="118786" name="Picture 2" descr="http://t3.gstatic.com/images?q=tbn:juFjDx-VquNZmM:http://www.vet.uga.edu/vpp/clerk/mwoods/fig2.jpg">
            <a:hlinkClick r:id="rId3"/>
          </p:cNvPr>
          <p:cNvPicPr>
            <a:picLocks noChangeAspect="1" noChangeArrowheads="1"/>
          </p:cNvPicPr>
          <p:nvPr/>
        </p:nvPicPr>
        <p:blipFill>
          <a:blip r:embed="rId4" cstate="print"/>
          <a:srcRect/>
          <a:stretch>
            <a:fillRect/>
          </a:stretch>
        </p:blipFill>
        <p:spPr bwMode="auto">
          <a:xfrm>
            <a:off x="4609322" y="3276600"/>
            <a:ext cx="3601228" cy="29908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Circulation</a:t>
            </a:r>
            <a:endParaRPr lang="en-US" dirty="0"/>
          </a:p>
        </p:txBody>
      </p:sp>
      <p:sp>
        <p:nvSpPr>
          <p:cNvPr id="3" name="Content Placeholder 2"/>
          <p:cNvSpPr>
            <a:spLocks noGrp="1"/>
          </p:cNvSpPr>
          <p:nvPr>
            <p:ph idx="1"/>
          </p:nvPr>
        </p:nvSpPr>
        <p:spPr>
          <a:xfrm>
            <a:off x="304800" y="1371600"/>
            <a:ext cx="8503920" cy="5026152"/>
          </a:xfrm>
        </p:spPr>
        <p:txBody>
          <a:bodyPr>
            <a:normAutofit/>
          </a:bodyPr>
          <a:lstStyle/>
          <a:p>
            <a:pPr>
              <a:buNone/>
            </a:pPr>
            <a:r>
              <a:rPr lang="en-US" sz="3400" b="1" dirty="0" smtClean="0"/>
              <a:t>Arterial</a:t>
            </a:r>
          </a:p>
          <a:p>
            <a:endParaRPr lang="en-US" sz="1300" dirty="0" smtClean="0"/>
          </a:p>
          <a:p>
            <a:r>
              <a:rPr lang="en-US" sz="3400" dirty="0" smtClean="0"/>
              <a:t>Aorta </a:t>
            </a:r>
            <a:r>
              <a:rPr lang="en-US" sz="3400" dirty="0" smtClean="0">
                <a:latin typeface="Calibri"/>
              </a:rPr>
              <a:t>→ Celiac artery → Anterior Mesenteric artery → Proper Hepatic artery</a:t>
            </a:r>
          </a:p>
          <a:p>
            <a:pPr lvl="1"/>
            <a:r>
              <a:rPr lang="en-US" sz="3100" dirty="0" smtClean="0">
                <a:latin typeface="Calibri"/>
              </a:rPr>
              <a:t>20-30% of hepatic blood flow</a:t>
            </a:r>
          </a:p>
          <a:p>
            <a:pPr lvl="1"/>
            <a:r>
              <a:rPr lang="en-US" sz="3100" dirty="0" smtClean="0">
                <a:latin typeface="Calibri"/>
              </a:rPr>
              <a:t>60-70% oxygen supply</a:t>
            </a:r>
            <a:endParaRPr lang="en-US" sz="3100" dirty="0" smtClean="0"/>
          </a:p>
          <a:p>
            <a:endParaRPr lang="en-US" sz="1400" dirty="0" smtClean="0"/>
          </a:p>
          <a:p>
            <a:pPr>
              <a:buNone/>
            </a:pPr>
            <a:endParaRPr lang="en-US" sz="3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Serum Chemistry</a:t>
            </a:r>
            <a:endParaRPr lang="en-US" dirty="0"/>
          </a:p>
        </p:txBody>
      </p:sp>
      <p:sp>
        <p:nvSpPr>
          <p:cNvPr id="6" name="Content Placeholder 5"/>
          <p:cNvSpPr>
            <a:spLocks noGrp="1"/>
          </p:cNvSpPr>
          <p:nvPr>
            <p:ph sz="half" idx="1"/>
          </p:nvPr>
        </p:nvSpPr>
        <p:spPr/>
        <p:txBody>
          <a:bodyPr>
            <a:normAutofit/>
          </a:bodyPr>
          <a:lstStyle/>
          <a:p>
            <a:r>
              <a:rPr lang="en-US" dirty="0" smtClean="0">
                <a:latin typeface="Calibri"/>
              </a:rPr>
              <a:t>↓ Albumin</a:t>
            </a:r>
          </a:p>
          <a:p>
            <a:endParaRPr lang="en-US" dirty="0" smtClean="0">
              <a:latin typeface="Calibri"/>
            </a:endParaRPr>
          </a:p>
          <a:p>
            <a:r>
              <a:rPr lang="en-US" dirty="0" smtClean="0">
                <a:latin typeface="Calibri"/>
              </a:rPr>
              <a:t>↓ BUN</a:t>
            </a:r>
          </a:p>
          <a:p>
            <a:endParaRPr lang="en-US" dirty="0" smtClean="0">
              <a:latin typeface="Calibri"/>
            </a:endParaRPr>
          </a:p>
          <a:p>
            <a:r>
              <a:rPr lang="en-US" dirty="0" smtClean="0">
                <a:latin typeface="Calibri"/>
              </a:rPr>
              <a:t>↓ </a:t>
            </a:r>
            <a:r>
              <a:rPr lang="en-US" dirty="0" err="1" smtClean="0">
                <a:latin typeface="Calibri"/>
              </a:rPr>
              <a:t>Creatinine</a:t>
            </a:r>
            <a:endParaRPr lang="en-US" dirty="0" smtClean="0">
              <a:latin typeface="Calibri"/>
            </a:endParaRPr>
          </a:p>
          <a:p>
            <a:endParaRPr lang="en-US" dirty="0" smtClean="0">
              <a:latin typeface="Calibri"/>
            </a:endParaRPr>
          </a:p>
          <a:p>
            <a:r>
              <a:rPr lang="en-US" dirty="0" smtClean="0">
                <a:latin typeface="Calibri"/>
              </a:rPr>
              <a:t>↓ Cholesterol</a:t>
            </a:r>
          </a:p>
          <a:p>
            <a:endParaRPr lang="en-US" dirty="0" smtClean="0">
              <a:latin typeface="Calibri"/>
            </a:endParaRPr>
          </a:p>
          <a:p>
            <a:r>
              <a:rPr lang="en-US" dirty="0" smtClean="0">
                <a:latin typeface="Calibri"/>
              </a:rPr>
              <a:t>↓ Glucose</a:t>
            </a:r>
          </a:p>
          <a:p>
            <a:endParaRPr lang="en-US" dirty="0" smtClean="0">
              <a:latin typeface="Calibri"/>
            </a:endParaRPr>
          </a:p>
          <a:p>
            <a:endParaRPr lang="en-US" dirty="0" smtClean="0"/>
          </a:p>
          <a:p>
            <a:endParaRPr lang="en-US" dirty="0"/>
          </a:p>
        </p:txBody>
      </p:sp>
      <p:sp>
        <p:nvSpPr>
          <p:cNvPr id="7" name="Content Placeholder 6"/>
          <p:cNvSpPr>
            <a:spLocks noGrp="1"/>
          </p:cNvSpPr>
          <p:nvPr>
            <p:ph sz="half" idx="2"/>
          </p:nvPr>
        </p:nvSpPr>
        <p:spPr>
          <a:xfrm>
            <a:off x="4343400" y="1645920"/>
            <a:ext cx="4343400" cy="4526280"/>
          </a:xfrm>
        </p:spPr>
        <p:txBody>
          <a:bodyPr>
            <a:normAutofit/>
          </a:bodyPr>
          <a:lstStyle/>
          <a:p>
            <a:r>
              <a:rPr lang="en-US" dirty="0" smtClean="0"/>
              <a:t>Variable liver enzymes</a:t>
            </a:r>
          </a:p>
          <a:p>
            <a:endParaRPr lang="en-US" dirty="0" smtClean="0"/>
          </a:p>
          <a:p>
            <a:pPr lvl="1"/>
            <a:r>
              <a:rPr lang="en-US" dirty="0" smtClean="0">
                <a:latin typeface="Calibri"/>
              </a:rPr>
              <a:t>↑ </a:t>
            </a:r>
            <a:r>
              <a:rPr lang="en-US" dirty="0" smtClean="0"/>
              <a:t>ALP </a:t>
            </a:r>
          </a:p>
          <a:p>
            <a:endParaRPr lang="en-US" dirty="0" smtClean="0"/>
          </a:p>
          <a:p>
            <a:pPr lvl="1"/>
            <a:r>
              <a:rPr lang="en-US" dirty="0" smtClean="0">
                <a:latin typeface="Calibri"/>
              </a:rPr>
              <a:t>↑ </a:t>
            </a:r>
            <a:r>
              <a:rPr lang="en-US" dirty="0" smtClean="0"/>
              <a:t>ALT</a:t>
            </a:r>
          </a:p>
          <a:p>
            <a:endParaRPr lang="en-US" dirty="0"/>
          </a:p>
        </p:txBody>
      </p:sp>
      <p:pic>
        <p:nvPicPr>
          <p:cNvPr id="126978" name="Picture 2" descr="http://www.fotosearch.com/bthumb/UNY/UNY052/u19818211.jpg"/>
          <p:cNvPicPr>
            <a:picLocks noChangeAspect="1" noChangeArrowheads="1"/>
          </p:cNvPicPr>
          <p:nvPr/>
        </p:nvPicPr>
        <p:blipFill>
          <a:blip r:embed="rId3" cstate="print"/>
          <a:srcRect/>
          <a:stretch>
            <a:fillRect/>
          </a:stretch>
        </p:blipFill>
        <p:spPr bwMode="auto">
          <a:xfrm>
            <a:off x="5486400" y="4345640"/>
            <a:ext cx="2762250" cy="1836086"/>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Urinalysis</a:t>
            </a:r>
            <a:endParaRPr lang="en-US" dirty="0"/>
          </a:p>
        </p:txBody>
      </p:sp>
      <p:sp>
        <p:nvSpPr>
          <p:cNvPr id="3" name="Content Placeholder 2"/>
          <p:cNvSpPr>
            <a:spLocks noGrp="1"/>
          </p:cNvSpPr>
          <p:nvPr>
            <p:ph idx="1"/>
          </p:nvPr>
        </p:nvSpPr>
        <p:spPr/>
        <p:txBody>
          <a:bodyPr/>
          <a:lstStyle/>
          <a:p>
            <a:r>
              <a:rPr lang="en-US" dirty="0" smtClean="0"/>
              <a:t>Ammonium </a:t>
            </a:r>
            <a:r>
              <a:rPr lang="en-US" dirty="0" err="1" smtClean="0"/>
              <a:t>biurate</a:t>
            </a:r>
            <a:r>
              <a:rPr lang="en-US" dirty="0" smtClean="0"/>
              <a:t> </a:t>
            </a:r>
            <a:r>
              <a:rPr lang="en-US" dirty="0" err="1" smtClean="0"/>
              <a:t>crystalluria</a:t>
            </a:r>
            <a:endParaRPr lang="en-US" dirty="0" smtClean="0"/>
          </a:p>
          <a:p>
            <a:endParaRPr lang="en-US" sz="1000" dirty="0" smtClean="0"/>
          </a:p>
          <a:p>
            <a:r>
              <a:rPr lang="en-US" dirty="0" smtClean="0"/>
              <a:t>Alkaline urine</a:t>
            </a:r>
          </a:p>
          <a:p>
            <a:endParaRPr lang="en-US" sz="1000" dirty="0" smtClean="0"/>
          </a:p>
          <a:p>
            <a:r>
              <a:rPr lang="en-US" dirty="0" err="1" smtClean="0"/>
              <a:t>Isosthenuria</a:t>
            </a:r>
            <a:r>
              <a:rPr lang="en-US" dirty="0" smtClean="0"/>
              <a:t> or </a:t>
            </a:r>
            <a:r>
              <a:rPr lang="en-US" dirty="0" err="1" smtClean="0"/>
              <a:t>hyposthenuria</a:t>
            </a:r>
            <a:endParaRPr lang="en-US" dirty="0" smtClean="0"/>
          </a:p>
          <a:p>
            <a:endParaRPr lang="en-US" sz="1000" dirty="0" smtClean="0"/>
          </a:p>
          <a:p>
            <a:r>
              <a:rPr lang="en-US" dirty="0" smtClean="0"/>
              <a:t>+/- </a:t>
            </a:r>
            <a:r>
              <a:rPr lang="en-US" dirty="0" err="1" smtClean="0"/>
              <a:t>proteinuria</a:t>
            </a:r>
            <a:endParaRPr lang="en-US" dirty="0"/>
          </a:p>
        </p:txBody>
      </p:sp>
      <p:pic>
        <p:nvPicPr>
          <p:cNvPr id="33794" name="Picture 2" descr="http://www.enjoypath.com/cp/Chem/Urine-Morphology/Crystal_ammonium-biurate_1.jpg"/>
          <p:cNvPicPr>
            <a:picLocks noChangeAspect="1" noChangeArrowheads="1"/>
          </p:cNvPicPr>
          <p:nvPr/>
        </p:nvPicPr>
        <p:blipFill>
          <a:blip r:embed="rId3" cstate="print"/>
          <a:srcRect/>
          <a:stretch>
            <a:fillRect/>
          </a:stretch>
        </p:blipFill>
        <p:spPr bwMode="auto">
          <a:xfrm>
            <a:off x="5562600" y="3905250"/>
            <a:ext cx="3302000" cy="24765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Liver Function Tests</a:t>
            </a:r>
            <a:endParaRPr lang="en-US" dirty="0"/>
          </a:p>
        </p:txBody>
      </p:sp>
      <p:sp>
        <p:nvSpPr>
          <p:cNvPr id="3" name="Content Placeholder 2"/>
          <p:cNvSpPr>
            <a:spLocks noGrp="1"/>
          </p:cNvSpPr>
          <p:nvPr>
            <p:ph idx="1"/>
          </p:nvPr>
        </p:nvSpPr>
        <p:spPr/>
        <p:txBody>
          <a:bodyPr/>
          <a:lstStyle/>
          <a:p>
            <a:r>
              <a:rPr lang="en-US" dirty="0" smtClean="0"/>
              <a:t>Serum Bile Acids</a:t>
            </a:r>
          </a:p>
          <a:p>
            <a:endParaRPr lang="en-US" sz="1000" dirty="0" smtClean="0"/>
          </a:p>
          <a:p>
            <a:r>
              <a:rPr lang="en-US" dirty="0" smtClean="0"/>
              <a:t>Urine Bile Acids</a:t>
            </a:r>
          </a:p>
          <a:p>
            <a:endParaRPr lang="en-US" sz="1000" dirty="0" smtClean="0"/>
          </a:p>
          <a:p>
            <a:r>
              <a:rPr lang="en-US" dirty="0" smtClean="0"/>
              <a:t>Ammonia tolerance test</a:t>
            </a:r>
          </a:p>
          <a:p>
            <a:endParaRPr lang="en-US" sz="1000" dirty="0" smtClean="0"/>
          </a:p>
          <a:p>
            <a:r>
              <a:rPr lang="en-US" dirty="0" smtClean="0"/>
              <a:t>Ammonia levels</a:t>
            </a:r>
          </a:p>
          <a:p>
            <a:endParaRPr lang="en-US" sz="1000" dirty="0" smtClean="0"/>
          </a:p>
          <a:p>
            <a:r>
              <a:rPr lang="en-US" dirty="0" smtClean="0"/>
              <a:t>Coagulation tests</a:t>
            </a:r>
          </a:p>
          <a:p>
            <a:endParaRPr lang="en-US" dirty="0"/>
          </a:p>
        </p:txBody>
      </p:sp>
      <p:pic>
        <p:nvPicPr>
          <p:cNvPr id="122882" name="Picture 2" descr="http://www.fotosearch.com/bthumb/UNQ/UNQ319/u10160123.jpg"/>
          <p:cNvPicPr>
            <a:picLocks noChangeAspect="1" noChangeArrowheads="1"/>
          </p:cNvPicPr>
          <p:nvPr/>
        </p:nvPicPr>
        <p:blipFill>
          <a:blip r:embed="rId2" cstate="print"/>
          <a:srcRect/>
          <a:stretch>
            <a:fillRect/>
          </a:stretch>
        </p:blipFill>
        <p:spPr bwMode="auto">
          <a:xfrm>
            <a:off x="4718333" y="3733800"/>
            <a:ext cx="3682717" cy="244792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Serum Bile Acids</a:t>
            </a:r>
            <a:endParaRPr lang="en-US" dirty="0"/>
          </a:p>
        </p:txBody>
      </p:sp>
      <p:sp>
        <p:nvSpPr>
          <p:cNvPr id="3" name="Content Placeholder 2"/>
          <p:cNvSpPr>
            <a:spLocks noGrp="1"/>
          </p:cNvSpPr>
          <p:nvPr>
            <p:ph idx="1"/>
          </p:nvPr>
        </p:nvSpPr>
        <p:spPr/>
        <p:txBody>
          <a:bodyPr>
            <a:normAutofit/>
          </a:bodyPr>
          <a:lstStyle/>
          <a:p>
            <a:r>
              <a:rPr lang="en-US" dirty="0" smtClean="0"/>
              <a:t>Synthesized in the liver from cholesterol</a:t>
            </a:r>
          </a:p>
          <a:p>
            <a:endParaRPr lang="en-US" sz="2200" dirty="0" smtClean="0"/>
          </a:p>
          <a:p>
            <a:r>
              <a:rPr lang="en-US" dirty="0" smtClean="0"/>
              <a:t>Following conjugation, secreted into bile and stored in the gallbladder</a:t>
            </a:r>
          </a:p>
          <a:p>
            <a:endParaRPr lang="en-US" sz="2200" dirty="0" smtClean="0"/>
          </a:p>
          <a:p>
            <a:r>
              <a:rPr lang="en-US" dirty="0" smtClean="0"/>
              <a:t>Ingestion of a fatty meal stimulates gallbladder contraction</a:t>
            </a:r>
          </a:p>
          <a:p>
            <a:endParaRPr lang="en-US" sz="1100"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Bile Acid </a:t>
            </a:r>
            <a:r>
              <a:rPr lang="en-US" dirty="0" err="1" smtClean="0"/>
              <a:t>Enterohepatic</a:t>
            </a:r>
            <a:r>
              <a:rPr lang="en-US" dirty="0" smtClean="0"/>
              <a:t> Circulation</a:t>
            </a:r>
            <a:endParaRPr lang="en-US" dirty="0"/>
          </a:p>
        </p:txBody>
      </p:sp>
      <p:sp>
        <p:nvSpPr>
          <p:cNvPr id="4" name="Content Placeholder 3"/>
          <p:cNvSpPr>
            <a:spLocks noGrp="1"/>
          </p:cNvSpPr>
          <p:nvPr>
            <p:ph sz="half" idx="1"/>
          </p:nvPr>
        </p:nvSpPr>
        <p:spPr/>
        <p:txBody>
          <a:bodyPr/>
          <a:lstStyle/>
          <a:p>
            <a:r>
              <a:rPr lang="en-US" dirty="0" smtClean="0"/>
              <a:t>Bile expulsion into duodenum</a:t>
            </a:r>
            <a:r>
              <a:rPr lang="en-US" dirty="0" smtClean="0">
                <a:latin typeface="Calibri"/>
              </a:rPr>
              <a:t>→ </a:t>
            </a:r>
            <a:r>
              <a:rPr lang="en-US" dirty="0" smtClean="0"/>
              <a:t>facilitate fat digestion</a:t>
            </a:r>
          </a:p>
          <a:p>
            <a:endParaRPr lang="en-US" sz="1050" dirty="0" smtClean="0">
              <a:latin typeface="Calibri"/>
            </a:endParaRPr>
          </a:p>
          <a:p>
            <a:endParaRPr lang="en-US" dirty="0" smtClean="0"/>
          </a:p>
          <a:p>
            <a:r>
              <a:rPr lang="en-US" dirty="0" smtClean="0"/>
              <a:t>Most reabsorbed in the small intestines → portal vein → liver extraction</a:t>
            </a:r>
          </a:p>
          <a:p>
            <a:endParaRPr lang="en-US" dirty="0"/>
          </a:p>
        </p:txBody>
      </p:sp>
      <p:sp>
        <p:nvSpPr>
          <p:cNvPr id="5" name="Content Placeholder 4"/>
          <p:cNvSpPr>
            <a:spLocks noGrp="1"/>
          </p:cNvSpPr>
          <p:nvPr>
            <p:ph sz="half" idx="2"/>
          </p:nvPr>
        </p:nvSpPr>
        <p:spPr/>
        <p:txBody>
          <a:bodyPr/>
          <a:lstStyle/>
          <a:p>
            <a:endParaRPr lang="en-US" dirty="0"/>
          </a:p>
        </p:txBody>
      </p:sp>
      <p:pic>
        <p:nvPicPr>
          <p:cNvPr id="1026" name="Picture 2" descr="http://fog.ccsf.cc.ca.us/~mmalacho/physio/oll/Lesson2/images/17Slide33.GIF"/>
          <p:cNvPicPr>
            <a:picLocks noChangeAspect="1" noChangeArrowheads="1"/>
          </p:cNvPicPr>
          <p:nvPr/>
        </p:nvPicPr>
        <p:blipFill>
          <a:blip r:embed="rId2" cstate="print"/>
          <a:srcRect l="40229" t="4581"/>
          <a:stretch>
            <a:fillRect/>
          </a:stretch>
        </p:blipFill>
        <p:spPr bwMode="auto">
          <a:xfrm>
            <a:off x="4648200" y="1371600"/>
            <a:ext cx="4114800" cy="4944265"/>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Serum Bile Acids</a:t>
            </a:r>
            <a:endParaRPr lang="en-US" dirty="0"/>
          </a:p>
        </p:txBody>
      </p:sp>
      <p:sp>
        <p:nvSpPr>
          <p:cNvPr id="3" name="Content Placeholder 2"/>
          <p:cNvSpPr>
            <a:spLocks noGrp="1"/>
          </p:cNvSpPr>
          <p:nvPr>
            <p:ph idx="1"/>
          </p:nvPr>
        </p:nvSpPr>
        <p:spPr/>
        <p:txBody>
          <a:bodyPr>
            <a:normAutofit/>
          </a:bodyPr>
          <a:lstStyle/>
          <a:p>
            <a:r>
              <a:rPr lang="en-US" dirty="0" smtClean="0"/>
              <a:t>Collect paired sample</a:t>
            </a:r>
          </a:p>
          <a:p>
            <a:pPr lvl="1"/>
            <a:r>
              <a:rPr lang="en-US" dirty="0" smtClean="0"/>
              <a:t>Fasting (12 hour)</a:t>
            </a:r>
          </a:p>
          <a:p>
            <a:pPr lvl="1"/>
            <a:r>
              <a:rPr lang="en-US" dirty="0" smtClean="0"/>
              <a:t>2-hour postprandial</a:t>
            </a:r>
          </a:p>
          <a:p>
            <a:pPr>
              <a:buNone/>
            </a:pPr>
            <a:endParaRPr lang="en-US" sz="1100" dirty="0" smtClean="0"/>
          </a:p>
          <a:p>
            <a:r>
              <a:rPr lang="en-US" dirty="0" smtClean="0"/>
              <a:t>TBAC ≥ 25 </a:t>
            </a:r>
            <a:r>
              <a:rPr lang="en-US" dirty="0" err="1" smtClean="0"/>
              <a:t>uMol</a:t>
            </a:r>
            <a:r>
              <a:rPr lang="en-US" dirty="0" smtClean="0"/>
              <a:t>/L is abnormal</a:t>
            </a:r>
          </a:p>
          <a:p>
            <a:endParaRPr lang="en-US" sz="1000" dirty="0" smtClean="0"/>
          </a:p>
          <a:p>
            <a:r>
              <a:rPr lang="en-US" dirty="0" smtClean="0"/>
              <a:t>Bile acid values:</a:t>
            </a:r>
          </a:p>
          <a:p>
            <a:pPr lvl="1"/>
            <a:r>
              <a:rPr lang="en-US" dirty="0" smtClean="0"/>
              <a:t>Cannot diagnose a specific liver disease</a:t>
            </a:r>
          </a:p>
          <a:p>
            <a:pPr lvl="1"/>
            <a:r>
              <a:rPr lang="en-US" dirty="0" smtClean="0"/>
              <a:t>Patterns do not designate a precise diagnosis</a:t>
            </a:r>
          </a:p>
          <a:p>
            <a:pPr lvl="1"/>
            <a:r>
              <a:rPr lang="en-US" dirty="0" smtClean="0"/>
              <a:t>Do not correlate with </a:t>
            </a:r>
            <a:r>
              <a:rPr lang="en-US" dirty="0" err="1" smtClean="0"/>
              <a:t>histologic</a:t>
            </a:r>
            <a:r>
              <a:rPr lang="en-US" dirty="0" smtClean="0"/>
              <a:t> severity of disease</a:t>
            </a:r>
          </a:p>
          <a:p>
            <a:endParaRPr lang="en-US" dirty="0" smtClean="0"/>
          </a:p>
          <a:p>
            <a:endParaRPr lang="en-US" sz="10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Serum Bile Acid Patterns in Different Disorders</a:t>
            </a:r>
            <a:endParaRPr lang="en-US" dirty="0"/>
          </a:p>
        </p:txBody>
      </p:sp>
      <p:sp>
        <p:nvSpPr>
          <p:cNvPr id="4" name="Text Placeholder 3"/>
          <p:cNvSpPr>
            <a:spLocks noGrp="1"/>
          </p:cNvSpPr>
          <p:nvPr>
            <p:ph type="body" idx="1"/>
          </p:nvPr>
        </p:nvSpPr>
        <p:spPr/>
        <p:txBody>
          <a:bodyPr/>
          <a:lstStyle/>
          <a:p>
            <a:r>
              <a:rPr lang="en-US" dirty="0" smtClean="0"/>
              <a:t>False positive</a:t>
            </a:r>
            <a:endParaRPr lang="en-US" dirty="0"/>
          </a:p>
        </p:txBody>
      </p:sp>
      <p:sp>
        <p:nvSpPr>
          <p:cNvPr id="6" name="Text Placeholder 5"/>
          <p:cNvSpPr>
            <a:spLocks noGrp="1"/>
          </p:cNvSpPr>
          <p:nvPr>
            <p:ph type="body" sz="half" idx="3"/>
          </p:nvPr>
        </p:nvSpPr>
        <p:spPr/>
        <p:txBody>
          <a:bodyPr/>
          <a:lstStyle/>
          <a:p>
            <a:r>
              <a:rPr lang="en-US" dirty="0" smtClean="0"/>
              <a:t>False negative</a:t>
            </a:r>
            <a:endParaRPr lang="en-US" dirty="0"/>
          </a:p>
        </p:txBody>
      </p:sp>
      <p:sp>
        <p:nvSpPr>
          <p:cNvPr id="5" name="Content Placeholder 4"/>
          <p:cNvSpPr>
            <a:spLocks noGrp="1"/>
          </p:cNvSpPr>
          <p:nvPr>
            <p:ph sz="quarter" idx="2"/>
          </p:nvPr>
        </p:nvSpPr>
        <p:spPr/>
        <p:txBody>
          <a:bodyPr/>
          <a:lstStyle/>
          <a:p>
            <a:r>
              <a:rPr lang="en-US" dirty="0" smtClean="0"/>
              <a:t>Inappropriate sample handling</a:t>
            </a:r>
          </a:p>
          <a:p>
            <a:r>
              <a:rPr lang="en-US" dirty="0" err="1" smtClean="0"/>
              <a:t>Hepatobilliary</a:t>
            </a:r>
            <a:r>
              <a:rPr lang="en-US" dirty="0" smtClean="0"/>
              <a:t> diseases</a:t>
            </a:r>
          </a:p>
          <a:p>
            <a:r>
              <a:rPr lang="en-US" dirty="0" err="1" smtClean="0"/>
              <a:t>Cholestasis</a:t>
            </a:r>
            <a:endParaRPr lang="en-US" dirty="0" smtClean="0"/>
          </a:p>
          <a:p>
            <a:r>
              <a:rPr lang="en-US" dirty="0" err="1" smtClean="0"/>
              <a:t>Glucocorticoids</a:t>
            </a:r>
            <a:endParaRPr lang="en-US" dirty="0" smtClean="0"/>
          </a:p>
          <a:p>
            <a:r>
              <a:rPr lang="en-US" dirty="0" smtClean="0"/>
              <a:t>Anticonvulsants</a:t>
            </a:r>
          </a:p>
          <a:p>
            <a:r>
              <a:rPr lang="en-US" dirty="0" smtClean="0"/>
              <a:t>Tracheal collapse</a:t>
            </a:r>
          </a:p>
          <a:p>
            <a:r>
              <a:rPr lang="en-US" dirty="0" smtClean="0"/>
              <a:t>Seizures</a:t>
            </a:r>
          </a:p>
          <a:p>
            <a:r>
              <a:rPr lang="en-US" dirty="0" smtClean="0"/>
              <a:t>GI disease</a:t>
            </a:r>
            <a:endParaRPr lang="en-US" dirty="0"/>
          </a:p>
        </p:txBody>
      </p:sp>
      <p:sp>
        <p:nvSpPr>
          <p:cNvPr id="7" name="Content Placeholder 6"/>
          <p:cNvSpPr>
            <a:spLocks noGrp="1"/>
          </p:cNvSpPr>
          <p:nvPr>
            <p:ph sz="quarter" idx="4"/>
          </p:nvPr>
        </p:nvSpPr>
        <p:spPr/>
        <p:txBody>
          <a:bodyPr/>
          <a:lstStyle/>
          <a:p>
            <a:r>
              <a:rPr lang="en-US" dirty="0" smtClean="0"/>
              <a:t>Delayed intestinal absorption</a:t>
            </a:r>
          </a:p>
          <a:p>
            <a:pPr lvl="1"/>
            <a:r>
              <a:rPr lang="en-US" dirty="0" smtClean="0"/>
              <a:t>Lack of gallbladder contraction</a:t>
            </a:r>
          </a:p>
          <a:p>
            <a:pPr lvl="1"/>
            <a:r>
              <a:rPr lang="en-US" dirty="0" smtClean="0"/>
              <a:t>Inadequate food intake</a:t>
            </a:r>
          </a:p>
          <a:p>
            <a:pPr lvl="1"/>
            <a:r>
              <a:rPr lang="en-US" dirty="0" smtClean="0"/>
              <a:t>Delayed gastric emptying</a:t>
            </a:r>
          </a:p>
          <a:p>
            <a:pPr lvl="1"/>
            <a:r>
              <a:rPr lang="en-US" dirty="0" err="1" smtClean="0"/>
              <a:t>Malabsorption</a:t>
            </a:r>
            <a:endParaRPr lang="en-US" dirty="0" smtClean="0"/>
          </a:p>
          <a:p>
            <a:pPr lvl="1"/>
            <a:r>
              <a:rPr lang="en-US" dirty="0" err="1" smtClean="0"/>
              <a:t>Maldigestion</a:t>
            </a:r>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Urine Bile Acids</a:t>
            </a:r>
            <a:endParaRPr lang="en-US" dirty="0"/>
          </a:p>
        </p:txBody>
      </p:sp>
      <p:sp>
        <p:nvSpPr>
          <p:cNvPr id="4" name="Content Placeholder 3"/>
          <p:cNvSpPr>
            <a:spLocks noGrp="1"/>
          </p:cNvSpPr>
          <p:nvPr>
            <p:ph idx="1"/>
          </p:nvPr>
        </p:nvSpPr>
        <p:spPr/>
        <p:txBody>
          <a:bodyPr>
            <a:normAutofit fontScale="85000" lnSpcReduction="20000"/>
          </a:bodyPr>
          <a:lstStyle/>
          <a:p>
            <a:endParaRPr lang="en-US" dirty="0" smtClean="0"/>
          </a:p>
          <a:p>
            <a:r>
              <a:rPr lang="en-US" dirty="0" smtClean="0"/>
              <a:t>Effective screening test for abnormally elevated TSBA in dogs and cats</a:t>
            </a:r>
          </a:p>
          <a:p>
            <a:endParaRPr lang="en-US" dirty="0" smtClean="0"/>
          </a:p>
          <a:p>
            <a:r>
              <a:rPr lang="en-US" dirty="0" smtClean="0"/>
              <a:t>Values are normalized against the urine </a:t>
            </a:r>
            <a:r>
              <a:rPr lang="en-US" dirty="0" err="1" smtClean="0"/>
              <a:t>creatinine</a:t>
            </a:r>
            <a:r>
              <a:rPr lang="en-US" dirty="0" smtClean="0"/>
              <a:t> [UBA/</a:t>
            </a:r>
            <a:r>
              <a:rPr lang="en-US" dirty="0" err="1" smtClean="0"/>
              <a:t>Ucr</a:t>
            </a:r>
            <a:r>
              <a:rPr lang="en-US" dirty="0" smtClean="0"/>
              <a:t> (</a:t>
            </a:r>
            <a:r>
              <a:rPr lang="en-US" dirty="0" err="1" smtClean="0"/>
              <a:t>umol</a:t>
            </a:r>
            <a:r>
              <a:rPr lang="en-US" dirty="0" smtClean="0"/>
              <a:t>/L/mg) x100]</a:t>
            </a:r>
          </a:p>
          <a:p>
            <a:pPr lvl="1"/>
            <a:r>
              <a:rPr lang="en-US" dirty="0" smtClean="0"/>
              <a:t>&gt; 7.3 abnormal in dog</a:t>
            </a:r>
          </a:p>
          <a:p>
            <a:pPr lvl="1"/>
            <a:r>
              <a:rPr lang="en-US" dirty="0" smtClean="0"/>
              <a:t>&gt; 4.4 abnormal in cat</a:t>
            </a:r>
          </a:p>
          <a:p>
            <a:endParaRPr lang="en-US" dirty="0" smtClean="0"/>
          </a:p>
          <a:p>
            <a:r>
              <a:rPr lang="en-US" dirty="0" smtClean="0"/>
              <a:t>Random urine samples missed finding high bile acids in dogs with PSVA</a:t>
            </a:r>
          </a:p>
          <a:p>
            <a:endParaRPr lang="en-US" dirty="0" smtClean="0"/>
          </a:p>
          <a:p>
            <a:r>
              <a:rPr lang="en-US" dirty="0" smtClean="0"/>
              <a:t>Collect urine 4-8 hours after feeding</a:t>
            </a:r>
          </a:p>
        </p:txBody>
      </p:sp>
      <p:pic>
        <p:nvPicPr>
          <p:cNvPr id="105474" name="Picture 2" descr="http://www.fotosearch.com/bthumb/ARP/ARP113/Peeing.jpg"/>
          <p:cNvPicPr>
            <a:picLocks noChangeAspect="1" noChangeArrowheads="1"/>
          </p:cNvPicPr>
          <p:nvPr/>
        </p:nvPicPr>
        <p:blipFill>
          <a:blip r:embed="rId3" cstate="print"/>
          <a:srcRect/>
          <a:stretch>
            <a:fillRect/>
          </a:stretch>
        </p:blipFill>
        <p:spPr bwMode="auto">
          <a:xfrm>
            <a:off x="685800" y="457200"/>
            <a:ext cx="1190625" cy="1289213"/>
          </a:xfrm>
          <a:prstGeom prst="rect">
            <a:avLst/>
          </a:prstGeom>
          <a:noFill/>
        </p:spPr>
      </p:pic>
      <p:sp>
        <p:nvSpPr>
          <p:cNvPr id="5" name="TextBox 4"/>
          <p:cNvSpPr txBox="1"/>
          <p:nvPr/>
        </p:nvSpPr>
        <p:spPr>
          <a:xfrm>
            <a:off x="6248400" y="6019800"/>
            <a:ext cx="2438400" cy="369332"/>
          </a:xfrm>
          <a:prstGeom prst="rect">
            <a:avLst/>
          </a:prstGeom>
          <a:noFill/>
        </p:spPr>
        <p:txBody>
          <a:bodyPr wrap="square" rtlCol="0">
            <a:spAutoFit/>
          </a:bodyPr>
          <a:lstStyle/>
          <a:p>
            <a:r>
              <a:rPr lang="en-US" dirty="0" err="1" smtClean="0"/>
              <a:t>Balkman</a:t>
            </a:r>
            <a:r>
              <a:rPr lang="en-US" dirty="0" smtClean="0"/>
              <a:t> CE, 2003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Ammonia Tolerance Test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Widely used screening test in humans</a:t>
            </a:r>
          </a:p>
          <a:p>
            <a:endParaRPr lang="en-US" sz="1200" dirty="0" smtClean="0"/>
          </a:p>
          <a:p>
            <a:r>
              <a:rPr lang="en-US" dirty="0" smtClean="0"/>
              <a:t>Administer ammonium chloride </a:t>
            </a:r>
          </a:p>
          <a:p>
            <a:pPr lvl="1"/>
            <a:r>
              <a:rPr lang="en-US" dirty="0" err="1" smtClean="0"/>
              <a:t>Nasogastric</a:t>
            </a:r>
            <a:r>
              <a:rPr lang="en-US" dirty="0" smtClean="0"/>
              <a:t>, PO, enema</a:t>
            </a:r>
          </a:p>
          <a:p>
            <a:endParaRPr lang="en-US" sz="1200" dirty="0" smtClean="0"/>
          </a:p>
          <a:p>
            <a:r>
              <a:rPr lang="en-US" dirty="0" smtClean="0"/>
              <a:t>Collect paired blood samples</a:t>
            </a:r>
          </a:p>
          <a:p>
            <a:pPr lvl="1"/>
            <a:r>
              <a:rPr lang="en-US" dirty="0" smtClean="0"/>
              <a:t>Baseline</a:t>
            </a:r>
          </a:p>
          <a:p>
            <a:pPr lvl="1"/>
            <a:r>
              <a:rPr lang="en-US" dirty="0" smtClean="0"/>
              <a:t>30 minutes after administration</a:t>
            </a:r>
            <a:endParaRPr lang="en-US" sz="1100" dirty="0" smtClean="0"/>
          </a:p>
          <a:p>
            <a:endParaRPr lang="en-US" sz="1100" dirty="0" smtClean="0"/>
          </a:p>
          <a:p>
            <a:r>
              <a:rPr lang="en-US" dirty="0" smtClean="0"/>
              <a:t> Elevations suggestive, but not diagnostic, for PSS</a:t>
            </a:r>
          </a:p>
          <a:p>
            <a:endParaRPr lang="en-US" sz="1100" dirty="0" smtClean="0"/>
          </a:p>
          <a:p>
            <a:r>
              <a:rPr lang="en-US" dirty="0" smtClean="0"/>
              <a:t>Contraindicated in animal with HE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Plasma Ammonia Concentration</a:t>
            </a:r>
            <a:endParaRPr lang="en-US" dirty="0"/>
          </a:p>
        </p:txBody>
      </p:sp>
      <p:sp>
        <p:nvSpPr>
          <p:cNvPr id="3" name="Content Placeholder 2"/>
          <p:cNvSpPr>
            <a:spLocks noGrp="1"/>
          </p:cNvSpPr>
          <p:nvPr>
            <p:ph idx="1"/>
          </p:nvPr>
        </p:nvSpPr>
        <p:spPr/>
        <p:txBody>
          <a:bodyPr>
            <a:normAutofit lnSpcReduction="10000"/>
          </a:bodyPr>
          <a:lstStyle/>
          <a:p>
            <a:r>
              <a:rPr lang="en-US" dirty="0" smtClean="0"/>
              <a:t>High baseline level supportive, but not diagnostic, for PSS</a:t>
            </a:r>
          </a:p>
          <a:p>
            <a:endParaRPr lang="en-US" dirty="0" smtClean="0"/>
          </a:p>
          <a:p>
            <a:r>
              <a:rPr lang="en-US" dirty="0" smtClean="0"/>
              <a:t>False-positives reported in Irish Wolfhound puppies </a:t>
            </a:r>
          </a:p>
          <a:p>
            <a:pPr lvl="1"/>
            <a:r>
              <a:rPr lang="en-US" dirty="0" smtClean="0"/>
              <a:t>Impaired ammonia metabolism w/o PSS</a:t>
            </a:r>
          </a:p>
          <a:p>
            <a:endParaRPr lang="en-US" dirty="0" smtClean="0"/>
          </a:p>
          <a:p>
            <a:r>
              <a:rPr lang="en-US" dirty="0" smtClean="0"/>
              <a:t>12-hour fasting plasma ammonia was 100% sensitive and 89.1% specific in detecting PSVA</a:t>
            </a:r>
          </a:p>
          <a:p>
            <a:endParaRPr lang="en-US" dirty="0" smtClean="0"/>
          </a:p>
          <a:p>
            <a:endParaRPr lang="en-US" dirty="0"/>
          </a:p>
        </p:txBody>
      </p:sp>
      <p:sp>
        <p:nvSpPr>
          <p:cNvPr id="4" name="TextBox 3"/>
          <p:cNvSpPr txBox="1"/>
          <p:nvPr/>
        </p:nvSpPr>
        <p:spPr>
          <a:xfrm>
            <a:off x="5257800" y="5943600"/>
            <a:ext cx="3276600" cy="381000"/>
          </a:xfrm>
          <a:prstGeom prst="rect">
            <a:avLst/>
          </a:prstGeom>
          <a:noFill/>
        </p:spPr>
        <p:txBody>
          <a:bodyPr wrap="square" rtlCol="0">
            <a:spAutoFit/>
          </a:bodyPr>
          <a:lstStyle/>
          <a:p>
            <a:r>
              <a:rPr lang="en-US" dirty="0" err="1" smtClean="0"/>
              <a:t>Gerritzen-Bruning</a:t>
            </a:r>
            <a:r>
              <a:rPr lang="en-US" dirty="0" smtClean="0"/>
              <a:t> MJ, 2006</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Circulation</a:t>
            </a:r>
            <a:endParaRPr lang="en-US" dirty="0"/>
          </a:p>
        </p:txBody>
      </p:sp>
      <p:pic>
        <p:nvPicPr>
          <p:cNvPr id="1026" name="Picture 2" descr="http://webanatomy.net/anatomy/portal_system.jpg"/>
          <p:cNvPicPr>
            <a:picLocks noChangeAspect="1" noChangeArrowheads="1"/>
          </p:cNvPicPr>
          <p:nvPr/>
        </p:nvPicPr>
        <p:blipFill>
          <a:blip r:embed="rId2" cstate="print"/>
          <a:srcRect/>
          <a:stretch>
            <a:fillRect/>
          </a:stretch>
        </p:blipFill>
        <p:spPr bwMode="auto">
          <a:xfrm>
            <a:off x="1676400" y="1524000"/>
            <a:ext cx="5715000" cy="494347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 Profiles</a:t>
            </a:r>
            <a:endParaRPr lang="en-US" dirty="0"/>
          </a:p>
        </p:txBody>
      </p:sp>
      <p:sp>
        <p:nvSpPr>
          <p:cNvPr id="3" name="Content Placeholder 2"/>
          <p:cNvSpPr>
            <a:spLocks noGrp="1"/>
          </p:cNvSpPr>
          <p:nvPr>
            <p:ph idx="1"/>
          </p:nvPr>
        </p:nvSpPr>
        <p:spPr/>
        <p:txBody>
          <a:bodyPr/>
          <a:lstStyle/>
          <a:p>
            <a:r>
              <a:rPr lang="en-US" dirty="0" smtClean="0"/>
              <a:t>Prolonged coagulation times</a:t>
            </a:r>
          </a:p>
          <a:p>
            <a:pPr lvl="1"/>
            <a:r>
              <a:rPr lang="en-US" dirty="0" smtClean="0"/>
              <a:t>PTT </a:t>
            </a:r>
          </a:p>
          <a:p>
            <a:pPr lvl="1"/>
            <a:r>
              <a:rPr lang="en-US" dirty="0" smtClean="0"/>
              <a:t>+/- PT</a:t>
            </a:r>
          </a:p>
          <a:p>
            <a:endParaRPr lang="en-US" sz="2200" dirty="0" smtClean="0"/>
          </a:p>
          <a:p>
            <a:r>
              <a:rPr lang="en-US" dirty="0" smtClean="0"/>
              <a:t>Mild thrombocytopenia</a:t>
            </a:r>
          </a:p>
          <a:p>
            <a:endParaRPr lang="en-US" sz="2200" dirty="0" smtClean="0"/>
          </a:p>
          <a:p>
            <a:r>
              <a:rPr lang="en-US" dirty="0" smtClean="0"/>
              <a:t>Spontaneous bleeding rare</a:t>
            </a:r>
          </a:p>
          <a:p>
            <a:endParaRPr lang="en-US" dirty="0"/>
          </a:p>
        </p:txBody>
      </p:sp>
      <p:pic>
        <p:nvPicPr>
          <p:cNvPr id="99334" name="Picture 6" descr="sca2000.jpg">
            <a:hlinkClick r:id="rId3" tooltip="2003-07-08"/>
          </p:cNvPr>
          <p:cNvPicPr>
            <a:picLocks noChangeAspect="1" noChangeArrowheads="1"/>
          </p:cNvPicPr>
          <p:nvPr/>
        </p:nvPicPr>
        <p:blipFill>
          <a:blip r:embed="rId4" cstate="print"/>
          <a:srcRect/>
          <a:stretch>
            <a:fillRect/>
          </a:stretch>
        </p:blipFill>
        <p:spPr bwMode="auto">
          <a:xfrm>
            <a:off x="5715000" y="2209800"/>
            <a:ext cx="3086099" cy="2057401"/>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C</a:t>
            </a:r>
            <a:endParaRPr lang="en-US" dirty="0"/>
          </a:p>
        </p:txBody>
      </p:sp>
      <p:sp>
        <p:nvSpPr>
          <p:cNvPr id="3" name="Content Placeholder 2"/>
          <p:cNvSpPr>
            <a:spLocks noGrp="1"/>
          </p:cNvSpPr>
          <p:nvPr>
            <p:ph idx="1"/>
          </p:nvPr>
        </p:nvSpPr>
        <p:spPr>
          <a:xfrm>
            <a:off x="457200" y="1295400"/>
            <a:ext cx="8229600" cy="4877117"/>
          </a:xfrm>
        </p:spPr>
        <p:txBody>
          <a:bodyPr>
            <a:normAutofit/>
          </a:bodyPr>
          <a:lstStyle/>
          <a:p>
            <a:r>
              <a:rPr lang="en-US" dirty="0" smtClean="0"/>
              <a:t>Anticoagulant protein synthesized in the liver</a:t>
            </a:r>
          </a:p>
          <a:p>
            <a:endParaRPr lang="en-US" dirty="0" smtClean="0"/>
          </a:p>
          <a:p>
            <a:endParaRPr lang="en-US" dirty="0"/>
          </a:p>
        </p:txBody>
      </p:sp>
      <p:pic>
        <p:nvPicPr>
          <p:cNvPr id="97284" name="Picture 4" descr="http://img.medscape.com/fullsize/migrated/464/007/ajcc464007.fig1.gif"/>
          <p:cNvPicPr>
            <a:picLocks noChangeAspect="1" noChangeArrowheads="1"/>
          </p:cNvPicPr>
          <p:nvPr/>
        </p:nvPicPr>
        <p:blipFill>
          <a:blip r:embed="rId2" cstate="print"/>
          <a:srcRect/>
          <a:stretch>
            <a:fillRect/>
          </a:stretch>
        </p:blipFill>
        <p:spPr bwMode="auto">
          <a:xfrm>
            <a:off x="2057400" y="2286000"/>
            <a:ext cx="5067300" cy="4319108"/>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C</a:t>
            </a:r>
            <a:endParaRPr lang="en-US" dirty="0"/>
          </a:p>
        </p:txBody>
      </p:sp>
      <p:sp>
        <p:nvSpPr>
          <p:cNvPr id="3" name="Content Placeholder 2"/>
          <p:cNvSpPr>
            <a:spLocks noGrp="1"/>
          </p:cNvSpPr>
          <p:nvPr>
            <p:ph idx="1"/>
          </p:nvPr>
        </p:nvSpPr>
        <p:spPr/>
        <p:txBody>
          <a:bodyPr/>
          <a:lstStyle/>
          <a:p>
            <a:r>
              <a:rPr lang="en-US" dirty="0" smtClean="0"/>
              <a:t>Measurement of plasma protein C activity used to assess hepatic function in human patients with hepatic disorders</a:t>
            </a:r>
          </a:p>
          <a:p>
            <a:endParaRPr lang="en-US" dirty="0" smtClean="0"/>
          </a:p>
          <a:p>
            <a:endParaRPr lang="en-US" dirty="0" smtClean="0"/>
          </a:p>
          <a:p>
            <a:r>
              <a:rPr lang="en-US" dirty="0" smtClean="0"/>
              <a:t>Used as a prognostic indicator for monitoring hepatic transplant patients after surgery</a:t>
            </a:r>
          </a:p>
          <a:p>
            <a:endParaRPr lang="en-US" dirty="0"/>
          </a:p>
        </p:txBody>
      </p:sp>
      <p:sp>
        <p:nvSpPr>
          <p:cNvPr id="4" name="TextBox 3"/>
          <p:cNvSpPr txBox="1"/>
          <p:nvPr/>
        </p:nvSpPr>
        <p:spPr>
          <a:xfrm>
            <a:off x="6248400" y="3429000"/>
            <a:ext cx="1981200" cy="646331"/>
          </a:xfrm>
          <a:prstGeom prst="rect">
            <a:avLst/>
          </a:prstGeom>
          <a:noFill/>
        </p:spPr>
        <p:txBody>
          <a:bodyPr wrap="square" rtlCol="0">
            <a:spAutoFit/>
          </a:bodyPr>
          <a:lstStyle/>
          <a:p>
            <a:r>
              <a:rPr lang="en-US" dirty="0" smtClean="0"/>
              <a:t>Walker SJ, 1990</a:t>
            </a:r>
          </a:p>
          <a:p>
            <a:endParaRPr lang="en-US" dirty="0"/>
          </a:p>
        </p:txBody>
      </p:sp>
      <p:sp>
        <p:nvSpPr>
          <p:cNvPr id="5" name="TextBox 4"/>
          <p:cNvSpPr txBox="1"/>
          <p:nvPr/>
        </p:nvSpPr>
        <p:spPr>
          <a:xfrm>
            <a:off x="6553200" y="5334000"/>
            <a:ext cx="1752600" cy="646331"/>
          </a:xfrm>
          <a:prstGeom prst="rect">
            <a:avLst/>
          </a:prstGeom>
          <a:noFill/>
        </p:spPr>
        <p:txBody>
          <a:bodyPr wrap="square" rtlCol="0">
            <a:spAutoFit/>
          </a:bodyPr>
          <a:lstStyle/>
          <a:p>
            <a:r>
              <a:rPr lang="en-US" dirty="0" err="1" smtClean="0"/>
              <a:t>Bilik</a:t>
            </a:r>
            <a:r>
              <a:rPr lang="en-US" dirty="0" smtClean="0"/>
              <a:t> R, 1992</a:t>
            </a:r>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C</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Low protein C activity seen with:</a:t>
            </a:r>
          </a:p>
          <a:p>
            <a:endParaRPr lang="en-US" dirty="0" smtClean="0"/>
          </a:p>
          <a:p>
            <a:r>
              <a:rPr lang="en-US" dirty="0" smtClean="0"/>
              <a:t>Acute phase inflammation</a:t>
            </a:r>
          </a:p>
          <a:p>
            <a:endParaRPr lang="en-US" dirty="0" smtClean="0"/>
          </a:p>
          <a:p>
            <a:r>
              <a:rPr lang="en-US" dirty="0" smtClean="0"/>
              <a:t>Sepsis</a:t>
            </a:r>
          </a:p>
          <a:p>
            <a:endParaRPr lang="en-US" dirty="0" smtClean="0"/>
          </a:p>
          <a:p>
            <a:r>
              <a:rPr lang="en-US" dirty="0" smtClean="0"/>
              <a:t>DIC</a:t>
            </a:r>
          </a:p>
          <a:p>
            <a:endParaRPr lang="en-US" dirty="0" smtClean="0"/>
          </a:p>
          <a:p>
            <a:r>
              <a:rPr lang="en-US" dirty="0" smtClean="0"/>
              <a:t>Hepatic failure</a:t>
            </a:r>
          </a:p>
          <a:p>
            <a:endParaRPr lang="en-US" dirty="0" smtClean="0"/>
          </a:p>
          <a:p>
            <a:r>
              <a:rPr lang="en-US" dirty="0" smtClean="0"/>
              <a:t>Vitamin K deficiency</a:t>
            </a:r>
          </a:p>
          <a:p>
            <a:pPr>
              <a:buNone/>
            </a:pP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C</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Dogs with </a:t>
            </a:r>
            <a:r>
              <a:rPr lang="en-US" b="1" dirty="0" err="1" smtClean="0"/>
              <a:t>hepatobiliary</a:t>
            </a:r>
            <a:r>
              <a:rPr lang="en-US" b="1" dirty="0" smtClean="0"/>
              <a:t> disease:</a:t>
            </a:r>
            <a:endParaRPr lang="en-US" dirty="0" smtClean="0"/>
          </a:p>
          <a:p>
            <a:endParaRPr lang="en-US" dirty="0" smtClean="0"/>
          </a:p>
          <a:p>
            <a:r>
              <a:rPr lang="en-US" dirty="0" smtClean="0"/>
              <a:t>59% had low protein C activity</a:t>
            </a:r>
          </a:p>
          <a:p>
            <a:pPr>
              <a:buNone/>
            </a:pPr>
            <a:r>
              <a:rPr lang="en-US" dirty="0" smtClean="0"/>
              <a:t> </a:t>
            </a:r>
          </a:p>
          <a:p>
            <a:r>
              <a:rPr lang="en-US" dirty="0" smtClean="0"/>
              <a:t>Specificity for PC activity and TSBA was similar (76% and 78%, respectively)</a:t>
            </a:r>
          </a:p>
          <a:p>
            <a:endParaRPr lang="en-US" dirty="0" smtClean="0"/>
          </a:p>
          <a:p>
            <a:r>
              <a:rPr lang="en-US" dirty="0" smtClean="0"/>
              <a:t>Best overall sensitivity was with TSBA but PC activity had a high sensitivity for detecting PSS and hepatic failure </a:t>
            </a:r>
          </a:p>
          <a:p>
            <a:endParaRPr lang="en-US" dirty="0" smtClean="0"/>
          </a:p>
          <a:p>
            <a:endParaRPr lang="en-US" dirty="0" smtClean="0"/>
          </a:p>
          <a:p>
            <a:endParaRPr lang="en-US" dirty="0" smtClean="0"/>
          </a:p>
        </p:txBody>
      </p:sp>
      <p:sp>
        <p:nvSpPr>
          <p:cNvPr id="4" name="TextBox 3"/>
          <p:cNvSpPr txBox="1"/>
          <p:nvPr/>
        </p:nvSpPr>
        <p:spPr>
          <a:xfrm>
            <a:off x="6477000" y="5715000"/>
            <a:ext cx="2057400" cy="381000"/>
          </a:xfrm>
          <a:prstGeom prst="rect">
            <a:avLst/>
          </a:prstGeom>
          <a:noFill/>
        </p:spPr>
        <p:txBody>
          <a:bodyPr wrap="square" rtlCol="0">
            <a:spAutoFit/>
          </a:bodyPr>
          <a:lstStyle/>
          <a:p>
            <a:r>
              <a:rPr lang="en-US" dirty="0" err="1" smtClean="0"/>
              <a:t>Toulza</a:t>
            </a:r>
            <a:r>
              <a:rPr lang="en-US" dirty="0" smtClean="0"/>
              <a:t> O, 2006</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C</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Dogs with PSVA (n = 105):</a:t>
            </a:r>
          </a:p>
          <a:p>
            <a:endParaRPr lang="en-US" dirty="0" smtClean="0"/>
          </a:p>
          <a:p>
            <a:r>
              <a:rPr lang="en-US" dirty="0" smtClean="0"/>
              <a:t>88% had low protein C activity</a:t>
            </a:r>
          </a:p>
          <a:p>
            <a:endParaRPr lang="en-US" dirty="0" smtClean="0"/>
          </a:p>
          <a:p>
            <a:r>
              <a:rPr lang="en-US" dirty="0" smtClean="0"/>
              <a:t>53% had low AT activity</a:t>
            </a:r>
          </a:p>
          <a:p>
            <a:endParaRPr lang="en-US" dirty="0" smtClean="0"/>
          </a:p>
          <a:p>
            <a:r>
              <a:rPr lang="en-US" dirty="0" smtClean="0"/>
              <a:t>50% prolonged PT</a:t>
            </a:r>
          </a:p>
          <a:p>
            <a:endParaRPr lang="en-US" dirty="0" smtClean="0"/>
          </a:p>
          <a:p>
            <a:r>
              <a:rPr lang="en-US" dirty="0" smtClean="0"/>
              <a:t>7% prolonged </a:t>
            </a:r>
            <a:r>
              <a:rPr lang="en-US" dirty="0" err="1" smtClean="0"/>
              <a:t>aPTT</a:t>
            </a:r>
            <a:endParaRPr lang="en-US" dirty="0" smtClean="0"/>
          </a:p>
          <a:p>
            <a:endParaRPr lang="en-US" dirty="0" smtClean="0"/>
          </a:p>
          <a:p>
            <a:r>
              <a:rPr lang="en-US" dirty="0" smtClean="0"/>
              <a:t>Low fibrinogen not detected in any dogs </a:t>
            </a:r>
          </a:p>
          <a:p>
            <a:endParaRPr lang="en-US" dirty="0"/>
          </a:p>
        </p:txBody>
      </p:sp>
      <p:sp>
        <p:nvSpPr>
          <p:cNvPr id="4" name="TextBox 3"/>
          <p:cNvSpPr txBox="1"/>
          <p:nvPr/>
        </p:nvSpPr>
        <p:spPr>
          <a:xfrm>
            <a:off x="6629400" y="5867400"/>
            <a:ext cx="1981200" cy="369332"/>
          </a:xfrm>
          <a:prstGeom prst="rect">
            <a:avLst/>
          </a:prstGeom>
          <a:noFill/>
        </p:spPr>
        <p:txBody>
          <a:bodyPr wrap="square" rtlCol="0">
            <a:spAutoFit/>
          </a:bodyPr>
          <a:lstStyle/>
          <a:p>
            <a:r>
              <a:rPr lang="en-US" dirty="0" err="1" smtClean="0"/>
              <a:t>Toulza</a:t>
            </a:r>
            <a:r>
              <a:rPr lang="en-US" dirty="0" smtClean="0"/>
              <a:t> O, 2006</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Additional Biochemical Markers</a:t>
            </a:r>
            <a:endParaRPr lang="en-US" dirty="0"/>
          </a:p>
        </p:txBody>
      </p:sp>
      <p:graphicFrame>
        <p:nvGraphicFramePr>
          <p:cNvPr id="4" name="Content Placeholder 3"/>
          <p:cNvGraphicFramePr>
            <a:graphicFrameLocks noGrp="1"/>
          </p:cNvGraphicFramePr>
          <p:nvPr>
            <p:ph idx="1"/>
          </p:nvPr>
        </p:nvGraphicFramePr>
        <p:xfrm>
          <a:off x="381000" y="1143000"/>
          <a:ext cx="8382000" cy="5450492"/>
        </p:xfrm>
        <a:graphic>
          <a:graphicData uri="http://schemas.openxmlformats.org/drawingml/2006/table">
            <a:tbl>
              <a:tblPr firstRow="1" bandRow="1">
                <a:tableStyleId>{5C22544A-7EE6-4342-B048-85BDC9FD1C3A}</a:tableStyleId>
              </a:tblPr>
              <a:tblGrid>
                <a:gridCol w="2794000"/>
                <a:gridCol w="2794000"/>
                <a:gridCol w="2794000"/>
              </a:tblGrid>
              <a:tr h="329852">
                <a:tc>
                  <a:txBody>
                    <a:bodyPr/>
                    <a:lstStyle/>
                    <a:p>
                      <a:r>
                        <a:rPr lang="en-US" sz="1400" dirty="0" smtClean="0"/>
                        <a:t>Author</a:t>
                      </a:r>
                      <a:endParaRPr lang="en-US" sz="1400" dirty="0"/>
                    </a:p>
                  </a:txBody>
                  <a:tcPr/>
                </a:tc>
                <a:tc>
                  <a:txBody>
                    <a:bodyPr/>
                    <a:lstStyle/>
                    <a:p>
                      <a:r>
                        <a:rPr lang="en-US" sz="1400" dirty="0" smtClean="0"/>
                        <a:t>Study Design</a:t>
                      </a:r>
                      <a:endParaRPr lang="en-US" sz="1400" dirty="0"/>
                    </a:p>
                  </a:txBody>
                  <a:tcPr/>
                </a:tc>
                <a:tc>
                  <a:txBody>
                    <a:bodyPr/>
                    <a:lstStyle/>
                    <a:p>
                      <a:r>
                        <a:rPr lang="en-US" sz="1400" dirty="0" smtClean="0"/>
                        <a:t>Findings</a:t>
                      </a:r>
                      <a:endParaRPr lang="en-US" sz="1400" dirty="0"/>
                    </a:p>
                  </a:txBody>
                  <a:tcPr/>
                </a:tc>
              </a:tr>
              <a:tr h="1645920">
                <a:tc>
                  <a:txBody>
                    <a:bodyPr/>
                    <a:lstStyle/>
                    <a:p>
                      <a:r>
                        <a:rPr lang="en-US" sz="1300" dirty="0" err="1" smtClean="0"/>
                        <a:t>Holford</a:t>
                      </a:r>
                      <a:r>
                        <a:rPr lang="en-US" sz="1300" dirty="0" smtClean="0"/>
                        <a:t> AL et al. JVIM 2008</a:t>
                      </a:r>
                      <a:endParaRPr lang="en-US" sz="1300" dirty="0"/>
                    </a:p>
                  </a:txBody>
                  <a:tcPr/>
                </a:tc>
                <a:tc>
                  <a:txBody>
                    <a:bodyPr/>
                    <a:lstStyle/>
                    <a:p>
                      <a:r>
                        <a:rPr lang="en-US" sz="1300" dirty="0" smtClean="0"/>
                        <a:t>Prospective study</a:t>
                      </a:r>
                      <a:r>
                        <a:rPr lang="en-US" sz="1300" baseline="0" dirty="0" smtClean="0"/>
                        <a:t> dogs:</a:t>
                      </a:r>
                      <a:endParaRPr lang="en-US" sz="1300" dirty="0" smtClean="0"/>
                    </a:p>
                    <a:p>
                      <a:r>
                        <a:rPr lang="en-US" sz="1300" dirty="0" smtClean="0"/>
                        <a:t>8 control, 8 OHE and 8 CPSS undergoing surgical</a:t>
                      </a:r>
                      <a:r>
                        <a:rPr lang="en-US" sz="1300" baseline="0" dirty="0" smtClean="0"/>
                        <a:t> shunt attenuation</a:t>
                      </a:r>
                      <a:endParaRPr lang="en-US" sz="1300" dirty="0"/>
                    </a:p>
                  </a:txBody>
                  <a:tcPr/>
                </a:tc>
                <a:tc>
                  <a:txBody>
                    <a:bodyPr/>
                    <a:lstStyle/>
                    <a:p>
                      <a:r>
                        <a:rPr lang="en-US" sz="1300" dirty="0" smtClean="0"/>
                        <a:t>• Baseline </a:t>
                      </a:r>
                      <a:r>
                        <a:rPr lang="en-US" sz="1300" dirty="0" err="1" smtClean="0"/>
                        <a:t>cortisol</a:t>
                      </a:r>
                      <a:r>
                        <a:rPr lang="en-US" sz="1300" dirty="0" smtClean="0"/>
                        <a:t> levels similar</a:t>
                      </a:r>
                      <a:r>
                        <a:rPr lang="en-US" sz="1300" baseline="0" dirty="0" smtClean="0"/>
                        <a:t> in CPSS and healthy dogs</a:t>
                      </a:r>
                    </a:p>
                    <a:p>
                      <a:r>
                        <a:rPr lang="en-US" sz="1300" baseline="0" dirty="0" smtClean="0"/>
                        <a:t>• Postoperative hypoglycemia more common in CPSS</a:t>
                      </a:r>
                    </a:p>
                    <a:p>
                      <a:r>
                        <a:rPr lang="en-US" sz="1300" baseline="0" dirty="0" smtClean="0"/>
                        <a:t>• 10/16 dogs with CPSS has inadequate </a:t>
                      </a:r>
                      <a:r>
                        <a:rPr lang="en-US" sz="1300" baseline="0" dirty="0" err="1" smtClean="0"/>
                        <a:t>postop</a:t>
                      </a:r>
                      <a:r>
                        <a:rPr lang="en-US" sz="1300" baseline="0" dirty="0" smtClean="0"/>
                        <a:t> ACTH response</a:t>
                      </a:r>
                    </a:p>
                  </a:txBody>
                  <a:tcPr/>
                </a:tc>
              </a:tr>
              <a:tr h="914400">
                <a:tc>
                  <a:txBody>
                    <a:bodyPr/>
                    <a:lstStyle/>
                    <a:p>
                      <a:r>
                        <a:rPr lang="en-US" sz="1300" dirty="0" err="1" smtClean="0"/>
                        <a:t>Gow</a:t>
                      </a:r>
                      <a:r>
                        <a:rPr lang="en-US" sz="1300" dirty="0" smtClean="0"/>
                        <a:t> AG et al. JVIM 2010</a:t>
                      </a:r>
                      <a:endParaRPr lang="en-US" sz="1300" dirty="0"/>
                    </a:p>
                  </a:txBody>
                  <a:tcPr/>
                </a:tc>
                <a:tc>
                  <a:txBody>
                    <a:bodyPr/>
                    <a:lstStyle/>
                    <a:p>
                      <a:r>
                        <a:rPr lang="en-US" sz="1300" dirty="0" smtClean="0"/>
                        <a:t>Prospective study</a:t>
                      </a:r>
                      <a:r>
                        <a:rPr lang="en-US" sz="1300" baseline="0" dirty="0" smtClean="0"/>
                        <a:t> dogs: 18 CPSS, 26 non-hepatic disease, 14 healthy</a:t>
                      </a:r>
                      <a:endParaRPr 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 Dogs with CPSS had</a:t>
                      </a:r>
                      <a:r>
                        <a:rPr lang="en-US" sz="1300" baseline="0" dirty="0" smtClean="0"/>
                        <a:t> </a:t>
                      </a:r>
                      <a:r>
                        <a:rPr lang="en-US" sz="1300" dirty="0" smtClean="0"/>
                        <a:t>higher whole blood manganese concentration</a:t>
                      </a:r>
                    </a:p>
                    <a:p>
                      <a:endParaRPr lang="en-US" sz="1300" dirty="0"/>
                    </a:p>
                  </a:txBody>
                  <a:tcPr/>
                </a:tc>
              </a:tr>
              <a:tr h="1280160">
                <a:tc>
                  <a:txBody>
                    <a:bodyPr/>
                    <a:lstStyle/>
                    <a:p>
                      <a:r>
                        <a:rPr lang="en-US" sz="1300" dirty="0" err="1" smtClean="0"/>
                        <a:t>Deppe</a:t>
                      </a:r>
                      <a:r>
                        <a:rPr lang="en-US" sz="1300" dirty="0" smtClean="0"/>
                        <a:t> TA et al. JVIM 1999</a:t>
                      </a:r>
                      <a:endParaRPr lang="en-US" sz="1300" dirty="0"/>
                    </a:p>
                  </a:txBody>
                  <a:tcPr/>
                </a:tc>
                <a:tc>
                  <a:txBody>
                    <a:bodyPr/>
                    <a:lstStyle/>
                    <a:p>
                      <a:r>
                        <a:rPr lang="en-US" sz="1300" dirty="0" smtClean="0"/>
                        <a:t>Prospective</a:t>
                      </a:r>
                      <a:r>
                        <a:rPr lang="en-US" sz="1300" baseline="0" dirty="0" smtClean="0"/>
                        <a:t> study dogs: 21 CPSS undergoing surgical shunt attenuation</a:t>
                      </a:r>
                      <a:endParaRPr lang="en-US" sz="1300" dirty="0"/>
                    </a:p>
                  </a:txBody>
                  <a:tcPr/>
                </a:tc>
                <a:tc>
                  <a:txBody>
                    <a:bodyPr/>
                    <a:lstStyle/>
                    <a:p>
                      <a:r>
                        <a:rPr lang="en-US" sz="1300" dirty="0" smtClean="0"/>
                        <a:t>• GFR increased in 81% dogs</a:t>
                      </a:r>
                    </a:p>
                    <a:p>
                      <a:r>
                        <a:rPr lang="en-US" sz="1300" dirty="0" smtClean="0"/>
                        <a:t>• Renal volume increased in 70% dogs</a:t>
                      </a:r>
                    </a:p>
                    <a:p>
                      <a:r>
                        <a:rPr lang="en-US" sz="1300" dirty="0" smtClean="0"/>
                        <a:t>• Both</a:t>
                      </a:r>
                      <a:r>
                        <a:rPr lang="en-US" sz="1300" baseline="0" dirty="0" smtClean="0"/>
                        <a:t> decreased after shunt ligation</a:t>
                      </a:r>
                      <a:endParaRPr lang="en-US" sz="1300" dirty="0"/>
                    </a:p>
                  </a:txBody>
                  <a:tcPr/>
                </a:tc>
              </a:tr>
              <a:tr h="1280160">
                <a:tc>
                  <a:txBody>
                    <a:bodyPr/>
                    <a:lstStyle/>
                    <a:p>
                      <a:r>
                        <a:rPr lang="en-US" sz="1300" dirty="0" smtClean="0"/>
                        <a:t>Peterson SL et al. JVIM 1991</a:t>
                      </a:r>
                      <a:endParaRPr 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Prospective</a:t>
                      </a:r>
                      <a:r>
                        <a:rPr lang="en-US" sz="1300" baseline="0" dirty="0" smtClean="0"/>
                        <a:t> study dogs: 10 CPSS undergoing surgical shunt attenuation.  All undergoing medical management prior to surgery.</a:t>
                      </a:r>
                      <a:endParaRPr lang="en-US" sz="1300" dirty="0" smtClean="0"/>
                    </a:p>
                    <a:p>
                      <a:endParaRPr lang="en-US" sz="1300" dirty="0"/>
                    </a:p>
                  </a:txBody>
                  <a:tcPr/>
                </a:tc>
                <a:tc>
                  <a:txBody>
                    <a:bodyPr/>
                    <a:lstStyle/>
                    <a:p>
                      <a:r>
                        <a:rPr lang="en-US" sz="1300" dirty="0" smtClean="0"/>
                        <a:t>• Systemic </a:t>
                      </a:r>
                      <a:r>
                        <a:rPr lang="en-US" sz="1300" dirty="0" err="1" smtClean="0"/>
                        <a:t>endotoxemia</a:t>
                      </a:r>
                      <a:r>
                        <a:rPr lang="en-US" sz="1300" dirty="0" smtClean="0"/>
                        <a:t> was</a:t>
                      </a:r>
                      <a:r>
                        <a:rPr lang="en-US" sz="1300" baseline="0" dirty="0" smtClean="0"/>
                        <a:t> not detectable in dogs with CPSS undergoing preoperative medical management</a:t>
                      </a:r>
                    </a:p>
                  </a:txBody>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p:txBody>
          <a:bodyPr/>
          <a:lstStyle/>
          <a:p>
            <a:r>
              <a:rPr lang="en-US" dirty="0" smtClean="0"/>
              <a:t>Abdominal radiographs</a:t>
            </a:r>
          </a:p>
          <a:p>
            <a:endParaRPr lang="en-US" sz="2200" dirty="0" smtClean="0"/>
          </a:p>
          <a:p>
            <a:r>
              <a:rPr lang="en-US" dirty="0" err="1" smtClean="0"/>
              <a:t>Ultrasonography</a:t>
            </a:r>
            <a:endParaRPr lang="en-US" dirty="0" smtClean="0"/>
          </a:p>
          <a:p>
            <a:endParaRPr lang="en-US" sz="2200" dirty="0" smtClean="0"/>
          </a:p>
          <a:p>
            <a:r>
              <a:rPr lang="en-US" dirty="0" err="1" smtClean="0"/>
              <a:t>Colo</a:t>
            </a:r>
            <a:r>
              <a:rPr lang="en-US" dirty="0" smtClean="0"/>
              <a:t>-rectal </a:t>
            </a:r>
            <a:r>
              <a:rPr lang="en-US" dirty="0" err="1" smtClean="0"/>
              <a:t>scintigraphy</a:t>
            </a:r>
            <a:endParaRPr lang="en-US" dirty="0" smtClean="0"/>
          </a:p>
          <a:p>
            <a:endParaRPr lang="en-US" sz="2200" dirty="0" smtClean="0"/>
          </a:p>
          <a:p>
            <a:r>
              <a:rPr lang="en-US" dirty="0" smtClean="0"/>
              <a:t>Angiography</a:t>
            </a:r>
          </a:p>
          <a:p>
            <a:endParaRPr lang="en-US" sz="2200" dirty="0" smtClean="0"/>
          </a:p>
          <a:p>
            <a:r>
              <a:rPr lang="en-US" dirty="0" err="1" smtClean="0"/>
              <a:t>Portovenography</a:t>
            </a:r>
            <a:endParaRPr lang="en-US" dirty="0"/>
          </a:p>
        </p:txBody>
      </p:sp>
      <p:pic>
        <p:nvPicPr>
          <p:cNvPr id="89094" name="Picture 6" descr="Sonosite MicroMaxx ultrasound machine"/>
          <p:cNvPicPr>
            <a:picLocks noChangeAspect="1" noChangeArrowheads="1"/>
          </p:cNvPicPr>
          <p:nvPr/>
        </p:nvPicPr>
        <p:blipFill>
          <a:blip r:embed="rId2" cstate="print"/>
          <a:srcRect/>
          <a:stretch>
            <a:fillRect/>
          </a:stretch>
        </p:blipFill>
        <p:spPr bwMode="auto">
          <a:xfrm>
            <a:off x="5715000" y="3124200"/>
            <a:ext cx="3048000" cy="3000376"/>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Abdominal Radiographs</a:t>
            </a:r>
            <a:endParaRPr lang="en-US" dirty="0"/>
          </a:p>
        </p:txBody>
      </p:sp>
      <p:sp>
        <p:nvSpPr>
          <p:cNvPr id="3" name="Content Placeholder 2"/>
          <p:cNvSpPr>
            <a:spLocks noGrp="1"/>
          </p:cNvSpPr>
          <p:nvPr>
            <p:ph idx="1"/>
          </p:nvPr>
        </p:nvSpPr>
        <p:spPr/>
        <p:txBody>
          <a:bodyPr/>
          <a:lstStyle/>
          <a:p>
            <a:r>
              <a:rPr lang="en-US" dirty="0" err="1" smtClean="0"/>
              <a:t>Microhepatica</a:t>
            </a:r>
            <a:endParaRPr lang="en-US" dirty="0" smtClean="0"/>
          </a:p>
          <a:p>
            <a:pPr lvl="1"/>
            <a:r>
              <a:rPr lang="en-US" dirty="0" smtClean="0"/>
              <a:t>60-100% dogs</a:t>
            </a:r>
          </a:p>
          <a:p>
            <a:pPr lvl="1"/>
            <a:r>
              <a:rPr lang="en-US" dirty="0" smtClean="0"/>
              <a:t>50% cats</a:t>
            </a:r>
          </a:p>
          <a:p>
            <a:endParaRPr lang="en-US" dirty="0" smtClean="0"/>
          </a:p>
          <a:p>
            <a:r>
              <a:rPr lang="en-US" dirty="0" smtClean="0"/>
              <a:t>Bilateral </a:t>
            </a:r>
            <a:r>
              <a:rPr lang="en-US" dirty="0" err="1" smtClean="0"/>
              <a:t>renomegally</a:t>
            </a:r>
            <a:endParaRPr lang="en-US" dirty="0" smtClean="0"/>
          </a:p>
          <a:p>
            <a:endParaRPr lang="en-US" dirty="0" smtClean="0"/>
          </a:p>
          <a:p>
            <a:r>
              <a:rPr lang="en-US" dirty="0" smtClean="0"/>
              <a:t>+/- marginally </a:t>
            </a:r>
            <a:r>
              <a:rPr lang="en-US" dirty="0" err="1" smtClean="0"/>
              <a:t>radiopaque</a:t>
            </a:r>
            <a:r>
              <a:rPr lang="en-US" dirty="0" smtClean="0"/>
              <a:t> calculi in bladder, </a:t>
            </a:r>
            <a:r>
              <a:rPr lang="en-US" dirty="0" err="1" smtClean="0"/>
              <a:t>ureters</a:t>
            </a:r>
            <a:r>
              <a:rPr lang="en-US" dirty="0" smtClean="0"/>
              <a:t> or kidneys</a:t>
            </a:r>
          </a:p>
          <a:p>
            <a:endParaRPr lang="en-US" dirty="0" smtClean="0"/>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Ultrasonography</a:t>
            </a:r>
            <a:endParaRPr lang="en-US" dirty="0"/>
          </a:p>
        </p:txBody>
      </p:sp>
      <p:sp>
        <p:nvSpPr>
          <p:cNvPr id="3" name="Content Placeholder 2"/>
          <p:cNvSpPr>
            <a:spLocks noGrp="1"/>
          </p:cNvSpPr>
          <p:nvPr>
            <p:ph idx="1"/>
          </p:nvPr>
        </p:nvSpPr>
        <p:spPr/>
        <p:txBody>
          <a:bodyPr/>
          <a:lstStyle/>
          <a:p>
            <a:r>
              <a:rPr lang="en-US" dirty="0" smtClean="0"/>
              <a:t>Non-invasive </a:t>
            </a:r>
          </a:p>
          <a:p>
            <a:endParaRPr lang="en-US" dirty="0" smtClean="0"/>
          </a:p>
          <a:p>
            <a:r>
              <a:rPr lang="en-US" dirty="0" smtClean="0"/>
              <a:t>Does not require general anesthesia</a:t>
            </a:r>
          </a:p>
          <a:p>
            <a:endParaRPr lang="en-US" dirty="0" smtClean="0"/>
          </a:p>
          <a:p>
            <a:r>
              <a:rPr lang="en-US" dirty="0" smtClean="0"/>
              <a:t>Sensitivity of 74-95%</a:t>
            </a:r>
          </a:p>
          <a:p>
            <a:pPr lvl="1"/>
            <a:r>
              <a:rPr lang="en-US" dirty="0" smtClean="0"/>
              <a:t>Overall sensitivity is higher for IHPSS</a:t>
            </a:r>
          </a:p>
          <a:p>
            <a:endParaRPr lang="en-US" dirty="0" smtClean="0"/>
          </a:p>
          <a:p>
            <a:r>
              <a:rPr lang="en-US" dirty="0" smtClean="0"/>
              <a:t>Specificity of 67-100%</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Circulation</a:t>
            </a:r>
            <a:endParaRPr lang="en-US" dirty="0"/>
          </a:p>
        </p:txBody>
      </p:sp>
      <p:sp>
        <p:nvSpPr>
          <p:cNvPr id="3" name="Content Placeholder 2"/>
          <p:cNvSpPr>
            <a:spLocks noGrp="1"/>
          </p:cNvSpPr>
          <p:nvPr>
            <p:ph idx="1"/>
          </p:nvPr>
        </p:nvSpPr>
        <p:spPr/>
        <p:txBody>
          <a:bodyPr/>
          <a:lstStyle/>
          <a:p>
            <a:pPr>
              <a:buNone/>
            </a:pPr>
            <a:r>
              <a:rPr lang="en-US" sz="3400" b="1" dirty="0" smtClean="0"/>
              <a:t>Venous</a:t>
            </a:r>
          </a:p>
          <a:p>
            <a:endParaRPr lang="en-US" sz="1400" dirty="0" smtClean="0"/>
          </a:p>
          <a:p>
            <a:r>
              <a:rPr lang="en-US" sz="3400" dirty="0" smtClean="0"/>
              <a:t>Portal vein</a:t>
            </a:r>
          </a:p>
          <a:p>
            <a:pPr lvl="1"/>
            <a:r>
              <a:rPr lang="en-US" sz="2900" dirty="0" smtClean="0"/>
              <a:t>Drains blood from intestines to liver</a:t>
            </a:r>
          </a:p>
          <a:p>
            <a:pPr lvl="1"/>
            <a:r>
              <a:rPr lang="en-US" sz="2900" dirty="0" smtClean="0"/>
              <a:t>70% of hepatic blood flow</a:t>
            </a:r>
          </a:p>
          <a:p>
            <a:pPr lvl="1"/>
            <a:r>
              <a:rPr lang="en-US" sz="2900" dirty="0" smtClean="0"/>
              <a:t>30-40% oxygen supply</a:t>
            </a:r>
          </a:p>
          <a:p>
            <a:pPr lvl="1"/>
            <a:r>
              <a:rPr lang="en-US" sz="2900" dirty="0" err="1" smtClean="0"/>
              <a:t>Hepatotrophic</a:t>
            </a:r>
            <a:r>
              <a:rPr lang="en-US" sz="2900" dirty="0" smtClean="0"/>
              <a:t> factors</a:t>
            </a:r>
          </a:p>
          <a:p>
            <a:endParaRPr lang="en-US" sz="1100" dirty="0" smtClean="0"/>
          </a:p>
          <a:p>
            <a:r>
              <a:rPr lang="en-US" sz="3400" dirty="0" smtClean="0"/>
              <a:t>Caudal Vena Cava</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Ultrasonography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Decreased number of hepatic and portal veins</a:t>
            </a:r>
          </a:p>
          <a:p>
            <a:endParaRPr lang="en-US" dirty="0" smtClean="0"/>
          </a:p>
          <a:p>
            <a:r>
              <a:rPr lang="en-US" dirty="0" err="1" smtClean="0"/>
              <a:t>Microhepatica</a:t>
            </a:r>
            <a:endParaRPr lang="en-US" dirty="0" smtClean="0"/>
          </a:p>
          <a:p>
            <a:endParaRPr lang="en-US" dirty="0" smtClean="0"/>
          </a:p>
          <a:p>
            <a:r>
              <a:rPr lang="en-US" dirty="0" smtClean="0"/>
              <a:t>Anomalous vessel(s)</a:t>
            </a:r>
          </a:p>
          <a:p>
            <a:endParaRPr lang="en-US" dirty="0" smtClean="0"/>
          </a:p>
          <a:p>
            <a:r>
              <a:rPr lang="en-US" dirty="0" smtClean="0"/>
              <a:t>Portal vein velocity</a:t>
            </a:r>
          </a:p>
          <a:p>
            <a:pPr lvl="1"/>
            <a:r>
              <a:rPr lang="en-US" dirty="0" smtClean="0">
                <a:latin typeface="Calibri"/>
              </a:rPr>
              <a:t>↑</a:t>
            </a:r>
            <a:r>
              <a:rPr lang="en-US" dirty="0" smtClean="0"/>
              <a:t>or variable in 53% dogs with EHPSS and 92% dogs with IHPSS</a:t>
            </a:r>
          </a:p>
          <a:p>
            <a:endParaRPr lang="en-US" dirty="0" smtClean="0"/>
          </a:p>
          <a:p>
            <a:r>
              <a:rPr lang="en-US" dirty="0" err="1" smtClean="0"/>
              <a:t>Uroliths</a:t>
            </a:r>
            <a:endParaRPr lang="en-US"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Ultrasonography</a:t>
            </a:r>
            <a:endParaRPr lang="en-US" dirty="0"/>
          </a:p>
        </p:txBody>
      </p:sp>
      <p:pic>
        <p:nvPicPr>
          <p:cNvPr id="1026" name="Picture 2" descr="http://lh3.ggpht.com/_fScGMi7OkV0/S8TczECe-BI/AAAAAAAAAMQ/lwz2-9_a_QI/EXTRAHEPATIC%20PORTOSYSTEMIC%20SHUNT%20IN%20A%206MO%20BICHON%20CROSS%2001.jpg?imgmax=640"/>
          <p:cNvPicPr>
            <a:picLocks noChangeAspect="1" noChangeArrowheads="1"/>
          </p:cNvPicPr>
          <p:nvPr/>
        </p:nvPicPr>
        <p:blipFill>
          <a:blip r:embed="rId2" cstate="print"/>
          <a:srcRect/>
          <a:stretch>
            <a:fillRect/>
          </a:stretch>
        </p:blipFill>
        <p:spPr bwMode="auto">
          <a:xfrm>
            <a:off x="1752600" y="1676400"/>
            <a:ext cx="6096000" cy="4333875"/>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Scintigraphy</a:t>
            </a:r>
            <a:endParaRPr lang="en-US" dirty="0"/>
          </a:p>
        </p:txBody>
      </p:sp>
      <p:sp>
        <p:nvSpPr>
          <p:cNvPr id="3" name="Content Placeholder 2"/>
          <p:cNvSpPr>
            <a:spLocks noGrp="1"/>
          </p:cNvSpPr>
          <p:nvPr>
            <p:ph idx="1"/>
          </p:nvPr>
        </p:nvSpPr>
        <p:spPr/>
        <p:txBody>
          <a:bodyPr/>
          <a:lstStyle/>
          <a:p>
            <a:r>
              <a:rPr lang="en-US" dirty="0" smtClean="0"/>
              <a:t>Uses technetium </a:t>
            </a:r>
            <a:r>
              <a:rPr lang="en-US" dirty="0" err="1" smtClean="0"/>
              <a:t>pertechnetate</a:t>
            </a:r>
            <a:r>
              <a:rPr lang="en-US" dirty="0" smtClean="0"/>
              <a:t> (TC</a:t>
            </a:r>
            <a:r>
              <a:rPr lang="en-US" baseline="30000" dirty="0" smtClean="0"/>
              <a:t>99M</a:t>
            </a:r>
            <a:r>
              <a:rPr lang="en-US" dirty="0" smtClean="0"/>
              <a:t>)</a:t>
            </a:r>
          </a:p>
          <a:p>
            <a:pPr lvl="1"/>
            <a:r>
              <a:rPr lang="en-US" dirty="0" smtClean="0"/>
              <a:t>Half-life of 6 hours</a:t>
            </a:r>
          </a:p>
          <a:p>
            <a:endParaRPr lang="en-US" dirty="0" smtClean="0"/>
          </a:p>
          <a:p>
            <a:r>
              <a:rPr lang="en-US" dirty="0" smtClean="0"/>
              <a:t>Infuse TC</a:t>
            </a:r>
            <a:r>
              <a:rPr lang="en-US" baseline="30000" dirty="0" smtClean="0"/>
              <a:t>99M</a:t>
            </a:r>
            <a:r>
              <a:rPr lang="en-US" dirty="0" smtClean="0"/>
              <a:t> labeled enema into colon</a:t>
            </a:r>
          </a:p>
          <a:p>
            <a:endParaRPr lang="en-US" dirty="0" smtClean="0"/>
          </a:p>
          <a:p>
            <a:r>
              <a:rPr lang="en-US" dirty="0" smtClean="0"/>
              <a:t>Image with a gamma camera</a:t>
            </a:r>
          </a:p>
          <a:p>
            <a:pPr>
              <a:buNone/>
            </a:pPr>
            <a:endParaRPr lang="en-US" dirty="0" smtClean="0"/>
          </a:p>
        </p:txBody>
      </p:sp>
      <p:pic>
        <p:nvPicPr>
          <p:cNvPr id="82946" name="Picture 2" descr="http://t1.gstatic.com/images?q=tbn:rTIN2djCirrzkM:http://www.crestock.com/images/790000-799999/795382-xs.jpg">
            <a:hlinkClick r:id="rId2"/>
          </p:cNvPr>
          <p:cNvPicPr>
            <a:picLocks noChangeAspect="1" noChangeArrowheads="1"/>
          </p:cNvPicPr>
          <p:nvPr/>
        </p:nvPicPr>
        <p:blipFill>
          <a:blip r:embed="rId3" cstate="print"/>
          <a:srcRect/>
          <a:stretch>
            <a:fillRect/>
          </a:stretch>
        </p:blipFill>
        <p:spPr bwMode="auto">
          <a:xfrm>
            <a:off x="6664619" y="4267200"/>
            <a:ext cx="1888831" cy="1971676"/>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Scintigraphy</a:t>
            </a:r>
            <a:endParaRPr lang="en-US" dirty="0"/>
          </a:p>
        </p:txBody>
      </p:sp>
      <p:sp>
        <p:nvSpPr>
          <p:cNvPr id="3" name="Content Placeholder 2"/>
          <p:cNvSpPr>
            <a:spLocks noGrp="1"/>
          </p:cNvSpPr>
          <p:nvPr>
            <p:ph idx="1"/>
          </p:nvPr>
        </p:nvSpPr>
        <p:spPr/>
        <p:txBody>
          <a:bodyPr>
            <a:normAutofit/>
          </a:bodyPr>
          <a:lstStyle/>
          <a:p>
            <a:pPr>
              <a:buNone/>
            </a:pPr>
            <a:r>
              <a:rPr lang="en-US" b="1" dirty="0" smtClean="0"/>
              <a:t>Isotope absorption:</a:t>
            </a:r>
          </a:p>
          <a:p>
            <a:r>
              <a:rPr lang="en-US" dirty="0" smtClean="0"/>
              <a:t>colonic veins </a:t>
            </a:r>
            <a:r>
              <a:rPr lang="en-US" dirty="0" smtClean="0">
                <a:latin typeface="Calibri"/>
              </a:rPr>
              <a:t>→ </a:t>
            </a:r>
            <a:r>
              <a:rPr lang="en-US" dirty="0" smtClean="0"/>
              <a:t>caudal mesenteric </a:t>
            </a:r>
            <a:r>
              <a:rPr lang="en-US" dirty="0" smtClean="0">
                <a:latin typeface="Calibri"/>
              </a:rPr>
              <a:t>→ </a:t>
            </a:r>
            <a:r>
              <a:rPr lang="en-US" dirty="0" smtClean="0"/>
              <a:t>portal vein </a:t>
            </a:r>
            <a:r>
              <a:rPr lang="en-US" dirty="0" smtClean="0">
                <a:latin typeface="Calibri"/>
              </a:rPr>
              <a:t>→ </a:t>
            </a:r>
            <a:r>
              <a:rPr lang="en-US" dirty="0" smtClean="0"/>
              <a:t>liver </a:t>
            </a:r>
            <a:r>
              <a:rPr lang="en-US" dirty="0" smtClean="0">
                <a:latin typeface="Calibri"/>
              </a:rPr>
              <a:t>→ </a:t>
            </a:r>
            <a:r>
              <a:rPr lang="en-US" dirty="0" smtClean="0"/>
              <a:t>heart</a:t>
            </a:r>
          </a:p>
          <a:p>
            <a:endParaRPr lang="en-US" dirty="0" smtClean="0"/>
          </a:p>
          <a:p>
            <a:pPr>
              <a:buNone/>
            </a:pPr>
            <a:r>
              <a:rPr lang="en-US" b="1" dirty="0" smtClean="0"/>
              <a:t>PSS:</a:t>
            </a:r>
          </a:p>
          <a:p>
            <a:r>
              <a:rPr lang="en-US" dirty="0" smtClean="0"/>
              <a:t>colonic veins </a:t>
            </a:r>
            <a:r>
              <a:rPr lang="en-US" dirty="0" smtClean="0">
                <a:latin typeface="Calibri"/>
              </a:rPr>
              <a:t>→ </a:t>
            </a:r>
            <a:r>
              <a:rPr lang="en-US" dirty="0" smtClean="0"/>
              <a:t>caudal mesenteric </a:t>
            </a:r>
            <a:r>
              <a:rPr lang="en-US" dirty="0" smtClean="0">
                <a:latin typeface="Calibri"/>
              </a:rPr>
              <a:t>→ </a:t>
            </a:r>
            <a:r>
              <a:rPr lang="en-US" dirty="0" smtClean="0"/>
              <a:t>portal vein </a:t>
            </a:r>
            <a:r>
              <a:rPr lang="en-US" dirty="0" smtClean="0">
                <a:latin typeface="Calibri"/>
              </a:rPr>
              <a:t>→ </a:t>
            </a:r>
            <a:r>
              <a:rPr lang="en-US" dirty="0" smtClean="0"/>
              <a:t>heart </a:t>
            </a:r>
            <a:r>
              <a:rPr lang="en-US" dirty="0" smtClean="0">
                <a:latin typeface="Calibri"/>
              </a:rPr>
              <a:t>→ liver (via arterial circulation)</a:t>
            </a: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Scintigraphy</a:t>
            </a:r>
            <a:endParaRPr lang="en-US" dirty="0"/>
          </a:p>
        </p:txBody>
      </p:sp>
      <p:sp>
        <p:nvSpPr>
          <p:cNvPr id="7" name="Text Placeholder 6"/>
          <p:cNvSpPr>
            <a:spLocks noGrp="1"/>
          </p:cNvSpPr>
          <p:nvPr>
            <p:ph type="body" idx="1"/>
          </p:nvPr>
        </p:nvSpPr>
        <p:spPr/>
        <p:txBody>
          <a:bodyPr/>
          <a:lstStyle/>
          <a:p>
            <a:r>
              <a:rPr lang="en-US" dirty="0" smtClean="0"/>
              <a:t>NORMAL</a:t>
            </a:r>
            <a:endParaRPr lang="en-US" dirty="0"/>
          </a:p>
        </p:txBody>
      </p:sp>
      <p:sp>
        <p:nvSpPr>
          <p:cNvPr id="9" name="Text Placeholder 8"/>
          <p:cNvSpPr>
            <a:spLocks noGrp="1"/>
          </p:cNvSpPr>
          <p:nvPr>
            <p:ph type="body" sz="half" idx="3"/>
          </p:nvPr>
        </p:nvSpPr>
        <p:spPr/>
        <p:txBody>
          <a:bodyPr/>
          <a:lstStyle/>
          <a:p>
            <a:r>
              <a:rPr lang="en-US" dirty="0" smtClean="0"/>
              <a:t>SHUNT</a:t>
            </a:r>
            <a:endParaRPr lang="en-US" dirty="0"/>
          </a:p>
        </p:txBody>
      </p:sp>
      <p:sp>
        <p:nvSpPr>
          <p:cNvPr id="8" name="Content Placeholder 7"/>
          <p:cNvSpPr>
            <a:spLocks noGrp="1"/>
          </p:cNvSpPr>
          <p:nvPr>
            <p:ph sz="quarter" idx="2"/>
          </p:nvPr>
        </p:nvSpPr>
        <p:spPr/>
        <p:txBody>
          <a:bodyPr/>
          <a:lstStyle/>
          <a:p>
            <a:endParaRPr lang="en-US"/>
          </a:p>
        </p:txBody>
      </p:sp>
      <p:sp>
        <p:nvSpPr>
          <p:cNvPr id="10" name="Content Placeholder 9"/>
          <p:cNvSpPr>
            <a:spLocks noGrp="1"/>
          </p:cNvSpPr>
          <p:nvPr>
            <p:ph sz="quarter" idx="4"/>
          </p:nvPr>
        </p:nvSpPr>
        <p:spPr/>
        <p:txBody>
          <a:bodyPr/>
          <a:lstStyle/>
          <a:p>
            <a:endParaRPr lang="en-US"/>
          </a:p>
        </p:txBody>
      </p:sp>
      <p:pic>
        <p:nvPicPr>
          <p:cNvPr id="99332" name="Picture 4" descr="http://www.avmi.net/Web_Images/ScintigraphyImages/Portal%20Page%20Images/Figure3.jpg"/>
          <p:cNvPicPr>
            <a:picLocks noChangeAspect="1" noChangeArrowheads="1"/>
          </p:cNvPicPr>
          <p:nvPr/>
        </p:nvPicPr>
        <p:blipFill>
          <a:blip r:embed="rId3" cstate="print"/>
          <a:srcRect/>
          <a:stretch>
            <a:fillRect/>
          </a:stretch>
        </p:blipFill>
        <p:spPr bwMode="auto">
          <a:xfrm>
            <a:off x="4800600" y="2514600"/>
            <a:ext cx="3733800" cy="3733800"/>
          </a:xfrm>
          <a:prstGeom prst="rect">
            <a:avLst/>
          </a:prstGeom>
          <a:noFill/>
        </p:spPr>
      </p:pic>
      <p:pic>
        <p:nvPicPr>
          <p:cNvPr id="99334" name="Picture 6" descr="http://www.avmi.net/Web_Images/ScintigraphyImages/Portal%20Page%20Images/Figure2.jpg"/>
          <p:cNvPicPr>
            <a:picLocks noChangeAspect="1" noChangeArrowheads="1"/>
          </p:cNvPicPr>
          <p:nvPr/>
        </p:nvPicPr>
        <p:blipFill>
          <a:blip r:embed="rId4" cstate="print"/>
          <a:srcRect/>
          <a:stretch>
            <a:fillRect/>
          </a:stretch>
        </p:blipFill>
        <p:spPr bwMode="auto">
          <a:xfrm>
            <a:off x="609600" y="2514600"/>
            <a:ext cx="3733800" cy="37338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Scintigraphy</a:t>
            </a:r>
            <a:endParaRPr lang="en-US" dirty="0"/>
          </a:p>
        </p:txBody>
      </p:sp>
      <p:sp>
        <p:nvSpPr>
          <p:cNvPr id="3" name="Content Placeholder 2"/>
          <p:cNvSpPr>
            <a:spLocks noGrp="1"/>
          </p:cNvSpPr>
          <p:nvPr>
            <p:ph idx="1"/>
          </p:nvPr>
        </p:nvSpPr>
        <p:spPr/>
        <p:txBody>
          <a:bodyPr/>
          <a:lstStyle/>
          <a:p>
            <a:pPr>
              <a:buNone/>
            </a:pPr>
            <a:r>
              <a:rPr lang="en-US" b="1" dirty="0" smtClean="0">
                <a:latin typeface="Calibri"/>
              </a:rPr>
              <a:t>Shunt fraction</a:t>
            </a:r>
          </a:p>
          <a:p>
            <a:endParaRPr lang="en-US" sz="1000" dirty="0" smtClean="0">
              <a:latin typeface="Calibri"/>
            </a:endParaRPr>
          </a:p>
          <a:p>
            <a:r>
              <a:rPr lang="en-US" dirty="0" smtClean="0">
                <a:latin typeface="Calibri"/>
              </a:rPr>
              <a:t>Estimate of percentage of portal blood bypassing the liver</a:t>
            </a:r>
          </a:p>
          <a:p>
            <a:endParaRPr lang="en-US" sz="1000" dirty="0" smtClean="0">
              <a:latin typeface="Calibri"/>
            </a:endParaRPr>
          </a:p>
          <a:p>
            <a:r>
              <a:rPr lang="en-US" dirty="0" smtClean="0">
                <a:latin typeface="Calibri"/>
              </a:rPr>
              <a:t>&lt;15% Normal</a:t>
            </a:r>
          </a:p>
          <a:p>
            <a:endParaRPr lang="en-US" dirty="0" smtClean="0">
              <a:latin typeface="Calibri"/>
            </a:endParaRP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Scintigraphy</a:t>
            </a:r>
            <a:endParaRPr lang="en-US" dirty="0"/>
          </a:p>
        </p:txBody>
      </p:sp>
      <p:sp>
        <p:nvSpPr>
          <p:cNvPr id="3" name="Content Placeholder 2"/>
          <p:cNvSpPr>
            <a:spLocks noGrp="1"/>
          </p:cNvSpPr>
          <p:nvPr>
            <p:ph idx="1"/>
          </p:nvPr>
        </p:nvSpPr>
        <p:spPr/>
        <p:txBody>
          <a:bodyPr/>
          <a:lstStyle/>
          <a:p>
            <a:pPr>
              <a:buNone/>
            </a:pPr>
            <a:r>
              <a:rPr lang="en-US" b="1" dirty="0" smtClean="0"/>
              <a:t>Limitations</a:t>
            </a:r>
          </a:p>
          <a:p>
            <a:endParaRPr lang="en-US" sz="1000" dirty="0" smtClean="0"/>
          </a:p>
          <a:p>
            <a:r>
              <a:rPr lang="en-US" dirty="0" smtClean="0"/>
              <a:t>Does not provide morphologic information about shunt type or location</a:t>
            </a:r>
          </a:p>
          <a:p>
            <a:endParaRPr lang="en-US" sz="2200" dirty="0" smtClean="0"/>
          </a:p>
          <a:p>
            <a:r>
              <a:rPr lang="en-US" dirty="0" smtClean="0"/>
              <a:t>Cannot distinguish IHPSS from EHPSS</a:t>
            </a:r>
          </a:p>
          <a:p>
            <a:endParaRPr lang="en-US" sz="2200" dirty="0" smtClean="0"/>
          </a:p>
          <a:p>
            <a:r>
              <a:rPr lang="en-US" dirty="0" smtClean="0"/>
              <a:t>Cannot differentiate single from multiple shunts</a:t>
            </a:r>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Angiography</a:t>
            </a:r>
            <a:endParaRPr lang="en-US" dirty="0"/>
          </a:p>
        </p:txBody>
      </p:sp>
      <p:sp>
        <p:nvSpPr>
          <p:cNvPr id="3" name="Content Placeholder 2"/>
          <p:cNvSpPr>
            <a:spLocks noGrp="1"/>
          </p:cNvSpPr>
          <p:nvPr>
            <p:ph idx="1"/>
          </p:nvPr>
        </p:nvSpPr>
        <p:spPr/>
        <p:txBody>
          <a:bodyPr>
            <a:normAutofit/>
          </a:bodyPr>
          <a:lstStyle/>
          <a:p>
            <a:r>
              <a:rPr lang="en-US" dirty="0" smtClean="0"/>
              <a:t>Computed </a:t>
            </a:r>
            <a:r>
              <a:rPr lang="en-US" dirty="0" err="1" smtClean="0"/>
              <a:t>Tomographic</a:t>
            </a:r>
            <a:r>
              <a:rPr lang="en-US" dirty="0" smtClean="0"/>
              <a:t> Angiography (CTA)</a:t>
            </a:r>
          </a:p>
          <a:p>
            <a:endParaRPr lang="en-US" dirty="0" smtClean="0"/>
          </a:p>
          <a:p>
            <a:r>
              <a:rPr lang="en-US" dirty="0" smtClean="0"/>
              <a:t>Magnetic Resonance Angiography (MRA)</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3300" dirty="0" smtClean="0"/>
              <a:t>Computed </a:t>
            </a:r>
            <a:r>
              <a:rPr lang="en-US" sz="3300" dirty="0" err="1" smtClean="0"/>
              <a:t>Tomographic</a:t>
            </a:r>
            <a:r>
              <a:rPr lang="en-US" sz="3300" dirty="0" smtClean="0"/>
              <a:t> Angiography (CTA)</a:t>
            </a:r>
            <a:endParaRPr lang="en-US" sz="3300" dirty="0"/>
          </a:p>
        </p:txBody>
      </p:sp>
      <p:sp>
        <p:nvSpPr>
          <p:cNvPr id="3" name="Content Placeholder 2"/>
          <p:cNvSpPr>
            <a:spLocks noGrp="1"/>
          </p:cNvSpPr>
          <p:nvPr>
            <p:ph idx="1"/>
          </p:nvPr>
        </p:nvSpPr>
        <p:spPr/>
        <p:txBody>
          <a:bodyPr/>
          <a:lstStyle/>
          <a:p>
            <a:r>
              <a:rPr lang="en-US" dirty="0" smtClean="0"/>
              <a:t>Gold standard in people</a:t>
            </a:r>
          </a:p>
          <a:p>
            <a:endParaRPr lang="en-US" sz="2200" dirty="0" smtClean="0"/>
          </a:p>
          <a:p>
            <a:r>
              <a:rPr lang="en-US" dirty="0" smtClean="0"/>
              <a:t>Non-invasive and fast</a:t>
            </a:r>
          </a:p>
          <a:p>
            <a:endParaRPr lang="en-US" sz="2200" dirty="0" smtClean="0"/>
          </a:p>
          <a:p>
            <a:r>
              <a:rPr lang="en-US" dirty="0" smtClean="0"/>
              <a:t>Images all portal </a:t>
            </a:r>
            <a:r>
              <a:rPr lang="en-US" dirty="0" err="1" smtClean="0"/>
              <a:t>triburaries</a:t>
            </a:r>
            <a:r>
              <a:rPr lang="en-US" dirty="0" smtClean="0"/>
              <a:t> and branches from single peripheral venous contrast injection</a:t>
            </a:r>
          </a:p>
          <a:p>
            <a:endParaRPr lang="en-US" sz="2200" dirty="0" smtClean="0"/>
          </a:p>
          <a:p>
            <a:r>
              <a:rPr lang="en-US" dirty="0" smtClean="0"/>
              <a:t>Can provide three-dimensional, preoperative shunt images</a:t>
            </a:r>
          </a:p>
          <a:p>
            <a:endParaRPr lang="en-US" dirty="0" smtClean="0"/>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CTA</a:t>
            </a:r>
            <a:endParaRPr lang="en-US" dirty="0"/>
          </a:p>
        </p:txBody>
      </p:sp>
      <p:pic>
        <p:nvPicPr>
          <p:cNvPr id="100354" name="Picture 2" descr="http://gut.bmj.com/content/45/3/442/F2.large.jpg"/>
          <p:cNvPicPr>
            <a:picLocks noChangeAspect="1" noChangeArrowheads="1"/>
          </p:cNvPicPr>
          <p:nvPr/>
        </p:nvPicPr>
        <p:blipFill>
          <a:blip r:embed="rId3" cstate="print"/>
          <a:srcRect b="55009"/>
          <a:stretch>
            <a:fillRect/>
          </a:stretch>
        </p:blipFill>
        <p:spPr bwMode="auto">
          <a:xfrm>
            <a:off x="1676400" y="1600200"/>
            <a:ext cx="5581650" cy="446532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Circulation</a:t>
            </a:r>
            <a:endParaRPr lang="en-US" dirty="0"/>
          </a:p>
        </p:txBody>
      </p:sp>
      <p:pic>
        <p:nvPicPr>
          <p:cNvPr id="4" name="Picture 2" descr="http://webanatomy.net/anatomy/portal_system.jpg"/>
          <p:cNvPicPr>
            <a:picLocks noChangeAspect="1" noChangeArrowheads="1"/>
          </p:cNvPicPr>
          <p:nvPr/>
        </p:nvPicPr>
        <p:blipFill>
          <a:blip r:embed="rId2" cstate="print"/>
          <a:srcRect/>
          <a:stretch>
            <a:fillRect/>
          </a:stretch>
        </p:blipFill>
        <p:spPr bwMode="auto">
          <a:xfrm>
            <a:off x="1676400" y="1524000"/>
            <a:ext cx="5715000" cy="4943475"/>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Magnetic Resonance Angiography (MRA)</a:t>
            </a:r>
            <a:endParaRPr lang="en-US" sz="3000" dirty="0"/>
          </a:p>
        </p:txBody>
      </p:sp>
      <p:sp>
        <p:nvSpPr>
          <p:cNvPr id="3" name="Content Placeholder 2"/>
          <p:cNvSpPr>
            <a:spLocks noGrp="1"/>
          </p:cNvSpPr>
          <p:nvPr>
            <p:ph idx="1"/>
          </p:nvPr>
        </p:nvSpPr>
        <p:spPr/>
        <p:txBody>
          <a:bodyPr/>
          <a:lstStyle/>
          <a:p>
            <a:r>
              <a:rPr lang="en-US" dirty="0" smtClean="0"/>
              <a:t>Can provide three-dimensional, preoperative shunt images</a:t>
            </a:r>
          </a:p>
          <a:p>
            <a:endParaRPr lang="en-US" dirty="0" smtClean="0"/>
          </a:p>
          <a:p>
            <a:r>
              <a:rPr lang="en-US" dirty="0" smtClean="0"/>
              <a:t>More expensive than CTA</a:t>
            </a:r>
          </a:p>
          <a:p>
            <a:endParaRPr lang="en-US" dirty="0"/>
          </a:p>
        </p:txBody>
      </p:sp>
      <p:pic>
        <p:nvPicPr>
          <p:cNvPr id="72706" name="Picture 2" descr="mri.jpg"/>
          <p:cNvPicPr>
            <a:picLocks noChangeAspect="1" noChangeArrowheads="1"/>
          </p:cNvPicPr>
          <p:nvPr/>
        </p:nvPicPr>
        <p:blipFill>
          <a:blip r:embed="rId3" cstate="print"/>
          <a:srcRect/>
          <a:stretch>
            <a:fillRect/>
          </a:stretch>
        </p:blipFill>
        <p:spPr bwMode="auto">
          <a:xfrm>
            <a:off x="5181600" y="3733800"/>
            <a:ext cx="3371850" cy="2796169"/>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Portovenography</a:t>
            </a:r>
            <a:endParaRPr lang="en-US" dirty="0"/>
          </a:p>
        </p:txBody>
      </p:sp>
      <p:sp>
        <p:nvSpPr>
          <p:cNvPr id="3" name="Content Placeholder 2"/>
          <p:cNvSpPr>
            <a:spLocks noGrp="1"/>
          </p:cNvSpPr>
          <p:nvPr>
            <p:ph idx="1"/>
          </p:nvPr>
        </p:nvSpPr>
        <p:spPr/>
        <p:txBody>
          <a:bodyPr/>
          <a:lstStyle/>
          <a:p>
            <a:r>
              <a:rPr lang="en-US" dirty="0" smtClean="0"/>
              <a:t>Not commonly performed due to availability of less invasive imaging modalities</a:t>
            </a:r>
          </a:p>
          <a:p>
            <a:endParaRPr lang="en-US" dirty="0" smtClean="0"/>
          </a:p>
          <a:p>
            <a:pPr>
              <a:buNone/>
            </a:pPr>
            <a:r>
              <a:rPr lang="en-US" b="1" dirty="0" smtClean="0"/>
              <a:t>Types</a:t>
            </a:r>
          </a:p>
          <a:p>
            <a:endParaRPr lang="en-US" sz="1000" dirty="0" smtClean="0"/>
          </a:p>
          <a:p>
            <a:r>
              <a:rPr lang="en-US" dirty="0" smtClean="0"/>
              <a:t>Surgical mesenteric </a:t>
            </a:r>
            <a:r>
              <a:rPr lang="en-US" dirty="0" err="1" smtClean="0"/>
              <a:t>portography</a:t>
            </a:r>
            <a:r>
              <a:rPr lang="en-US" dirty="0" smtClean="0"/>
              <a:t> </a:t>
            </a:r>
          </a:p>
          <a:p>
            <a:endParaRPr lang="en-US" sz="1000" dirty="0" smtClean="0"/>
          </a:p>
          <a:p>
            <a:r>
              <a:rPr lang="en-US" dirty="0" err="1" smtClean="0"/>
              <a:t>Percutaneous</a:t>
            </a:r>
            <a:r>
              <a:rPr lang="en-US" dirty="0" smtClean="0"/>
              <a:t> </a:t>
            </a:r>
            <a:r>
              <a:rPr lang="en-US" dirty="0" err="1" smtClean="0"/>
              <a:t>splenic</a:t>
            </a:r>
            <a:r>
              <a:rPr lang="en-US" dirty="0" smtClean="0"/>
              <a:t> </a:t>
            </a:r>
            <a:r>
              <a:rPr lang="en-US" dirty="0" err="1" smtClean="0"/>
              <a:t>venography</a:t>
            </a:r>
            <a:endParaRPr lang="en-US" dirty="0" smtClean="0"/>
          </a:p>
          <a:p>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Portal </a:t>
            </a:r>
            <a:r>
              <a:rPr lang="en-US" dirty="0" err="1" smtClean="0"/>
              <a:t>Venography</a:t>
            </a:r>
            <a:endParaRPr lang="en-US" dirty="0"/>
          </a:p>
        </p:txBody>
      </p:sp>
      <p:sp>
        <p:nvSpPr>
          <p:cNvPr id="3" name="Content Placeholder 2"/>
          <p:cNvSpPr>
            <a:spLocks noGrp="1"/>
          </p:cNvSpPr>
          <p:nvPr>
            <p:ph idx="1"/>
          </p:nvPr>
        </p:nvSpPr>
        <p:spPr/>
        <p:txBody>
          <a:bodyPr>
            <a:normAutofit/>
          </a:bodyPr>
          <a:lstStyle/>
          <a:p>
            <a:r>
              <a:rPr lang="en-US" dirty="0" smtClean="0"/>
              <a:t>Most commonly performed angiographic test in dogs in cats</a:t>
            </a:r>
          </a:p>
          <a:p>
            <a:endParaRPr lang="en-US" sz="2200" dirty="0" smtClean="0"/>
          </a:p>
          <a:p>
            <a:r>
              <a:rPr lang="en-US" dirty="0" smtClean="0"/>
              <a:t>Excellent imaging and localization of shunting vessel(s)</a:t>
            </a:r>
          </a:p>
          <a:p>
            <a:endParaRPr lang="en-US" sz="2200" dirty="0" smtClean="0"/>
          </a:p>
          <a:p>
            <a:r>
              <a:rPr lang="en-US" dirty="0" smtClean="0"/>
              <a:t>Requires </a:t>
            </a:r>
            <a:r>
              <a:rPr lang="en-US" dirty="0" err="1" smtClean="0"/>
              <a:t>laparotomy</a:t>
            </a:r>
            <a:r>
              <a:rPr lang="en-US" dirty="0" smtClean="0"/>
              <a:t>, portable fluoroscopy and IV contrast material</a:t>
            </a:r>
          </a:p>
          <a:p>
            <a:endParaRPr lang="en-US" sz="2200" dirty="0" smtClean="0"/>
          </a:p>
          <a:p>
            <a:r>
              <a:rPr lang="en-US" dirty="0" smtClean="0"/>
              <a:t>Sensitivity of 85-100%</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contrast </a:t>
            </a:r>
            <a:r>
              <a:rPr lang="en-US" dirty="0" err="1" smtClean="0"/>
              <a:t>portogram</a:t>
            </a:r>
            <a:endParaRPr lang="en-US" dirty="0"/>
          </a:p>
        </p:txBody>
      </p:sp>
      <p:pic>
        <p:nvPicPr>
          <p:cNvPr id="4" name="Picture 2" descr="Hlth Cond: Fig. 3"/>
          <p:cNvPicPr>
            <a:picLocks noChangeAspect="1" noChangeArrowheads="1"/>
          </p:cNvPicPr>
          <p:nvPr/>
        </p:nvPicPr>
        <p:blipFill>
          <a:blip r:embed="rId3" cstate="print"/>
          <a:srcRect/>
          <a:stretch>
            <a:fillRect/>
          </a:stretch>
        </p:blipFill>
        <p:spPr bwMode="auto">
          <a:xfrm>
            <a:off x="1676400" y="1905000"/>
            <a:ext cx="6076426" cy="4038600"/>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err="1" smtClean="0"/>
              <a:t>Percutaneous</a:t>
            </a:r>
            <a:r>
              <a:rPr lang="en-US" sz="3800" dirty="0" smtClean="0"/>
              <a:t> </a:t>
            </a:r>
            <a:r>
              <a:rPr lang="en-US" sz="3800" dirty="0" err="1" smtClean="0"/>
              <a:t>Splenic</a:t>
            </a:r>
            <a:r>
              <a:rPr lang="en-US" sz="3800" dirty="0" smtClean="0"/>
              <a:t> </a:t>
            </a:r>
            <a:r>
              <a:rPr lang="en-US" sz="3800" dirty="0" err="1" smtClean="0"/>
              <a:t>Venography</a:t>
            </a:r>
            <a:endParaRPr lang="en-US" sz="3800" dirty="0"/>
          </a:p>
        </p:txBody>
      </p:sp>
      <p:sp>
        <p:nvSpPr>
          <p:cNvPr id="3" name="Content Placeholder 2"/>
          <p:cNvSpPr>
            <a:spLocks noGrp="1"/>
          </p:cNvSpPr>
          <p:nvPr>
            <p:ph idx="1"/>
          </p:nvPr>
        </p:nvSpPr>
        <p:spPr/>
        <p:txBody>
          <a:bodyPr>
            <a:normAutofit lnSpcReduction="10000"/>
          </a:bodyPr>
          <a:lstStyle/>
          <a:p>
            <a:r>
              <a:rPr lang="en-US" dirty="0" smtClean="0"/>
              <a:t>Simultaneous </a:t>
            </a:r>
            <a:r>
              <a:rPr lang="en-US" dirty="0" err="1" smtClean="0"/>
              <a:t>ultrasonographic</a:t>
            </a:r>
            <a:r>
              <a:rPr lang="en-US" dirty="0" smtClean="0"/>
              <a:t> and fluoroscopic evaluation of contrast material</a:t>
            </a:r>
          </a:p>
          <a:p>
            <a:endParaRPr lang="en-US" sz="2200" dirty="0" smtClean="0"/>
          </a:p>
          <a:p>
            <a:r>
              <a:rPr lang="en-US" dirty="0" smtClean="0"/>
              <a:t>Inject 2-4 ml/kg of sterile </a:t>
            </a:r>
            <a:r>
              <a:rPr lang="en-US" dirty="0" err="1" smtClean="0"/>
              <a:t>radiopaque</a:t>
            </a:r>
            <a:r>
              <a:rPr lang="en-US" dirty="0" smtClean="0"/>
              <a:t> contrast material as a bolus</a:t>
            </a:r>
          </a:p>
          <a:p>
            <a:pPr lvl="1"/>
            <a:r>
              <a:rPr lang="en-US" dirty="0" err="1" smtClean="0"/>
              <a:t>iohexol</a:t>
            </a:r>
            <a:r>
              <a:rPr lang="en-US" dirty="0" smtClean="0"/>
              <a:t> 240 to 360 mg/ml</a:t>
            </a:r>
          </a:p>
          <a:p>
            <a:endParaRPr lang="en-US" sz="2200" dirty="0" smtClean="0"/>
          </a:p>
          <a:p>
            <a:r>
              <a:rPr lang="en-US" dirty="0" smtClean="0"/>
              <a:t>Image </a:t>
            </a:r>
            <a:r>
              <a:rPr lang="en-US" dirty="0" err="1" smtClean="0"/>
              <a:t>splenic</a:t>
            </a:r>
            <a:r>
              <a:rPr lang="en-US" dirty="0" smtClean="0"/>
              <a:t> venous drainage through the portal vein</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Histopathology</a:t>
            </a:r>
            <a:endParaRPr lang="en-US" dirty="0"/>
          </a:p>
        </p:txBody>
      </p:sp>
      <p:sp>
        <p:nvSpPr>
          <p:cNvPr id="3" name="Content Placeholder 2"/>
          <p:cNvSpPr>
            <a:spLocks noGrp="1"/>
          </p:cNvSpPr>
          <p:nvPr>
            <p:ph idx="1"/>
          </p:nvPr>
        </p:nvSpPr>
        <p:spPr/>
        <p:txBody>
          <a:bodyPr>
            <a:normAutofit lnSpcReduction="10000"/>
          </a:bodyPr>
          <a:lstStyle/>
          <a:p>
            <a:r>
              <a:rPr lang="en-US" dirty="0" smtClean="0"/>
              <a:t>Liver biopsy</a:t>
            </a:r>
          </a:p>
          <a:p>
            <a:endParaRPr lang="en-US" sz="2200" dirty="0" smtClean="0"/>
          </a:p>
          <a:p>
            <a:r>
              <a:rPr lang="en-US" dirty="0" smtClean="0"/>
              <a:t>No statistical association between histological features and survival times</a:t>
            </a:r>
          </a:p>
          <a:p>
            <a:endParaRPr lang="en-US" sz="1000" dirty="0" smtClean="0"/>
          </a:p>
          <a:p>
            <a:endParaRPr lang="en-US" dirty="0" smtClean="0"/>
          </a:p>
          <a:p>
            <a:r>
              <a:rPr lang="en-US" dirty="0" smtClean="0"/>
              <a:t>Histological features associated with a poor prognosis:</a:t>
            </a:r>
          </a:p>
          <a:p>
            <a:pPr lvl="1"/>
            <a:r>
              <a:rPr lang="en-US" dirty="0" smtClean="0"/>
              <a:t>Fibrosis</a:t>
            </a:r>
          </a:p>
          <a:p>
            <a:pPr lvl="1"/>
            <a:r>
              <a:rPr lang="en-US" dirty="0" err="1" smtClean="0"/>
              <a:t>Biliary</a:t>
            </a:r>
            <a:r>
              <a:rPr lang="en-US" dirty="0" smtClean="0"/>
              <a:t> hyperplasia</a:t>
            </a:r>
          </a:p>
          <a:p>
            <a:pPr lvl="1"/>
            <a:r>
              <a:rPr lang="en-US" dirty="0" smtClean="0"/>
              <a:t>Necrosis</a:t>
            </a:r>
          </a:p>
          <a:p>
            <a:endParaRPr lang="en-US" dirty="0" smtClean="0"/>
          </a:p>
          <a:p>
            <a:endParaRPr lang="en-US" dirty="0"/>
          </a:p>
        </p:txBody>
      </p:sp>
      <p:sp>
        <p:nvSpPr>
          <p:cNvPr id="4" name="TextBox 3"/>
          <p:cNvSpPr txBox="1"/>
          <p:nvPr/>
        </p:nvSpPr>
        <p:spPr>
          <a:xfrm>
            <a:off x="5715000" y="5257800"/>
            <a:ext cx="2362200" cy="646331"/>
          </a:xfrm>
          <a:prstGeom prst="rect">
            <a:avLst/>
          </a:prstGeom>
          <a:noFill/>
        </p:spPr>
        <p:txBody>
          <a:bodyPr wrap="square" rtlCol="0">
            <a:spAutoFit/>
          </a:bodyPr>
          <a:lstStyle/>
          <a:p>
            <a:r>
              <a:rPr lang="en-US" dirty="0" smtClean="0"/>
              <a:t>Matthews KG,  2005</a:t>
            </a:r>
          </a:p>
          <a:p>
            <a:r>
              <a:rPr lang="en-US" dirty="0" smtClean="0"/>
              <a:t>Center, S, 1996</a:t>
            </a:r>
            <a:endParaRPr lang="en-US" dirty="0"/>
          </a:p>
        </p:txBody>
      </p:sp>
      <p:sp>
        <p:nvSpPr>
          <p:cNvPr id="5" name="TextBox 4"/>
          <p:cNvSpPr txBox="1"/>
          <p:nvPr/>
        </p:nvSpPr>
        <p:spPr>
          <a:xfrm>
            <a:off x="5715000" y="3429000"/>
            <a:ext cx="2438400" cy="369332"/>
          </a:xfrm>
          <a:prstGeom prst="rect">
            <a:avLst/>
          </a:prstGeom>
          <a:noFill/>
        </p:spPr>
        <p:txBody>
          <a:bodyPr wrap="square" rtlCol="0">
            <a:spAutoFit/>
          </a:bodyPr>
          <a:lstStyle/>
          <a:p>
            <a:r>
              <a:rPr lang="en-US" dirty="0" smtClean="0"/>
              <a:t>Parker JS, 2008</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pPr>
              <a:buNone/>
            </a:pPr>
            <a:r>
              <a:rPr lang="en-US" b="1" dirty="0" smtClean="0"/>
              <a:t>Medical management</a:t>
            </a:r>
          </a:p>
          <a:p>
            <a:r>
              <a:rPr lang="en-US" dirty="0" smtClean="0"/>
              <a:t>Decrease production and absorption of ammonia</a:t>
            </a:r>
          </a:p>
          <a:p>
            <a:endParaRPr lang="en-US" dirty="0" smtClean="0"/>
          </a:p>
          <a:p>
            <a:pPr>
              <a:buNone/>
            </a:pPr>
            <a:r>
              <a:rPr lang="en-US" b="1" dirty="0" smtClean="0"/>
              <a:t>Surgical management</a:t>
            </a:r>
          </a:p>
          <a:p>
            <a:r>
              <a:rPr lang="en-US" dirty="0" smtClean="0"/>
              <a:t>Redirection of blood through the liver parenchyma by attenuation of the shunting vessel</a:t>
            </a:r>
          </a:p>
          <a:p>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Management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Nutrition</a:t>
            </a:r>
          </a:p>
          <a:p>
            <a:endParaRPr lang="en-US" dirty="0" smtClean="0"/>
          </a:p>
          <a:p>
            <a:r>
              <a:rPr lang="en-US" dirty="0" smtClean="0"/>
              <a:t>Antibiotic therapy</a:t>
            </a:r>
          </a:p>
          <a:p>
            <a:endParaRPr lang="en-US" dirty="0" smtClean="0"/>
          </a:p>
          <a:p>
            <a:r>
              <a:rPr lang="en-US" dirty="0" smtClean="0"/>
              <a:t>Cathartics</a:t>
            </a:r>
          </a:p>
          <a:p>
            <a:endParaRPr lang="en-US" dirty="0" smtClean="0"/>
          </a:p>
          <a:p>
            <a:r>
              <a:rPr lang="en-US" dirty="0" err="1" smtClean="0"/>
              <a:t>Gastroprotectant</a:t>
            </a:r>
            <a:endParaRPr lang="en-US" dirty="0" smtClean="0"/>
          </a:p>
          <a:p>
            <a:endParaRPr lang="en-US" dirty="0" smtClean="0"/>
          </a:p>
          <a:p>
            <a:r>
              <a:rPr lang="en-US" dirty="0" smtClean="0"/>
              <a:t>Anti </a:t>
            </a:r>
            <a:r>
              <a:rPr lang="en-US" dirty="0" err="1" smtClean="0"/>
              <a:t>convulsants</a:t>
            </a:r>
            <a:endParaRPr lang="en-US" dirty="0" smtClean="0"/>
          </a:p>
          <a:p>
            <a:endParaRPr lang="en-US" dirty="0" smtClean="0"/>
          </a:p>
          <a:p>
            <a:r>
              <a:rPr lang="en-US" dirty="0" err="1" smtClean="0"/>
              <a:t>Hepatoprotective</a:t>
            </a:r>
            <a:r>
              <a:rPr lang="en-US" dirty="0" smtClean="0"/>
              <a:t> therapy</a:t>
            </a:r>
          </a:p>
          <a:p>
            <a:pPr>
              <a:buNone/>
            </a:pPr>
            <a:endParaRPr lang="en-US" dirty="0"/>
          </a:p>
        </p:txBody>
      </p:sp>
      <p:pic>
        <p:nvPicPr>
          <p:cNvPr id="62466" name="Picture 2" descr="http://www.fotosearch.com/bthumb/IMZ/IMZ001/jba0851.jpg"/>
          <p:cNvPicPr>
            <a:picLocks noChangeAspect="1" noChangeArrowheads="1"/>
          </p:cNvPicPr>
          <p:nvPr/>
        </p:nvPicPr>
        <p:blipFill>
          <a:blip r:embed="rId3" cstate="print"/>
          <a:srcRect/>
          <a:stretch>
            <a:fillRect/>
          </a:stretch>
        </p:blipFill>
        <p:spPr bwMode="auto">
          <a:xfrm>
            <a:off x="5943600" y="2133600"/>
            <a:ext cx="2486024" cy="2762251"/>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Nutritional Management</a:t>
            </a:r>
            <a:endParaRPr lang="en-US" dirty="0"/>
          </a:p>
        </p:txBody>
      </p:sp>
      <p:sp>
        <p:nvSpPr>
          <p:cNvPr id="4" name="Content Placeholder 3"/>
          <p:cNvSpPr>
            <a:spLocks noGrp="1"/>
          </p:cNvSpPr>
          <p:nvPr>
            <p:ph idx="1"/>
          </p:nvPr>
        </p:nvSpPr>
        <p:spPr/>
        <p:txBody>
          <a:bodyPr>
            <a:normAutofit lnSpcReduction="10000"/>
          </a:bodyPr>
          <a:lstStyle/>
          <a:p>
            <a:pPr>
              <a:buNone/>
            </a:pPr>
            <a:r>
              <a:rPr lang="en-US" b="1" dirty="0" smtClean="0"/>
              <a:t>Goals:</a:t>
            </a:r>
          </a:p>
          <a:p>
            <a:endParaRPr lang="en-US" sz="1000" dirty="0" smtClean="0"/>
          </a:p>
          <a:p>
            <a:r>
              <a:rPr lang="en-US" dirty="0" smtClean="0"/>
              <a:t>Provide adequate energy/nutrient intake</a:t>
            </a:r>
          </a:p>
          <a:p>
            <a:endParaRPr lang="en-US" dirty="0" smtClean="0"/>
          </a:p>
          <a:p>
            <a:r>
              <a:rPr lang="en-US" dirty="0" smtClean="0"/>
              <a:t>Maintain positive or neutral nitrogen balance</a:t>
            </a:r>
          </a:p>
          <a:p>
            <a:endParaRPr lang="en-US" dirty="0" smtClean="0"/>
          </a:p>
          <a:p>
            <a:r>
              <a:rPr lang="en-US" dirty="0" smtClean="0"/>
              <a:t>Supplement vitamins and micronutrients</a:t>
            </a:r>
          </a:p>
          <a:p>
            <a:endParaRPr lang="en-US" dirty="0" smtClean="0"/>
          </a:p>
          <a:p>
            <a:r>
              <a:rPr lang="en-US" dirty="0" smtClean="0"/>
              <a:t>Modifications for HE</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Nutritional Management</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Adequate energy/nutrient intake</a:t>
            </a:r>
          </a:p>
          <a:p>
            <a:endParaRPr lang="en-US" dirty="0" smtClean="0"/>
          </a:p>
          <a:p>
            <a:r>
              <a:rPr lang="en-US" dirty="0" smtClean="0"/>
              <a:t>If NOT </a:t>
            </a:r>
            <a:r>
              <a:rPr lang="en-US" dirty="0" err="1" smtClean="0"/>
              <a:t>encephalopathic</a:t>
            </a:r>
            <a:r>
              <a:rPr lang="en-US" dirty="0" smtClean="0"/>
              <a:t>: feed a normal maintenance diet</a:t>
            </a:r>
          </a:p>
          <a:p>
            <a:endParaRPr lang="en-US" dirty="0" smtClean="0"/>
          </a:p>
          <a:p>
            <a:r>
              <a:rPr lang="en-US" dirty="0" smtClean="0"/>
              <a:t>If </a:t>
            </a:r>
            <a:r>
              <a:rPr lang="en-US" dirty="0" err="1" smtClean="0"/>
              <a:t>encephalopathic</a:t>
            </a:r>
            <a:r>
              <a:rPr lang="en-US" dirty="0" smtClean="0"/>
              <a:t>:  restricted protein intake with frequent reassessment of:</a:t>
            </a:r>
          </a:p>
          <a:p>
            <a:pPr lvl="1"/>
            <a:r>
              <a:rPr lang="en-US" dirty="0" smtClean="0"/>
              <a:t>Body weight and condition</a:t>
            </a:r>
          </a:p>
          <a:p>
            <a:pPr lvl="1"/>
            <a:r>
              <a:rPr lang="en-US" dirty="0" smtClean="0"/>
              <a:t>Activity level</a:t>
            </a:r>
          </a:p>
          <a:p>
            <a:pPr lvl="1"/>
            <a:r>
              <a:rPr lang="en-US" dirty="0" smtClean="0"/>
              <a:t>Serum albumin, </a:t>
            </a:r>
            <a:r>
              <a:rPr lang="en-US" dirty="0" err="1" smtClean="0"/>
              <a:t>creatinine</a:t>
            </a:r>
            <a:endParaRPr lang="en-US" dirty="0"/>
          </a:p>
        </p:txBody>
      </p:sp>
      <p:pic>
        <p:nvPicPr>
          <p:cNvPr id="58370" name="Picture 2" descr="http://www.medicanimal.com/medicanimal/images/products/large/canine%20ld.jpg"/>
          <p:cNvPicPr>
            <a:picLocks noChangeAspect="1" noChangeArrowheads="1"/>
          </p:cNvPicPr>
          <p:nvPr/>
        </p:nvPicPr>
        <p:blipFill>
          <a:blip r:embed="rId3" cstate="print"/>
          <a:srcRect/>
          <a:stretch>
            <a:fillRect/>
          </a:stretch>
        </p:blipFill>
        <p:spPr bwMode="auto">
          <a:xfrm>
            <a:off x="6629400" y="4419600"/>
            <a:ext cx="1905000" cy="1905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Hepatic Microscopic Anatomy</a:t>
            </a:r>
            <a:endParaRPr lang="en-US" dirty="0"/>
          </a:p>
        </p:txBody>
      </p:sp>
      <p:sp>
        <p:nvSpPr>
          <p:cNvPr id="3" name="Content Placeholder 2"/>
          <p:cNvSpPr>
            <a:spLocks noGrp="1"/>
          </p:cNvSpPr>
          <p:nvPr>
            <p:ph idx="1"/>
          </p:nvPr>
        </p:nvSpPr>
        <p:spPr/>
        <p:txBody>
          <a:bodyPr/>
          <a:lstStyle/>
          <a:p>
            <a:r>
              <a:rPr lang="en-US" dirty="0" smtClean="0"/>
              <a:t>Portal Triad</a:t>
            </a:r>
          </a:p>
          <a:p>
            <a:pPr lvl="1"/>
            <a:endParaRPr lang="en-US" sz="1000" dirty="0" smtClean="0"/>
          </a:p>
          <a:p>
            <a:pPr lvl="1"/>
            <a:r>
              <a:rPr lang="en-US" sz="2400" dirty="0" smtClean="0"/>
              <a:t>Blood entering liver from Hepatic Artery and Portal Vein</a:t>
            </a:r>
          </a:p>
          <a:p>
            <a:endParaRPr lang="en-US" dirty="0" smtClean="0"/>
          </a:p>
          <a:p>
            <a:r>
              <a:rPr lang="en-US" dirty="0" smtClean="0"/>
              <a:t>3 main anatomic structures:</a:t>
            </a:r>
          </a:p>
          <a:p>
            <a:pPr lvl="1"/>
            <a:endParaRPr lang="en-US" sz="1000" dirty="0" smtClean="0"/>
          </a:p>
          <a:p>
            <a:pPr lvl="1"/>
            <a:r>
              <a:rPr lang="en-US" sz="2400" dirty="0" smtClean="0"/>
              <a:t>Branch of Hepatic Artery</a:t>
            </a:r>
          </a:p>
          <a:p>
            <a:pPr lvl="1"/>
            <a:r>
              <a:rPr lang="en-US" sz="2400" dirty="0" smtClean="0"/>
              <a:t>Branch of Portal Vein</a:t>
            </a:r>
          </a:p>
          <a:p>
            <a:pPr lvl="1"/>
            <a:r>
              <a:rPr lang="en-US" sz="2400" dirty="0" smtClean="0"/>
              <a:t>Bile duct</a:t>
            </a:r>
          </a:p>
          <a:p>
            <a:pPr>
              <a:buNone/>
            </a:pPr>
            <a:endParaRPr lang="en-US"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Quantity and Quality</a:t>
            </a:r>
            <a:endParaRPr lang="en-US" dirty="0"/>
          </a:p>
        </p:txBody>
      </p:sp>
      <p:sp>
        <p:nvSpPr>
          <p:cNvPr id="4" name="Content Placeholder 3"/>
          <p:cNvSpPr>
            <a:spLocks noGrp="1"/>
          </p:cNvSpPr>
          <p:nvPr>
            <p:ph idx="1"/>
          </p:nvPr>
        </p:nvSpPr>
        <p:spPr/>
        <p:txBody>
          <a:bodyPr/>
          <a:lstStyle/>
          <a:p>
            <a:r>
              <a:rPr lang="en-US" dirty="0" smtClean="0"/>
              <a:t>Feed smaller meals with increased frequency</a:t>
            </a:r>
          </a:p>
          <a:p>
            <a:endParaRPr lang="en-US" dirty="0" smtClean="0"/>
          </a:p>
          <a:p>
            <a:r>
              <a:rPr lang="en-US" dirty="0" smtClean="0"/>
              <a:t>Vegetable and dairy in dogs &gt; meat</a:t>
            </a:r>
          </a:p>
          <a:p>
            <a:endParaRPr lang="en-US" dirty="0" smtClean="0"/>
          </a:p>
          <a:p>
            <a:r>
              <a:rPr lang="en-US" dirty="0" smtClean="0"/>
              <a:t>Amino acid profile, </a:t>
            </a:r>
            <a:r>
              <a:rPr lang="en-US" dirty="0" err="1" smtClean="0"/>
              <a:t>methionine</a:t>
            </a:r>
            <a:r>
              <a:rPr lang="en-US" dirty="0" smtClean="0"/>
              <a:t> concentration and BCAA:AAA cannot predict </a:t>
            </a:r>
            <a:r>
              <a:rPr lang="en-US" dirty="0" err="1" smtClean="0"/>
              <a:t>encephalopathic</a:t>
            </a:r>
            <a:r>
              <a:rPr lang="en-US" dirty="0" smtClean="0"/>
              <a:t> potential of diets </a:t>
            </a:r>
          </a:p>
          <a:p>
            <a:pPr>
              <a:buNone/>
            </a:pPr>
            <a:endParaRPr lang="en-US" dirty="0"/>
          </a:p>
        </p:txBody>
      </p:sp>
      <p:sp>
        <p:nvSpPr>
          <p:cNvPr id="5" name="TextBox 4"/>
          <p:cNvSpPr txBox="1"/>
          <p:nvPr/>
        </p:nvSpPr>
        <p:spPr>
          <a:xfrm>
            <a:off x="5486400" y="6019800"/>
            <a:ext cx="2362200" cy="369332"/>
          </a:xfrm>
          <a:prstGeom prst="rect">
            <a:avLst/>
          </a:prstGeom>
          <a:noFill/>
        </p:spPr>
        <p:txBody>
          <a:bodyPr wrap="square" rtlCol="0">
            <a:spAutoFit/>
          </a:bodyPr>
          <a:lstStyle/>
          <a:p>
            <a:r>
              <a:rPr lang="en-US" dirty="0" smtClean="0"/>
              <a:t>Center SA, 1998</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Soy vs. Meat-Based Low-Protein Diet for Dogs with CPSS</a:t>
            </a:r>
            <a:endParaRPr lang="en-US" dirty="0"/>
          </a:p>
        </p:txBody>
      </p:sp>
      <p:sp>
        <p:nvSpPr>
          <p:cNvPr id="3" name="Content Placeholder 2"/>
          <p:cNvSpPr>
            <a:spLocks noGrp="1"/>
          </p:cNvSpPr>
          <p:nvPr>
            <p:ph idx="1"/>
          </p:nvPr>
        </p:nvSpPr>
        <p:spPr/>
        <p:txBody>
          <a:bodyPr/>
          <a:lstStyle/>
          <a:p>
            <a:r>
              <a:rPr lang="en-US" dirty="0" smtClean="0"/>
              <a:t>Prospective double-blind cross-over study</a:t>
            </a:r>
          </a:p>
          <a:p>
            <a:endParaRPr lang="en-US" sz="1000" dirty="0" smtClean="0"/>
          </a:p>
          <a:p>
            <a:r>
              <a:rPr lang="en-US" dirty="0" smtClean="0"/>
              <a:t>16 dogs with confirmed CPSS</a:t>
            </a:r>
          </a:p>
          <a:p>
            <a:endParaRPr lang="en-US" sz="1000" dirty="0" smtClean="0"/>
          </a:p>
          <a:p>
            <a:r>
              <a:rPr lang="en-US" dirty="0" smtClean="0"/>
              <a:t>Compared two diets:</a:t>
            </a:r>
          </a:p>
          <a:p>
            <a:pPr lvl="1"/>
            <a:r>
              <a:rPr lang="en-US" dirty="0" smtClean="0"/>
              <a:t>Test diet (Royal </a:t>
            </a:r>
            <a:r>
              <a:rPr lang="en-US" dirty="0" err="1" smtClean="0"/>
              <a:t>Canin</a:t>
            </a:r>
            <a:r>
              <a:rPr lang="en-US" dirty="0" smtClean="0"/>
              <a:t> Canine Hepatic)</a:t>
            </a:r>
          </a:p>
          <a:p>
            <a:pPr lvl="1"/>
            <a:r>
              <a:rPr lang="en-US" dirty="0" smtClean="0"/>
              <a:t>Control diet (low-protein, poultry)</a:t>
            </a:r>
            <a:endParaRPr lang="en-US" dirty="0"/>
          </a:p>
        </p:txBody>
      </p:sp>
      <p:sp>
        <p:nvSpPr>
          <p:cNvPr id="4" name="TextBox 3"/>
          <p:cNvSpPr txBox="1"/>
          <p:nvPr/>
        </p:nvSpPr>
        <p:spPr>
          <a:xfrm>
            <a:off x="6781800" y="6096000"/>
            <a:ext cx="1600200" cy="369332"/>
          </a:xfrm>
          <a:prstGeom prst="rect">
            <a:avLst/>
          </a:prstGeom>
          <a:noFill/>
        </p:spPr>
        <p:txBody>
          <a:bodyPr wrap="square" rtlCol="0">
            <a:spAutoFit/>
          </a:bodyPr>
          <a:lstStyle/>
          <a:p>
            <a:r>
              <a:rPr lang="en-US" dirty="0" err="1" smtClean="0"/>
              <a:t>Proot</a:t>
            </a:r>
            <a:r>
              <a:rPr lang="en-US" dirty="0" smtClean="0"/>
              <a:t> S, 2009</a:t>
            </a:r>
            <a:endParaRPr lang="en-US" dirty="0"/>
          </a:p>
        </p:txBody>
      </p:sp>
      <p:pic>
        <p:nvPicPr>
          <p:cNvPr id="6" name="Picture 2" descr="http://images.chemistdirect.co.uk/images/productimages/large/13466_main.jpg"/>
          <p:cNvPicPr>
            <a:picLocks noChangeAspect="1" noChangeArrowheads="1"/>
          </p:cNvPicPr>
          <p:nvPr/>
        </p:nvPicPr>
        <p:blipFill>
          <a:blip r:embed="rId3" cstate="print"/>
          <a:srcRect l="17699" r="18584"/>
          <a:stretch>
            <a:fillRect/>
          </a:stretch>
        </p:blipFill>
        <p:spPr bwMode="auto">
          <a:xfrm>
            <a:off x="7239000" y="3581400"/>
            <a:ext cx="1565809" cy="245745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Soy vs. Meat-Based Low-Protein Diet for Dogs with CPSS</a:t>
            </a:r>
            <a:endParaRPr lang="en-US" dirty="0"/>
          </a:p>
        </p:txBody>
      </p:sp>
      <p:sp>
        <p:nvSpPr>
          <p:cNvPr id="3" name="Content Placeholder 2"/>
          <p:cNvSpPr>
            <a:spLocks noGrp="1"/>
          </p:cNvSpPr>
          <p:nvPr>
            <p:ph idx="1"/>
          </p:nvPr>
        </p:nvSpPr>
        <p:spPr/>
        <p:txBody>
          <a:bodyPr/>
          <a:lstStyle/>
          <a:p>
            <a:r>
              <a:rPr lang="en-US" dirty="0" smtClean="0"/>
              <a:t>Both diets achieved a significant improvement in the HE score and PT time</a:t>
            </a:r>
          </a:p>
          <a:p>
            <a:endParaRPr lang="en-US" dirty="0" smtClean="0"/>
          </a:p>
          <a:p>
            <a:pPr>
              <a:buNone/>
            </a:pPr>
            <a:r>
              <a:rPr lang="en-US" b="1" dirty="0" smtClean="0"/>
              <a:t>Soy-based diet</a:t>
            </a:r>
          </a:p>
          <a:p>
            <a:r>
              <a:rPr lang="en-US" dirty="0" smtClean="0"/>
              <a:t>Significantly lowered blood NH</a:t>
            </a:r>
            <a:r>
              <a:rPr lang="en-US" baseline="-25000" dirty="0" smtClean="0"/>
              <a:t>3</a:t>
            </a:r>
            <a:r>
              <a:rPr lang="en-US" dirty="0" smtClean="0"/>
              <a:t> concentration</a:t>
            </a:r>
          </a:p>
          <a:p>
            <a:endParaRPr lang="en-US" sz="1000" dirty="0" smtClean="0"/>
          </a:p>
          <a:p>
            <a:r>
              <a:rPr lang="en-US" dirty="0" smtClean="0"/>
              <a:t>Higher fibrinogen concentration </a:t>
            </a:r>
          </a:p>
          <a:p>
            <a:pPr>
              <a:buNone/>
            </a:pPr>
            <a:r>
              <a:rPr lang="en-US" dirty="0" smtClean="0"/>
              <a:t>(p = 0.054)</a:t>
            </a:r>
          </a:p>
          <a:p>
            <a:endParaRPr lang="en-US" dirty="0"/>
          </a:p>
        </p:txBody>
      </p:sp>
      <p:sp>
        <p:nvSpPr>
          <p:cNvPr id="4" name="TextBox 3"/>
          <p:cNvSpPr txBox="1"/>
          <p:nvPr/>
        </p:nvSpPr>
        <p:spPr>
          <a:xfrm>
            <a:off x="6553200" y="6172200"/>
            <a:ext cx="1981200" cy="369332"/>
          </a:xfrm>
          <a:prstGeom prst="rect">
            <a:avLst/>
          </a:prstGeom>
          <a:noFill/>
        </p:spPr>
        <p:txBody>
          <a:bodyPr wrap="square" rtlCol="0">
            <a:spAutoFit/>
          </a:bodyPr>
          <a:lstStyle/>
          <a:p>
            <a:r>
              <a:rPr lang="en-US" dirty="0" err="1" smtClean="0"/>
              <a:t>Proot</a:t>
            </a:r>
            <a:r>
              <a:rPr lang="en-US" dirty="0" smtClean="0"/>
              <a:t> S, 2009</a:t>
            </a:r>
            <a:endParaRPr lang="en-US" dirty="0"/>
          </a:p>
        </p:txBody>
      </p:sp>
      <p:pic>
        <p:nvPicPr>
          <p:cNvPr id="61442" name="Picture 2" descr="http://www.fotosearch.com/bthumb/FDC/FDC002/929524.jpg"/>
          <p:cNvPicPr>
            <a:picLocks noChangeAspect="1" noChangeArrowheads="1"/>
          </p:cNvPicPr>
          <p:nvPr/>
        </p:nvPicPr>
        <p:blipFill>
          <a:blip r:embed="rId3" cstate="print"/>
          <a:srcRect/>
          <a:stretch>
            <a:fillRect/>
          </a:stretch>
        </p:blipFill>
        <p:spPr bwMode="auto">
          <a:xfrm>
            <a:off x="7010400" y="3276600"/>
            <a:ext cx="1701053" cy="2559108"/>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Soy vs. Meat-Based Low-Protein Diet for Dogs with CPSS</a:t>
            </a:r>
            <a:endParaRPr lang="en-US" dirty="0"/>
          </a:p>
        </p:txBody>
      </p:sp>
      <p:sp>
        <p:nvSpPr>
          <p:cNvPr id="3" name="Content Placeholder 2"/>
          <p:cNvSpPr>
            <a:spLocks noGrp="1"/>
          </p:cNvSpPr>
          <p:nvPr>
            <p:ph idx="1"/>
          </p:nvPr>
        </p:nvSpPr>
        <p:spPr/>
        <p:txBody>
          <a:bodyPr/>
          <a:lstStyle/>
          <a:p>
            <a:pPr>
              <a:buNone/>
            </a:pPr>
            <a:r>
              <a:rPr lang="en-US" b="1" dirty="0" smtClean="0"/>
              <a:t>Conclusion:</a:t>
            </a:r>
          </a:p>
          <a:p>
            <a:endParaRPr lang="en-US" sz="1000" dirty="0" smtClean="0"/>
          </a:p>
          <a:p>
            <a:r>
              <a:rPr lang="en-US" dirty="0" smtClean="0"/>
              <a:t>Soy-based diet would decrease risk of HE and give better support of liver function</a:t>
            </a:r>
          </a:p>
        </p:txBody>
      </p:sp>
      <p:sp>
        <p:nvSpPr>
          <p:cNvPr id="4" name="TextBox 3"/>
          <p:cNvSpPr txBox="1"/>
          <p:nvPr/>
        </p:nvSpPr>
        <p:spPr>
          <a:xfrm>
            <a:off x="6781800" y="6172200"/>
            <a:ext cx="1676400" cy="369332"/>
          </a:xfrm>
          <a:prstGeom prst="rect">
            <a:avLst/>
          </a:prstGeom>
          <a:noFill/>
        </p:spPr>
        <p:txBody>
          <a:bodyPr wrap="square" rtlCol="0">
            <a:spAutoFit/>
          </a:bodyPr>
          <a:lstStyle/>
          <a:p>
            <a:r>
              <a:rPr lang="en-US" dirty="0" err="1" smtClean="0"/>
              <a:t>Proot</a:t>
            </a:r>
            <a:r>
              <a:rPr lang="en-US" dirty="0" smtClean="0"/>
              <a:t> S, 2009</a:t>
            </a:r>
            <a:endParaRPr lang="en-US" dirty="0"/>
          </a:p>
        </p:txBody>
      </p:sp>
      <p:pic>
        <p:nvPicPr>
          <p:cNvPr id="35842" name="Picture 2" descr="http://www.fotosearch.com/bthumb/BDX/BDX322/bxp58596.jpg"/>
          <p:cNvPicPr>
            <a:picLocks noChangeAspect="1" noChangeArrowheads="1"/>
          </p:cNvPicPr>
          <p:nvPr/>
        </p:nvPicPr>
        <p:blipFill>
          <a:blip r:embed="rId2" cstate="print"/>
          <a:srcRect/>
          <a:stretch>
            <a:fillRect/>
          </a:stretch>
        </p:blipFill>
        <p:spPr bwMode="auto">
          <a:xfrm>
            <a:off x="3352800" y="3425844"/>
            <a:ext cx="3057525" cy="3075618"/>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Vitamins and Micronutrients</a:t>
            </a:r>
            <a:endParaRPr lang="en-US" dirty="0"/>
          </a:p>
        </p:txBody>
      </p:sp>
      <p:sp>
        <p:nvSpPr>
          <p:cNvPr id="4" name="Text Placeholder 3"/>
          <p:cNvSpPr>
            <a:spLocks noGrp="1"/>
          </p:cNvSpPr>
          <p:nvPr>
            <p:ph type="body" idx="1"/>
          </p:nvPr>
        </p:nvSpPr>
        <p:spPr/>
        <p:txBody>
          <a:bodyPr/>
          <a:lstStyle/>
          <a:p>
            <a:r>
              <a:rPr lang="en-US" dirty="0" smtClean="0"/>
              <a:t>vitamins</a:t>
            </a:r>
            <a:endParaRPr lang="en-US" dirty="0"/>
          </a:p>
        </p:txBody>
      </p:sp>
      <p:sp>
        <p:nvSpPr>
          <p:cNvPr id="5" name="Text Placeholder 4"/>
          <p:cNvSpPr>
            <a:spLocks noGrp="1"/>
          </p:cNvSpPr>
          <p:nvPr>
            <p:ph type="body" sz="half" idx="3"/>
          </p:nvPr>
        </p:nvSpPr>
        <p:spPr/>
        <p:txBody>
          <a:bodyPr/>
          <a:lstStyle/>
          <a:p>
            <a:r>
              <a:rPr lang="en-US" dirty="0" smtClean="0"/>
              <a:t>micronutrients</a:t>
            </a:r>
            <a:endParaRPr lang="en-US" dirty="0"/>
          </a:p>
        </p:txBody>
      </p:sp>
      <p:sp>
        <p:nvSpPr>
          <p:cNvPr id="3" name="Content Placeholder 2"/>
          <p:cNvSpPr>
            <a:spLocks noGrp="1"/>
          </p:cNvSpPr>
          <p:nvPr>
            <p:ph sz="quarter" idx="2"/>
          </p:nvPr>
        </p:nvSpPr>
        <p:spPr/>
        <p:txBody>
          <a:bodyPr>
            <a:normAutofit/>
          </a:bodyPr>
          <a:lstStyle/>
          <a:p>
            <a:r>
              <a:rPr lang="en-US" dirty="0" smtClean="0"/>
              <a:t>Vitamin B complex</a:t>
            </a:r>
          </a:p>
          <a:p>
            <a:endParaRPr lang="en-US" dirty="0" smtClean="0"/>
          </a:p>
          <a:p>
            <a:r>
              <a:rPr lang="en-US" dirty="0" smtClean="0"/>
              <a:t>Vitamin E</a:t>
            </a:r>
          </a:p>
          <a:p>
            <a:endParaRPr lang="en-US" dirty="0" smtClean="0"/>
          </a:p>
          <a:p>
            <a:r>
              <a:rPr lang="en-US" dirty="0" smtClean="0"/>
              <a:t>Thiamine</a:t>
            </a:r>
          </a:p>
          <a:p>
            <a:endParaRPr lang="en-US" dirty="0" smtClean="0"/>
          </a:p>
          <a:p>
            <a:r>
              <a:rPr lang="en-US" dirty="0" err="1" smtClean="0"/>
              <a:t>Arginine</a:t>
            </a:r>
            <a:endParaRPr lang="en-US" dirty="0" smtClean="0"/>
          </a:p>
          <a:p>
            <a:endParaRPr lang="en-US" dirty="0" smtClean="0"/>
          </a:p>
          <a:p>
            <a:r>
              <a:rPr lang="en-US" dirty="0" smtClean="0"/>
              <a:t>Vitamin K-1</a:t>
            </a:r>
          </a:p>
          <a:p>
            <a:endParaRPr lang="en-US" dirty="0" smtClean="0"/>
          </a:p>
        </p:txBody>
      </p:sp>
      <p:sp>
        <p:nvSpPr>
          <p:cNvPr id="6" name="Content Placeholder 5"/>
          <p:cNvSpPr>
            <a:spLocks noGrp="1"/>
          </p:cNvSpPr>
          <p:nvPr>
            <p:ph sz="quarter" idx="4"/>
          </p:nvPr>
        </p:nvSpPr>
        <p:spPr/>
        <p:txBody>
          <a:bodyPr/>
          <a:lstStyle/>
          <a:p>
            <a:r>
              <a:rPr lang="en-US" dirty="0" smtClean="0"/>
              <a:t>Copper restriction</a:t>
            </a:r>
          </a:p>
          <a:p>
            <a:endParaRPr lang="en-US" dirty="0" smtClean="0"/>
          </a:p>
          <a:p>
            <a:r>
              <a:rPr lang="en-US" dirty="0" smtClean="0"/>
              <a:t>Zinc</a:t>
            </a:r>
          </a:p>
          <a:p>
            <a:endParaRPr lang="en-US" dirty="0" smtClean="0"/>
          </a:p>
          <a:p>
            <a:r>
              <a:rPr lang="en-US" dirty="0" smtClean="0"/>
              <a:t>L-</a:t>
            </a:r>
            <a:r>
              <a:rPr lang="en-US" dirty="0" err="1" smtClean="0"/>
              <a:t>carnitine</a:t>
            </a:r>
            <a:endParaRPr lang="en-US" dirty="0" smtClean="0"/>
          </a:p>
          <a:p>
            <a:endParaRPr lang="en-US" dirty="0"/>
          </a:p>
        </p:txBody>
      </p:sp>
      <p:pic>
        <p:nvPicPr>
          <p:cNvPr id="50180" name="Picture 4" descr="http://www.fotosearch.com/bthumb/CSP/CSP044/k0440872.jpg"/>
          <p:cNvPicPr>
            <a:picLocks noChangeAspect="1" noChangeArrowheads="1"/>
          </p:cNvPicPr>
          <p:nvPr/>
        </p:nvPicPr>
        <p:blipFill>
          <a:blip r:embed="rId3" cstate="print"/>
          <a:srcRect/>
          <a:stretch>
            <a:fillRect/>
          </a:stretch>
        </p:blipFill>
        <p:spPr bwMode="auto">
          <a:xfrm>
            <a:off x="4648200" y="4419600"/>
            <a:ext cx="3143250" cy="2089339"/>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Antibiotic Therapy</a:t>
            </a:r>
            <a:endParaRPr lang="en-US" dirty="0"/>
          </a:p>
        </p:txBody>
      </p:sp>
      <p:sp>
        <p:nvSpPr>
          <p:cNvPr id="3" name="Content Placeholder 2"/>
          <p:cNvSpPr>
            <a:spLocks noGrp="1"/>
          </p:cNvSpPr>
          <p:nvPr>
            <p:ph idx="1"/>
          </p:nvPr>
        </p:nvSpPr>
        <p:spPr/>
        <p:txBody>
          <a:bodyPr>
            <a:normAutofit/>
          </a:bodyPr>
          <a:lstStyle/>
          <a:p>
            <a:r>
              <a:rPr lang="en-US" dirty="0" smtClean="0"/>
              <a:t>Activity against </a:t>
            </a:r>
            <a:r>
              <a:rPr lang="en-US" dirty="0" err="1" smtClean="0"/>
              <a:t>urease</a:t>
            </a:r>
            <a:r>
              <a:rPr lang="en-US" dirty="0" smtClean="0"/>
              <a:t>-producing bacteria</a:t>
            </a:r>
          </a:p>
          <a:p>
            <a:endParaRPr lang="en-US" sz="1000" dirty="0" smtClean="0"/>
          </a:p>
          <a:p>
            <a:endParaRPr lang="en-US" sz="1000" dirty="0" smtClean="0"/>
          </a:p>
          <a:p>
            <a:r>
              <a:rPr lang="en-US" dirty="0" smtClean="0"/>
              <a:t>Reduce production of intestinal ammonia</a:t>
            </a:r>
          </a:p>
          <a:p>
            <a:endParaRPr lang="en-US" sz="1100" dirty="0" smtClean="0"/>
          </a:p>
          <a:p>
            <a:endParaRPr lang="en-US" sz="1100" dirty="0" smtClean="0"/>
          </a:p>
          <a:p>
            <a:r>
              <a:rPr lang="en-US" dirty="0" smtClean="0"/>
              <a:t>Decrease risk of bacterial translocation</a:t>
            </a:r>
          </a:p>
          <a:p>
            <a:endParaRPr lang="en-US" sz="1000" dirty="0" smtClean="0"/>
          </a:p>
          <a:p>
            <a:pPr>
              <a:buNone/>
            </a:pPr>
            <a:endParaRPr lang="en-US" dirty="0" smtClean="0"/>
          </a:p>
        </p:txBody>
      </p:sp>
      <p:pic>
        <p:nvPicPr>
          <p:cNvPr id="55298" name="Picture 2" descr="http://t0.gstatic.com/images?q=tbn:A2hMiZs2LN_5CM:http://1.bp.blogspot.com/_qCM0lypaRCg/SxPysM4f34I/AAAAAAAAASA/AnzWCeU3i0E/s1600/Rain%2Bbacteria.jpg">
            <a:hlinkClick r:id="rId2"/>
          </p:cNvPr>
          <p:cNvPicPr>
            <a:picLocks noChangeAspect="1" noChangeArrowheads="1"/>
          </p:cNvPicPr>
          <p:nvPr/>
        </p:nvPicPr>
        <p:blipFill>
          <a:blip r:embed="rId3" cstate="print"/>
          <a:srcRect/>
          <a:stretch>
            <a:fillRect/>
          </a:stretch>
        </p:blipFill>
        <p:spPr bwMode="auto">
          <a:xfrm>
            <a:off x="5778844" y="4495800"/>
            <a:ext cx="2780268" cy="205740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Antibiotic Therapy</a:t>
            </a:r>
            <a:endParaRPr lang="en-US" dirty="0"/>
          </a:p>
        </p:txBody>
      </p:sp>
      <p:sp>
        <p:nvSpPr>
          <p:cNvPr id="3" name="Content Placeholder 2"/>
          <p:cNvSpPr>
            <a:spLocks noGrp="1"/>
          </p:cNvSpPr>
          <p:nvPr>
            <p:ph idx="1"/>
          </p:nvPr>
        </p:nvSpPr>
        <p:spPr/>
        <p:txBody>
          <a:bodyPr/>
          <a:lstStyle/>
          <a:p>
            <a:pPr>
              <a:buNone/>
            </a:pPr>
            <a:r>
              <a:rPr lang="en-US" b="1" dirty="0" smtClean="0"/>
              <a:t>Antibiotics</a:t>
            </a:r>
          </a:p>
          <a:p>
            <a:endParaRPr lang="en-US" sz="1000" dirty="0" smtClean="0"/>
          </a:p>
          <a:p>
            <a:r>
              <a:rPr lang="en-US" dirty="0" err="1" smtClean="0"/>
              <a:t>Metronidazole</a:t>
            </a:r>
            <a:r>
              <a:rPr lang="en-US" dirty="0" smtClean="0"/>
              <a:t> 7.5 mg/kg IV or PO q 12 h</a:t>
            </a:r>
          </a:p>
          <a:p>
            <a:endParaRPr lang="en-US" sz="1000" dirty="0" smtClean="0"/>
          </a:p>
          <a:p>
            <a:endParaRPr lang="en-US" sz="1000" dirty="0" smtClean="0"/>
          </a:p>
          <a:p>
            <a:r>
              <a:rPr lang="en-US" dirty="0" err="1" smtClean="0"/>
              <a:t>Ampicillin</a:t>
            </a:r>
            <a:r>
              <a:rPr lang="en-US" dirty="0" smtClean="0"/>
              <a:t> 22 mg/kg IV q 6 h</a:t>
            </a:r>
          </a:p>
          <a:p>
            <a:endParaRPr lang="en-US" sz="1000" dirty="0" smtClean="0"/>
          </a:p>
          <a:p>
            <a:endParaRPr lang="en-US" sz="1000" dirty="0" smtClean="0"/>
          </a:p>
          <a:p>
            <a:r>
              <a:rPr lang="en-US" dirty="0" smtClean="0"/>
              <a:t>Neomycin 22 mg/kg PO q 8 h</a:t>
            </a:r>
          </a:p>
          <a:p>
            <a:pPr lvl="1"/>
            <a:r>
              <a:rPr lang="en-US" dirty="0" err="1" smtClean="0"/>
              <a:t>Ototoxicity</a:t>
            </a:r>
            <a:r>
              <a:rPr lang="en-US" dirty="0" smtClean="0"/>
              <a:t>, </a:t>
            </a:r>
            <a:r>
              <a:rPr lang="en-US" dirty="0" err="1" smtClean="0"/>
              <a:t>nephrotoxicity</a:t>
            </a:r>
            <a:endParaRPr lang="en-US" dirty="0" smtClean="0"/>
          </a:p>
          <a:p>
            <a:endParaRPr lang="en-US" dirty="0"/>
          </a:p>
        </p:txBody>
      </p:sp>
      <p:pic>
        <p:nvPicPr>
          <p:cNvPr id="168962" name="Picture 2" descr="https://www.shopmedvet.com/images/large/RXMTN500-100.jpg"/>
          <p:cNvPicPr>
            <a:picLocks noChangeAspect="1" noChangeArrowheads="1"/>
          </p:cNvPicPr>
          <p:nvPr/>
        </p:nvPicPr>
        <p:blipFill>
          <a:blip r:embed="rId2" cstate="print"/>
          <a:srcRect l="19200" r="13600"/>
          <a:stretch>
            <a:fillRect/>
          </a:stretch>
        </p:blipFill>
        <p:spPr bwMode="auto">
          <a:xfrm>
            <a:off x="6858000" y="3886200"/>
            <a:ext cx="1600200" cy="2381250"/>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Cathartics</a:t>
            </a:r>
            <a:endParaRPr lang="en-US" dirty="0"/>
          </a:p>
        </p:txBody>
      </p:sp>
      <p:sp>
        <p:nvSpPr>
          <p:cNvPr id="3" name="Content Placeholder 2"/>
          <p:cNvSpPr>
            <a:spLocks noGrp="1"/>
          </p:cNvSpPr>
          <p:nvPr>
            <p:ph idx="1"/>
          </p:nvPr>
        </p:nvSpPr>
        <p:spPr/>
        <p:txBody>
          <a:bodyPr>
            <a:normAutofit/>
          </a:bodyPr>
          <a:lstStyle/>
          <a:p>
            <a:r>
              <a:rPr lang="en-US" dirty="0" err="1" smtClean="0"/>
              <a:t>Nonabsobable</a:t>
            </a:r>
            <a:r>
              <a:rPr lang="en-US" dirty="0" smtClean="0"/>
              <a:t> disaccharides</a:t>
            </a:r>
          </a:p>
          <a:p>
            <a:pPr>
              <a:buNone/>
            </a:pPr>
            <a:endParaRPr lang="en-US" dirty="0" smtClean="0"/>
          </a:p>
          <a:p>
            <a:r>
              <a:rPr lang="en-US" dirty="0" smtClean="0"/>
              <a:t>Promote the acidification of colonic contents</a:t>
            </a:r>
          </a:p>
          <a:p>
            <a:pPr lvl="1"/>
            <a:r>
              <a:rPr lang="en-US" dirty="0" smtClean="0"/>
              <a:t>Decreased bacterial numbers</a:t>
            </a:r>
          </a:p>
          <a:p>
            <a:pPr lvl="1"/>
            <a:r>
              <a:rPr lang="en-US" dirty="0" smtClean="0"/>
              <a:t>Elimination of ammonia and bacteria in feces</a:t>
            </a:r>
          </a:p>
          <a:p>
            <a:endParaRPr lang="en-US" dirty="0" smtClean="0"/>
          </a:p>
          <a:p>
            <a:r>
              <a:rPr lang="en-US" dirty="0" err="1" smtClean="0"/>
              <a:t>Lactulose</a:t>
            </a:r>
            <a:r>
              <a:rPr lang="en-US" dirty="0" smtClean="0"/>
              <a:t> 0.5-1 ml/kg PO q 6-8 h to effect of 2 to 3 soft stools per day</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Gastroprotectants</a:t>
            </a:r>
            <a:endParaRPr lang="en-US" dirty="0"/>
          </a:p>
        </p:txBody>
      </p:sp>
      <p:sp>
        <p:nvSpPr>
          <p:cNvPr id="3" name="Content Placeholder 2"/>
          <p:cNvSpPr>
            <a:spLocks noGrp="1"/>
          </p:cNvSpPr>
          <p:nvPr>
            <p:ph idx="1"/>
          </p:nvPr>
        </p:nvSpPr>
        <p:spPr/>
        <p:txBody>
          <a:bodyPr>
            <a:normAutofit lnSpcReduction="10000"/>
          </a:bodyPr>
          <a:lstStyle/>
          <a:p>
            <a:r>
              <a:rPr lang="en-US" dirty="0" smtClean="0"/>
              <a:t>Prevention and treatment of GI ulceration and hemorrhage</a:t>
            </a:r>
          </a:p>
          <a:p>
            <a:endParaRPr lang="en-US" dirty="0" smtClean="0"/>
          </a:p>
          <a:p>
            <a:pPr>
              <a:buNone/>
            </a:pPr>
            <a:r>
              <a:rPr lang="en-US" b="1" dirty="0" smtClean="0"/>
              <a:t>Antacids</a:t>
            </a:r>
          </a:p>
          <a:p>
            <a:r>
              <a:rPr lang="en-US" dirty="0" err="1" smtClean="0"/>
              <a:t>Famotidine</a:t>
            </a:r>
            <a:r>
              <a:rPr lang="en-US" dirty="0" smtClean="0"/>
              <a:t> 0.5-1 mg/kg/day PO</a:t>
            </a:r>
          </a:p>
          <a:p>
            <a:r>
              <a:rPr lang="en-US" dirty="0" err="1" smtClean="0"/>
              <a:t>Omeprazole</a:t>
            </a:r>
            <a:r>
              <a:rPr lang="en-US" dirty="0" smtClean="0"/>
              <a:t> 0.5-1 mg/kg/day PO</a:t>
            </a:r>
          </a:p>
          <a:p>
            <a:r>
              <a:rPr lang="en-US" dirty="0" err="1" smtClean="0"/>
              <a:t>Misoprostol</a:t>
            </a:r>
            <a:r>
              <a:rPr lang="en-US" dirty="0" smtClean="0"/>
              <a:t> 2-3 mcg/kg PO q 12 h</a:t>
            </a:r>
          </a:p>
          <a:p>
            <a:endParaRPr lang="en-US" dirty="0" smtClean="0"/>
          </a:p>
          <a:p>
            <a:pPr>
              <a:buNone/>
            </a:pPr>
            <a:r>
              <a:rPr lang="en-US" b="1" dirty="0" err="1" smtClean="0"/>
              <a:t>Protectants</a:t>
            </a:r>
            <a:endParaRPr lang="en-US" b="1" dirty="0" smtClean="0"/>
          </a:p>
          <a:p>
            <a:r>
              <a:rPr lang="en-US" dirty="0" err="1" smtClean="0"/>
              <a:t>Sucralfate</a:t>
            </a:r>
            <a:r>
              <a:rPr lang="en-US" dirty="0" smtClean="0"/>
              <a:t> 1 g/25 kg PO q 8 h</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Seizure Control</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Anticonvulsants</a:t>
            </a:r>
          </a:p>
          <a:p>
            <a:endParaRPr lang="en-US" dirty="0" smtClean="0"/>
          </a:p>
          <a:p>
            <a:r>
              <a:rPr lang="en-US" dirty="0" smtClean="0"/>
              <a:t>Avoid benzodiazepines (?)</a:t>
            </a:r>
          </a:p>
          <a:p>
            <a:pPr lvl="1"/>
            <a:r>
              <a:rPr lang="en-US" dirty="0" err="1" smtClean="0"/>
              <a:t>Midazolam</a:t>
            </a:r>
            <a:r>
              <a:rPr lang="en-US" dirty="0" smtClean="0"/>
              <a:t> </a:t>
            </a:r>
          </a:p>
          <a:p>
            <a:endParaRPr lang="en-US" dirty="0" smtClean="0"/>
          </a:p>
          <a:p>
            <a:r>
              <a:rPr lang="en-US" dirty="0" err="1" smtClean="0"/>
              <a:t>Levetiracetam</a:t>
            </a:r>
            <a:r>
              <a:rPr lang="en-US" dirty="0" smtClean="0"/>
              <a:t> (</a:t>
            </a:r>
            <a:r>
              <a:rPr lang="en-US" dirty="0" err="1" smtClean="0"/>
              <a:t>Keppra</a:t>
            </a:r>
            <a:r>
              <a:rPr lang="en-US" dirty="0" smtClean="0"/>
              <a:t>)</a:t>
            </a:r>
          </a:p>
          <a:p>
            <a:endParaRPr lang="en-US" dirty="0" smtClean="0"/>
          </a:p>
          <a:p>
            <a:r>
              <a:rPr lang="en-US" dirty="0" err="1" smtClean="0"/>
              <a:t>Zonisamide</a:t>
            </a:r>
            <a:endParaRPr lang="en-US" dirty="0" smtClean="0"/>
          </a:p>
          <a:p>
            <a:endParaRPr lang="en-US" dirty="0" smtClean="0"/>
          </a:p>
          <a:p>
            <a:r>
              <a:rPr lang="en-US" dirty="0" err="1" smtClean="0"/>
              <a:t>Phenobarbitol</a:t>
            </a:r>
            <a:endParaRPr lang="en-US" dirty="0" smtClean="0"/>
          </a:p>
          <a:p>
            <a:endParaRPr lang="en-US" dirty="0" smtClean="0"/>
          </a:p>
          <a:p>
            <a:r>
              <a:rPr lang="en-US" dirty="0" smtClean="0"/>
              <a:t>Potassium bromide</a:t>
            </a:r>
          </a:p>
          <a:p>
            <a:endParaRPr lang="en-US" dirty="0" smtClean="0"/>
          </a:p>
        </p:txBody>
      </p:sp>
      <p:pic>
        <p:nvPicPr>
          <p:cNvPr id="40962" name="Picture 2" descr="http://www.hkapi.hk/images/drugs_images/Keppra%2001.JPG"/>
          <p:cNvPicPr>
            <a:picLocks noChangeAspect="1" noChangeArrowheads="1"/>
          </p:cNvPicPr>
          <p:nvPr/>
        </p:nvPicPr>
        <p:blipFill>
          <a:blip r:embed="rId3" cstate="print"/>
          <a:srcRect/>
          <a:stretch>
            <a:fillRect/>
          </a:stretch>
        </p:blipFill>
        <p:spPr bwMode="auto">
          <a:xfrm>
            <a:off x="5410200" y="4038600"/>
            <a:ext cx="3091849" cy="232232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Hepatic Microscopic Anatomy</a:t>
            </a:r>
            <a:endParaRPr lang="en-US" dirty="0"/>
          </a:p>
        </p:txBody>
      </p:sp>
      <p:pic>
        <p:nvPicPr>
          <p:cNvPr id="17410" name="Picture 2" descr="http://www.deltagen.com/target/histologyatlas/atlas_files/digestive/liver_portal_triad_40x.jpg"/>
          <p:cNvPicPr>
            <a:picLocks noChangeAspect="1" noChangeArrowheads="1"/>
          </p:cNvPicPr>
          <p:nvPr/>
        </p:nvPicPr>
        <p:blipFill>
          <a:blip r:embed="rId2" cstate="print"/>
          <a:srcRect r="1088" b="6270"/>
          <a:stretch>
            <a:fillRect/>
          </a:stretch>
        </p:blipFill>
        <p:spPr bwMode="auto">
          <a:xfrm>
            <a:off x="1600200" y="1676400"/>
            <a:ext cx="6024282" cy="4267200"/>
          </a:xfrm>
          <a:prstGeom prst="rect">
            <a:avLst/>
          </a:prstGeo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r>
              <a:rPr lang="en-US" dirty="0" smtClean="0"/>
              <a:t>Seizure Control</a:t>
            </a:r>
            <a:endParaRPr lang="en-US" dirty="0"/>
          </a:p>
        </p:txBody>
      </p:sp>
      <p:sp>
        <p:nvSpPr>
          <p:cNvPr id="3" name="Content Placeholder 2"/>
          <p:cNvSpPr>
            <a:spLocks noGrp="1"/>
          </p:cNvSpPr>
          <p:nvPr>
            <p:ph idx="1"/>
          </p:nvPr>
        </p:nvSpPr>
        <p:spPr/>
        <p:txBody>
          <a:bodyPr/>
          <a:lstStyle/>
          <a:p>
            <a:pPr>
              <a:buNone/>
            </a:pPr>
            <a:r>
              <a:rPr lang="en-US" b="1" dirty="0" smtClean="0"/>
              <a:t>Decrease cerebral edema</a:t>
            </a:r>
          </a:p>
          <a:p>
            <a:endParaRPr lang="en-US" dirty="0" smtClean="0"/>
          </a:p>
          <a:p>
            <a:r>
              <a:rPr lang="en-US" dirty="0" err="1" smtClean="0"/>
              <a:t>Mannitol</a:t>
            </a:r>
            <a:r>
              <a:rPr lang="en-US" dirty="0" smtClean="0"/>
              <a:t> 0.5-1 g/kg IV bolus</a:t>
            </a:r>
          </a:p>
          <a:p>
            <a:endParaRPr lang="en-US" dirty="0" smtClean="0"/>
          </a:p>
          <a:p>
            <a:r>
              <a:rPr lang="en-US" dirty="0" smtClean="0"/>
              <a:t>Hypertonic saline</a:t>
            </a:r>
            <a:endParaRPr lang="en-US" dirty="0"/>
          </a:p>
        </p:txBody>
      </p:sp>
      <p:pic>
        <p:nvPicPr>
          <p:cNvPr id="38914" name="Picture 2" descr="http://www.mannitol.org/mannitol.jpg"/>
          <p:cNvPicPr>
            <a:picLocks noChangeAspect="1" noChangeArrowheads="1"/>
          </p:cNvPicPr>
          <p:nvPr/>
        </p:nvPicPr>
        <p:blipFill>
          <a:blip r:embed="rId2" cstate="print"/>
          <a:srcRect/>
          <a:stretch>
            <a:fillRect/>
          </a:stretch>
        </p:blipFill>
        <p:spPr bwMode="auto">
          <a:xfrm>
            <a:off x="6858000" y="3429000"/>
            <a:ext cx="1590675" cy="2964699"/>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Hepatoprotectant</a:t>
            </a:r>
            <a:r>
              <a:rPr lang="en-US" dirty="0" smtClean="0"/>
              <a:t> Therapy</a:t>
            </a:r>
            <a:endParaRPr lang="en-US" dirty="0"/>
          </a:p>
        </p:txBody>
      </p:sp>
      <p:sp>
        <p:nvSpPr>
          <p:cNvPr id="3" name="Content Placeholder 2"/>
          <p:cNvSpPr>
            <a:spLocks noGrp="1"/>
          </p:cNvSpPr>
          <p:nvPr>
            <p:ph sz="half" idx="1"/>
          </p:nvPr>
        </p:nvSpPr>
        <p:spPr>
          <a:xfrm>
            <a:off x="228600" y="1645920"/>
            <a:ext cx="4267200" cy="4526280"/>
          </a:xfrm>
        </p:spPr>
        <p:txBody>
          <a:bodyPr>
            <a:normAutofit/>
          </a:bodyPr>
          <a:lstStyle/>
          <a:p>
            <a:r>
              <a:rPr lang="en-US" dirty="0" smtClean="0"/>
              <a:t>S-</a:t>
            </a:r>
            <a:r>
              <a:rPr lang="en-US" dirty="0" err="1" smtClean="0"/>
              <a:t>adenosylmethionine</a:t>
            </a:r>
            <a:endParaRPr lang="en-US" dirty="0" smtClean="0"/>
          </a:p>
          <a:p>
            <a:pPr lvl="1"/>
            <a:r>
              <a:rPr lang="en-US" dirty="0" smtClean="0"/>
              <a:t>17-22 mg/kg/day</a:t>
            </a:r>
          </a:p>
          <a:p>
            <a:endParaRPr lang="en-US" dirty="0" smtClean="0"/>
          </a:p>
          <a:p>
            <a:r>
              <a:rPr lang="en-US" dirty="0" smtClean="0"/>
              <a:t>Milk thistle (</a:t>
            </a:r>
            <a:r>
              <a:rPr lang="en-US" dirty="0" err="1" smtClean="0"/>
              <a:t>Silymarin</a:t>
            </a:r>
            <a:r>
              <a:rPr lang="en-US" dirty="0" smtClean="0"/>
              <a:t>)</a:t>
            </a:r>
          </a:p>
          <a:p>
            <a:pPr lvl="1"/>
            <a:r>
              <a:rPr lang="en-US" dirty="0" smtClean="0"/>
              <a:t>8-20 mg/kg divided q8h </a:t>
            </a:r>
          </a:p>
          <a:p>
            <a:endParaRPr lang="en-US" dirty="0" smtClean="0"/>
          </a:p>
          <a:p>
            <a:r>
              <a:rPr lang="en-US" dirty="0" err="1" smtClean="0"/>
              <a:t>Ursodeoxycholic</a:t>
            </a:r>
            <a:r>
              <a:rPr lang="en-US" dirty="0" smtClean="0"/>
              <a:t> acid</a:t>
            </a:r>
          </a:p>
          <a:p>
            <a:pPr lvl="1"/>
            <a:r>
              <a:rPr lang="en-US" dirty="0" smtClean="0"/>
              <a:t>10-15 mg/kg/day</a:t>
            </a:r>
          </a:p>
          <a:p>
            <a:endParaRPr lang="en-US" dirty="0" smtClean="0"/>
          </a:p>
          <a:p>
            <a:endParaRPr lang="en-US" dirty="0" smtClean="0"/>
          </a:p>
          <a:p>
            <a:endParaRPr lang="en-US" dirty="0" smtClean="0"/>
          </a:p>
        </p:txBody>
      </p:sp>
      <p:sp>
        <p:nvSpPr>
          <p:cNvPr id="4" name="Content Placeholder 3"/>
          <p:cNvSpPr>
            <a:spLocks noGrp="1"/>
          </p:cNvSpPr>
          <p:nvPr>
            <p:ph sz="half" idx="2"/>
          </p:nvPr>
        </p:nvSpPr>
        <p:spPr>
          <a:xfrm>
            <a:off x="4572000" y="1645920"/>
            <a:ext cx="4267200" cy="4526280"/>
          </a:xfrm>
        </p:spPr>
        <p:txBody>
          <a:bodyPr>
            <a:normAutofit/>
          </a:bodyPr>
          <a:lstStyle/>
          <a:p>
            <a:endParaRPr lang="en-US" dirty="0" smtClean="0"/>
          </a:p>
          <a:p>
            <a:endParaRPr lang="en-US" dirty="0"/>
          </a:p>
        </p:txBody>
      </p:sp>
      <p:pic>
        <p:nvPicPr>
          <p:cNvPr id="37890" name="Picture 2" descr="http://www.petnutritionproducts.com/productimages/images/denamarin_large.jpg"/>
          <p:cNvPicPr>
            <a:picLocks noChangeAspect="1" noChangeArrowheads="1"/>
          </p:cNvPicPr>
          <p:nvPr/>
        </p:nvPicPr>
        <p:blipFill>
          <a:blip r:embed="rId2" cstate="print"/>
          <a:srcRect/>
          <a:stretch>
            <a:fillRect/>
          </a:stretch>
        </p:blipFill>
        <p:spPr bwMode="auto">
          <a:xfrm>
            <a:off x="5353692" y="4343400"/>
            <a:ext cx="3371208" cy="2000250"/>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Additional Therapies</a:t>
            </a:r>
            <a:endParaRPr lang="en-US" dirty="0"/>
          </a:p>
        </p:txBody>
      </p:sp>
      <p:sp>
        <p:nvSpPr>
          <p:cNvPr id="6" name="Content Placeholder 5"/>
          <p:cNvSpPr>
            <a:spLocks noGrp="1"/>
          </p:cNvSpPr>
          <p:nvPr>
            <p:ph idx="1"/>
          </p:nvPr>
        </p:nvSpPr>
        <p:spPr/>
        <p:txBody>
          <a:bodyPr>
            <a:normAutofit fontScale="92500" lnSpcReduction="10000"/>
          </a:bodyPr>
          <a:lstStyle/>
          <a:p>
            <a:pPr>
              <a:buNone/>
            </a:pPr>
            <a:r>
              <a:rPr lang="en-US" b="1" dirty="0" err="1" smtClean="0"/>
              <a:t>Probiotics</a:t>
            </a:r>
            <a:endParaRPr lang="en-US" b="1" dirty="0" smtClean="0"/>
          </a:p>
          <a:p>
            <a:endParaRPr lang="en-US" sz="1200" i="1" dirty="0" smtClean="0"/>
          </a:p>
          <a:p>
            <a:r>
              <a:rPr lang="en-US" i="1" dirty="0" smtClean="0"/>
              <a:t>Lactobacillus acidophilus</a:t>
            </a:r>
          </a:p>
          <a:p>
            <a:pPr>
              <a:buNone/>
            </a:pPr>
            <a:endParaRPr lang="en-US" b="1" dirty="0" smtClean="0"/>
          </a:p>
          <a:p>
            <a:pPr>
              <a:buNone/>
            </a:pPr>
            <a:r>
              <a:rPr lang="en-US" b="1" dirty="0" err="1" smtClean="0"/>
              <a:t>Flumazenil</a:t>
            </a:r>
            <a:endParaRPr lang="en-US" b="1" dirty="0" smtClean="0"/>
          </a:p>
          <a:p>
            <a:endParaRPr lang="en-US" sz="1100" dirty="0" smtClean="0"/>
          </a:p>
          <a:p>
            <a:r>
              <a:rPr lang="en-US" dirty="0" err="1" smtClean="0"/>
              <a:t>Benzodiazapine</a:t>
            </a:r>
            <a:r>
              <a:rPr lang="en-US" dirty="0" smtClean="0"/>
              <a:t> receptor antagonist</a:t>
            </a:r>
          </a:p>
          <a:p>
            <a:pPr>
              <a:buNone/>
            </a:pPr>
            <a:endParaRPr lang="en-US" sz="1200" dirty="0" smtClean="0"/>
          </a:p>
          <a:p>
            <a:r>
              <a:rPr lang="en-US" dirty="0" smtClean="0"/>
              <a:t>Short-term improvement in human patients with HE and cirrhosis</a:t>
            </a:r>
          </a:p>
          <a:p>
            <a:endParaRPr lang="en-US" sz="1100" dirty="0" smtClean="0"/>
          </a:p>
          <a:p>
            <a:r>
              <a:rPr lang="en-US" dirty="0" smtClean="0"/>
              <a:t>Have failed to demonstrate a significant effect on recovery or survival</a:t>
            </a:r>
          </a:p>
        </p:txBody>
      </p:sp>
      <p:sp>
        <p:nvSpPr>
          <p:cNvPr id="7" name="TextBox 6"/>
          <p:cNvSpPr txBox="1"/>
          <p:nvPr/>
        </p:nvSpPr>
        <p:spPr>
          <a:xfrm>
            <a:off x="6019800" y="5943600"/>
            <a:ext cx="2057400" cy="369332"/>
          </a:xfrm>
          <a:prstGeom prst="rect">
            <a:avLst/>
          </a:prstGeom>
          <a:noFill/>
        </p:spPr>
        <p:txBody>
          <a:bodyPr wrap="square" rtlCol="0">
            <a:spAutoFit/>
          </a:bodyPr>
          <a:lstStyle/>
          <a:p>
            <a:r>
              <a:rPr lang="en-US" dirty="0" smtClean="0"/>
              <a:t>Lock BG, 2006</a:t>
            </a:r>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Novel Therapeutic Strategies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600200" y="1524000"/>
            <a:ext cx="6250781" cy="4800600"/>
          </a:xfrm>
          <a:prstGeom prst="rect">
            <a:avLst/>
          </a:prstGeom>
          <a:noFill/>
          <a:ln w="9525">
            <a:noFill/>
            <a:miter lim="800000"/>
            <a:headEnd/>
            <a:tailEnd/>
          </a:ln>
        </p:spPr>
      </p:pic>
      <p:sp>
        <p:nvSpPr>
          <p:cNvPr id="6" name="TextBox 5"/>
          <p:cNvSpPr txBox="1"/>
          <p:nvPr/>
        </p:nvSpPr>
        <p:spPr>
          <a:xfrm>
            <a:off x="7010400" y="6324600"/>
            <a:ext cx="1752600" cy="369332"/>
          </a:xfrm>
          <a:prstGeom prst="rect">
            <a:avLst/>
          </a:prstGeom>
          <a:noFill/>
        </p:spPr>
        <p:txBody>
          <a:bodyPr wrap="square" rtlCol="0">
            <a:spAutoFit/>
          </a:bodyPr>
          <a:lstStyle/>
          <a:p>
            <a:r>
              <a:rPr lang="en-US" dirty="0" err="1" smtClean="0"/>
              <a:t>Seyan</a:t>
            </a:r>
            <a:r>
              <a:rPr lang="en-US" dirty="0" smtClean="0"/>
              <a:t> AS, 2010</a:t>
            </a: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Medical Management</a:t>
            </a:r>
            <a:endParaRPr lang="en-US" dirty="0"/>
          </a:p>
        </p:txBody>
      </p:sp>
      <p:sp>
        <p:nvSpPr>
          <p:cNvPr id="6" name="Content Placeholder 5"/>
          <p:cNvSpPr>
            <a:spLocks noGrp="1"/>
          </p:cNvSpPr>
          <p:nvPr>
            <p:ph idx="1"/>
          </p:nvPr>
        </p:nvSpPr>
        <p:spPr/>
        <p:txBody>
          <a:bodyPr>
            <a:normAutofit fontScale="92500" lnSpcReduction="20000"/>
          </a:bodyPr>
          <a:lstStyle/>
          <a:p>
            <a:r>
              <a:rPr lang="en-US" dirty="0" smtClean="0"/>
              <a:t>&gt; 50% of dogs treated with medical therapy alone will be euthanized within 10 months of diagnosis</a:t>
            </a:r>
          </a:p>
          <a:p>
            <a:endParaRPr lang="en-US" dirty="0" smtClean="0"/>
          </a:p>
          <a:p>
            <a:r>
              <a:rPr lang="en-US" dirty="0" smtClean="0"/>
              <a:t>Approximately 33% can survive long term </a:t>
            </a:r>
          </a:p>
          <a:p>
            <a:endParaRPr lang="en-US" dirty="0" smtClean="0"/>
          </a:p>
          <a:p>
            <a:r>
              <a:rPr lang="en-US" dirty="0" smtClean="0"/>
              <a:t>Long-term survival is better with EHPSS than IHPSS</a:t>
            </a:r>
          </a:p>
          <a:p>
            <a:endParaRPr lang="en-US" dirty="0" smtClean="0"/>
          </a:p>
          <a:p>
            <a:r>
              <a:rPr lang="en-US" dirty="0" smtClean="0"/>
              <a:t>Euthanasia most often due to recurrent HE or portal hypertension</a:t>
            </a:r>
          </a:p>
          <a:p>
            <a:endParaRPr lang="en-US" dirty="0"/>
          </a:p>
        </p:txBody>
      </p:sp>
      <p:sp>
        <p:nvSpPr>
          <p:cNvPr id="4" name="TextBox 3"/>
          <p:cNvSpPr txBox="1"/>
          <p:nvPr/>
        </p:nvSpPr>
        <p:spPr>
          <a:xfrm>
            <a:off x="6019800" y="6172200"/>
            <a:ext cx="2057400" cy="369332"/>
          </a:xfrm>
          <a:prstGeom prst="rect">
            <a:avLst/>
          </a:prstGeom>
          <a:noFill/>
        </p:spPr>
        <p:txBody>
          <a:bodyPr wrap="square" rtlCol="0">
            <a:spAutoFit/>
          </a:bodyPr>
          <a:lstStyle/>
          <a:p>
            <a:r>
              <a:rPr lang="en-US" dirty="0" smtClean="0"/>
              <a:t>Richter KP, 2003</a:t>
            </a: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a:t>
            </a:r>
            <a:endParaRPr lang="en-US" dirty="0"/>
          </a:p>
        </p:txBody>
      </p:sp>
      <p:sp>
        <p:nvSpPr>
          <p:cNvPr id="3" name="Content Placeholder 2"/>
          <p:cNvSpPr>
            <a:spLocks noGrp="1"/>
          </p:cNvSpPr>
          <p:nvPr>
            <p:ph idx="1"/>
          </p:nvPr>
        </p:nvSpPr>
        <p:spPr/>
        <p:txBody>
          <a:bodyPr/>
          <a:lstStyle/>
          <a:p>
            <a:r>
              <a:rPr lang="en-US" dirty="0" smtClean="0"/>
              <a:t>Redirection of blood through the liver parenchyma by attenuation of the shunting vessel</a:t>
            </a:r>
          </a:p>
          <a:p>
            <a:endParaRPr lang="en-US" dirty="0"/>
          </a:p>
        </p:txBody>
      </p:sp>
      <p:pic>
        <p:nvPicPr>
          <p:cNvPr id="35842" name="Picture 2" descr="http://www.fotosearch.com/bthumb/PHT/PHT287/PAA290000038.jpg"/>
          <p:cNvPicPr>
            <a:picLocks noChangeAspect="1" noChangeArrowheads="1"/>
          </p:cNvPicPr>
          <p:nvPr/>
        </p:nvPicPr>
        <p:blipFill>
          <a:blip r:embed="rId2" cstate="print"/>
          <a:srcRect/>
          <a:stretch>
            <a:fillRect/>
          </a:stretch>
        </p:blipFill>
        <p:spPr bwMode="auto">
          <a:xfrm>
            <a:off x="5638800" y="3352800"/>
            <a:ext cx="2990850" cy="2990852"/>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Preoperative Stabilization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Initiate therapy to support and improve liver function prior to anesthesia</a:t>
            </a:r>
          </a:p>
          <a:p>
            <a:endParaRPr lang="en-US" sz="1100" dirty="0" smtClean="0"/>
          </a:p>
          <a:p>
            <a:r>
              <a:rPr lang="en-US" dirty="0" smtClean="0"/>
              <a:t>Correct fluid and electrolyte abnormalities</a:t>
            </a:r>
          </a:p>
          <a:p>
            <a:endParaRPr lang="en-US" sz="1100" dirty="0" smtClean="0"/>
          </a:p>
          <a:p>
            <a:r>
              <a:rPr lang="en-US" dirty="0" smtClean="0"/>
              <a:t>Anticonvulsant therapy</a:t>
            </a:r>
          </a:p>
          <a:p>
            <a:endParaRPr lang="en-US" sz="1000" dirty="0" smtClean="0"/>
          </a:p>
          <a:p>
            <a:r>
              <a:rPr lang="en-US" dirty="0" smtClean="0"/>
              <a:t>Treatment for HE if present</a:t>
            </a:r>
          </a:p>
          <a:p>
            <a:endParaRPr lang="en-US" sz="1000" dirty="0" smtClean="0"/>
          </a:p>
          <a:p>
            <a:r>
              <a:rPr lang="en-US" dirty="0" smtClean="0"/>
              <a:t>Control vomiting and diarrhea</a:t>
            </a:r>
          </a:p>
          <a:p>
            <a:endParaRPr lang="en-US" sz="1100" dirty="0" smtClean="0"/>
          </a:p>
          <a:p>
            <a:r>
              <a:rPr lang="en-US" dirty="0" smtClean="0"/>
              <a:t>Plasma transfusion</a:t>
            </a:r>
          </a:p>
          <a:p>
            <a:endParaRPr lang="en-US" dirty="0" smtClean="0"/>
          </a:p>
          <a:p>
            <a:endParaRPr lang="en-US" dirty="0" smtClean="0"/>
          </a:p>
          <a:p>
            <a:pPr>
              <a:buNone/>
            </a:pPr>
            <a:endParaRPr lang="en-US" dirty="0"/>
          </a:p>
        </p:txBody>
      </p:sp>
      <p:pic>
        <p:nvPicPr>
          <p:cNvPr id="40962" name="Picture 2" descr="#19439 Chubby Orange Tabby Cat In A Hospital Gown And Slippers Walking With Iv Fluids Clipart by DJArt"/>
          <p:cNvPicPr>
            <a:picLocks noChangeAspect="1" noChangeArrowheads="1"/>
          </p:cNvPicPr>
          <p:nvPr/>
        </p:nvPicPr>
        <p:blipFill>
          <a:blip r:embed="rId3" cstate="print"/>
          <a:srcRect/>
          <a:stretch>
            <a:fillRect/>
          </a:stretch>
        </p:blipFill>
        <p:spPr bwMode="auto">
          <a:xfrm>
            <a:off x="6629400" y="3505200"/>
            <a:ext cx="2191385" cy="2266950"/>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Prophylactic Anticonvulsant Therapy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Prophylactic antibiotics did not significantly reduce the risk of postoperative neurologic signs in dogs with PSS but may have reduced their severity</a:t>
            </a:r>
          </a:p>
          <a:p>
            <a:endParaRPr lang="en-US" dirty="0" smtClean="0"/>
          </a:p>
          <a:p>
            <a:pPr>
              <a:buNone/>
            </a:pPr>
            <a:r>
              <a:rPr lang="en-US" b="1" dirty="0" err="1" smtClean="0"/>
              <a:t>Phenobarbitol</a:t>
            </a:r>
            <a:endParaRPr lang="en-US" b="1" dirty="0" smtClean="0"/>
          </a:p>
          <a:p>
            <a:r>
              <a:rPr lang="en-US" dirty="0" smtClean="0"/>
              <a:t>1 to 2 mg/kg PO q 12 h</a:t>
            </a:r>
          </a:p>
          <a:p>
            <a:pPr>
              <a:buNone/>
            </a:pPr>
            <a:endParaRPr lang="en-US" dirty="0" smtClean="0"/>
          </a:p>
          <a:p>
            <a:pPr>
              <a:buNone/>
            </a:pPr>
            <a:r>
              <a:rPr lang="en-US" b="1" dirty="0" smtClean="0"/>
              <a:t>Potassium bromide</a:t>
            </a:r>
          </a:p>
          <a:p>
            <a:r>
              <a:rPr lang="en-US" dirty="0" smtClean="0"/>
              <a:t>Loading dose: 100 mg/kg PO q 6 h x 4 doses</a:t>
            </a:r>
          </a:p>
          <a:p>
            <a:r>
              <a:rPr lang="en-US" dirty="0" smtClean="0"/>
              <a:t>Maintenance dose: 60 to 100 mg/kg PO SID</a:t>
            </a:r>
            <a:endParaRPr lang="en-US" dirty="0"/>
          </a:p>
        </p:txBody>
      </p:sp>
      <p:sp>
        <p:nvSpPr>
          <p:cNvPr id="4" name="TextBox 3"/>
          <p:cNvSpPr txBox="1"/>
          <p:nvPr/>
        </p:nvSpPr>
        <p:spPr>
          <a:xfrm>
            <a:off x="6858000" y="2971800"/>
            <a:ext cx="1981200" cy="369332"/>
          </a:xfrm>
          <a:prstGeom prst="rect">
            <a:avLst/>
          </a:prstGeom>
          <a:noFill/>
        </p:spPr>
        <p:txBody>
          <a:bodyPr wrap="square" rtlCol="0">
            <a:spAutoFit/>
          </a:bodyPr>
          <a:lstStyle/>
          <a:p>
            <a:r>
              <a:rPr lang="en-US" dirty="0" err="1" smtClean="0"/>
              <a:t>Tisdall</a:t>
            </a:r>
            <a:r>
              <a:rPr lang="en-US" dirty="0" smtClean="0"/>
              <a:t> PLC, 2000</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Procedures include:</a:t>
            </a:r>
          </a:p>
          <a:p>
            <a:endParaRPr lang="en-US" dirty="0" smtClean="0"/>
          </a:p>
          <a:p>
            <a:r>
              <a:rPr lang="en-US" dirty="0" smtClean="0"/>
              <a:t>Suture ligation</a:t>
            </a:r>
          </a:p>
          <a:p>
            <a:endParaRPr lang="en-US" dirty="0" smtClean="0"/>
          </a:p>
          <a:p>
            <a:r>
              <a:rPr lang="en-US" dirty="0" smtClean="0"/>
              <a:t>Cellophane banding</a:t>
            </a:r>
          </a:p>
          <a:p>
            <a:endParaRPr lang="en-US" dirty="0" smtClean="0"/>
          </a:p>
          <a:p>
            <a:r>
              <a:rPr lang="en-US" dirty="0" err="1" smtClean="0"/>
              <a:t>Ameroid</a:t>
            </a:r>
            <a:r>
              <a:rPr lang="en-US" dirty="0" smtClean="0"/>
              <a:t> ring constrictor</a:t>
            </a:r>
          </a:p>
          <a:p>
            <a:endParaRPr lang="en-US" dirty="0" smtClean="0"/>
          </a:p>
          <a:p>
            <a:r>
              <a:rPr lang="en-US" dirty="0" err="1" smtClean="0"/>
              <a:t>Thrombogenic</a:t>
            </a:r>
            <a:r>
              <a:rPr lang="en-US" dirty="0" smtClean="0"/>
              <a:t> intravascular coil</a:t>
            </a:r>
          </a:p>
          <a:p>
            <a:endParaRPr lang="en-US" dirty="0" smtClean="0"/>
          </a:p>
          <a:p>
            <a:r>
              <a:rPr lang="en-US" dirty="0" smtClean="0"/>
              <a:t>Hydraulic </a:t>
            </a:r>
            <a:r>
              <a:rPr lang="en-US" dirty="0" err="1" smtClean="0"/>
              <a:t>occluder</a:t>
            </a:r>
            <a:r>
              <a:rPr lang="en-US" dirty="0" smtClean="0"/>
              <a:t> </a:t>
            </a:r>
          </a:p>
          <a:p>
            <a:endParaRPr lang="en-US" dirty="0"/>
          </a:p>
        </p:txBody>
      </p:sp>
      <p:pic>
        <p:nvPicPr>
          <p:cNvPr id="34818" name="Picture 2" descr="http://www.vetsurgerycentral.com/images/liver/pss/pss1.jpg"/>
          <p:cNvPicPr>
            <a:picLocks noChangeAspect="1" noChangeArrowheads="1"/>
          </p:cNvPicPr>
          <p:nvPr/>
        </p:nvPicPr>
        <p:blipFill>
          <a:blip r:embed="rId3" cstate="print"/>
          <a:srcRect/>
          <a:stretch>
            <a:fillRect/>
          </a:stretch>
        </p:blipFill>
        <p:spPr bwMode="auto">
          <a:xfrm>
            <a:off x="5410200" y="2133600"/>
            <a:ext cx="3133725" cy="2352209"/>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Shunt Attenuation</a:t>
            </a:r>
            <a:endParaRPr lang="en-US" dirty="0"/>
          </a:p>
        </p:txBody>
      </p:sp>
      <p:sp>
        <p:nvSpPr>
          <p:cNvPr id="3" name="Content Placeholder 2"/>
          <p:cNvSpPr>
            <a:spLocks noGrp="1"/>
          </p:cNvSpPr>
          <p:nvPr>
            <p:ph idx="1"/>
          </p:nvPr>
        </p:nvSpPr>
        <p:spPr>
          <a:xfrm>
            <a:off x="457200" y="1646237"/>
            <a:ext cx="8458200" cy="4526280"/>
          </a:xfrm>
        </p:spPr>
        <p:txBody>
          <a:bodyPr>
            <a:normAutofit/>
          </a:bodyPr>
          <a:lstStyle/>
          <a:p>
            <a:r>
              <a:rPr lang="en-US" dirty="0" smtClean="0"/>
              <a:t>Shunt is temporarily occluded for 3 to 5 minutes</a:t>
            </a:r>
          </a:p>
          <a:p>
            <a:endParaRPr lang="en-US" sz="1100" dirty="0" smtClean="0"/>
          </a:p>
          <a:p>
            <a:r>
              <a:rPr lang="en-US" dirty="0" smtClean="0"/>
              <a:t>Viscera evaluated for portal hypertension</a:t>
            </a:r>
          </a:p>
          <a:p>
            <a:endParaRPr lang="en-US" sz="1100" dirty="0" smtClean="0"/>
          </a:p>
          <a:p>
            <a:r>
              <a:rPr lang="en-US" dirty="0" smtClean="0"/>
              <a:t>Measure portal and central venous pressures</a:t>
            </a:r>
          </a:p>
          <a:p>
            <a:pPr lvl="1"/>
            <a:r>
              <a:rPr lang="en-US" dirty="0" smtClean="0"/>
              <a:t>Normal portal pressure: 8 to 13 cmH</a:t>
            </a:r>
            <a:r>
              <a:rPr lang="en-US" baseline="-25000" dirty="0" smtClean="0"/>
              <a:t>2</a:t>
            </a:r>
            <a:r>
              <a:rPr lang="en-US" dirty="0" smtClean="0"/>
              <a:t>0</a:t>
            </a:r>
          </a:p>
          <a:p>
            <a:pPr lvl="1"/>
            <a:r>
              <a:rPr lang="en-US" dirty="0" smtClean="0"/>
              <a:t>Post-ligation:  max 17 to 24 cm H</a:t>
            </a:r>
            <a:r>
              <a:rPr lang="en-US" baseline="-25000" dirty="0" smtClean="0"/>
              <a:t>2</a:t>
            </a:r>
            <a:r>
              <a:rPr lang="en-US" dirty="0" smtClean="0"/>
              <a:t>O</a:t>
            </a:r>
          </a:p>
          <a:p>
            <a:pPr lvl="1"/>
            <a:r>
              <a:rPr lang="en-US" dirty="0" smtClean="0"/>
              <a:t>Maximum change: 9 to 10 cm H</a:t>
            </a:r>
            <a:r>
              <a:rPr lang="en-US" baseline="-25000" dirty="0" smtClean="0"/>
              <a:t>2</a:t>
            </a:r>
            <a:r>
              <a:rPr lang="en-US" dirty="0" smtClean="0"/>
              <a:t>O </a:t>
            </a:r>
          </a:p>
          <a:p>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2130</TotalTime>
  <Words>5848</Words>
  <Application>Microsoft Office PowerPoint</Application>
  <PresentationFormat>On-screen Show (4:3)</PresentationFormat>
  <Paragraphs>1288</Paragraphs>
  <Slides>123</Slides>
  <Notes>70</Notes>
  <HiddenSlides>0</HiddenSlides>
  <MMClips>0</MMClips>
  <ScaleCrop>false</ScaleCrop>
  <HeadingPairs>
    <vt:vector size="4" baseType="variant">
      <vt:variant>
        <vt:lpstr>Theme</vt:lpstr>
      </vt:variant>
      <vt:variant>
        <vt:i4>1</vt:i4>
      </vt:variant>
      <vt:variant>
        <vt:lpstr>Slide Titles</vt:lpstr>
      </vt:variant>
      <vt:variant>
        <vt:i4>123</vt:i4>
      </vt:variant>
    </vt:vector>
  </HeadingPairs>
  <TitlesOfParts>
    <vt:vector size="124" baseType="lpstr">
      <vt:lpstr>Foundry</vt:lpstr>
      <vt:lpstr>Congenital Portosystemic Shunts</vt:lpstr>
      <vt:lpstr>Congenital PSS</vt:lpstr>
      <vt:lpstr>Hepatic Blood Flow</vt:lpstr>
      <vt:lpstr>Hepatic Circulation</vt:lpstr>
      <vt:lpstr>Hepatic Circulation</vt:lpstr>
      <vt:lpstr>Hepatic Circulation</vt:lpstr>
      <vt:lpstr>Hepatic Circulation</vt:lpstr>
      <vt:lpstr>Hepatic Microscopic Anatomy</vt:lpstr>
      <vt:lpstr>Hepatic Microscopic Anatomy</vt:lpstr>
      <vt:lpstr>Hepatic Microscopic Anatomy</vt:lpstr>
      <vt:lpstr>Fetal Circulation</vt:lpstr>
      <vt:lpstr>Portosystemic Shunts</vt:lpstr>
      <vt:lpstr>Portosystemic Shunts</vt:lpstr>
      <vt:lpstr>Portosystemic Vascular Anomalies (PSVA)</vt:lpstr>
      <vt:lpstr>Extrahepatic Shunts</vt:lpstr>
      <vt:lpstr>Extrahepatic Shunts</vt:lpstr>
      <vt:lpstr>Extrahepatic Shunts</vt:lpstr>
      <vt:lpstr>Intrahepatic Shunts</vt:lpstr>
      <vt:lpstr>Intrahepatic Shunts</vt:lpstr>
      <vt:lpstr>Historical and Clinical Signs</vt:lpstr>
      <vt:lpstr>Historical and Clinical Signs</vt:lpstr>
      <vt:lpstr>Hepatic Encephalopathy</vt:lpstr>
      <vt:lpstr>Human HE Classifications</vt:lpstr>
      <vt:lpstr>Human HE Classifications</vt:lpstr>
      <vt:lpstr>Veterinary Classification Scheme</vt:lpstr>
      <vt:lpstr>Hepatic Encephalopathy</vt:lpstr>
      <vt:lpstr>Toxins Implicated in Hepatic Encephalopathy</vt:lpstr>
      <vt:lpstr>Ammonia Metabolism</vt:lpstr>
      <vt:lpstr>Urea Cycle</vt:lpstr>
      <vt:lpstr>Glutamine Synthesis</vt:lpstr>
      <vt:lpstr>Ammonia and the Brain</vt:lpstr>
      <vt:lpstr>CNS Biochemical Changes</vt:lpstr>
      <vt:lpstr>CSF Analysis in Dogs with PSS</vt:lpstr>
      <vt:lpstr>Additional Mechanisms</vt:lpstr>
      <vt:lpstr>Additional Mechanisms</vt:lpstr>
      <vt:lpstr>Factors Precipitating Hepatic Encephalopathy</vt:lpstr>
      <vt:lpstr>Physical Examination</vt:lpstr>
      <vt:lpstr>Diagnosis</vt:lpstr>
      <vt:lpstr>Hematology</vt:lpstr>
      <vt:lpstr>Serum Chemistry</vt:lpstr>
      <vt:lpstr>Urinalysis</vt:lpstr>
      <vt:lpstr>Liver Function Tests</vt:lpstr>
      <vt:lpstr>Serum Bile Acids</vt:lpstr>
      <vt:lpstr>Bile Acid Enterohepatic Circulation</vt:lpstr>
      <vt:lpstr>Serum Bile Acids</vt:lpstr>
      <vt:lpstr>Serum Bile Acid Patterns in Different Disorders</vt:lpstr>
      <vt:lpstr>Urine Bile Acids</vt:lpstr>
      <vt:lpstr>Ammonia Tolerance Test</vt:lpstr>
      <vt:lpstr>Plasma Ammonia Concentration</vt:lpstr>
      <vt:lpstr>Coagulation Profiles</vt:lpstr>
      <vt:lpstr>Protein C</vt:lpstr>
      <vt:lpstr>Protein C</vt:lpstr>
      <vt:lpstr>Protein C</vt:lpstr>
      <vt:lpstr>Protein C</vt:lpstr>
      <vt:lpstr>Protein C</vt:lpstr>
      <vt:lpstr>Additional Biochemical Markers</vt:lpstr>
      <vt:lpstr>Diagnostic Imaging</vt:lpstr>
      <vt:lpstr>Abdominal Radiographs</vt:lpstr>
      <vt:lpstr>Ultrasonography</vt:lpstr>
      <vt:lpstr>Ultrasonography</vt:lpstr>
      <vt:lpstr>Ultrasonography</vt:lpstr>
      <vt:lpstr>Scintigraphy</vt:lpstr>
      <vt:lpstr>Scintigraphy</vt:lpstr>
      <vt:lpstr>Scintigraphy</vt:lpstr>
      <vt:lpstr>Scintigraphy</vt:lpstr>
      <vt:lpstr>Scintigraphy</vt:lpstr>
      <vt:lpstr>Angiography</vt:lpstr>
      <vt:lpstr> Computed Tomographic Angiography (CTA)</vt:lpstr>
      <vt:lpstr>CTA</vt:lpstr>
      <vt:lpstr>Magnetic Resonance Angiography (MRA)</vt:lpstr>
      <vt:lpstr>Portovenography</vt:lpstr>
      <vt:lpstr>Surgical Portal Venography</vt:lpstr>
      <vt:lpstr>Positive contrast portogram</vt:lpstr>
      <vt:lpstr>Percutaneous Splenic Venography</vt:lpstr>
      <vt:lpstr>Histopathology</vt:lpstr>
      <vt:lpstr>Treatment</vt:lpstr>
      <vt:lpstr>Medical Management</vt:lpstr>
      <vt:lpstr>Nutritional Management</vt:lpstr>
      <vt:lpstr>Nutritional Management</vt:lpstr>
      <vt:lpstr>Protein: Quantity and Quality</vt:lpstr>
      <vt:lpstr>Soy vs. Meat-Based Low-Protein Diet for Dogs with CPSS</vt:lpstr>
      <vt:lpstr>Soy vs. Meat-Based Low-Protein Diet for Dogs with CPSS</vt:lpstr>
      <vt:lpstr>Soy vs. Meat-Based Low-Protein Diet for Dogs with CPSS</vt:lpstr>
      <vt:lpstr>Vitamins and Micronutrients</vt:lpstr>
      <vt:lpstr>Antibiotic Therapy</vt:lpstr>
      <vt:lpstr>Antibiotic Therapy</vt:lpstr>
      <vt:lpstr>Cathartics</vt:lpstr>
      <vt:lpstr>Gastroprotectants</vt:lpstr>
      <vt:lpstr>Seizure Control</vt:lpstr>
      <vt:lpstr>Seizure Control</vt:lpstr>
      <vt:lpstr>Hepatoprotectant Therapy</vt:lpstr>
      <vt:lpstr>Additional Therapies</vt:lpstr>
      <vt:lpstr>Novel Therapeutic Strategies</vt:lpstr>
      <vt:lpstr>Medical Management</vt:lpstr>
      <vt:lpstr>Surgical Management</vt:lpstr>
      <vt:lpstr>Preoperative Stabilization</vt:lpstr>
      <vt:lpstr>Prophylactic Anticonvulsant Therapy</vt:lpstr>
      <vt:lpstr>Surgical Management</vt:lpstr>
      <vt:lpstr>Shunt Attenuation</vt:lpstr>
      <vt:lpstr>Extrahepatic Shunt Ligation</vt:lpstr>
      <vt:lpstr>Postoperative Monitoring</vt:lpstr>
      <vt:lpstr>Post-Operative Complications</vt:lpstr>
      <vt:lpstr>Portal Hypertension</vt:lpstr>
      <vt:lpstr>Portal Hypertension</vt:lpstr>
      <vt:lpstr>Seizures</vt:lpstr>
      <vt:lpstr>Seizures</vt:lpstr>
      <vt:lpstr>Recurrence of Clinical Signs</vt:lpstr>
      <vt:lpstr>Prognosis</vt:lpstr>
      <vt:lpstr>Outcome Predictors – Dogs with IHPSS</vt:lpstr>
      <vt:lpstr>Prognosis</vt:lpstr>
      <vt:lpstr>Prognosis</vt:lpstr>
      <vt:lpstr>CPSS in Cats</vt:lpstr>
      <vt:lpstr>Primary Hypoplasia of the Portal Vein (PHPV)</vt:lpstr>
      <vt:lpstr>PHPV</vt:lpstr>
      <vt:lpstr>PHPV</vt:lpstr>
      <vt:lpstr>PHPV</vt:lpstr>
      <vt:lpstr>Diagnosis of PHPV</vt:lpstr>
      <vt:lpstr>Diagnosis of PHPV</vt:lpstr>
      <vt:lpstr>Treatment of PHPV</vt:lpstr>
      <vt:lpstr>References</vt:lpstr>
      <vt:lpstr>References</vt:lpstr>
      <vt:lpstr>References</vt:lpstr>
      <vt:lpstr>Questions?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Congenital Portosystemic Shunts</dc:title>
  <dc:creator>jrs455</dc:creator>
  <cp:lastModifiedBy>jrs455</cp:lastModifiedBy>
  <cp:revision>289</cp:revision>
  <dcterms:created xsi:type="dcterms:W3CDTF">2010-07-26T07:27:46Z</dcterms:created>
  <dcterms:modified xsi:type="dcterms:W3CDTF">2010-09-21T18:55:47Z</dcterms:modified>
</cp:coreProperties>
</file>