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3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F4429-473D-4CB1-89DF-CB5F9B335C30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37453-E316-4F30-8ABB-45A9A78605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Increases</a:t>
            </a:r>
            <a:r>
              <a:rPr lang="en-US" baseline="0" dirty="0" smtClean="0"/>
              <a:t> in CVP lead to increased IOP due to increased </a:t>
            </a:r>
            <a:r>
              <a:rPr lang="en-US" baseline="0" dirty="0" err="1" smtClean="0"/>
              <a:t>choroidal</a:t>
            </a:r>
            <a:r>
              <a:rPr lang="en-US" baseline="0" dirty="0" smtClean="0"/>
              <a:t> blood volume and diminished aqueous-humor outflow into the venous system.</a:t>
            </a:r>
            <a:endParaRPr lang="en-US" dirty="0" smtClean="0"/>
          </a:p>
          <a:p>
            <a:r>
              <a:rPr lang="en-US" dirty="0" smtClean="0"/>
              <a:t>Hypoventilation (increased pCO2) causes an increase in IOP</a:t>
            </a:r>
            <a:r>
              <a:rPr lang="en-US" baseline="0" dirty="0" smtClean="0"/>
              <a:t> due to </a:t>
            </a:r>
            <a:r>
              <a:rPr lang="en-US" baseline="0" dirty="0" err="1" smtClean="0"/>
              <a:t>vasodilation</a:t>
            </a:r>
            <a:r>
              <a:rPr lang="en-US" baseline="0" dirty="0" smtClean="0"/>
              <a:t> and increased intraocular blood flow.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37453-E316-4F30-8ABB-45A9A786050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Methazolamide</a:t>
            </a:r>
            <a:r>
              <a:rPr lang="en-US" dirty="0" smtClean="0"/>
              <a:t>: carbonic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anhydrase</a:t>
            </a:r>
            <a:r>
              <a:rPr lang="en-US" baseline="0" dirty="0" smtClean="0"/>
              <a:t> inhibitor, decreases aqueous humor production</a:t>
            </a:r>
            <a:endParaRPr lang="en-US" dirty="0" smtClean="0"/>
          </a:p>
          <a:p>
            <a:r>
              <a:rPr lang="en-US" dirty="0" err="1" smtClean="0"/>
              <a:t>Phenylephrine</a:t>
            </a:r>
            <a:r>
              <a:rPr lang="en-US" dirty="0" smtClean="0"/>
              <a:t>: adrenergic agonist, causes </a:t>
            </a:r>
            <a:r>
              <a:rPr lang="en-US" dirty="0" err="1" smtClean="0"/>
              <a:t>mydriasis</a:t>
            </a:r>
            <a:endParaRPr lang="en-US" dirty="0" smtClean="0"/>
          </a:p>
          <a:p>
            <a:r>
              <a:rPr lang="en-US" dirty="0" err="1" smtClean="0"/>
              <a:t>Timolol</a:t>
            </a:r>
            <a:r>
              <a:rPr lang="en-US" dirty="0" smtClean="0"/>
              <a:t>: nonselective Beta adrenergic antagonist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37453-E316-4F30-8ABB-45A9A786050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37453-E316-4F30-8ABB-45A9A786050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Carbonic </a:t>
            </a:r>
            <a:r>
              <a:rPr lang="en-US" dirty="0" err="1" smtClean="0"/>
              <a:t>anhydrase</a:t>
            </a:r>
            <a:r>
              <a:rPr lang="en-US" dirty="0" smtClean="0"/>
              <a:t> is found in the </a:t>
            </a:r>
            <a:r>
              <a:rPr lang="en-US" dirty="0" err="1" smtClean="0"/>
              <a:t>rbc</a:t>
            </a:r>
            <a:r>
              <a:rPr lang="en-US" baseline="0" dirty="0" smtClean="0"/>
              <a:t> and kidneys in addition to the eye. Administration of carbonic </a:t>
            </a:r>
            <a:r>
              <a:rPr lang="en-US" baseline="0" dirty="0" err="1" smtClean="0"/>
              <a:t>anhydrase</a:t>
            </a:r>
            <a:r>
              <a:rPr lang="en-US" baseline="0" dirty="0" smtClean="0"/>
              <a:t> inhibitors impacts ion exchange in the kidneys, resulting in retention of chloride and excretion of </a:t>
            </a:r>
            <a:r>
              <a:rPr lang="en-US" baseline="0" dirty="0" err="1" smtClean="0"/>
              <a:t>bicarb</a:t>
            </a:r>
            <a:r>
              <a:rPr lang="en-US" baseline="0" dirty="0" smtClean="0"/>
              <a:t> and potassium.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37453-E316-4F30-8ABB-45A9A786050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61334-08ED-480A-AFF5-AB6A26A75438}" type="datetimeFigureOut">
              <a:rPr lang="en-US" smtClean="0"/>
              <a:pPr/>
              <a:t>11/8/2010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59FAF-52F6-4E53-B4DB-86B6873C89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Chapter 44: Ocular Patients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Jenefer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Stillion</a:t>
            </a:r>
            <a:r>
              <a:rPr lang="en-US" dirty="0" smtClean="0">
                <a:solidFill>
                  <a:schemeClr val="bg1"/>
                </a:solidFill>
              </a:rPr>
              <a:t>, DVM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Nov 9, 2010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Adrenergic agents are frequently used in the treatment of glaucoma. Fill in the blanks: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Adrenergic agonists decrease IOP by _______ aqueous humor outflow.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Increase, an example is </a:t>
            </a:r>
            <a:r>
              <a:rPr lang="en-US" dirty="0" err="1" smtClean="0">
                <a:solidFill>
                  <a:srgbClr val="FF0000"/>
                </a:solidFill>
              </a:rPr>
              <a:t>Phenylephrine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Adrenergic antagonists decrease IOP by ______ aqueous humor production.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Decrease, an example is </a:t>
            </a:r>
            <a:r>
              <a:rPr lang="en-US" dirty="0" err="1" smtClean="0">
                <a:solidFill>
                  <a:srgbClr val="FF0000"/>
                </a:solidFill>
              </a:rPr>
              <a:t>Timolol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Systemic effects of carbonic </a:t>
            </a:r>
            <a:r>
              <a:rPr lang="en-US" dirty="0" err="1" smtClean="0">
                <a:solidFill>
                  <a:schemeClr val="bg1"/>
                </a:solidFill>
              </a:rPr>
              <a:t>anhydrase</a:t>
            </a:r>
            <a:r>
              <a:rPr lang="en-US" dirty="0" smtClean="0">
                <a:solidFill>
                  <a:schemeClr val="bg1"/>
                </a:solidFill>
              </a:rPr>
              <a:t> inhibitors include which of the following?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Hypokalemia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dirty="0" err="1" smtClean="0">
                <a:solidFill>
                  <a:schemeClr val="bg1"/>
                </a:solidFill>
              </a:rPr>
              <a:t>Hyperchloremia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C. Metabolic acidosis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Alkaline urine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E. All of the above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All of the following ocular effects have been associated with </a:t>
            </a:r>
            <a:r>
              <a:rPr lang="en-US" dirty="0" err="1" smtClean="0">
                <a:solidFill>
                  <a:schemeClr val="bg1"/>
                </a:solidFill>
              </a:rPr>
              <a:t>ketamine</a:t>
            </a:r>
            <a:r>
              <a:rPr lang="en-US" dirty="0" smtClean="0">
                <a:solidFill>
                  <a:schemeClr val="bg1"/>
                </a:solidFill>
              </a:rPr>
              <a:t> EXCEPT?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Nystagmus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B. Increased IOP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Decreased tear production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Persistent ocular reflexes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You need to remove a small </a:t>
            </a:r>
            <a:r>
              <a:rPr lang="en-US" dirty="0" err="1" smtClean="0">
                <a:solidFill>
                  <a:schemeClr val="bg1"/>
                </a:solidFill>
              </a:rPr>
              <a:t>palpebral</a:t>
            </a:r>
            <a:r>
              <a:rPr lang="en-US" dirty="0" smtClean="0">
                <a:solidFill>
                  <a:schemeClr val="bg1"/>
                </a:solidFill>
              </a:rPr>
              <a:t> mass in a dog. What nerve block can you perform to facilitate this procedure?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err="1" smtClean="0">
                <a:solidFill>
                  <a:schemeClr val="bg1"/>
                </a:solidFill>
              </a:rPr>
              <a:t>Supraorbital</a:t>
            </a:r>
            <a:r>
              <a:rPr lang="en-US" sz="2800" dirty="0" smtClean="0">
                <a:solidFill>
                  <a:schemeClr val="bg1"/>
                </a:solidFill>
              </a:rPr>
              <a:t> nerve block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The </a:t>
            </a:r>
            <a:r>
              <a:rPr lang="en-US" sz="2800" dirty="0" err="1" smtClean="0">
                <a:solidFill>
                  <a:schemeClr val="bg1"/>
                </a:solidFill>
              </a:rPr>
              <a:t>supraorbital</a:t>
            </a:r>
            <a:r>
              <a:rPr lang="en-US" sz="2800" dirty="0" smtClean="0">
                <a:solidFill>
                  <a:schemeClr val="bg1"/>
                </a:solidFill>
              </a:rPr>
              <a:t> nerve is a termination of the ophthalmic branch of the trigeminal nerve (CN V) that provides sensory </a:t>
            </a:r>
            <a:r>
              <a:rPr lang="en-US" sz="2800" dirty="0" err="1" smtClean="0">
                <a:solidFill>
                  <a:schemeClr val="bg1"/>
                </a:solidFill>
              </a:rPr>
              <a:t>innervation</a:t>
            </a:r>
            <a:r>
              <a:rPr lang="en-US" sz="2800" dirty="0" smtClean="0">
                <a:solidFill>
                  <a:schemeClr val="bg1"/>
                </a:solidFill>
              </a:rPr>
              <a:t> to most of the superior </a:t>
            </a:r>
            <a:r>
              <a:rPr lang="en-US" sz="2800" dirty="0" err="1" smtClean="0">
                <a:solidFill>
                  <a:schemeClr val="bg1"/>
                </a:solidFill>
              </a:rPr>
              <a:t>palpebra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Retrobulbar</a:t>
            </a:r>
            <a:r>
              <a:rPr lang="en-US" dirty="0" smtClean="0">
                <a:solidFill>
                  <a:schemeClr val="bg1"/>
                </a:solidFill>
              </a:rPr>
              <a:t> injection of local anesthetic will block which cranial nerves?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Optic (II)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Oculomotor</a:t>
            </a:r>
            <a:r>
              <a:rPr lang="en-US" dirty="0" smtClean="0">
                <a:solidFill>
                  <a:schemeClr val="bg1"/>
                </a:solidFill>
              </a:rPr>
              <a:t> (III)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Trochlear</a:t>
            </a:r>
            <a:r>
              <a:rPr lang="en-US" dirty="0" smtClean="0">
                <a:solidFill>
                  <a:schemeClr val="bg1"/>
                </a:solidFill>
              </a:rPr>
              <a:t> (IV)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Ophthalmic and maxillary divisions of the trigeminal (V) and </a:t>
            </a:r>
            <a:r>
              <a:rPr lang="en-US" dirty="0" err="1" smtClean="0">
                <a:solidFill>
                  <a:schemeClr val="bg1"/>
                </a:solidFill>
              </a:rPr>
              <a:t>abducens</a:t>
            </a:r>
            <a:r>
              <a:rPr lang="en-US" dirty="0" smtClean="0">
                <a:solidFill>
                  <a:schemeClr val="bg1"/>
                </a:solidFill>
              </a:rPr>
              <a:t> (VI) nerves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True or false. The effects of depolarizing neuromuscular blocking agents are reversible.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False. </a:t>
            </a:r>
            <a:r>
              <a:rPr lang="en-US" dirty="0" err="1" smtClean="0">
                <a:solidFill>
                  <a:schemeClr val="bg1"/>
                </a:solidFill>
              </a:rPr>
              <a:t>Nondepolarizine</a:t>
            </a:r>
            <a:r>
              <a:rPr lang="en-US" dirty="0" smtClean="0">
                <a:solidFill>
                  <a:schemeClr val="bg1"/>
                </a:solidFill>
              </a:rPr>
              <a:t>, but not depolarizing, NMB are reversible with </a:t>
            </a:r>
            <a:r>
              <a:rPr lang="en-US" dirty="0" err="1" smtClean="0">
                <a:solidFill>
                  <a:schemeClr val="bg1"/>
                </a:solidFill>
              </a:rPr>
              <a:t>anticholinesterases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In people, the anesthesia-related practice(s) most likely to significantly increase IOP are: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bronchoscopy</a:t>
            </a:r>
            <a:r>
              <a:rPr lang="en-US" dirty="0" smtClean="0">
                <a:solidFill>
                  <a:schemeClr val="bg1"/>
                </a:solidFill>
              </a:rPr>
              <a:t> and BAL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dirty="0" err="1" smtClean="0">
                <a:solidFill>
                  <a:schemeClr val="bg1"/>
                </a:solidFill>
              </a:rPr>
              <a:t>laryngoscopy</a:t>
            </a:r>
            <a:r>
              <a:rPr lang="en-US" dirty="0" smtClean="0">
                <a:solidFill>
                  <a:schemeClr val="bg1"/>
                </a:solidFill>
              </a:rPr>
              <a:t> and endotracheal intubation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placement of central catheter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placement of urinary catheter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In patients undergoing surgical ophthalmic procedures, which of the following can be used to assess depth of anesthesia?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Jaw tone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dirty="0" err="1" smtClean="0">
                <a:solidFill>
                  <a:schemeClr val="bg1"/>
                </a:solidFill>
              </a:rPr>
              <a:t>Palpebral</a:t>
            </a:r>
            <a:r>
              <a:rPr lang="en-US" dirty="0" smtClean="0">
                <a:solidFill>
                  <a:schemeClr val="bg1"/>
                </a:solidFill>
              </a:rPr>
              <a:t> reflex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Globe position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Arterial blood pressure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How often should the canine eye be lubricated during general anesthesia?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Once at induction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Every 30 minutes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Every 90 minutes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Never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The overall effect of most anesthetics is to ________ IOP.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Increase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Decrease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Have no effect </a:t>
            </a:r>
            <a:r>
              <a:rPr lang="en-US" dirty="0" smtClean="0"/>
              <a:t>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All of the following cause an increase in IOP EXCEPT: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Endotracheal intubation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Coughing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Increased CVP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Hyperventilation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What is the </a:t>
            </a:r>
            <a:r>
              <a:rPr lang="en-US" dirty="0" err="1" smtClean="0">
                <a:solidFill>
                  <a:schemeClr val="bg1"/>
                </a:solidFill>
              </a:rPr>
              <a:t>oculocardiac</a:t>
            </a:r>
            <a:r>
              <a:rPr lang="en-US" dirty="0" smtClean="0">
                <a:solidFill>
                  <a:schemeClr val="bg1"/>
                </a:solidFill>
              </a:rPr>
              <a:t> reflex (OCR)?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OCR is a </a:t>
            </a:r>
            <a:r>
              <a:rPr lang="en-US" dirty="0" err="1" smtClean="0">
                <a:solidFill>
                  <a:schemeClr val="bg1"/>
                </a:solidFill>
              </a:rPr>
              <a:t>trigeminovagal</a:t>
            </a:r>
            <a:r>
              <a:rPr lang="en-US" dirty="0" smtClean="0">
                <a:solidFill>
                  <a:schemeClr val="bg1"/>
                </a:solidFill>
              </a:rPr>
              <a:t> (cranial nerves V and X) reflex that may be induced by pressure or traction on the eyeball, ocular trauma or pain, or orbital hematoma.</a:t>
            </a:r>
          </a:p>
          <a:p>
            <a:endParaRPr lang="en-US" sz="1900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Initiation of the reflex manifests as cardiac arrhythmias – </a:t>
            </a:r>
            <a:r>
              <a:rPr lang="en-US" dirty="0" err="1" smtClean="0">
                <a:solidFill>
                  <a:schemeClr val="bg1"/>
                </a:solidFill>
              </a:rPr>
              <a:t>bradycardia</a:t>
            </a:r>
            <a:r>
              <a:rPr lang="en-US" dirty="0" smtClean="0">
                <a:solidFill>
                  <a:schemeClr val="bg1"/>
                </a:solidFill>
              </a:rPr>
              <a:t>, nodal rhythms, ectopic beats, ventricular fibrillation or </a:t>
            </a:r>
            <a:r>
              <a:rPr lang="en-US" dirty="0" err="1" smtClean="0">
                <a:solidFill>
                  <a:schemeClr val="bg1"/>
                </a:solidFill>
              </a:rPr>
              <a:t>asystole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What is the most common manifestation of OCR?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Bradycardia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dirty="0" err="1" smtClean="0">
                <a:solidFill>
                  <a:schemeClr val="bg1"/>
                </a:solidFill>
              </a:rPr>
              <a:t>Asystole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C. Ectopic beats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Ventricular fibrillation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Which of the following cholinergic agents, used in the treatment of Glaucoma, increases aqueous outflow?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Methazolamide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dirty="0" err="1" smtClean="0">
                <a:solidFill>
                  <a:schemeClr val="bg1"/>
                </a:solidFill>
              </a:rPr>
              <a:t>Phenylephrine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C. </a:t>
            </a:r>
            <a:r>
              <a:rPr lang="en-US" dirty="0" err="1" smtClean="0">
                <a:solidFill>
                  <a:schemeClr val="bg1"/>
                </a:solidFill>
              </a:rPr>
              <a:t>Pilocarpine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D. </a:t>
            </a:r>
            <a:r>
              <a:rPr lang="en-US" dirty="0" err="1" smtClean="0">
                <a:solidFill>
                  <a:schemeClr val="bg1"/>
                </a:solidFill>
              </a:rPr>
              <a:t>Timolol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9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619</Words>
  <Application>Microsoft Office PowerPoint</Application>
  <PresentationFormat>On-screen Show (4:3)</PresentationFormat>
  <Paragraphs>101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Chapter 44: Ocular Patients</vt:lpstr>
      <vt:lpstr>In people, the anesthesia-related practice(s) most likely to significantly increase IOP are:</vt:lpstr>
      <vt:lpstr>In patients undergoing surgical ophthalmic procedures, which of the following can be used to assess depth of anesthesia?</vt:lpstr>
      <vt:lpstr>How often should the canine eye be lubricated during general anesthesia?</vt:lpstr>
      <vt:lpstr>The overall effect of most anesthetics is to ________ IOP.</vt:lpstr>
      <vt:lpstr>All of the following cause an increase in IOP EXCEPT:</vt:lpstr>
      <vt:lpstr>What is the oculocardiac reflex (OCR)?  </vt:lpstr>
      <vt:lpstr>What is the most common manifestation of OCR?</vt:lpstr>
      <vt:lpstr>Which of the following cholinergic agents, used in the treatment of Glaucoma, increases aqueous outflow?</vt:lpstr>
      <vt:lpstr>Adrenergic agents are frequently used in the treatment of glaucoma. Fill in the blanks:</vt:lpstr>
      <vt:lpstr>Systemic effects of carbonic anhydrase inhibitors include which of the following?</vt:lpstr>
      <vt:lpstr>All of the following ocular effects have been associated with ketamine EXCEPT? </vt:lpstr>
      <vt:lpstr>You need to remove a small palpebral mass in a dog. What nerve block can you perform to facilitate this procedure?</vt:lpstr>
      <vt:lpstr>Retrobulbar injection of local anesthetic will block which cranial nerves?</vt:lpstr>
      <vt:lpstr>True or false. The effects of depolarizing neuromuscular blocking agents are reversible.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44: Ocular Patients</dc:title>
  <dc:creator>hospubOrig</dc:creator>
  <cp:lastModifiedBy>hospubOrig</cp:lastModifiedBy>
  <cp:revision>26</cp:revision>
  <dcterms:created xsi:type="dcterms:W3CDTF">2010-11-06T19:03:41Z</dcterms:created>
  <dcterms:modified xsi:type="dcterms:W3CDTF">2010-11-09T01:47:55Z</dcterms:modified>
</cp:coreProperties>
</file>