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4" r:id="rId7"/>
    <p:sldId id="273" r:id="rId8"/>
    <p:sldId id="275" r:id="rId9"/>
    <p:sldId id="274" r:id="rId10"/>
    <p:sldId id="263" r:id="rId11"/>
    <p:sldId id="261" r:id="rId12"/>
    <p:sldId id="262" r:id="rId13"/>
    <p:sldId id="265" r:id="rId14"/>
    <p:sldId id="266" r:id="rId15"/>
    <p:sldId id="267" r:id="rId16"/>
    <p:sldId id="268" r:id="rId17"/>
    <p:sldId id="269" r:id="rId18"/>
    <p:sldId id="270" r:id="rId19"/>
    <p:sldId id="271" r:id="rId20"/>
    <p:sldId id="272" r:id="rId21"/>
    <p:sldId id="276" r:id="rId22"/>
    <p:sldId id="277" r:id="rId23"/>
    <p:sldId id="278" r:id="rId24"/>
    <p:sldId id="279" r:id="rId25"/>
    <p:sldId id="281" r:id="rId26"/>
    <p:sldId id="282" r:id="rId27"/>
    <p:sldId id="285" r:id="rId28"/>
    <p:sldId id="283" r:id="rId29"/>
    <p:sldId id="284" r:id="rId30"/>
    <p:sldId id="286" r:id="rId31"/>
    <p:sldId id="287" r:id="rId32"/>
    <p:sldId id="288" r:id="rId33"/>
    <p:sldId id="289" r:id="rId34"/>
    <p:sldId id="290" r:id="rId35"/>
    <p:sldId id="291" r:id="rId36"/>
    <p:sldId id="29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9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0D6F28-F048-4C51-9CD7-CBA2742CC510}" type="datetimeFigureOut">
              <a:rPr lang="en-US" smtClean="0"/>
              <a:t>11/16/2010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32A704-9B01-4129-96FE-7B5257446152}"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dirty="0" smtClean="0"/>
              <a:t>The loss of volume associated with the uptake of nitrous oxide concentrates the second gas</a:t>
            </a:r>
          </a:p>
          <a:p>
            <a:pPr lvl="1"/>
            <a:r>
              <a:rPr lang="en-US" dirty="0" smtClean="0"/>
              <a:t>Replacement of the gas taken up by an increase in inspired ventilation augments the amount of the anesthetic agent present in the lung </a:t>
            </a:r>
          </a:p>
          <a:p>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FIGURE 4–3 The rectangle to the left represents a lung filled with 80% nitrous oxide plus 1% of a second gas. (A) Uptake of half the nitrous oxide does not halve the concentration of nitrous oxide, and the reduction in volume thereby increases the concentration of the second gas. (B) Restoration of the lung volume by addition of gas at the same concentration as that contained in the left-most rectangle will increase the nitrous oxide concentration and add to the amount of the second gas present in the lung. (Modified from Stoelting and Eger</a:t>
            </a:r>
            <a:r>
              <a:rPr lang="en-US" baseline="30000" dirty="0" smtClean="0"/>
              <a:t>8</a:t>
            </a:r>
            <a:r>
              <a:rPr lang="en-US" dirty="0" smtClean="0"/>
              <a:t> )</a:t>
            </a:r>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en-US" dirty="0" err="1" smtClean="0"/>
              <a:t>blood:gas</a:t>
            </a:r>
            <a:r>
              <a:rPr lang="en-US" dirty="0" smtClean="0"/>
              <a:t> partition coefficient of nitrous oxide is 34 times that of nitrogen, so it can leave blood and enter air-filled cavities more rapidly than nitrogen can move from the cavity to blood. This is a problem for patients with </a:t>
            </a:r>
            <a:r>
              <a:rPr lang="en-US" dirty="0" err="1" smtClean="0"/>
              <a:t>pneumothoraces</a:t>
            </a:r>
            <a:r>
              <a:rPr lang="en-US" dirty="0" smtClean="0"/>
              <a:t> (air between lung and chest), venous air emboli, and severe bowel obstruction.</a:t>
            </a:r>
          </a:p>
          <a:p>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Concentration of anesthetic in blood is 15 times greater at equilibrium than that in alveolar gas. Blood acts as a sink for anesthetic. </a:t>
            </a:r>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17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PAAnes:</a:t>
            </a:r>
            <a:r>
              <a:rPr lang="en-US" baseline="0" dirty="0" smtClean="0"/>
              <a:t> alveolar anesthetic tension or alveolar partial pressure of anesthetic</a:t>
            </a:r>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19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High MAC = less potency</a:t>
            </a:r>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22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CBF: anesthetics decreased cerebral O2 demand but cause vasodilation</a:t>
            </a:r>
          </a:p>
          <a:p>
            <a:r>
              <a:rPr lang="en-US" dirty="0" smtClean="0"/>
              <a:t>Some evidence for antianalgesic</a:t>
            </a:r>
            <a:r>
              <a:rPr lang="en-US" baseline="0" dirty="0" smtClean="0"/>
              <a:t> effect with enhanced perception of noxious stimuli</a:t>
            </a:r>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23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Due to decrease in reuptake</a:t>
            </a:r>
            <a:r>
              <a:rPr lang="en-US" baseline="0" dirty="0" smtClean="0"/>
              <a:t> of Ca from SR leading to sustained muscle contraction</a:t>
            </a:r>
            <a:endParaRPr lang="en-US" dirty="0"/>
          </a:p>
        </p:txBody>
      </p:sp>
      <p:sp>
        <p:nvSpPr>
          <p:cNvPr id="4" name="Slide Number Placeholder 3"/>
          <p:cNvSpPr>
            <a:spLocks noGrp="1"/>
          </p:cNvSpPr>
          <p:nvPr>
            <p:ph type="sldNum" sz="quarter" idx="10"/>
          </p:nvPr>
        </p:nvSpPr>
        <p:spPr/>
        <p:txBody>
          <a:bodyPr/>
          <a:lstStyle/>
          <a:p>
            <a:fld id="{4B32A704-9B01-4129-96FE-7B5257446152}" type="slidenum">
              <a:rPr lang="en-US" smtClean="0"/>
              <a:t>29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F17D9-6A8A-4B0A-93D5-96A0CC6DFE4A}" type="datetimeFigureOut">
              <a:rPr lang="en-US" smtClean="0"/>
              <a:t>11/16/2010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9B402-640D-411E-A2F8-1658111D1AC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F17D9-6A8A-4B0A-93D5-96A0CC6DFE4A}" type="datetimeFigureOut">
              <a:rPr lang="en-US" smtClean="0"/>
              <a:t>11/16/2010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E9B402-640D-411E-A2F8-1658111D1AC2}"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13: Inhalation Anesthetics</a:t>
            </a:r>
            <a:endParaRPr lang="en-US" dirty="0"/>
          </a:p>
        </p:txBody>
      </p:sp>
      <p:sp>
        <p:nvSpPr>
          <p:cNvPr id="3" name="Subtitle 2"/>
          <p:cNvSpPr>
            <a:spLocks noGrp="1"/>
          </p:cNvSpPr>
          <p:nvPr>
            <p:ph type="subTitle" idx="1"/>
          </p:nvPr>
        </p:nvSpPr>
        <p:spPr/>
        <p:txBody>
          <a:bodyPr/>
          <a:lstStyle/>
          <a:p>
            <a:r>
              <a:rPr lang="en-US" dirty="0" smtClean="0"/>
              <a:t>Jenefer</a:t>
            </a:r>
            <a:r>
              <a:rPr lang="en-US" dirty="0" smtClean="0"/>
              <a:t> </a:t>
            </a:r>
            <a:r>
              <a:rPr lang="en-US" dirty="0" smtClean="0"/>
              <a:t>Stillion</a:t>
            </a:r>
            <a:endParaRPr lang="en-US" dirty="0" smtClean="0"/>
          </a:p>
          <a:p>
            <a:r>
              <a:rPr lang="en-US" dirty="0" smtClean="0"/>
              <a:t>Board Review Nov 16, 2010</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Vapor Pressure</a:t>
            </a:r>
            <a:endParaRPr lang="en-US" dirty="0"/>
          </a:p>
        </p:txBody>
      </p:sp>
      <p:sp>
        <p:nvSpPr>
          <p:cNvPr id="3" name="Content Placeholder 2"/>
          <p:cNvSpPr>
            <a:spLocks noGrp="1"/>
          </p:cNvSpPr>
          <p:nvPr>
            <p:ph idx="1"/>
          </p:nvPr>
        </p:nvSpPr>
        <p:spPr/>
        <p:txBody>
          <a:bodyPr>
            <a:normAutofit lnSpcReduction="10000"/>
          </a:bodyPr>
          <a:lstStyle/>
          <a:p>
            <a:r>
              <a:rPr lang="en-US" dirty="0" smtClean="0"/>
              <a:t>The pressure (mmHg) that the vapor molecules exert when the liquid and vapor phases are in equilibrium</a:t>
            </a:r>
          </a:p>
          <a:p>
            <a:r>
              <a:rPr lang="en-US" dirty="0" smtClean="0"/>
              <a:t>Vapor pressure of an anesthetic is a measure of its ability to evaporate</a:t>
            </a:r>
          </a:p>
          <a:p>
            <a:r>
              <a:rPr lang="en-US" dirty="0" smtClean="0"/>
              <a:t>Must be sufficient enough to provide enough anesthetic in the vapor state to produce anesthesia at room temperature</a:t>
            </a:r>
          </a:p>
          <a:p>
            <a:r>
              <a:rPr lang="en-US" dirty="0" smtClean="0"/>
              <a:t>Influenced by changes in temperature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Anesthetic Quantity</a:t>
            </a:r>
            <a:endParaRPr lang="en-US" dirty="0"/>
          </a:p>
        </p:txBody>
      </p:sp>
      <p:sp>
        <p:nvSpPr>
          <p:cNvPr id="3" name="Content Placeholder 2"/>
          <p:cNvSpPr>
            <a:spLocks noGrp="1"/>
          </p:cNvSpPr>
          <p:nvPr>
            <p:ph idx="1"/>
          </p:nvPr>
        </p:nvSpPr>
        <p:spPr/>
        <p:txBody>
          <a:bodyPr/>
          <a:lstStyle/>
          <a:p>
            <a:r>
              <a:rPr lang="en-US" dirty="0" smtClean="0"/>
              <a:t>Described in terms of </a:t>
            </a:r>
          </a:p>
          <a:p>
            <a:pPr lvl="1"/>
            <a:r>
              <a:rPr lang="en-US" dirty="0"/>
              <a:t>P</a:t>
            </a:r>
            <a:r>
              <a:rPr lang="en-US" dirty="0" smtClean="0"/>
              <a:t>ressure (mmHg)</a:t>
            </a:r>
          </a:p>
          <a:p>
            <a:pPr lvl="1"/>
            <a:r>
              <a:rPr lang="en-US" dirty="0" smtClean="0"/>
              <a:t>Concentration (%)</a:t>
            </a:r>
          </a:p>
          <a:p>
            <a:pPr lvl="1"/>
            <a:r>
              <a:rPr lang="en-US" dirty="0" smtClean="0"/>
              <a:t>Mass (mg or g)</a:t>
            </a:r>
          </a:p>
          <a:p>
            <a:endParaRPr lang="en-US" dirty="0" smtClean="0"/>
          </a:p>
          <a:p>
            <a:r>
              <a:rPr lang="en-US" dirty="0" smtClean="0"/>
              <a:t>Vaporizers are calibrated in concentration (%) of agent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Vaporizers</a:t>
            </a:r>
            <a:endParaRPr lang="en-US" dirty="0"/>
          </a:p>
        </p:txBody>
      </p:sp>
      <p:sp>
        <p:nvSpPr>
          <p:cNvPr id="3" name="Content Placeholder 2"/>
          <p:cNvSpPr>
            <a:spLocks noGrp="1"/>
          </p:cNvSpPr>
          <p:nvPr>
            <p:ph idx="1"/>
          </p:nvPr>
        </p:nvSpPr>
        <p:spPr/>
        <p:txBody>
          <a:bodyPr/>
          <a:lstStyle/>
          <a:p>
            <a:r>
              <a:rPr lang="en-US" dirty="0" smtClean="0"/>
              <a:t>Dilute the vapor generated from the liquid anesthetic with O</a:t>
            </a:r>
            <a:r>
              <a:rPr lang="en-US" baseline="-25000" dirty="0" smtClean="0"/>
              <a:t>2</a:t>
            </a:r>
            <a:r>
              <a:rPr lang="en-US" dirty="0" smtClean="0"/>
              <a:t> (or an O2 and N</a:t>
            </a:r>
            <a:r>
              <a:rPr lang="en-US" baseline="-25000" dirty="0" smtClean="0"/>
              <a:t>2</a:t>
            </a:r>
            <a:r>
              <a:rPr lang="en-US" dirty="0" smtClean="0"/>
              <a:t>O mixture) to produce an inspired anesthetic concentration</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Vaporizers</a:t>
            </a:r>
            <a:endParaRPr lang="en-US" dirty="0"/>
          </a:p>
        </p:txBody>
      </p:sp>
      <p:sp>
        <p:nvSpPr>
          <p:cNvPr id="5" name="Content Placeholder 4"/>
          <p:cNvSpPr>
            <a:spLocks noGrp="1"/>
          </p:cNvSpPr>
          <p:nvPr>
            <p:ph idx="1"/>
          </p:nvPr>
        </p:nvSpPr>
        <p:spPr>
          <a:xfrm>
            <a:off x="457200" y="1600200"/>
            <a:ext cx="8229600" cy="4953000"/>
          </a:xfrm>
        </p:spPr>
        <p:txBody>
          <a:bodyPr>
            <a:normAutofit/>
          </a:bodyPr>
          <a:lstStyle/>
          <a:p>
            <a:r>
              <a:rPr lang="en-US" dirty="0" smtClean="0"/>
              <a:t>Diverts the gas entering vaporizer into two streams</a:t>
            </a:r>
            <a:endParaRPr lang="en-US" dirty="0"/>
          </a:p>
          <a:p>
            <a:pPr lvl="1"/>
            <a:r>
              <a:rPr lang="en-US" dirty="0" smtClean="0"/>
              <a:t>One enters the vaporizer chamber (V</a:t>
            </a:r>
            <a:r>
              <a:rPr lang="en-US" baseline="-25000" dirty="0" smtClean="0"/>
              <a:t>anes</a:t>
            </a:r>
            <a:r>
              <a:rPr lang="en-US" dirty="0" smtClean="0"/>
              <a:t>)</a:t>
            </a:r>
          </a:p>
          <a:p>
            <a:pPr lvl="1"/>
            <a:r>
              <a:rPr lang="en-US" dirty="0" smtClean="0"/>
              <a:t>One bypasses the vaporizer chamber (</a:t>
            </a:r>
            <a:r>
              <a:rPr lang="en-US" dirty="0" smtClean="0"/>
              <a:t>V</a:t>
            </a:r>
            <a:r>
              <a:rPr lang="en-US" baseline="-25000" dirty="0" smtClean="0"/>
              <a:t>dilution</a:t>
            </a:r>
            <a:r>
              <a:rPr lang="en-US" dirty="0" smtClean="0"/>
              <a:t>)</a:t>
            </a:r>
          </a:p>
          <a:p>
            <a:r>
              <a:rPr lang="en-US" dirty="0" smtClean="0"/>
              <a:t>Gas entering vaporizer chamber completely saturated to an anesthetic concentration (%)</a:t>
            </a:r>
          </a:p>
          <a:p>
            <a:r>
              <a:rPr lang="en-US" dirty="0" smtClean="0"/>
              <a:t>Anesthetic concentration is decreased (diluted) downstream by the second gas stream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Vaporizers</a:t>
            </a:r>
            <a:endParaRPr lang="en-US" dirty="0"/>
          </a:p>
        </p:txBody>
      </p:sp>
      <p:sp>
        <p:nvSpPr>
          <p:cNvPr id="3" name="Content Placeholder 2"/>
          <p:cNvSpPr>
            <a:spLocks noGrp="1"/>
          </p:cNvSpPr>
          <p:nvPr>
            <p:ph idx="1"/>
          </p:nvPr>
        </p:nvSpPr>
        <p:spPr/>
        <p:txBody>
          <a:bodyPr/>
          <a:lstStyle/>
          <a:p>
            <a:endParaRPr lang="en-US" dirty="0"/>
          </a:p>
        </p:txBody>
      </p:sp>
      <p:pic>
        <p:nvPicPr>
          <p:cNvPr id="1028" name="Picture 4" descr="http://www.freshgasflow.com/images/physics_images/vaporiser_images/basic_vaporiser.gif"/>
          <p:cNvPicPr>
            <a:picLocks noChangeAspect="1" noChangeArrowheads="1"/>
          </p:cNvPicPr>
          <p:nvPr/>
        </p:nvPicPr>
        <p:blipFill>
          <a:blip r:embed="rId2" cstate="print"/>
          <a:srcRect/>
          <a:stretch>
            <a:fillRect/>
          </a:stretch>
        </p:blipFill>
        <p:spPr bwMode="auto">
          <a:xfrm>
            <a:off x="762000" y="2209800"/>
            <a:ext cx="7620000" cy="28575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Solubility</a:t>
            </a:r>
            <a:endParaRPr lang="en-US" dirty="0"/>
          </a:p>
        </p:txBody>
      </p:sp>
      <p:sp>
        <p:nvSpPr>
          <p:cNvPr id="3" name="Content Placeholder 2"/>
          <p:cNvSpPr>
            <a:spLocks noGrp="1"/>
          </p:cNvSpPr>
          <p:nvPr>
            <p:ph idx="1"/>
          </p:nvPr>
        </p:nvSpPr>
        <p:spPr/>
        <p:txBody>
          <a:bodyPr/>
          <a:lstStyle/>
          <a:p>
            <a:r>
              <a:rPr lang="en-US" dirty="0" smtClean="0"/>
              <a:t>The extent to which a gas will dissolve in a given solvent</a:t>
            </a:r>
          </a:p>
          <a:p>
            <a:endParaRPr lang="en-US" dirty="0" smtClean="0"/>
          </a:p>
          <a:p>
            <a:r>
              <a:rPr lang="en-US" dirty="0" smtClean="0"/>
              <a:t>For inhalation anesthetics solubility is measured and expressed as a </a:t>
            </a:r>
            <a:r>
              <a:rPr lang="en-US" i="1" dirty="0" smtClean="0"/>
              <a:t>partition coefficient </a:t>
            </a:r>
            <a:r>
              <a:rPr lang="en-US" dirty="0" smtClean="0"/>
              <a:t>(PC)</a:t>
            </a:r>
          </a:p>
          <a:p>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 Coefficient</a:t>
            </a:r>
            <a:endParaRPr lang="en-US" dirty="0"/>
          </a:p>
        </p:txBody>
      </p:sp>
      <p:sp>
        <p:nvSpPr>
          <p:cNvPr id="3" name="Content Placeholder 2"/>
          <p:cNvSpPr>
            <a:spLocks noGrp="1"/>
          </p:cNvSpPr>
          <p:nvPr>
            <p:ph idx="1"/>
          </p:nvPr>
        </p:nvSpPr>
        <p:spPr/>
        <p:txBody>
          <a:bodyPr/>
          <a:lstStyle/>
          <a:p>
            <a:r>
              <a:rPr lang="en-US" dirty="0" smtClean="0"/>
              <a:t>The concentration ratio of an anesthetic in the solvent and gas phases or between two tissue solvents (i.e. brain and blood)</a:t>
            </a:r>
          </a:p>
          <a:p>
            <a:endParaRPr lang="en-US" dirty="0" smtClean="0"/>
          </a:p>
          <a:p>
            <a:r>
              <a:rPr lang="en-US" i="1" dirty="0" smtClean="0"/>
              <a:t>Blood-gas partition coefficient </a:t>
            </a:r>
            <a:r>
              <a:rPr lang="en-US" dirty="0" smtClean="0"/>
              <a:t>provides a means for predicting the speed of anesthetic induction, recovery and change of anesthetic depth</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Partition Coefficient</a:t>
            </a:r>
            <a:endParaRPr lang="en-US" dirty="0"/>
          </a:p>
        </p:txBody>
      </p:sp>
      <p:sp>
        <p:nvSpPr>
          <p:cNvPr id="3" name="Content Placeholder 2"/>
          <p:cNvSpPr>
            <a:spLocks noGrp="1"/>
          </p:cNvSpPr>
          <p:nvPr>
            <p:ph idx="1"/>
          </p:nvPr>
        </p:nvSpPr>
        <p:spPr/>
        <p:txBody>
          <a:bodyPr/>
          <a:lstStyle/>
          <a:p>
            <a:r>
              <a:rPr lang="en-US" dirty="0" smtClean="0"/>
              <a:t>Anesthetics with a high PC</a:t>
            </a:r>
          </a:p>
          <a:p>
            <a:pPr lvl="1"/>
            <a:r>
              <a:rPr lang="en-US" dirty="0" smtClean="0"/>
              <a:t>More soluble</a:t>
            </a:r>
          </a:p>
          <a:p>
            <a:pPr lvl="1"/>
            <a:r>
              <a:rPr lang="en-US" dirty="0" smtClean="0"/>
              <a:t>Longer induction time</a:t>
            </a:r>
          </a:p>
          <a:p>
            <a:pPr lvl="1"/>
            <a:r>
              <a:rPr lang="en-US" dirty="0" smtClean="0"/>
              <a:t>Prolonged recovery</a:t>
            </a:r>
          </a:p>
          <a:p>
            <a:endParaRPr lang="en-US" dirty="0" smtClean="0"/>
          </a:p>
          <a:p>
            <a:r>
              <a:rPr lang="en-US" dirty="0" smtClean="0"/>
              <a:t>Ideally want an anesthetic with a low PC</a:t>
            </a:r>
          </a:p>
          <a:p>
            <a:pPr lvl="1">
              <a:buNone/>
            </a:pPr>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Pharmacokinetics</a:t>
            </a:r>
            <a:endParaRPr lang="en-US" dirty="0"/>
          </a:p>
        </p:txBody>
      </p:sp>
      <p:sp>
        <p:nvSpPr>
          <p:cNvPr id="3" name="Content Placeholder 2"/>
          <p:cNvSpPr>
            <a:spLocks noGrp="1"/>
          </p:cNvSpPr>
          <p:nvPr>
            <p:ph idx="1"/>
          </p:nvPr>
        </p:nvSpPr>
        <p:spPr/>
        <p:txBody>
          <a:bodyPr>
            <a:normAutofit/>
          </a:bodyPr>
          <a:lstStyle/>
          <a:p>
            <a:r>
              <a:rPr lang="en-US" dirty="0" smtClean="0"/>
              <a:t>Goal in administering inhalation anesthetic is to achieve an adequate partial pressure or tension of anesthetic in the CNS</a:t>
            </a:r>
          </a:p>
          <a:p>
            <a:endParaRPr lang="en-US" sz="1000" dirty="0" smtClean="0"/>
          </a:p>
          <a:p>
            <a:r>
              <a:rPr lang="en-US" dirty="0" smtClean="0"/>
              <a:t>Administered via the lungs</a:t>
            </a:r>
          </a:p>
          <a:p>
            <a:endParaRPr lang="en-US" sz="1000" dirty="0" smtClean="0"/>
          </a:p>
          <a:p>
            <a:r>
              <a:rPr lang="en-US" dirty="0" smtClean="0"/>
              <a:t>Gas exchange at the alveolar level is sufficient when </a:t>
            </a:r>
            <a:r>
              <a:rPr lang="en-US" dirty="0" smtClean="0"/>
              <a:t>P</a:t>
            </a:r>
            <a:r>
              <a:rPr lang="en-US" baseline="-25000" dirty="0" smtClean="0"/>
              <a:t>a</a:t>
            </a:r>
            <a:r>
              <a:rPr lang="en-US" dirty="0" smtClean="0"/>
              <a:t>Anes</a:t>
            </a:r>
            <a:r>
              <a:rPr lang="en-US" dirty="0" smtClean="0"/>
              <a:t> (arterial) is close to the </a:t>
            </a:r>
            <a:r>
              <a:rPr lang="en-US" dirty="0" smtClean="0"/>
              <a:t>P</a:t>
            </a:r>
            <a:r>
              <a:rPr lang="en-US" baseline="-25000" dirty="0" smtClean="0"/>
              <a:t>A</a:t>
            </a:r>
            <a:r>
              <a:rPr lang="en-US" dirty="0" smtClean="0"/>
              <a:t>Anes</a:t>
            </a:r>
            <a:r>
              <a:rPr lang="en-US" dirty="0" smtClean="0"/>
              <a:t> (alveolar)</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Factors related to changes in </a:t>
            </a:r>
            <a:r>
              <a:rPr lang="en-US" dirty="0" smtClean="0"/>
              <a:t>P</a:t>
            </a:r>
            <a:r>
              <a:rPr lang="en-US" baseline="-25000" dirty="0" smtClean="0"/>
              <a:t>A</a:t>
            </a:r>
            <a:r>
              <a:rPr lang="en-US" dirty="0" smtClean="0"/>
              <a:t>Anes</a:t>
            </a:r>
            <a:endParaRPr lang="en-US" dirty="0"/>
          </a:p>
        </p:txBody>
      </p:sp>
      <p:sp>
        <p:nvSpPr>
          <p:cNvPr id="3" name="Content Placeholder 2"/>
          <p:cNvSpPr>
            <a:spLocks noGrp="1"/>
          </p:cNvSpPr>
          <p:nvPr>
            <p:ph idx="1"/>
          </p:nvPr>
        </p:nvSpPr>
        <p:spPr>
          <a:xfrm>
            <a:off x="457200" y="1295400"/>
            <a:ext cx="8229600" cy="5334000"/>
          </a:xfrm>
        </p:spPr>
        <p:txBody>
          <a:bodyPr>
            <a:normAutofit fontScale="77500" lnSpcReduction="20000"/>
          </a:bodyPr>
          <a:lstStyle/>
          <a:p>
            <a:r>
              <a:rPr lang="en-US" b="1" dirty="0" smtClean="0"/>
              <a:t>Increased alveolar delivery</a:t>
            </a:r>
          </a:p>
          <a:p>
            <a:pPr lvl="1"/>
            <a:endParaRPr lang="en-US" sz="1300" dirty="0" smtClean="0"/>
          </a:p>
          <a:p>
            <a:pPr lvl="1"/>
            <a:r>
              <a:rPr lang="en-US" dirty="0" smtClean="0"/>
              <a:t>Increased inspired anesthetic concentration</a:t>
            </a:r>
          </a:p>
          <a:p>
            <a:pPr lvl="2"/>
            <a:r>
              <a:rPr lang="en-US" dirty="0" smtClean="0">
                <a:latin typeface="Calibri"/>
              </a:rPr>
              <a:t>↑</a:t>
            </a:r>
            <a:r>
              <a:rPr lang="en-US" dirty="0" smtClean="0"/>
              <a:t>Vaporization</a:t>
            </a:r>
          </a:p>
          <a:p>
            <a:pPr lvl="2"/>
            <a:r>
              <a:rPr lang="en-US" dirty="0" smtClean="0">
                <a:latin typeface="Calibri"/>
              </a:rPr>
              <a:t>↑</a:t>
            </a:r>
            <a:r>
              <a:rPr lang="en-US" dirty="0" smtClean="0"/>
              <a:t>Vaporizer dial setting</a:t>
            </a:r>
          </a:p>
          <a:p>
            <a:pPr lvl="2"/>
            <a:r>
              <a:rPr lang="en-US" dirty="0" smtClean="0">
                <a:latin typeface="Calibri"/>
              </a:rPr>
              <a:t>↑</a:t>
            </a:r>
            <a:r>
              <a:rPr lang="en-US" dirty="0" smtClean="0"/>
              <a:t>Fresh gas flow</a:t>
            </a:r>
          </a:p>
          <a:p>
            <a:pPr lvl="2"/>
            <a:r>
              <a:rPr lang="en-US" dirty="0" smtClean="0">
                <a:latin typeface="Calibri"/>
              </a:rPr>
              <a:t>↓</a:t>
            </a:r>
            <a:r>
              <a:rPr lang="en-US" dirty="0" smtClean="0"/>
              <a:t>Gas volume of patient breathing circuit</a:t>
            </a:r>
          </a:p>
          <a:p>
            <a:pPr lvl="1"/>
            <a:endParaRPr lang="en-US" dirty="0" smtClean="0"/>
          </a:p>
          <a:p>
            <a:pPr lvl="1"/>
            <a:r>
              <a:rPr lang="en-US" dirty="0" smtClean="0"/>
              <a:t>Increased alveolar ventilation</a:t>
            </a:r>
          </a:p>
          <a:p>
            <a:pPr lvl="2"/>
            <a:r>
              <a:rPr lang="en-US" dirty="0" smtClean="0">
                <a:latin typeface="Calibri"/>
              </a:rPr>
              <a:t>↑</a:t>
            </a:r>
            <a:r>
              <a:rPr lang="en-US" dirty="0" smtClean="0"/>
              <a:t>Minute ventilation</a:t>
            </a:r>
          </a:p>
          <a:p>
            <a:pPr lvl="2"/>
            <a:r>
              <a:rPr lang="en-US" dirty="0" smtClean="0">
                <a:latin typeface="Calibri"/>
              </a:rPr>
              <a:t>↓</a:t>
            </a:r>
            <a:r>
              <a:rPr lang="en-US" dirty="0" smtClean="0"/>
              <a:t>Dead space ventilation</a:t>
            </a:r>
          </a:p>
          <a:p>
            <a:endParaRPr lang="en-US" dirty="0" smtClean="0"/>
          </a:p>
          <a:p>
            <a:r>
              <a:rPr lang="en-US" b="1" dirty="0" smtClean="0"/>
              <a:t>Decreased removal from alveoli</a:t>
            </a:r>
          </a:p>
          <a:p>
            <a:pPr lvl="1"/>
            <a:r>
              <a:rPr lang="en-US" dirty="0" smtClean="0"/>
              <a:t>Decreased blood solubility of anesthetic</a:t>
            </a:r>
          </a:p>
          <a:p>
            <a:pPr lvl="1"/>
            <a:r>
              <a:rPr lang="en-US" dirty="0" smtClean="0"/>
              <a:t>Decreased CO</a:t>
            </a:r>
          </a:p>
          <a:p>
            <a:pPr lvl="1"/>
            <a:r>
              <a:rPr lang="en-US" dirty="0" smtClean="0"/>
              <a:t>Decreased alveolar-venous anesthetic gradient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lnSpcReduction="10000"/>
          </a:bodyPr>
          <a:lstStyle/>
          <a:p>
            <a:r>
              <a:rPr lang="en-US" dirty="0" smtClean="0"/>
              <a:t>Inhalation anesthetics are unique</a:t>
            </a:r>
          </a:p>
          <a:p>
            <a:r>
              <a:rPr lang="en-US" dirty="0" smtClean="0"/>
              <a:t>Administered and removed from the body via the lungs</a:t>
            </a:r>
          </a:p>
          <a:p>
            <a:r>
              <a:rPr lang="en-US" dirty="0" smtClean="0"/>
              <a:t>Predictable and rapid adjustment of anesthetic depth</a:t>
            </a:r>
          </a:p>
          <a:p>
            <a:r>
              <a:rPr lang="en-US" dirty="0" smtClean="0"/>
              <a:t>Patient breathing circuit, source of oxygen and means of eliminating CO</a:t>
            </a:r>
            <a:r>
              <a:rPr lang="en-US" baseline="-25000" dirty="0" smtClean="0"/>
              <a:t>2</a:t>
            </a:r>
            <a:r>
              <a:rPr lang="en-US" dirty="0" smtClean="0"/>
              <a:t> help minimize morbidity and mortality</a:t>
            </a:r>
          </a:p>
          <a:p>
            <a:r>
              <a:rPr lang="en-US" dirty="0" smtClean="0"/>
              <a:t>Facilitate lung ventilation and improve PaO</a:t>
            </a:r>
            <a:r>
              <a:rPr lang="en-US" baseline="-25000" dirty="0" smtClean="0"/>
              <a:t>2</a:t>
            </a:r>
            <a:endParaRPr lang="en-US" baseline="-25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Anesthetic Elimination</a:t>
            </a:r>
            <a:endParaRPr lang="en-US" dirty="0"/>
          </a:p>
        </p:txBody>
      </p:sp>
      <p:sp>
        <p:nvSpPr>
          <p:cNvPr id="3" name="Content Placeholder 2"/>
          <p:cNvSpPr>
            <a:spLocks noGrp="1"/>
          </p:cNvSpPr>
          <p:nvPr>
            <p:ph idx="1"/>
          </p:nvPr>
        </p:nvSpPr>
        <p:spPr/>
        <p:txBody>
          <a:bodyPr/>
          <a:lstStyle/>
          <a:p>
            <a:r>
              <a:rPr lang="en-US" dirty="0" smtClean="0"/>
              <a:t>Requires a decrease in alveolar anesthetic partial pressure (</a:t>
            </a:r>
            <a:r>
              <a:rPr lang="en-US" dirty="0" smtClean="0"/>
              <a:t>P</a:t>
            </a:r>
            <a:r>
              <a:rPr lang="en-US" baseline="-25000" dirty="0" smtClean="0"/>
              <a:t>A</a:t>
            </a:r>
            <a:r>
              <a:rPr lang="en-US" dirty="0" smtClean="0"/>
              <a:t>Anes</a:t>
            </a:r>
            <a:r>
              <a:rPr lang="en-US" dirty="0" smtClean="0"/>
              <a:t>) which in turn leads to a decrease in arterial (</a:t>
            </a:r>
            <a:r>
              <a:rPr lang="en-US" dirty="0" smtClean="0"/>
              <a:t>P</a:t>
            </a:r>
            <a:r>
              <a:rPr lang="en-US" baseline="-25000" dirty="0" smtClean="0"/>
              <a:t>a</a:t>
            </a:r>
            <a:r>
              <a:rPr lang="en-US" dirty="0" smtClean="0"/>
              <a:t>Anes</a:t>
            </a:r>
            <a:r>
              <a:rPr lang="en-US" dirty="0" smtClean="0"/>
              <a:t>) and then CNS partial pressure</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Minimum Alveolar Concentration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MAC</a:t>
            </a:r>
            <a:r>
              <a:rPr lang="en-US" dirty="0" smtClean="0"/>
              <a:t>: the minimum alveolar concentration of an anesthetic at 1 </a:t>
            </a:r>
            <a:r>
              <a:rPr lang="en-US" dirty="0" smtClean="0"/>
              <a:t>atm</a:t>
            </a:r>
            <a:r>
              <a:rPr lang="en-US" dirty="0" smtClean="0"/>
              <a:t> that produces immobility in 50% of patients exposed to a noxious stimulus. </a:t>
            </a:r>
          </a:p>
          <a:p>
            <a:endParaRPr lang="en-US" dirty="0"/>
          </a:p>
          <a:p>
            <a:r>
              <a:rPr lang="en-US" dirty="0" smtClean="0"/>
              <a:t>Median effective dose (ED</a:t>
            </a:r>
            <a:r>
              <a:rPr lang="en-US" baseline="-25000" dirty="0" smtClean="0"/>
              <a:t>50</a:t>
            </a:r>
            <a:r>
              <a:rPr lang="en-US" dirty="0" smtClean="0"/>
              <a:t>)</a:t>
            </a:r>
          </a:p>
          <a:p>
            <a:r>
              <a:rPr lang="en-US" dirty="0" smtClean="0"/>
              <a:t>ED</a:t>
            </a:r>
            <a:r>
              <a:rPr lang="en-US" baseline="-25000" dirty="0" smtClean="0"/>
              <a:t>95</a:t>
            </a:r>
            <a:r>
              <a:rPr lang="en-US" dirty="0" smtClean="0"/>
              <a:t> is 1.2 to 1.4MAC</a:t>
            </a:r>
          </a:p>
          <a:p>
            <a:r>
              <a:rPr lang="en-US" dirty="0" smtClean="0"/>
              <a:t>Anesthetic potency is inversely related to MAC</a:t>
            </a:r>
          </a:p>
          <a:p>
            <a:pPr lvl="1"/>
            <a:r>
              <a:rPr lang="en-US" dirty="0" smtClean="0"/>
              <a:t>Potency = 1/MAC (high MAC = low potency)</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r>
              <a:rPr lang="en-US" dirty="0" smtClean="0"/>
              <a:t>Potency of Inhalational Anesthetics</a:t>
            </a:r>
            <a:r>
              <a:rPr lang="en-US" dirty="0"/>
              <a:t/>
            </a:r>
            <a:br>
              <a:rPr lang="en-US" dirty="0"/>
            </a:br>
            <a:r>
              <a:rPr lang="en-US" dirty="0" smtClean="0"/>
              <a:t>(most to least)</a:t>
            </a:r>
            <a:endParaRPr lang="en-US" dirty="0"/>
          </a:p>
        </p:txBody>
      </p:sp>
      <p:sp>
        <p:nvSpPr>
          <p:cNvPr id="5" name="Content Placeholder 4"/>
          <p:cNvSpPr>
            <a:spLocks noGrp="1"/>
          </p:cNvSpPr>
          <p:nvPr>
            <p:ph idx="1"/>
          </p:nvPr>
        </p:nvSpPr>
        <p:spPr>
          <a:xfrm>
            <a:off x="457200" y="1981200"/>
            <a:ext cx="8229600" cy="4525963"/>
          </a:xfrm>
        </p:spPr>
        <p:txBody>
          <a:bodyPr/>
          <a:lstStyle/>
          <a:p>
            <a:r>
              <a:rPr lang="en-US" dirty="0" smtClean="0"/>
              <a:t>Halothane</a:t>
            </a:r>
          </a:p>
          <a:p>
            <a:r>
              <a:rPr lang="en-US" dirty="0" smtClean="0"/>
              <a:t>Isoflurane</a:t>
            </a:r>
          </a:p>
          <a:p>
            <a:r>
              <a:rPr lang="en-US" dirty="0" smtClean="0"/>
              <a:t>Sevoflurane</a:t>
            </a:r>
          </a:p>
          <a:p>
            <a:r>
              <a:rPr lang="en-US" dirty="0" smtClean="0"/>
              <a:t>Desflurane</a:t>
            </a:r>
            <a:endParaRPr lang="en-US" dirty="0" smtClean="0"/>
          </a:p>
          <a:p>
            <a:r>
              <a:rPr lang="en-US" dirty="0" smtClean="0"/>
              <a:t>N</a:t>
            </a:r>
            <a:r>
              <a:rPr lang="en-US" baseline="-25000" dirty="0" smtClean="0"/>
              <a:t>2</a:t>
            </a:r>
            <a:r>
              <a:rPr lang="en-US" dirty="0" smtClean="0"/>
              <a:t>O</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CNS</a:t>
            </a:r>
            <a:endParaRPr lang="en-US" dirty="0"/>
          </a:p>
        </p:txBody>
      </p:sp>
      <p:sp>
        <p:nvSpPr>
          <p:cNvPr id="3" name="Content Placeholder 2"/>
          <p:cNvSpPr>
            <a:spLocks noGrp="1"/>
          </p:cNvSpPr>
          <p:nvPr>
            <p:ph idx="1"/>
          </p:nvPr>
        </p:nvSpPr>
        <p:spPr/>
        <p:txBody>
          <a:bodyPr/>
          <a:lstStyle/>
          <a:p>
            <a:pPr>
              <a:buNone/>
            </a:pPr>
            <a:r>
              <a:rPr lang="en-US" b="1" dirty="0" smtClean="0"/>
              <a:t>Inhalation anesthetics:</a:t>
            </a:r>
          </a:p>
          <a:p>
            <a:r>
              <a:rPr lang="en-US" dirty="0" smtClean="0"/>
              <a:t>Affect electrical activity of brain</a:t>
            </a:r>
          </a:p>
          <a:p>
            <a:r>
              <a:rPr lang="en-US" dirty="0" smtClean="0">
                <a:latin typeface="Calibri"/>
              </a:rPr>
              <a:t>↓ </a:t>
            </a:r>
            <a:r>
              <a:rPr lang="en-US" dirty="0" smtClean="0"/>
              <a:t>Cerebral metabolism</a:t>
            </a:r>
          </a:p>
          <a:p>
            <a:r>
              <a:rPr lang="en-US" dirty="0" smtClean="0"/>
              <a:t>0 to </a:t>
            </a:r>
            <a:r>
              <a:rPr lang="en-US" dirty="0" smtClean="0">
                <a:latin typeface="Calibri"/>
              </a:rPr>
              <a:t>↑ </a:t>
            </a:r>
            <a:r>
              <a:rPr lang="en-US" dirty="0" smtClean="0"/>
              <a:t>Cerebral perfusion</a:t>
            </a:r>
          </a:p>
          <a:p>
            <a:r>
              <a:rPr lang="en-US" dirty="0" smtClean="0">
                <a:latin typeface="Calibri"/>
              </a:rPr>
              <a:t>↑ </a:t>
            </a:r>
            <a:r>
              <a:rPr lang="en-US" dirty="0" smtClean="0"/>
              <a:t>ICP</a:t>
            </a:r>
          </a:p>
          <a:p>
            <a:r>
              <a:rPr lang="en-US" dirty="0" smtClean="0"/>
              <a:t>Analgesia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Respiratory</a:t>
            </a:r>
            <a:endParaRPr lang="en-US" dirty="0"/>
          </a:p>
        </p:txBody>
      </p:sp>
      <p:sp>
        <p:nvSpPr>
          <p:cNvPr id="3" name="Content Placeholder 2"/>
          <p:cNvSpPr>
            <a:spLocks noGrp="1"/>
          </p:cNvSpPr>
          <p:nvPr>
            <p:ph idx="1"/>
          </p:nvPr>
        </p:nvSpPr>
        <p:spPr/>
        <p:txBody>
          <a:bodyPr/>
          <a:lstStyle/>
          <a:p>
            <a:r>
              <a:rPr lang="en-US" dirty="0" smtClean="0"/>
              <a:t>Depress respiratory system function</a:t>
            </a:r>
          </a:p>
          <a:p>
            <a:r>
              <a:rPr lang="en-US" dirty="0" smtClean="0"/>
              <a:t>Dose-dependent</a:t>
            </a:r>
          </a:p>
          <a:p>
            <a:pPr lvl="1"/>
            <a:r>
              <a:rPr lang="en-US" dirty="0" smtClean="0"/>
              <a:t>Decreased tidal volume</a:t>
            </a:r>
          </a:p>
          <a:p>
            <a:pPr lvl="1"/>
            <a:r>
              <a:rPr lang="en-US" dirty="0" smtClean="0"/>
              <a:t>Decreased RR</a:t>
            </a:r>
          </a:p>
          <a:p>
            <a:pPr lvl="1"/>
            <a:r>
              <a:rPr lang="en-US" dirty="0" smtClean="0"/>
              <a:t>Respiratory arrest at 1.5 to 3 MAC</a:t>
            </a:r>
          </a:p>
          <a:p>
            <a:r>
              <a:rPr lang="en-US" dirty="0" smtClean="0"/>
              <a:t>Direct action on medullary and peripheral chemoreceptors depresses respiratory drive with increased PaCO2</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Cardiovascular </a:t>
            </a:r>
            <a:endParaRPr lang="en-US" dirty="0"/>
          </a:p>
        </p:txBody>
      </p:sp>
      <p:sp>
        <p:nvSpPr>
          <p:cNvPr id="3" name="Content Placeholder 2"/>
          <p:cNvSpPr>
            <a:spLocks noGrp="1"/>
          </p:cNvSpPr>
          <p:nvPr>
            <p:ph idx="1"/>
          </p:nvPr>
        </p:nvSpPr>
        <p:spPr/>
        <p:txBody>
          <a:bodyPr/>
          <a:lstStyle/>
          <a:p>
            <a:r>
              <a:rPr lang="en-US" dirty="0" smtClean="0"/>
              <a:t>Dose dependent</a:t>
            </a:r>
          </a:p>
          <a:p>
            <a:r>
              <a:rPr lang="en-US" dirty="0" smtClean="0"/>
              <a:t>Decreased CO</a:t>
            </a:r>
          </a:p>
          <a:p>
            <a:pPr lvl="1"/>
            <a:r>
              <a:rPr lang="en-US" dirty="0" smtClean="0"/>
              <a:t>Decreased SV due to negative inotropy</a:t>
            </a:r>
          </a:p>
          <a:p>
            <a:r>
              <a:rPr lang="en-US" dirty="0" smtClean="0"/>
              <a:t>Increased HR (vagolytic)</a:t>
            </a:r>
          </a:p>
          <a:p>
            <a:r>
              <a:rPr lang="en-US" dirty="0" smtClean="0"/>
              <a:t>Decreased ABP</a:t>
            </a:r>
          </a:p>
          <a:p>
            <a:pPr lvl="1"/>
            <a:r>
              <a:rPr lang="en-US" dirty="0" smtClean="0"/>
              <a:t>Decreased SV, SVR</a:t>
            </a:r>
            <a:endParaRPr lang="en-US" dirty="0"/>
          </a:p>
          <a:p>
            <a:r>
              <a:rPr lang="en-US" dirty="0" smtClean="0"/>
              <a:t>Sensitize heart to catecholamine induced arrhythmias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Kidneys</a:t>
            </a:r>
            <a:endParaRPr lang="en-US" dirty="0"/>
          </a:p>
        </p:txBody>
      </p:sp>
      <p:sp>
        <p:nvSpPr>
          <p:cNvPr id="3" name="Content Placeholder 2"/>
          <p:cNvSpPr>
            <a:spLocks noGrp="1"/>
          </p:cNvSpPr>
          <p:nvPr>
            <p:ph idx="1"/>
          </p:nvPr>
        </p:nvSpPr>
        <p:spPr/>
        <p:txBody>
          <a:bodyPr>
            <a:normAutofit/>
          </a:bodyPr>
          <a:lstStyle/>
          <a:p>
            <a:r>
              <a:rPr lang="en-US" dirty="0" smtClean="0"/>
              <a:t>Dose-related:</a:t>
            </a:r>
          </a:p>
          <a:p>
            <a:pPr lvl="1"/>
            <a:r>
              <a:rPr lang="en-US" dirty="0" smtClean="0">
                <a:latin typeface="Calibri"/>
              </a:rPr>
              <a:t>↓ </a:t>
            </a:r>
            <a:r>
              <a:rPr lang="en-US" dirty="0" smtClean="0"/>
              <a:t>Renal blood flow</a:t>
            </a:r>
          </a:p>
          <a:p>
            <a:pPr lvl="1"/>
            <a:r>
              <a:rPr lang="en-US" dirty="0" smtClean="0">
                <a:latin typeface="Calibri"/>
              </a:rPr>
              <a:t>↓ </a:t>
            </a:r>
            <a:r>
              <a:rPr lang="en-US" dirty="0" smtClean="0"/>
              <a:t>GFR</a:t>
            </a:r>
          </a:p>
          <a:p>
            <a:endParaRPr lang="en-US" sz="1000" dirty="0" smtClean="0"/>
          </a:p>
          <a:p>
            <a:r>
              <a:rPr lang="en-US" dirty="0" smtClean="0"/>
              <a:t>Counter with IV fluids to maintain CO</a:t>
            </a:r>
          </a:p>
          <a:p>
            <a:endParaRPr lang="en-US" sz="1000" dirty="0" smtClean="0"/>
          </a:p>
          <a:p>
            <a:r>
              <a:rPr lang="en-US" dirty="0" smtClean="0"/>
              <a:t>Methoxyflurane fluoride induced nephrotoxicity</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Sevoflurane</a:t>
            </a:r>
            <a:endParaRPr lang="en-US" dirty="0"/>
          </a:p>
        </p:txBody>
      </p:sp>
      <p:sp>
        <p:nvSpPr>
          <p:cNvPr id="3" name="Content Placeholder 2"/>
          <p:cNvSpPr>
            <a:spLocks noGrp="1"/>
          </p:cNvSpPr>
          <p:nvPr>
            <p:ph idx="1"/>
          </p:nvPr>
        </p:nvSpPr>
        <p:spPr/>
        <p:txBody>
          <a:bodyPr/>
          <a:lstStyle/>
          <a:p>
            <a:r>
              <a:rPr lang="en-US" i="1" dirty="0" smtClean="0"/>
              <a:t>Compound A</a:t>
            </a:r>
            <a:r>
              <a:rPr lang="en-US" dirty="0" smtClean="0"/>
              <a:t>: </a:t>
            </a:r>
            <a:r>
              <a:rPr lang="en-US" dirty="0"/>
              <a:t>n</a:t>
            </a:r>
            <a:r>
              <a:rPr lang="en-US" dirty="0" smtClean="0"/>
              <a:t>ephrotoxic breakdown product</a:t>
            </a:r>
          </a:p>
          <a:p>
            <a:endParaRPr lang="en-US" sz="1000" dirty="0" smtClean="0"/>
          </a:p>
          <a:p>
            <a:r>
              <a:rPr lang="en-US" dirty="0" smtClean="0"/>
              <a:t>Sevo is degraded to compound A by CO</a:t>
            </a:r>
            <a:r>
              <a:rPr lang="en-US" baseline="-25000" dirty="0" smtClean="0"/>
              <a:t>2</a:t>
            </a:r>
            <a:r>
              <a:rPr lang="en-US" dirty="0" smtClean="0"/>
              <a:t> absorbents such as soda lime</a:t>
            </a:r>
          </a:p>
          <a:p>
            <a:endParaRPr lang="en-US" sz="1000" dirty="0" smtClean="0"/>
          </a:p>
          <a:p>
            <a:r>
              <a:rPr lang="en-US" dirty="0" smtClean="0"/>
              <a:t> Avoid in patients with known or marginal kidney function</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Liver</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a:buNone/>
            </a:pPr>
            <a:r>
              <a:rPr lang="en-US" b="1" dirty="0" smtClean="0"/>
              <a:t>Decreased hepatic blood flow and oxygen delivery</a:t>
            </a:r>
          </a:p>
          <a:p>
            <a:r>
              <a:rPr lang="en-US" dirty="0" smtClean="0"/>
              <a:t>Depression of hepatic function </a:t>
            </a:r>
          </a:p>
          <a:p>
            <a:r>
              <a:rPr lang="en-US" dirty="0" smtClean="0"/>
              <a:t>Hepatocellular damage</a:t>
            </a:r>
          </a:p>
          <a:p>
            <a:r>
              <a:rPr lang="en-US" dirty="0" smtClean="0"/>
              <a:t>Effects can be mild and transient or permanent</a:t>
            </a:r>
          </a:p>
          <a:p>
            <a:r>
              <a:rPr lang="en-US" dirty="0" smtClean="0"/>
              <a:t>Reduction in hepatic drug clearance</a:t>
            </a:r>
          </a:p>
          <a:p>
            <a:r>
              <a:rPr lang="en-US" dirty="0" smtClean="0"/>
              <a:t>Isoflurane best choice </a:t>
            </a:r>
          </a:p>
          <a:p>
            <a:r>
              <a:rPr lang="en-US" dirty="0" smtClean="0"/>
              <a:t>Halothane hepatitis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Malignant Hyperthermia</a:t>
            </a:r>
            <a:endParaRPr lang="en-US" dirty="0"/>
          </a:p>
        </p:txBody>
      </p:sp>
      <p:sp>
        <p:nvSpPr>
          <p:cNvPr id="3" name="Content Placeholder 2"/>
          <p:cNvSpPr>
            <a:spLocks noGrp="1"/>
          </p:cNvSpPr>
          <p:nvPr>
            <p:ph idx="1"/>
          </p:nvPr>
        </p:nvSpPr>
        <p:spPr/>
        <p:txBody>
          <a:bodyPr/>
          <a:lstStyle/>
          <a:p>
            <a:r>
              <a:rPr lang="en-US" dirty="0"/>
              <a:t>I</a:t>
            </a:r>
            <a:r>
              <a:rPr lang="en-US" dirty="0" smtClean="0"/>
              <a:t>nherited myopathy characterized by a hypermetabolic state which is triggered when the patient is exposed to anesthetic agents</a:t>
            </a:r>
          </a:p>
          <a:p>
            <a:r>
              <a:rPr lang="en-US" dirty="0" smtClean="0"/>
              <a:t>Can be initiated by all inhalation anesthetics</a:t>
            </a:r>
          </a:p>
          <a:p>
            <a:r>
              <a:rPr lang="en-US" dirty="0" smtClean="0"/>
              <a:t>Rapid rise in body temperature that can lead to death</a:t>
            </a:r>
          </a:p>
          <a:p>
            <a:r>
              <a:rPr lang="en-US" dirty="0" smtClean="0"/>
              <a:t>Treat with dantrolene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Characteristics</a:t>
            </a:r>
            <a:endParaRPr lang="en-US" dirty="0"/>
          </a:p>
        </p:txBody>
      </p:sp>
      <p:sp>
        <p:nvSpPr>
          <p:cNvPr id="3" name="Content Placeholder 2"/>
          <p:cNvSpPr>
            <a:spLocks noGrp="1"/>
          </p:cNvSpPr>
          <p:nvPr>
            <p:ph idx="1"/>
          </p:nvPr>
        </p:nvSpPr>
        <p:spPr/>
        <p:txBody>
          <a:bodyPr/>
          <a:lstStyle/>
          <a:p>
            <a:r>
              <a:rPr lang="en-US" dirty="0" smtClean="0"/>
              <a:t>All inhalation anesthetics are organic compounds except N</a:t>
            </a:r>
            <a:r>
              <a:rPr lang="en-US" baseline="-25000" dirty="0" smtClean="0"/>
              <a:t>2</a:t>
            </a:r>
            <a:r>
              <a:rPr lang="en-US" dirty="0" smtClean="0"/>
              <a:t>O</a:t>
            </a:r>
          </a:p>
          <a:p>
            <a:r>
              <a:rPr lang="en-US" dirty="0" smtClean="0"/>
              <a:t>Classified as aliphatic hydrocarbons or ethers</a:t>
            </a:r>
          </a:p>
          <a:p>
            <a:r>
              <a:rPr lang="en-US" dirty="0" smtClean="0"/>
              <a:t>Halogenation</a:t>
            </a:r>
            <a:r>
              <a:rPr lang="en-US" dirty="0" smtClean="0"/>
              <a:t> (addition of fluorine, chlorine or bromine)</a:t>
            </a:r>
          </a:p>
          <a:p>
            <a:r>
              <a:rPr lang="en-US" dirty="0" smtClean="0"/>
              <a:t>Less reactive, more potent, nonflammable?</a:t>
            </a:r>
          </a:p>
          <a:p>
            <a:r>
              <a:rPr lang="en-US" dirty="0" smtClean="0"/>
              <a:t>Flourine</a:t>
            </a:r>
            <a:r>
              <a:rPr lang="en-US" dirty="0" smtClean="0"/>
              <a:t> ion is toxic to some tissues (kidneys)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a:bodyPr>
          <a:lstStyle/>
          <a:p>
            <a:pPr algn="l"/>
            <a:r>
              <a:rPr lang="en-US" sz="4000" dirty="0" smtClean="0"/>
              <a:t>Use of what potent inhaled anesthetic was discontinued due to fluoride induced nephrotoxicity?</a:t>
            </a:r>
            <a:endParaRPr lang="en-US" sz="4000" dirty="0"/>
          </a:p>
        </p:txBody>
      </p:sp>
      <p:sp>
        <p:nvSpPr>
          <p:cNvPr id="3" name="Content Placeholder 2"/>
          <p:cNvSpPr>
            <a:spLocks noGrp="1"/>
          </p:cNvSpPr>
          <p:nvPr>
            <p:ph idx="1"/>
          </p:nvPr>
        </p:nvSpPr>
        <p:spPr>
          <a:xfrm>
            <a:off x="457200" y="2332037"/>
            <a:ext cx="8229600" cy="4525963"/>
          </a:xfrm>
        </p:spPr>
        <p:txBody>
          <a:bodyPr/>
          <a:lstStyle/>
          <a:p>
            <a:endParaRPr lang="en-US" dirty="0" smtClean="0"/>
          </a:p>
          <a:p>
            <a:r>
              <a:rPr lang="en-US" dirty="0" smtClean="0"/>
              <a:t>A. Halothane</a:t>
            </a:r>
          </a:p>
          <a:p>
            <a:r>
              <a:rPr lang="en-US" dirty="0" smtClean="0"/>
              <a:t>B. N2O</a:t>
            </a:r>
          </a:p>
          <a:p>
            <a:r>
              <a:rPr lang="en-US" dirty="0" smtClean="0"/>
              <a:t>C. Methoxyflurane</a:t>
            </a:r>
          </a:p>
          <a:p>
            <a:r>
              <a:rPr lang="en-US" dirty="0" smtClean="0"/>
              <a:t>D. Sevoflurane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3" end="3"/>
                                            </p:txEl>
                                          </p:spTgt>
                                        </p:tgtEl>
                                        <p:attrNameLst>
                                          <p:attrName>style.color</p:attrName>
                                        </p:attrNameLst>
                                      </p:cBhvr>
                                      <p:to>
                                        <a:schemeClr val="fo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What would be the first step in treating </a:t>
            </a:r>
            <a:r>
              <a:rPr lang="en-US" dirty="0" err="1" smtClean="0"/>
              <a:t>intraoperative</a:t>
            </a:r>
            <a:r>
              <a:rPr lang="en-US" dirty="0" smtClean="0"/>
              <a:t> </a:t>
            </a:r>
            <a:r>
              <a:rPr lang="en-US" dirty="0" err="1" smtClean="0"/>
              <a:t>bronchospasm</a:t>
            </a:r>
            <a:r>
              <a:rPr lang="en-US" dirty="0" smtClean="0"/>
              <a:t>?</a:t>
            </a:r>
            <a:endParaRPr lang="en-US" dirty="0"/>
          </a:p>
        </p:txBody>
      </p:sp>
      <p:sp>
        <p:nvSpPr>
          <p:cNvPr id="3" name="Content Placeholder 2"/>
          <p:cNvSpPr>
            <a:spLocks noGrp="1"/>
          </p:cNvSpPr>
          <p:nvPr>
            <p:ph idx="1"/>
          </p:nvPr>
        </p:nvSpPr>
        <p:spPr/>
        <p:txBody>
          <a:bodyPr/>
          <a:lstStyle/>
          <a:p>
            <a:endParaRPr lang="en-US" dirty="0" smtClean="0"/>
          </a:p>
          <a:p>
            <a:r>
              <a:rPr lang="en-US" dirty="0" smtClean="0"/>
              <a:t>A. Administer a neuromuscular blocking agent</a:t>
            </a:r>
            <a:endParaRPr lang="en-US" dirty="0"/>
          </a:p>
          <a:p>
            <a:r>
              <a:rPr lang="en-US" dirty="0" smtClean="0"/>
              <a:t>B. Increase inspired concentration of inhaled anesthetic</a:t>
            </a:r>
          </a:p>
          <a:p>
            <a:r>
              <a:rPr lang="en-US" dirty="0" smtClean="0"/>
              <a:t>C. Administer </a:t>
            </a:r>
            <a:r>
              <a:rPr lang="en-US" dirty="0" err="1" smtClean="0"/>
              <a:t>propofol</a:t>
            </a:r>
            <a:endParaRPr lang="en-US" dirty="0" smtClean="0"/>
          </a:p>
          <a:p>
            <a:r>
              <a:rPr lang="en-US" dirty="0" smtClean="0"/>
              <a:t>D. </a:t>
            </a:r>
            <a:r>
              <a:rPr lang="en-US" dirty="0" err="1" smtClean="0"/>
              <a:t>Albuterol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2" end="2"/>
                                            </p:txEl>
                                          </p:spTgt>
                                        </p:tgtEl>
                                        <p:attrNameLst>
                                          <p:attrName>style.color</p:attrName>
                                        </p:attrNameLst>
                                      </p:cBhvr>
                                      <p:to>
                                        <a:schemeClr val="fo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Of the inhaled anesthetics, ______ is the only gas at room temperature</a:t>
            </a:r>
            <a:endParaRPr lang="en-US" dirty="0"/>
          </a:p>
        </p:txBody>
      </p:sp>
      <p:sp>
        <p:nvSpPr>
          <p:cNvPr id="3" name="Content Placeholder 2"/>
          <p:cNvSpPr>
            <a:spLocks noGrp="1"/>
          </p:cNvSpPr>
          <p:nvPr>
            <p:ph idx="1"/>
          </p:nvPr>
        </p:nvSpPr>
        <p:spPr/>
        <p:txBody>
          <a:bodyPr/>
          <a:lstStyle/>
          <a:p>
            <a:endParaRPr lang="en-US" dirty="0" smtClean="0"/>
          </a:p>
          <a:p>
            <a:r>
              <a:rPr lang="en-US" dirty="0" smtClean="0"/>
              <a:t>A. Sevoflurane</a:t>
            </a:r>
          </a:p>
          <a:p>
            <a:r>
              <a:rPr lang="en-US" dirty="0" smtClean="0"/>
              <a:t>B. Isoflurane</a:t>
            </a:r>
          </a:p>
          <a:p>
            <a:r>
              <a:rPr lang="en-US" dirty="0" smtClean="0"/>
              <a:t>C. N2O</a:t>
            </a:r>
          </a:p>
          <a:p>
            <a:r>
              <a:rPr lang="en-US" dirty="0" smtClean="0"/>
              <a:t>D. Halothane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3" end="3"/>
                                            </p:txEl>
                                          </p:spTgt>
                                        </p:tgtEl>
                                        <p:attrNameLst>
                                          <p:attrName>style.color</p:attrName>
                                        </p:attrNameLst>
                                      </p:cBhvr>
                                      <p:to>
                                        <a:schemeClr val="fo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06762"/>
          </a:xfrm>
        </p:spPr>
        <p:txBody>
          <a:bodyPr>
            <a:noAutofit/>
          </a:bodyPr>
          <a:lstStyle/>
          <a:p>
            <a:pPr algn="l"/>
            <a:r>
              <a:rPr lang="en-US" sz="3200" dirty="0" smtClean="0"/>
              <a:t>The minimum alveolar concentration (MAC) is the concentration of anesthetic at</a:t>
            </a:r>
            <a:br>
              <a:rPr lang="en-US" sz="3200" dirty="0" smtClean="0"/>
            </a:br>
            <a:r>
              <a:rPr lang="en-US" sz="3200" dirty="0" smtClean="0"/>
              <a:t>1 atmosphere of pressure that produces immobility in 50% of patients exposed</a:t>
            </a:r>
            <a:br>
              <a:rPr lang="en-US" sz="3200" dirty="0" smtClean="0"/>
            </a:br>
            <a:r>
              <a:rPr lang="en-US" sz="3200" dirty="0" smtClean="0"/>
              <a:t>to a noxious stimulus. Which anesthetic is most potent by this measure?</a:t>
            </a:r>
            <a:endParaRPr lang="en-US" sz="3200" dirty="0"/>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r>
              <a:rPr lang="en-US" dirty="0" smtClean="0"/>
              <a:t>A. N</a:t>
            </a:r>
            <a:r>
              <a:rPr lang="en-US" baseline="-25000" dirty="0" smtClean="0"/>
              <a:t>2</a:t>
            </a:r>
            <a:r>
              <a:rPr lang="en-US" dirty="0" smtClean="0"/>
              <a:t>O</a:t>
            </a:r>
          </a:p>
          <a:p>
            <a:r>
              <a:rPr lang="en-US" dirty="0" smtClean="0"/>
              <a:t>B. Isoflurane</a:t>
            </a:r>
          </a:p>
          <a:p>
            <a:r>
              <a:rPr lang="en-US" dirty="0" smtClean="0"/>
              <a:t>C. Halothane</a:t>
            </a:r>
          </a:p>
          <a:p>
            <a:r>
              <a:rPr lang="en-US" dirty="0" smtClean="0"/>
              <a:t>D. Sevoflurane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6" end="6"/>
                                            </p:txEl>
                                          </p:spTgt>
                                        </p:tgtEl>
                                        <p:attrNameLst>
                                          <p:attrName>style.color</p:attrName>
                                        </p:attrNameLst>
                                      </p:cBhvr>
                                      <p:to>
                                        <a:schemeClr val="fo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In a patient with liver disease which inhalation anesthetic would you use?</a:t>
            </a:r>
            <a:endParaRPr lang="en-US" dirty="0"/>
          </a:p>
        </p:txBody>
      </p:sp>
      <p:sp>
        <p:nvSpPr>
          <p:cNvPr id="3" name="Content Placeholder 2"/>
          <p:cNvSpPr>
            <a:spLocks noGrp="1"/>
          </p:cNvSpPr>
          <p:nvPr>
            <p:ph idx="1"/>
          </p:nvPr>
        </p:nvSpPr>
        <p:spPr/>
        <p:txBody>
          <a:bodyPr/>
          <a:lstStyle/>
          <a:p>
            <a:endParaRPr lang="en-US" dirty="0" smtClean="0"/>
          </a:p>
          <a:p>
            <a:r>
              <a:rPr lang="en-US" dirty="0" smtClean="0"/>
              <a:t>A. Sevoflurane</a:t>
            </a:r>
          </a:p>
          <a:p>
            <a:r>
              <a:rPr lang="en-US" dirty="0" smtClean="0"/>
              <a:t>B. Isoflurane</a:t>
            </a:r>
          </a:p>
          <a:p>
            <a:r>
              <a:rPr lang="en-US" dirty="0" smtClean="0"/>
              <a:t>C. Halothane</a:t>
            </a:r>
          </a:p>
          <a:p>
            <a:r>
              <a:rPr lang="en-US" dirty="0" smtClean="0"/>
              <a:t>D. N2O</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2" end="2"/>
                                            </p:txEl>
                                          </p:spTgt>
                                        </p:tgtEl>
                                        <p:attrNameLst>
                                          <p:attrName>style.color</p:attrName>
                                        </p:attrNameLst>
                                      </p:cBhvr>
                                      <p:to>
                                        <a:schemeClr val="fo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Autofit/>
          </a:bodyPr>
          <a:lstStyle/>
          <a:p>
            <a:pPr algn="l"/>
            <a:r>
              <a:rPr lang="en-US" sz="2800" dirty="0" smtClean="0"/>
              <a:t>The halogenated anesthetic which is advantageous in patients with cardiovascular disease because it maintains cardiac output, produces systemic and coronary vasodilation, and catecholamine dependent arrhythmias are uncommon.</a:t>
            </a:r>
            <a:endParaRPr lang="en-US" sz="2800" dirty="0"/>
          </a:p>
        </p:txBody>
      </p:sp>
      <p:sp>
        <p:nvSpPr>
          <p:cNvPr id="3" name="Content Placeholder 2"/>
          <p:cNvSpPr>
            <a:spLocks noGrp="1"/>
          </p:cNvSpPr>
          <p:nvPr>
            <p:ph idx="1"/>
          </p:nvPr>
        </p:nvSpPr>
        <p:spPr/>
        <p:txBody>
          <a:bodyPr/>
          <a:lstStyle/>
          <a:p>
            <a:endParaRPr lang="en-US" dirty="0" smtClean="0"/>
          </a:p>
          <a:p>
            <a:endParaRPr lang="en-US" dirty="0"/>
          </a:p>
          <a:p>
            <a:r>
              <a:rPr lang="en-US" dirty="0" smtClean="0"/>
              <a:t>A. Sevoflurane</a:t>
            </a:r>
          </a:p>
          <a:p>
            <a:r>
              <a:rPr lang="en-US" dirty="0" smtClean="0"/>
              <a:t>B. Halothane</a:t>
            </a:r>
          </a:p>
          <a:p>
            <a:r>
              <a:rPr lang="en-US" dirty="0" smtClean="0"/>
              <a:t>C. N2O</a:t>
            </a:r>
          </a:p>
          <a:p>
            <a:r>
              <a:rPr lang="en-US" dirty="0" smtClean="0"/>
              <a:t>D. Isoflurane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5" end="5"/>
                                            </p:txEl>
                                          </p:spTgt>
                                        </p:tgtEl>
                                        <p:attrNameLst>
                                          <p:attrName>style.color</p:attrName>
                                        </p:attrNameLst>
                                      </p:cBhvr>
                                      <p:to>
                                        <a:schemeClr val="fo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92362"/>
          </a:xfrm>
        </p:spPr>
        <p:txBody>
          <a:bodyPr>
            <a:normAutofit fontScale="90000"/>
          </a:bodyPr>
          <a:lstStyle/>
          <a:p>
            <a:pPr algn="l"/>
            <a:r>
              <a:rPr lang="en-US" dirty="0" smtClean="0"/>
              <a:t>All of the following factors influence the rate of induction of anesthesia</a:t>
            </a:r>
            <a:br>
              <a:rPr lang="en-US" dirty="0" smtClean="0"/>
            </a:br>
            <a:r>
              <a:rPr lang="en-US" dirty="0" smtClean="0"/>
              <a:t>with an inhaled anesthetic EXCEPT:</a:t>
            </a:r>
            <a:br>
              <a:rPr lang="en-US" dirty="0" smtClean="0"/>
            </a:br>
            <a:endParaRPr lang="en-US" dirty="0"/>
          </a:p>
        </p:txBody>
      </p:sp>
      <p:sp>
        <p:nvSpPr>
          <p:cNvPr id="3" name="Content Placeholder 2"/>
          <p:cNvSpPr>
            <a:spLocks noGrp="1"/>
          </p:cNvSpPr>
          <p:nvPr>
            <p:ph idx="1"/>
          </p:nvPr>
        </p:nvSpPr>
        <p:spPr/>
        <p:txBody>
          <a:bodyPr/>
          <a:lstStyle/>
          <a:p>
            <a:endParaRPr lang="en-US" dirty="0" smtClean="0"/>
          </a:p>
          <a:p>
            <a:r>
              <a:rPr lang="en-US" dirty="0" smtClean="0"/>
              <a:t>A. aqueous solubility of the anesthetic</a:t>
            </a:r>
          </a:p>
          <a:p>
            <a:r>
              <a:rPr lang="en-US" dirty="0" smtClean="0"/>
              <a:t>B. patient history of malignant hyperthermia</a:t>
            </a:r>
          </a:p>
          <a:p>
            <a:r>
              <a:rPr lang="en-US" dirty="0" smtClean="0"/>
              <a:t>C. ventilation rate</a:t>
            </a:r>
          </a:p>
          <a:p>
            <a:r>
              <a:rPr lang="en-US" dirty="0" smtClean="0"/>
              <a:t>D. tension of gas administration</a:t>
            </a:r>
          </a:p>
          <a:p>
            <a:r>
              <a:rPr lang="en-US" dirty="0" smtClean="0"/>
              <a:t>E. pulmonary blood flow rate</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p:cBhvr override="childStyle">
                                        <p:cTn id="6" dur="2000" fill="hold"/>
                                        <p:tgtEl>
                                          <p:spTgt spid="3">
                                            <p:txEl>
                                              <p:pRg st="2" end="2"/>
                                            </p:txEl>
                                          </p:spTgt>
                                        </p:tgtEl>
                                        <p:attrNameLst>
                                          <p:attrName>style.color</p:attrName>
                                        </p:attrNameLst>
                                      </p:cBhvr>
                                      <p:to>
                                        <a:schemeClr val="fo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Properties that determine methods of administration</a:t>
            </a:r>
            <a:endParaRPr lang="en-US" dirty="0"/>
          </a:p>
        </p:txBody>
      </p:sp>
      <p:sp>
        <p:nvSpPr>
          <p:cNvPr id="3" name="Content Placeholder 2"/>
          <p:cNvSpPr>
            <a:spLocks noGrp="1"/>
          </p:cNvSpPr>
          <p:nvPr>
            <p:ph idx="1"/>
          </p:nvPr>
        </p:nvSpPr>
        <p:spPr>
          <a:xfrm>
            <a:off x="381000" y="1905000"/>
            <a:ext cx="8229600" cy="4525963"/>
          </a:xfrm>
        </p:spPr>
        <p:txBody>
          <a:bodyPr/>
          <a:lstStyle/>
          <a:p>
            <a:r>
              <a:rPr lang="en-US" dirty="0" smtClean="0"/>
              <a:t>Molecular weight</a:t>
            </a:r>
          </a:p>
          <a:p>
            <a:r>
              <a:rPr lang="en-US" dirty="0" smtClean="0"/>
              <a:t>Boiling point</a:t>
            </a:r>
          </a:p>
          <a:p>
            <a:r>
              <a:rPr lang="en-US" dirty="0" smtClean="0"/>
              <a:t>Liquid density</a:t>
            </a:r>
          </a:p>
          <a:p>
            <a:r>
              <a:rPr lang="en-US" dirty="0" smtClean="0"/>
              <a:t>Vapor pressure</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a:t>
            </a:r>
            <a:r>
              <a:rPr lang="en-US" dirty="0" smtClean="0"/>
              <a:t>vs</a:t>
            </a:r>
            <a:r>
              <a:rPr lang="en-US" dirty="0" smtClean="0"/>
              <a:t> Vapor</a:t>
            </a:r>
            <a:endParaRPr lang="en-US" dirty="0"/>
          </a:p>
        </p:txBody>
      </p:sp>
      <p:sp>
        <p:nvSpPr>
          <p:cNvPr id="3" name="Content Placeholder 2"/>
          <p:cNvSpPr>
            <a:spLocks noGrp="1"/>
          </p:cNvSpPr>
          <p:nvPr>
            <p:ph idx="1"/>
          </p:nvPr>
        </p:nvSpPr>
        <p:spPr/>
        <p:txBody>
          <a:bodyPr/>
          <a:lstStyle/>
          <a:p>
            <a:r>
              <a:rPr lang="en-US" i="1" dirty="0" smtClean="0"/>
              <a:t>Gas</a:t>
            </a:r>
            <a:r>
              <a:rPr lang="en-US" dirty="0" smtClean="0"/>
              <a:t>: an agent that exists as a gas at room temperature and sea level pressure (N2O)</a:t>
            </a:r>
          </a:p>
          <a:p>
            <a:endParaRPr lang="en-US" dirty="0"/>
          </a:p>
          <a:p>
            <a:r>
              <a:rPr lang="en-US" i="1" dirty="0" smtClean="0"/>
              <a:t>Vapor</a:t>
            </a:r>
            <a:r>
              <a:rPr lang="en-US" dirty="0" smtClean="0"/>
              <a:t>: gaseous state of a substance that at room temperature and sea level pressure is a liquid (all other inhalation anesthetics)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
            </a:r>
            <a:r>
              <a:rPr lang="en-US" baseline="-25000" dirty="0" smtClean="0"/>
              <a:t>2</a:t>
            </a:r>
            <a:r>
              <a:rPr lang="en-US" dirty="0" smtClean="0"/>
              <a:t>O</a:t>
            </a:r>
            <a:endParaRPr lang="en-US" dirty="0"/>
          </a:p>
        </p:txBody>
      </p:sp>
      <p:sp>
        <p:nvSpPr>
          <p:cNvPr id="3" name="Content Placeholder 2"/>
          <p:cNvSpPr>
            <a:spLocks noGrp="1"/>
          </p:cNvSpPr>
          <p:nvPr>
            <p:ph idx="1"/>
          </p:nvPr>
        </p:nvSpPr>
        <p:spPr/>
        <p:txBody>
          <a:bodyPr/>
          <a:lstStyle/>
          <a:p>
            <a:r>
              <a:rPr lang="en-US" dirty="0" smtClean="0"/>
              <a:t>Boiling point is -89 degrees </a:t>
            </a:r>
            <a:r>
              <a:rPr lang="en-US" dirty="0" smtClean="0"/>
              <a:t>celcius</a:t>
            </a:r>
            <a:endParaRPr lang="en-US" dirty="0" smtClean="0"/>
          </a:p>
          <a:p>
            <a:r>
              <a:rPr lang="en-US" dirty="0" smtClean="0"/>
              <a:t>Exists as a gas at room air</a:t>
            </a:r>
          </a:p>
          <a:p>
            <a:r>
              <a:rPr lang="en-US" dirty="0" smtClean="0"/>
              <a:t>Distributed in steel tanks compressed to a liquid state </a:t>
            </a:r>
          </a:p>
          <a:p>
            <a:r>
              <a:rPr lang="en-US" dirty="0" smtClean="0"/>
              <a:t>As N</a:t>
            </a:r>
            <a:r>
              <a:rPr lang="en-US" baseline="-25000" dirty="0" smtClean="0"/>
              <a:t>2</a:t>
            </a:r>
            <a:r>
              <a:rPr lang="en-US" dirty="0" smtClean="0"/>
              <a:t>O gas is drawn from tank, liquid N</a:t>
            </a:r>
            <a:r>
              <a:rPr lang="en-US" baseline="-25000" dirty="0" smtClean="0"/>
              <a:t>2</a:t>
            </a:r>
            <a:r>
              <a:rPr lang="en-US" dirty="0" smtClean="0"/>
              <a:t>O is vaporized</a:t>
            </a:r>
          </a:p>
          <a:p>
            <a:r>
              <a:rPr lang="en-US" dirty="0" smtClean="0"/>
              <a:t>Gas pressure remains constant</a:t>
            </a:r>
          </a:p>
          <a:p>
            <a:r>
              <a:rPr lang="en-US" dirty="0" smtClean="0"/>
              <a:t>Weight of tank will tell you how much is left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
            </a:r>
            <a:r>
              <a:rPr lang="en-US" baseline="-25000" dirty="0" smtClean="0"/>
              <a:t>2</a:t>
            </a:r>
            <a:r>
              <a:rPr lang="en-US" dirty="0" smtClean="0"/>
              <a:t>O: Second gas effect</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r>
              <a:rPr lang="en-US" dirty="0" smtClean="0"/>
              <a:t>N</a:t>
            </a:r>
            <a:r>
              <a:rPr lang="en-US" baseline="-25000" dirty="0" smtClean="0"/>
              <a:t>2</a:t>
            </a:r>
            <a:r>
              <a:rPr lang="en-US" dirty="0" smtClean="0"/>
              <a:t>O has a low blood solubility and rapid onset of action</a:t>
            </a:r>
          </a:p>
          <a:p>
            <a:r>
              <a:rPr lang="en-US" dirty="0" smtClean="0"/>
              <a:t>Does not have the potency to produce anesthesia as a sole agent</a:t>
            </a:r>
          </a:p>
          <a:p>
            <a:endParaRPr lang="en-US" sz="1200" i="1" dirty="0" smtClean="0"/>
          </a:p>
          <a:p>
            <a:r>
              <a:rPr lang="en-US" i="1" dirty="0" smtClean="0"/>
              <a:t>Second gas effect</a:t>
            </a:r>
            <a:r>
              <a:rPr lang="en-US" dirty="0" smtClean="0"/>
              <a:t>: administration of a high concentration of N2O concurrently in a mixture with an inhalation agent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Gas Effect</a:t>
            </a:r>
            <a:endParaRPr lang="en-US" dirty="0"/>
          </a:p>
        </p:txBody>
      </p:sp>
      <p:sp>
        <p:nvSpPr>
          <p:cNvPr id="3" name="Content Placeholder 2"/>
          <p:cNvSpPr>
            <a:spLocks noGrp="1"/>
          </p:cNvSpPr>
          <p:nvPr>
            <p:ph idx="1"/>
          </p:nvPr>
        </p:nvSpPr>
        <p:spPr/>
        <p:txBody>
          <a:bodyPr/>
          <a:lstStyle/>
          <a:p>
            <a:endParaRPr lang="en-US" dirty="0"/>
          </a:p>
        </p:txBody>
      </p:sp>
      <p:pic>
        <p:nvPicPr>
          <p:cNvPr id="24578" name="Picture 2" descr="http://web.squ.edu.om/med-Lib/MED_CD/E_CDs/anesthesia/site/content/figures/2004F03.gif"/>
          <p:cNvPicPr>
            <a:picLocks noChangeAspect="1" noChangeArrowheads="1"/>
          </p:cNvPicPr>
          <p:nvPr/>
        </p:nvPicPr>
        <p:blipFill>
          <a:blip r:embed="rId3" cstate="print"/>
          <a:srcRect/>
          <a:stretch>
            <a:fillRect/>
          </a:stretch>
        </p:blipFill>
        <p:spPr bwMode="auto">
          <a:xfrm>
            <a:off x="914400" y="1600200"/>
            <a:ext cx="7266725" cy="30956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
            </a:r>
            <a:r>
              <a:rPr lang="en-US" baseline="-25000" dirty="0" smtClean="0"/>
              <a:t>2</a:t>
            </a:r>
            <a:r>
              <a:rPr lang="en-US" dirty="0" smtClean="0"/>
              <a:t>O: Diffusion hypoxia</a:t>
            </a:r>
            <a:endParaRPr lang="en-US" dirty="0"/>
          </a:p>
        </p:txBody>
      </p:sp>
      <p:sp>
        <p:nvSpPr>
          <p:cNvPr id="3" name="Content Placeholder 2"/>
          <p:cNvSpPr>
            <a:spLocks noGrp="1"/>
          </p:cNvSpPr>
          <p:nvPr>
            <p:ph idx="1"/>
          </p:nvPr>
        </p:nvSpPr>
        <p:spPr/>
        <p:txBody>
          <a:bodyPr>
            <a:normAutofit lnSpcReduction="10000"/>
          </a:bodyPr>
          <a:lstStyle/>
          <a:p>
            <a:r>
              <a:rPr lang="en-US" dirty="0" smtClean="0"/>
              <a:t>Occurs at the end of anesthesia with N</a:t>
            </a:r>
            <a:r>
              <a:rPr lang="en-US" baseline="-25000" dirty="0" smtClean="0"/>
              <a:t>2</a:t>
            </a:r>
            <a:r>
              <a:rPr lang="en-US" dirty="0" smtClean="0"/>
              <a:t>O when patient breaths room air versus O</a:t>
            </a:r>
            <a:r>
              <a:rPr lang="en-US" baseline="-25000" dirty="0" smtClean="0"/>
              <a:t>2</a:t>
            </a:r>
          </a:p>
          <a:p>
            <a:r>
              <a:rPr lang="en-US" dirty="0" smtClean="0"/>
              <a:t>Large volume of N</a:t>
            </a:r>
            <a:r>
              <a:rPr lang="en-US" baseline="-25000" dirty="0" smtClean="0"/>
              <a:t>2</a:t>
            </a:r>
            <a:r>
              <a:rPr lang="en-US" dirty="0" smtClean="0"/>
              <a:t>O enters the lungs from the blood</a:t>
            </a:r>
          </a:p>
          <a:p>
            <a:r>
              <a:rPr lang="en-US" dirty="0" smtClean="0"/>
              <a:t>Early rapid inflow of N</a:t>
            </a:r>
            <a:r>
              <a:rPr lang="en-US" baseline="-25000" dirty="0" smtClean="0"/>
              <a:t>2</a:t>
            </a:r>
            <a:r>
              <a:rPr lang="en-US" dirty="0" smtClean="0"/>
              <a:t>O to the lung displaces other gases within the lung</a:t>
            </a:r>
          </a:p>
          <a:p>
            <a:r>
              <a:rPr lang="en-US" dirty="0" smtClean="0"/>
              <a:t>Marked decrease in alveolar PO</a:t>
            </a:r>
            <a:r>
              <a:rPr lang="en-US" baseline="-25000" dirty="0" smtClean="0"/>
              <a:t>2</a:t>
            </a:r>
            <a:r>
              <a:rPr lang="en-US" dirty="0" smtClean="0"/>
              <a:t> with a resultant decrease in PaO</a:t>
            </a:r>
            <a:r>
              <a:rPr lang="en-US" baseline="-25000" dirty="0" smtClean="0"/>
              <a:t>2</a:t>
            </a:r>
          </a:p>
          <a:p>
            <a:r>
              <a:rPr lang="en-US" dirty="0" smtClean="0"/>
              <a:t>Life threatening hypoxia</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1473</Words>
  <Application>Microsoft Office PowerPoint</Application>
  <PresentationFormat>On-screen Show (4:3)</PresentationFormat>
  <Paragraphs>231</Paragraphs>
  <Slides>36</Slides>
  <Notes>8</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Chapter 13: Inhalation Anesthetics</vt:lpstr>
      <vt:lpstr>Introduction</vt:lpstr>
      <vt:lpstr>Chemical Characteristics</vt:lpstr>
      <vt:lpstr>Properties that determine methods of administration</vt:lpstr>
      <vt:lpstr>Gas vs Vapor</vt:lpstr>
      <vt:lpstr>N2O</vt:lpstr>
      <vt:lpstr>N2O: Second gas effect</vt:lpstr>
      <vt:lpstr>Second Gas Effect</vt:lpstr>
      <vt:lpstr>N2O: Diffusion hypoxia</vt:lpstr>
      <vt:lpstr>Vapor Pressure</vt:lpstr>
      <vt:lpstr>Anesthetic Quantity</vt:lpstr>
      <vt:lpstr>Vaporizers</vt:lpstr>
      <vt:lpstr>Vaporizers</vt:lpstr>
      <vt:lpstr>Vaporizers</vt:lpstr>
      <vt:lpstr>Solubility</vt:lpstr>
      <vt:lpstr>Partition Coefficient</vt:lpstr>
      <vt:lpstr>Partition Coefficient</vt:lpstr>
      <vt:lpstr>Pharmacokinetics</vt:lpstr>
      <vt:lpstr>Factors related to changes in PAAnes</vt:lpstr>
      <vt:lpstr>Anesthetic Elimination</vt:lpstr>
      <vt:lpstr>Minimum Alveolar Concentration</vt:lpstr>
      <vt:lpstr>Potency of Inhalational Anesthetics (most to least)</vt:lpstr>
      <vt:lpstr>CNS</vt:lpstr>
      <vt:lpstr>Respiratory</vt:lpstr>
      <vt:lpstr>Cardiovascular </vt:lpstr>
      <vt:lpstr>Kidneys</vt:lpstr>
      <vt:lpstr>Sevoflurane</vt:lpstr>
      <vt:lpstr>Liver</vt:lpstr>
      <vt:lpstr>Malignant Hyperthermia</vt:lpstr>
      <vt:lpstr>Use of what potent inhaled anesthetic was discontinued due to fluoride induced nephrotoxicity?</vt:lpstr>
      <vt:lpstr>What would be the first step in treating intraoperative bronchospasm?</vt:lpstr>
      <vt:lpstr>Of the inhaled anesthetics, ______ is the only gas at room temperature</vt:lpstr>
      <vt:lpstr>The minimum alveolar concentration (MAC) is the concentration of anesthetic at 1 atmosphere of pressure that produces immobility in 50% of patients exposed to a noxious stimulus. Which anesthetic is most potent by this measure?</vt:lpstr>
      <vt:lpstr>In a patient with liver disease which inhalation anesthetic would you use?</vt:lpstr>
      <vt:lpstr>The halogenated anesthetic which is advantageous in patients with cardiovascular disease because it maintains cardiac output, produces systemic and coronary vasodilation, and catecholamine dependent arrhythmias are uncommon.</vt:lpstr>
      <vt:lpstr>All of the following factors influence the rate of induction of anesthesia with an inhaled anesthetic EXCEPT: </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 Inhalation Anesthetics</dc:title>
  <dc:creator>jrs455</dc:creator>
  <cp:lastModifiedBy>jrs455</cp:lastModifiedBy>
  <cp:revision>21</cp:revision>
  <dcterms:created xsi:type="dcterms:W3CDTF">2010-11-16T17:24:32Z</dcterms:created>
  <dcterms:modified xsi:type="dcterms:W3CDTF">2010-11-16T20:36:02Z</dcterms:modified>
</cp:coreProperties>
</file>