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4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theme" Target="theme/theme1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printerSettings" Target="printerSettings/printerSettings1.bin"/><Relationship Id="rId26" Type="http://schemas.openxmlformats.org/officeDocument/2006/relationships/slide" Target="slides/slide25.xml"/><Relationship Id="rId30" Type="http://schemas.openxmlformats.org/officeDocument/2006/relationships/viewProps" Target="viewProps.xml"/><Relationship Id="rId11" Type="http://schemas.openxmlformats.org/officeDocument/2006/relationships/slide" Target="slides/slide10.xml"/><Relationship Id="rId29" Type="http://schemas.openxmlformats.org/officeDocument/2006/relationships/presProps" Target="presProp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E0414-85EB-4284-A832-D6BA5532CDAB}" type="datetimeFigureOut">
              <a:rPr lang="en-US" smtClean="0"/>
              <a:pPr/>
              <a:t>11/16/10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EEF5E-E275-4513-919E-809BB7B5E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bright="45000" contrast="22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7030A0"/>
                </a:solidFill>
              </a:rPr>
              <a:t>Anesthesic</a:t>
            </a:r>
            <a:r>
              <a:rPr lang="en-US" dirty="0" smtClean="0">
                <a:solidFill>
                  <a:srgbClr val="7030A0"/>
                </a:solidFill>
              </a:rPr>
              <a:t> drugs..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Chapter 11 and 12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Concomittant</a:t>
            </a:r>
            <a:r>
              <a:rPr lang="en-US" dirty="0" smtClean="0"/>
              <a:t>  administration of </a:t>
            </a:r>
            <a:r>
              <a:rPr lang="en-US" dirty="0" err="1" smtClean="0"/>
              <a:t>phenobarbital</a:t>
            </a:r>
            <a:r>
              <a:rPr lang="en-US" dirty="0" smtClean="0"/>
              <a:t> and </a:t>
            </a:r>
            <a:r>
              <a:rPr lang="en-US" dirty="0" err="1" smtClean="0"/>
              <a:t>digoxin</a:t>
            </a:r>
            <a:r>
              <a:rPr lang="en-US" dirty="0" smtClean="0"/>
              <a:t> will </a:t>
            </a:r>
            <a:r>
              <a:rPr lang="en-US" dirty="0" err="1" smtClean="0"/>
              <a:t>prolonge</a:t>
            </a:r>
            <a:r>
              <a:rPr lang="en-US" dirty="0" smtClean="0"/>
              <a:t> the half life of </a:t>
            </a:r>
            <a:r>
              <a:rPr lang="en-US" dirty="0" err="1" smtClean="0"/>
              <a:t>digoxin</a:t>
            </a:r>
            <a:r>
              <a:rPr lang="en-US" dirty="0" smtClean="0"/>
              <a:t> by 30%</a:t>
            </a:r>
          </a:p>
          <a:p>
            <a:endParaRPr lang="en-US" dirty="0" smtClean="0"/>
          </a:p>
          <a:p>
            <a:r>
              <a:rPr lang="en-US" dirty="0" smtClean="0"/>
              <a:t>False will shorten it.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Prothrombin</a:t>
            </a:r>
            <a:r>
              <a:rPr lang="en-US" dirty="0" smtClean="0"/>
              <a:t> time is decrease with pentobarbital anesthesia</a:t>
            </a:r>
          </a:p>
          <a:p>
            <a:endParaRPr lang="en-US" dirty="0" smtClean="0"/>
          </a:p>
          <a:p>
            <a:r>
              <a:rPr lang="en-US" dirty="0" smtClean="0"/>
              <a:t>True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Which of the following is not a arrhythmia commonly seen with thiopental induction?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r>
              <a:rPr lang="en-US" dirty="0" err="1" smtClean="0"/>
              <a:t>Bigeminy</a:t>
            </a:r>
            <a:endParaRPr lang="en-US" dirty="0" smtClean="0"/>
          </a:p>
          <a:p>
            <a:r>
              <a:rPr lang="en-US" dirty="0" smtClean="0"/>
              <a:t>Ventricular tachycardia</a:t>
            </a:r>
          </a:p>
          <a:p>
            <a:r>
              <a:rPr lang="en-US" dirty="0" smtClean="0"/>
              <a:t>Ventricular fibrillation</a:t>
            </a:r>
          </a:p>
          <a:p>
            <a:r>
              <a:rPr lang="en-US" dirty="0" err="1" smtClean="0"/>
              <a:t>Atrioventricular</a:t>
            </a:r>
            <a:r>
              <a:rPr lang="en-US" dirty="0" smtClean="0"/>
              <a:t> block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Which of the following is not a side effect from prolonged thiopental anesthesia?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r>
              <a:rPr lang="en-US" dirty="0" smtClean="0"/>
              <a:t>Hyperglycemia</a:t>
            </a:r>
          </a:p>
          <a:p>
            <a:r>
              <a:rPr lang="en-US" dirty="0" smtClean="0"/>
              <a:t>anemia</a:t>
            </a:r>
          </a:p>
          <a:p>
            <a:r>
              <a:rPr lang="en-US" dirty="0" smtClean="0"/>
              <a:t>lactic acidosis</a:t>
            </a:r>
          </a:p>
          <a:p>
            <a:r>
              <a:rPr lang="en-US" dirty="0" smtClean="0"/>
              <a:t>increased amino acids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/>
          </a:bodyPr>
          <a:lstStyle/>
          <a:p>
            <a:r>
              <a:rPr lang="en-US" dirty="0" smtClean="0"/>
              <a:t>Concerning the </a:t>
            </a:r>
            <a:r>
              <a:rPr lang="en-US" dirty="0" err="1" smtClean="0"/>
              <a:t>neurosteroids</a:t>
            </a:r>
            <a:r>
              <a:rPr lang="en-US" dirty="0" smtClean="0"/>
              <a:t> which of the following is true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r>
              <a:rPr lang="en-US" dirty="0" smtClean="0"/>
              <a:t>Produces good muscle relaxation</a:t>
            </a:r>
          </a:p>
          <a:p>
            <a:r>
              <a:rPr lang="en-US" dirty="0" smtClean="0"/>
              <a:t>Causes edema in 25% of the cats</a:t>
            </a:r>
          </a:p>
          <a:p>
            <a:r>
              <a:rPr lang="en-US" dirty="0" smtClean="0"/>
              <a:t>causes allergic reaction in most dogs</a:t>
            </a:r>
          </a:p>
          <a:p>
            <a:r>
              <a:rPr lang="en-US" dirty="0" smtClean="0"/>
              <a:t>All of the above</a:t>
            </a:r>
          </a:p>
          <a:p>
            <a:r>
              <a:rPr lang="en-US" dirty="0" smtClean="0"/>
              <a:t>none of the above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the mechanism of action of </a:t>
            </a:r>
            <a:r>
              <a:rPr lang="en-US" dirty="0" err="1" smtClean="0"/>
              <a:t>etomidate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Enhance GABA neurotransmitter inhibitory action</a:t>
            </a:r>
          </a:p>
          <a:p>
            <a:r>
              <a:rPr lang="en-US" dirty="0" smtClean="0"/>
              <a:t>decreases GABA</a:t>
            </a:r>
          </a:p>
          <a:p>
            <a:r>
              <a:rPr lang="en-US" dirty="0" smtClean="0"/>
              <a:t>alpha 2</a:t>
            </a:r>
          </a:p>
          <a:p>
            <a:r>
              <a:rPr lang="en-US" dirty="0" smtClean="0"/>
              <a:t>dissociative</a:t>
            </a:r>
          </a:p>
          <a:p>
            <a:r>
              <a:rPr lang="en-US" dirty="0" smtClean="0"/>
              <a:t>NMDA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of the following is false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Etomidate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Decreases heart rate</a:t>
            </a:r>
          </a:p>
          <a:p>
            <a:r>
              <a:rPr lang="en-US" dirty="0" smtClean="0"/>
              <a:t>decreases blood pressure</a:t>
            </a:r>
          </a:p>
          <a:p>
            <a:r>
              <a:rPr lang="en-US" dirty="0" smtClean="0"/>
              <a:t>decreases myocardial performance</a:t>
            </a:r>
          </a:p>
          <a:p>
            <a:r>
              <a:rPr lang="en-US" dirty="0" smtClean="0"/>
              <a:t>decreases cerebral metabolic rate of oxygen consumption</a:t>
            </a:r>
          </a:p>
          <a:p>
            <a:r>
              <a:rPr lang="en-US" dirty="0" smtClean="0"/>
              <a:t>has </a:t>
            </a:r>
            <a:r>
              <a:rPr lang="en-US" dirty="0" err="1" smtClean="0"/>
              <a:t>anticonvulsivant</a:t>
            </a:r>
            <a:r>
              <a:rPr lang="en-US" dirty="0" smtClean="0"/>
              <a:t> properties</a:t>
            </a:r>
          </a:p>
          <a:p>
            <a:r>
              <a:rPr lang="en-US" dirty="0" smtClean="0"/>
              <a:t>All of the above</a:t>
            </a:r>
          </a:p>
          <a:p>
            <a:r>
              <a:rPr lang="en-US" dirty="0" smtClean="0"/>
              <a:t>None of the above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Dissociative </a:t>
            </a:r>
            <a:r>
              <a:rPr lang="en-US" dirty="0" err="1" smtClean="0"/>
              <a:t>anesthesic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interrupt ascending transmission from the parts of the brain responsible for unconscious and conscious function</a:t>
            </a:r>
          </a:p>
          <a:p>
            <a:r>
              <a:rPr lang="en-US" dirty="0" smtClean="0"/>
              <a:t>Divides the brain signal into 2 and interrupt the one transmitting consciousness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Which of the following is not a proposed mechanism of action of </a:t>
            </a:r>
            <a:r>
              <a:rPr lang="en-US" dirty="0" err="1" smtClean="0"/>
              <a:t>ketamine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NMDA antagonism</a:t>
            </a:r>
          </a:p>
          <a:p>
            <a:r>
              <a:rPr lang="en-US" dirty="0" smtClean="0"/>
              <a:t>action on voltage dependant Na, K Ca</a:t>
            </a:r>
          </a:p>
          <a:p>
            <a:r>
              <a:rPr lang="en-US" dirty="0" smtClean="0"/>
              <a:t>depression of acetylcholine receptors</a:t>
            </a:r>
          </a:p>
          <a:p>
            <a:r>
              <a:rPr lang="en-US" dirty="0" smtClean="0"/>
              <a:t>enhancement and prolongation of GABA</a:t>
            </a:r>
            <a:r>
              <a:rPr lang="en-US" baseline="-25000" dirty="0" smtClean="0"/>
              <a:t>A</a:t>
            </a:r>
            <a:r>
              <a:rPr lang="en-US" dirty="0" smtClean="0"/>
              <a:t> receptors (</a:t>
            </a:r>
            <a:r>
              <a:rPr lang="en-US" dirty="0" err="1" smtClean="0"/>
              <a:t>Cl</a:t>
            </a:r>
            <a:r>
              <a:rPr lang="en-US" dirty="0" smtClean="0"/>
              <a:t> channels)</a:t>
            </a:r>
          </a:p>
          <a:p>
            <a:r>
              <a:rPr lang="en-US" dirty="0" smtClean="0"/>
              <a:t>K </a:t>
            </a:r>
            <a:r>
              <a:rPr lang="en-US" dirty="0" err="1" smtClean="0"/>
              <a:t>opoid</a:t>
            </a:r>
            <a:r>
              <a:rPr lang="en-US" dirty="0" smtClean="0"/>
              <a:t> receptor Agonist</a:t>
            </a:r>
          </a:p>
          <a:p>
            <a:r>
              <a:rPr lang="en-US" dirty="0" smtClean="0"/>
              <a:t>depression of </a:t>
            </a:r>
            <a:r>
              <a:rPr lang="en-US" dirty="0" err="1" smtClean="0"/>
              <a:t>nociceptive</a:t>
            </a:r>
            <a:r>
              <a:rPr lang="en-US" dirty="0" smtClean="0"/>
              <a:t> cells in reticular 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 Lamb and Jones, </a:t>
            </a:r>
            <a:r>
              <a:rPr lang="en-US" dirty="0" err="1" smtClean="0"/>
              <a:t>ketamine’s</a:t>
            </a:r>
            <a:r>
              <a:rPr lang="en-US" dirty="0" smtClean="0"/>
              <a:t> analgesic effects are most efficient regarding?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Visceral pain in cats</a:t>
            </a:r>
          </a:p>
          <a:p>
            <a:r>
              <a:rPr lang="en-US" dirty="0" err="1" smtClean="0"/>
              <a:t>Integumentary</a:t>
            </a:r>
            <a:r>
              <a:rPr lang="en-US" dirty="0" smtClean="0"/>
              <a:t> </a:t>
            </a:r>
            <a:r>
              <a:rPr lang="en-US" dirty="0" err="1" smtClean="0"/>
              <a:t>sx</a:t>
            </a:r>
            <a:endParaRPr lang="en-US" dirty="0" smtClean="0"/>
          </a:p>
          <a:p>
            <a:r>
              <a:rPr lang="en-US" dirty="0" err="1" smtClean="0"/>
              <a:t>Musculoskeltal</a:t>
            </a:r>
            <a:r>
              <a:rPr lang="en-US" dirty="0" smtClean="0"/>
              <a:t> </a:t>
            </a:r>
            <a:r>
              <a:rPr lang="en-US" dirty="0" err="1" smtClean="0"/>
              <a:t>sx</a:t>
            </a:r>
            <a:endParaRPr lang="en-US" dirty="0" smtClean="0"/>
          </a:p>
          <a:p>
            <a:r>
              <a:rPr lang="en-US" dirty="0" smtClean="0"/>
              <a:t>Tissue trauma</a:t>
            </a:r>
          </a:p>
          <a:p>
            <a:r>
              <a:rPr lang="en-US" dirty="0" smtClean="0"/>
              <a:t>Head trauma</a:t>
            </a:r>
          </a:p>
          <a:p>
            <a:endParaRPr lang="en-US" dirty="0" smtClean="0"/>
          </a:p>
          <a:p>
            <a:r>
              <a:rPr lang="en-US" dirty="0" err="1" smtClean="0"/>
              <a:t>Ketamine</a:t>
            </a:r>
            <a:r>
              <a:rPr lang="en-US" dirty="0" smtClean="0"/>
              <a:t> is contraindicated in head trauma as it increases CBF and ICP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mechanism of action of barbiturate?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A. GABA antagonist</a:t>
            </a:r>
          </a:p>
          <a:p>
            <a:r>
              <a:rPr lang="en-US" dirty="0" smtClean="0"/>
              <a:t>B. GABA agonist</a:t>
            </a:r>
          </a:p>
          <a:p>
            <a:r>
              <a:rPr lang="en-US" dirty="0" smtClean="0"/>
              <a:t>C. NMDA agonist</a:t>
            </a:r>
          </a:p>
          <a:p>
            <a:r>
              <a:rPr lang="en-US" dirty="0" smtClean="0"/>
              <a:t>D. NMDA antagonist</a:t>
            </a:r>
          </a:p>
          <a:p>
            <a:r>
              <a:rPr lang="en-US" dirty="0" smtClean="0"/>
              <a:t>A and C</a:t>
            </a:r>
          </a:p>
          <a:p>
            <a:r>
              <a:rPr lang="en-US" dirty="0" smtClean="0"/>
              <a:t>A and C</a:t>
            </a:r>
          </a:p>
          <a:p>
            <a:r>
              <a:rPr lang="en-US" dirty="0" smtClean="0"/>
              <a:t>B and C</a:t>
            </a:r>
          </a:p>
          <a:p>
            <a:r>
              <a:rPr lang="en-US" dirty="0" smtClean="0"/>
              <a:t>B and 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Ketamine</a:t>
            </a:r>
            <a:r>
              <a:rPr lang="en-US" dirty="0" smtClean="0"/>
              <a:t> is poor local </a:t>
            </a:r>
            <a:r>
              <a:rPr lang="en-US" dirty="0" err="1" smtClean="0"/>
              <a:t>anesthesic</a:t>
            </a:r>
            <a:r>
              <a:rPr lang="en-US" dirty="0" smtClean="0"/>
              <a:t> and doesn’t prolong local anesthesia when administer with </a:t>
            </a:r>
            <a:r>
              <a:rPr lang="en-US" dirty="0" err="1" smtClean="0"/>
              <a:t>bupivacaine</a:t>
            </a:r>
            <a:r>
              <a:rPr lang="en-US" dirty="0" smtClean="0"/>
              <a:t>? </a:t>
            </a:r>
          </a:p>
          <a:p>
            <a:endParaRPr lang="en-US" dirty="0" smtClean="0"/>
          </a:p>
          <a:p>
            <a:r>
              <a:rPr lang="en-US" dirty="0" smtClean="0"/>
              <a:t>False: doubles the effects of </a:t>
            </a:r>
            <a:r>
              <a:rPr lang="en-US" dirty="0" err="1" smtClean="0"/>
              <a:t>bupivacaine</a:t>
            </a:r>
            <a:r>
              <a:rPr lang="en-US" dirty="0" smtClean="0"/>
              <a:t>. local anesthesia due to : blockade Na, K in peripheral nerves, blockade of NMDA and AMPA and kainite receptor on </a:t>
            </a:r>
            <a:r>
              <a:rPr lang="en-US" dirty="0" err="1" smtClean="0"/>
              <a:t>unmyelinated</a:t>
            </a:r>
            <a:r>
              <a:rPr lang="en-US" dirty="0" smtClean="0"/>
              <a:t> axons, and blockade of glutamate effect on C fiber free nerve ending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concept of “wind up pain” comes from the fact that tissue trauma produces </a:t>
            </a:r>
            <a:r>
              <a:rPr lang="en-US" dirty="0" err="1" smtClean="0"/>
              <a:t>continous</a:t>
            </a:r>
            <a:r>
              <a:rPr lang="en-US" dirty="0" smtClean="0"/>
              <a:t> </a:t>
            </a:r>
            <a:r>
              <a:rPr lang="en-US" dirty="0" err="1" smtClean="0"/>
              <a:t>nociceptive</a:t>
            </a:r>
            <a:r>
              <a:rPr lang="en-US" dirty="0" smtClean="0"/>
              <a:t> stimulus of the C fibers that activates NMDA receptor in the CNS. Activation of NMDA receptor increases the threshold to glutamate making them more sensitive to stimuli</a:t>
            </a:r>
          </a:p>
          <a:p>
            <a:endParaRPr lang="en-US" dirty="0" smtClean="0"/>
          </a:p>
          <a:p>
            <a:r>
              <a:rPr lang="en-US" dirty="0" smtClean="0"/>
              <a:t>False: </a:t>
            </a:r>
            <a:r>
              <a:rPr lang="en-US" b="1" u="sng" dirty="0" smtClean="0"/>
              <a:t>decreases the threshold to glutamate</a:t>
            </a:r>
            <a:r>
              <a:rPr lang="en-US" dirty="0" smtClean="0"/>
              <a:t>, thus making it more sensitive to stimuli.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Ketamine</a:t>
            </a:r>
            <a:r>
              <a:rPr lang="en-US" dirty="0" smtClean="0"/>
              <a:t> produces a direct myocardial depression</a:t>
            </a:r>
          </a:p>
          <a:p>
            <a:endParaRPr lang="en-US" dirty="0" smtClean="0"/>
          </a:p>
          <a:p>
            <a:r>
              <a:rPr lang="en-US" dirty="0" smtClean="0"/>
              <a:t>True. mechanism not completely understood. not recommended in end stage heart disease.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Ketamine</a:t>
            </a:r>
            <a:r>
              <a:rPr lang="en-US" dirty="0" smtClean="0"/>
              <a:t> suppresses activation of </a:t>
            </a:r>
            <a:r>
              <a:rPr lang="en-US" dirty="0" err="1" smtClean="0"/>
              <a:t>endotoxin</a:t>
            </a:r>
            <a:r>
              <a:rPr lang="en-US" dirty="0" smtClean="0"/>
              <a:t> induced neuronal factor </a:t>
            </a:r>
            <a:r>
              <a:rPr lang="en-US" dirty="0" err="1" smtClean="0"/>
              <a:t>kB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True, but mainly if given preemptively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is false: </a:t>
            </a:r>
            <a:r>
              <a:rPr lang="en-US" dirty="0" err="1" smtClean="0"/>
              <a:t>ketamine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Depresses the </a:t>
            </a:r>
            <a:r>
              <a:rPr lang="en-US" dirty="0" err="1" smtClean="0"/>
              <a:t>ventilatory</a:t>
            </a:r>
            <a:r>
              <a:rPr lang="en-US" dirty="0" smtClean="0"/>
              <a:t> response to hypoxia</a:t>
            </a:r>
          </a:p>
          <a:p>
            <a:r>
              <a:rPr lang="en-US" dirty="0" smtClean="0"/>
              <a:t>Can cause shallow </a:t>
            </a:r>
            <a:r>
              <a:rPr lang="en-US" dirty="0" err="1" smtClean="0"/>
              <a:t>apneustic</a:t>
            </a:r>
            <a:r>
              <a:rPr lang="en-US" dirty="0" smtClean="0"/>
              <a:t> irregular respiratory pattern </a:t>
            </a:r>
          </a:p>
          <a:p>
            <a:r>
              <a:rPr lang="en-US" dirty="0" smtClean="0"/>
              <a:t>increases salivary and respiratory tract secretion</a:t>
            </a:r>
          </a:p>
          <a:p>
            <a:r>
              <a:rPr lang="en-US" dirty="0" smtClean="0"/>
              <a:t>laryngeal and pharyngeal reflexes are intact during sedation/ anesthesia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220981"/>
          <a:ext cx="8839200" cy="522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4900"/>
                <a:gridCol w="1104900"/>
                <a:gridCol w="1104900"/>
                <a:gridCol w="1104900"/>
                <a:gridCol w="1104900"/>
                <a:gridCol w="1104900"/>
                <a:gridCol w="609600"/>
                <a:gridCol w="1600200"/>
              </a:tblGrid>
              <a:tr h="1009650">
                <a:tc>
                  <a:txBody>
                    <a:bodyPr/>
                    <a:lstStyle/>
                    <a:p>
                      <a:r>
                        <a:rPr lang="en-US" dirty="0" smtClean="0"/>
                        <a:t>drug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Metabolism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Short/ long onset of 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Recovery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toxicity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pregnancy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Cardiovascular effects</a:t>
                      </a:r>
                      <a:endParaRPr lang="en-US" dirty="0"/>
                    </a:p>
                  </a:txBody>
                  <a:tcPr/>
                </a:tc>
              </a:tr>
              <a:tr h="10096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Etomidate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None</a:t>
                      </a:r>
                      <a:endParaRPr lang="en-US" dirty="0"/>
                    </a:p>
                  </a:txBody>
                  <a:tcPr/>
                </a:tc>
              </a:tr>
              <a:tr h="10096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Propofol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09650">
                <a:tc>
                  <a:txBody>
                    <a:bodyPr/>
                    <a:lstStyle/>
                    <a:p>
                      <a:r>
                        <a:rPr lang="en-US" dirty="0" smtClean="0"/>
                        <a:t>Thiopental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096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Ketamine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" y="76200"/>
          <a:ext cx="9143995" cy="7315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797"/>
                <a:gridCol w="1522654"/>
                <a:gridCol w="915746"/>
                <a:gridCol w="1269102"/>
                <a:gridCol w="940698"/>
                <a:gridCol w="838200"/>
                <a:gridCol w="838200"/>
                <a:gridCol w="1752598"/>
              </a:tblGrid>
              <a:tr h="1009650">
                <a:tc>
                  <a:txBody>
                    <a:bodyPr/>
                    <a:lstStyle/>
                    <a:p>
                      <a:r>
                        <a:rPr lang="en-US" dirty="0" smtClean="0"/>
                        <a:t>drug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Metabolism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Short/ long onset of 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Recovery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toxicity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pregnancy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ICP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Cardiovascular effects</a:t>
                      </a:r>
                      <a:endParaRPr lang="en-US" dirty="0"/>
                    </a:p>
                  </a:txBody>
                  <a:tcPr/>
                </a:tc>
              </a:tr>
              <a:tr h="10096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Etomidate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Hydrolized</a:t>
                      </a:r>
                      <a:r>
                        <a:rPr lang="en-US" dirty="0" smtClean="0"/>
                        <a:t> liver</a:t>
                      </a:r>
                    </a:p>
                    <a:p>
                      <a:r>
                        <a:rPr lang="en-US" dirty="0" smtClean="0"/>
                        <a:t>excreted</a:t>
                      </a:r>
                      <a:r>
                        <a:rPr lang="en-US" baseline="0" dirty="0" smtClean="0"/>
                        <a:t> urine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adrenal axis</a:t>
                      </a:r>
                    </a:p>
                    <a:p>
                      <a:r>
                        <a:rPr lang="en-US" dirty="0" err="1" smtClean="0"/>
                        <a:t>hemolysis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myoclonus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9" charset="2"/>
                        <a:buChar char="ê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CMRO2</a:t>
                      </a:r>
                    </a:p>
                    <a:p>
                      <a:pPr>
                        <a:buFont typeface="Wingdings" pitchFamily="29" charset="2"/>
                        <a:buNone/>
                      </a:pP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anticonvulsivant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9" charset="2"/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None</a:t>
                      </a:r>
                      <a:endParaRPr lang="en-US" dirty="0"/>
                    </a:p>
                  </a:txBody>
                  <a:tcPr/>
                </a:tc>
              </a:tr>
              <a:tr h="10096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Propofol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conjugation liver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</a:t>
                      </a:r>
                      <a:r>
                        <a:rPr lang="en-US" baseline="0" dirty="0" smtClean="0"/>
                        <a:t> smooth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anemia</a:t>
                      </a:r>
                    </a:p>
                    <a:p>
                      <a:r>
                        <a:rPr lang="en-US" dirty="0" smtClean="0"/>
                        <a:t>sepsis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Wingdings"/>
                          <a:ea typeface="Wingdings"/>
                          <a:cs typeface="Wingdings"/>
                        </a:rPr>
                        <a:t>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Wingdings"/>
                          <a:ea typeface="Wingdings"/>
                          <a:cs typeface="Wingdings"/>
                        </a:rPr>
                        <a:t>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Map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dirty="0" err="1" smtClean="0">
                          <a:latin typeface="Wingdings"/>
                          <a:ea typeface="Wingdings"/>
                          <a:cs typeface="Wingdings"/>
                        </a:rPr>
                        <a:t>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myocardial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contractility</a:t>
                      </a:r>
                    </a:p>
                    <a:p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vasodilation</a:t>
                      </a:r>
                      <a:endParaRPr lang="en-US" dirty="0"/>
                    </a:p>
                  </a:txBody>
                  <a:tcPr/>
                </a:tc>
              </a:tr>
              <a:tr h="1009650">
                <a:tc>
                  <a:txBody>
                    <a:bodyPr/>
                    <a:lstStyle/>
                    <a:p>
                      <a:r>
                        <a:rPr lang="en-US" dirty="0" smtClean="0"/>
                        <a:t>Thiopental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r>
                        <a:rPr lang="en-US" baseline="0" dirty="0" smtClean="0"/>
                        <a:t> metabolites</a:t>
                      </a:r>
                    </a:p>
                    <a:p>
                      <a:r>
                        <a:rPr lang="en-US" baseline="0" dirty="0" smtClean="0"/>
                        <a:t>urine excretion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rough long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sloughing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Wingdings"/>
                          <a:ea typeface="Wingdings"/>
                          <a:cs typeface="Wingdings"/>
                        </a:rPr>
                        <a:t>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Wingdings"/>
                          <a:ea typeface="Wingdings"/>
                          <a:cs typeface="Wingdings"/>
                        </a:rPr>
                        <a:t>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SRV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aortic pressure</a:t>
                      </a:r>
                      <a:endParaRPr lang="en-US" dirty="0"/>
                    </a:p>
                  </a:txBody>
                  <a:tcPr/>
                </a:tc>
              </a:tr>
              <a:tr h="10096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Ketamine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Liver dog</a:t>
                      </a:r>
                    </a:p>
                    <a:p>
                      <a:r>
                        <a:rPr lang="en-US" dirty="0" smtClean="0"/>
                        <a:t>kidney cat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rough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None</a:t>
                      </a:r>
                      <a:r>
                        <a:rPr lang="en-US" baseline="0" dirty="0" smtClean="0"/>
                        <a:t> reported aside from side effects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Wingdings"/>
                          <a:ea typeface="Wingdings"/>
                          <a:cs typeface="Wingdings"/>
                        </a:rPr>
                        <a:t>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Indirect</a:t>
                      </a:r>
                    </a:p>
                    <a:p>
                      <a:r>
                        <a:rPr lang="en-US" dirty="0" err="1" smtClean="0"/>
                        <a:t>sympathomimetic</a:t>
                      </a:r>
                      <a:endParaRPr lang="en-US" dirty="0" smtClean="0"/>
                    </a:p>
                    <a:p>
                      <a:pPr>
                        <a:buFont typeface="Wingdings" pitchFamily="29" charset="2"/>
                        <a:buChar char="é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HR CO MAP</a:t>
                      </a:r>
                    </a:p>
                    <a:p>
                      <a:pPr>
                        <a:buFont typeface="Wingdings" pitchFamily="29" charset="2"/>
                        <a:buNone/>
                      </a:pPr>
                      <a:r>
                        <a:rPr lang="en-US" dirty="0" smtClean="0"/>
                        <a:t>= SVR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the following sentence: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GABA  is an inhibitory/ excitatory neurotransmitter that activates post synaptic receptors that in turn increase chloride/ sodium/ potassium conductance thus </a:t>
            </a:r>
            <a:r>
              <a:rPr lang="en-US" dirty="0" err="1" smtClean="0"/>
              <a:t>hyperpolarzing</a:t>
            </a:r>
            <a:r>
              <a:rPr lang="en-US" dirty="0" smtClean="0"/>
              <a:t> and inhibiting / exciting the neuron. </a:t>
            </a:r>
          </a:p>
          <a:p>
            <a:r>
              <a:rPr lang="en-US" dirty="0" smtClean="0"/>
              <a:t>Inhibitory</a:t>
            </a:r>
          </a:p>
          <a:p>
            <a:r>
              <a:rPr lang="en-US" dirty="0" smtClean="0"/>
              <a:t>Chloride</a:t>
            </a:r>
          </a:p>
          <a:p>
            <a:r>
              <a:rPr lang="en-US" dirty="0" smtClean="0"/>
              <a:t>inhibiting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false: At </a:t>
            </a:r>
            <a:r>
              <a:rPr lang="en-US" dirty="0" err="1" smtClean="0"/>
              <a:t>anesthesic</a:t>
            </a:r>
            <a:r>
              <a:rPr lang="en-US" dirty="0" smtClean="0"/>
              <a:t> doses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Barbiturate causes respiratory depression</a:t>
            </a:r>
          </a:p>
          <a:p>
            <a:r>
              <a:rPr lang="en-US" dirty="0" smtClean="0"/>
              <a:t>True</a:t>
            </a:r>
          </a:p>
          <a:p>
            <a:endParaRPr lang="en-US" dirty="0"/>
          </a:p>
          <a:p>
            <a:r>
              <a:rPr lang="en-US" dirty="0" smtClean="0"/>
              <a:t>Barbiturate causes only central cardiovascular depression but has no peripheral effect</a:t>
            </a:r>
          </a:p>
          <a:p>
            <a:r>
              <a:rPr lang="en-US" dirty="0" smtClean="0"/>
              <a:t>False, affects both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Which of the following drugs are not associated with </a:t>
            </a:r>
            <a:r>
              <a:rPr lang="en-US" dirty="0" err="1" smtClean="0"/>
              <a:t>splenic</a:t>
            </a:r>
            <a:r>
              <a:rPr lang="en-US" dirty="0" smtClean="0"/>
              <a:t> congestion after IV administration?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dirty="0" err="1" smtClean="0"/>
              <a:t>Acepromazine</a:t>
            </a:r>
            <a:endParaRPr lang="en-US" dirty="0" smtClean="0"/>
          </a:p>
          <a:p>
            <a:r>
              <a:rPr lang="en-US" dirty="0" smtClean="0"/>
              <a:t>Barbiturate</a:t>
            </a:r>
          </a:p>
          <a:p>
            <a:r>
              <a:rPr lang="en-US" dirty="0" err="1" smtClean="0"/>
              <a:t>Ketamine</a:t>
            </a:r>
            <a:endParaRPr lang="en-US" dirty="0" smtClean="0"/>
          </a:p>
          <a:p>
            <a:r>
              <a:rPr lang="en-US" dirty="0" err="1" smtClean="0"/>
              <a:t>Hydromorphone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of the following drugs can prolong barbiturate recovery?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Cimetidine</a:t>
            </a:r>
            <a:endParaRPr lang="en-US" dirty="0" smtClean="0"/>
          </a:p>
          <a:p>
            <a:r>
              <a:rPr lang="en-US" dirty="0" err="1" smtClean="0"/>
              <a:t>Chloramphenicol</a:t>
            </a:r>
            <a:endParaRPr lang="en-US" dirty="0" smtClean="0"/>
          </a:p>
          <a:p>
            <a:r>
              <a:rPr lang="en-US" dirty="0" err="1" smtClean="0"/>
              <a:t>Azathioprine</a:t>
            </a:r>
            <a:endParaRPr lang="en-US" dirty="0" smtClean="0"/>
          </a:p>
          <a:p>
            <a:r>
              <a:rPr lang="en-US" dirty="0" smtClean="0"/>
              <a:t>Prednisone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more </a:t>
            </a:r>
            <a:r>
              <a:rPr lang="en-US" dirty="0" err="1" smtClean="0"/>
              <a:t>aciditic</a:t>
            </a:r>
            <a:r>
              <a:rPr lang="en-US" dirty="0" smtClean="0"/>
              <a:t> the solution, the greater the amount of </a:t>
            </a:r>
            <a:r>
              <a:rPr lang="en-US" dirty="0" err="1" smtClean="0"/>
              <a:t>barbituates</a:t>
            </a:r>
            <a:r>
              <a:rPr lang="en-US" dirty="0" smtClean="0"/>
              <a:t> that can penetrate cell membrane</a:t>
            </a:r>
          </a:p>
          <a:p>
            <a:endParaRPr lang="en-US" dirty="0" smtClean="0"/>
          </a:p>
          <a:p>
            <a:r>
              <a:rPr lang="en-US" dirty="0" smtClean="0"/>
              <a:t>True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Barbituates</a:t>
            </a:r>
            <a:r>
              <a:rPr lang="en-US" dirty="0" smtClean="0"/>
              <a:t> are mainly metabolized in which organ?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Blood esterase</a:t>
            </a:r>
          </a:p>
          <a:p>
            <a:r>
              <a:rPr lang="en-US" dirty="0" smtClean="0"/>
              <a:t>Liver</a:t>
            </a:r>
          </a:p>
          <a:p>
            <a:r>
              <a:rPr lang="en-US" dirty="0" smtClean="0"/>
              <a:t>Kidney</a:t>
            </a:r>
          </a:p>
          <a:p>
            <a:r>
              <a:rPr lang="en-US" dirty="0" smtClean="0"/>
              <a:t>Lungs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glucose effect associated with </a:t>
            </a:r>
            <a:r>
              <a:rPr lang="en-US" dirty="0" err="1" smtClean="0"/>
              <a:t>barbituates</a:t>
            </a:r>
            <a:r>
              <a:rPr lang="en-US" dirty="0" smtClean="0"/>
              <a:t> and glucose is..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Administration of glucose will hasten recovery from barbiturate anesthesia</a:t>
            </a:r>
          </a:p>
          <a:p>
            <a:r>
              <a:rPr lang="en-US" dirty="0" smtClean="0"/>
              <a:t>Administration of glucose will cause a return of sleep to awaken animals</a:t>
            </a:r>
          </a:p>
          <a:p>
            <a:r>
              <a:rPr lang="en-US" dirty="0" smtClean="0"/>
              <a:t>Barbiturate causes hypoglycemia</a:t>
            </a:r>
          </a:p>
          <a:p>
            <a:endParaRPr lang="en-US" dirty="0" smtClean="0"/>
          </a:p>
          <a:p>
            <a:r>
              <a:rPr lang="en-US" dirty="0" err="1" smtClean="0"/>
              <a:t>Epineprhine</a:t>
            </a:r>
            <a:r>
              <a:rPr lang="en-US" dirty="0" smtClean="0"/>
              <a:t> causes the same effect. Glucose decreases the </a:t>
            </a:r>
            <a:r>
              <a:rPr lang="en-US" dirty="0" err="1" smtClean="0"/>
              <a:t>microsomal</a:t>
            </a:r>
            <a:r>
              <a:rPr lang="en-US" dirty="0" smtClean="0"/>
              <a:t> metabolism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818</Words>
  <Application>Microsoft Macintosh PowerPoint</Application>
  <PresentationFormat>On-screen Show (4:3)</PresentationFormat>
  <Paragraphs>196</Paragraphs>
  <Slides>26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Anesthesic drugs.. </vt:lpstr>
      <vt:lpstr>What is the mechanism of action of barbiturate? </vt:lpstr>
      <vt:lpstr>Complete the following sentence:</vt:lpstr>
      <vt:lpstr>True or false: At anesthesic doses</vt:lpstr>
      <vt:lpstr>Which of the following drugs are not associated with splenic congestion after IV administration? </vt:lpstr>
      <vt:lpstr>Which of the following drugs can prolong barbiturate recovery? </vt:lpstr>
      <vt:lpstr>True or false? </vt:lpstr>
      <vt:lpstr>Barbituates are mainly metabolized in which organ? </vt:lpstr>
      <vt:lpstr>The glucose effect associated with barbituates and glucose is..</vt:lpstr>
      <vt:lpstr>True or false</vt:lpstr>
      <vt:lpstr>True or false</vt:lpstr>
      <vt:lpstr>Which of the following is not a arrhythmia commonly seen with thiopental induction? </vt:lpstr>
      <vt:lpstr>Which of the following is not a side effect from prolonged thiopental anesthesia? </vt:lpstr>
      <vt:lpstr>Concerning the neurosteroids which of the following is true</vt:lpstr>
      <vt:lpstr>What the mechanism of action of etomidate? </vt:lpstr>
      <vt:lpstr>Which of the following is false</vt:lpstr>
      <vt:lpstr>Dissociative anesthesic</vt:lpstr>
      <vt:lpstr>Which of the following is not a proposed mechanism of action of ketamine? </vt:lpstr>
      <vt:lpstr>Per Lamb and Jones, ketamine’s analgesic effects are most efficient regarding? </vt:lpstr>
      <vt:lpstr>True or False? </vt:lpstr>
      <vt:lpstr>True or False</vt:lpstr>
      <vt:lpstr>True or False</vt:lpstr>
      <vt:lpstr>True or False</vt:lpstr>
      <vt:lpstr>which of the following is false: ketamine</vt:lpstr>
      <vt:lpstr>Slide 25</vt:lpstr>
      <vt:lpstr>Slide 26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Anesthesic drugs.. </dc:title>
  <dc:creator>hospubOrig</dc:creator>
  <cp:lastModifiedBy>Julie Menard</cp:lastModifiedBy>
  <cp:revision>13</cp:revision>
  <dcterms:created xsi:type="dcterms:W3CDTF">2010-11-16T19:39:47Z</dcterms:created>
  <dcterms:modified xsi:type="dcterms:W3CDTF">2010-11-16T19:50:52Z</dcterms:modified>
</cp:coreProperties>
</file>