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79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5" r:id="rId4"/>
    <p:sldId id="266" r:id="rId5"/>
    <p:sldId id="267" r:id="rId6"/>
    <p:sldId id="268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</p:sldIdLst>
  <p:sldSz cx="13003213" cy="974725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FBF"/>
    <a:srgbClr val="808080"/>
    <a:srgbClr val="404040"/>
    <a:srgbClr val="FDFDFD"/>
    <a:srgbClr val="D9D9D9"/>
    <a:srgbClr val="856985"/>
    <a:srgbClr val="F5F5F5"/>
    <a:srgbClr val="FAFAF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01" autoAdjust="0"/>
  </p:normalViewPr>
  <p:slideViewPr>
    <p:cSldViewPr>
      <p:cViewPr varScale="1">
        <p:scale>
          <a:sx n="49" d="100"/>
          <a:sy n="49" d="100"/>
        </p:scale>
        <p:origin x="-522" y="-96"/>
      </p:cViewPr>
      <p:guideLst>
        <p:guide orient="horz" pos="3070"/>
        <p:guide pos="40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082614A-4F0C-404F-B624-B4AB4621B5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0DD86A-D504-4927-A49D-16B733F9D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771EC7-AC35-44D3-99AB-53CE1F909494}" type="slidenum">
              <a:rPr lang="en-US" smtClean="0"/>
              <a:pPr/>
              <a:t>0</a:t>
            </a:fld>
            <a:endParaRPr lang="en-US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3E237A-DFEF-46F5-8121-FB351E85E3C3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3003213" cy="974725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00" tIns="65000" rIns="130000" bIns="65000"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92878" y="99143"/>
            <a:ext cx="12817454" cy="95116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00" tIns="65000" rIns="130000" bIns="6500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42122" y="4548717"/>
            <a:ext cx="9102249" cy="2274358"/>
          </a:xfrm>
        </p:spPr>
        <p:txBody>
          <a:bodyPr/>
          <a:lstStyle>
            <a:lvl1pPr marL="0" indent="0" algn="ctr">
              <a:buNone/>
              <a:defRPr sz="3700">
                <a:solidFill>
                  <a:schemeClr val="tx2"/>
                </a:solidFill>
              </a:defRPr>
            </a:lvl1pPr>
            <a:lvl2pPr marL="650001" indent="0" algn="ctr">
              <a:buNone/>
            </a:lvl2pPr>
            <a:lvl3pPr marL="1300002" indent="0" algn="ctr">
              <a:buNone/>
            </a:lvl3pPr>
            <a:lvl4pPr marL="1950004" indent="0" algn="ctr">
              <a:buNone/>
            </a:lvl4pPr>
            <a:lvl5pPr marL="2600005" indent="0" algn="ctr">
              <a:buNone/>
            </a:lvl5pPr>
            <a:lvl6pPr marL="3250006" indent="0" algn="ctr">
              <a:buNone/>
            </a:lvl6pPr>
            <a:lvl7pPr marL="3900007" indent="0" algn="ctr">
              <a:buNone/>
            </a:lvl7pPr>
            <a:lvl8pPr marL="4550009" indent="0" algn="ctr">
              <a:buNone/>
            </a:lvl8pPr>
            <a:lvl9pPr marL="520001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200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491" y="2059890"/>
            <a:ext cx="12829065" cy="217081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00" tIns="65000" rIns="130000" bIns="6500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89491" y="1985153"/>
            <a:ext cx="12829065" cy="1713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00" tIns="65000" rIns="130000" bIns="6500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89491" y="4230700"/>
            <a:ext cx="12829065" cy="157099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00" tIns="65000" rIns="130000" bIns="6500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50161" y="2140373"/>
            <a:ext cx="11702892" cy="2089341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7329" y="390347"/>
            <a:ext cx="2860707" cy="831675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0321" y="390345"/>
            <a:ext cx="7910288" cy="831675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300321" y="2057753"/>
            <a:ext cx="11052731" cy="6498167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3003213" cy="974725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00" tIns="65000" rIns="130000" bIns="65000"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92878" y="99143"/>
            <a:ext cx="12817454" cy="95116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00" tIns="65000" rIns="130000" bIns="6500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64" y="1353786"/>
            <a:ext cx="11052731" cy="1935912"/>
          </a:xfrm>
        </p:spPr>
        <p:txBody>
          <a:bodyPr anchor="b" anchorCtr="0"/>
          <a:lstStyle>
            <a:lvl1pPr algn="l">
              <a:buNone/>
              <a:defRPr sz="57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64" y="3621375"/>
            <a:ext cx="11052731" cy="1902067"/>
          </a:xfrm>
        </p:spPr>
        <p:txBody>
          <a:bodyPr anchor="t" anchorCtr="0"/>
          <a:lstStyle>
            <a:lvl1pPr marL="0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37781" y="8772525"/>
            <a:ext cx="5688906" cy="649817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98708" y="3378180"/>
            <a:ext cx="12817657" cy="129963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00" tIns="65000" rIns="130000" bIns="6500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8330" y="3327931"/>
            <a:ext cx="12818035" cy="649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00" tIns="65000" rIns="130000" bIns="6500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97135" y="3509010"/>
            <a:ext cx="12819230" cy="6498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00" tIns="65000" rIns="130000" bIns="6500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8051" y="8824510"/>
            <a:ext cx="650161" cy="649817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300321" y="2057753"/>
            <a:ext cx="5331317" cy="6498167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7016317" y="2057753"/>
            <a:ext cx="5331317" cy="6498167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0321" y="388085"/>
            <a:ext cx="11052731" cy="1624542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0321" y="2057753"/>
            <a:ext cx="5309645" cy="1083028"/>
          </a:xfrm>
          <a:noFill/>
          <a:ln w="12700" cap="sq" cmpd="sng" algn="ctr">
            <a:noFill/>
            <a:prstDash val="solid"/>
          </a:ln>
        </p:spPr>
        <p:txBody>
          <a:bodyPr lIns="130000" anchor="b" anchorCtr="0">
            <a:noAutofit/>
          </a:bodyPr>
          <a:lstStyle>
            <a:lvl1pPr marL="0" indent="0">
              <a:buNone/>
              <a:defRPr sz="3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800" b="1"/>
            </a:lvl2pPr>
            <a:lvl3pPr>
              <a:buNone/>
              <a:defRPr sz="2600" b="1"/>
            </a:lvl3pPr>
            <a:lvl4pPr>
              <a:buNone/>
              <a:defRPr sz="2300" b="1"/>
            </a:lvl4pPr>
            <a:lvl5pPr>
              <a:buNone/>
              <a:defRPr sz="23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7043407" y="2057753"/>
            <a:ext cx="5309645" cy="1083028"/>
          </a:xfrm>
          <a:noFill/>
          <a:ln w="12700" cap="sq" cmpd="sng" algn="ctr">
            <a:noFill/>
            <a:prstDash val="solid"/>
          </a:ln>
        </p:spPr>
        <p:txBody>
          <a:bodyPr lIns="130000" anchor="b" anchorCtr="0">
            <a:noAutofit/>
          </a:bodyPr>
          <a:lstStyle>
            <a:lvl1pPr marL="0" indent="0">
              <a:buNone/>
              <a:defRPr sz="3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800" b="1"/>
            </a:lvl2pPr>
            <a:lvl3pPr>
              <a:buNone/>
              <a:defRPr sz="2600" b="1"/>
            </a:lvl3pPr>
            <a:lvl4pPr>
              <a:buNone/>
              <a:defRPr sz="2300" b="1"/>
            </a:lvl4pPr>
            <a:lvl5pPr>
              <a:buNone/>
              <a:defRPr sz="23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1300321" y="3194932"/>
            <a:ext cx="5309645" cy="5523442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7043407" y="3194932"/>
            <a:ext cx="5309645" cy="5523442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3003213" cy="974725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00" tIns="65000" rIns="130000" bIns="6500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022" y="99143"/>
            <a:ext cx="12817454" cy="9513316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00" tIns="65000" rIns="130000" bIns="6500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0321" y="388085"/>
            <a:ext cx="11052731" cy="1624542"/>
          </a:xfrm>
        </p:spPr>
        <p:txBody>
          <a:bodyPr anchor="b" anchorCtr="0"/>
          <a:lstStyle>
            <a:lvl1pPr algn="l">
              <a:buNone/>
              <a:defRPr sz="57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300321" y="2274358"/>
            <a:ext cx="2709003" cy="6389864"/>
          </a:xfrm>
        </p:spPr>
        <p:txBody>
          <a:bodyPr/>
          <a:lstStyle>
            <a:lvl1pPr marL="0" indent="0">
              <a:buNone/>
              <a:defRPr sz="2600"/>
            </a:lvl1pPr>
            <a:lvl2pPr>
              <a:buNone/>
              <a:defRPr sz="1700"/>
            </a:lvl2pPr>
            <a:lvl3pPr>
              <a:buNone/>
              <a:defRPr sz="1400"/>
            </a:lvl3pPr>
            <a:lvl4pPr>
              <a:buNone/>
              <a:defRPr sz="1300"/>
            </a:lvl4pPr>
            <a:lvl5pPr>
              <a:buNone/>
              <a:defRPr sz="13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226044" y="2274358"/>
            <a:ext cx="8127008" cy="6389864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0322" y="6965134"/>
            <a:ext cx="10402570" cy="742326"/>
          </a:xfrm>
        </p:spPr>
        <p:txBody>
          <a:bodyPr anchor="ctr">
            <a:noAutofit/>
          </a:bodyPr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00322" y="7740131"/>
            <a:ext cx="10402570" cy="974725"/>
          </a:xfrm>
        </p:spPr>
        <p:txBody>
          <a:bodyPr/>
          <a:lstStyle>
            <a:lvl1pPr marL="0" indent="0">
              <a:buFontTx/>
              <a:buNone/>
              <a:defRPr sz="23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00321" y="8772525"/>
            <a:ext cx="5526366" cy="649817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08051" y="8824510"/>
            <a:ext cx="650161" cy="649817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97136" y="6656720"/>
            <a:ext cx="12808165" cy="129963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00" tIns="65000" rIns="130000" bIns="6500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97422" y="6609702"/>
            <a:ext cx="12807879" cy="649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00" tIns="65000" rIns="130000" bIns="6500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97425" y="6784166"/>
            <a:ext cx="12807876" cy="69369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00" tIns="65000" rIns="130000" bIns="6500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7138" y="94765"/>
            <a:ext cx="12801101" cy="651170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45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3003213" cy="974725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00" tIns="65000" rIns="130000" bIns="65000"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022" y="99143"/>
            <a:ext cx="12817454" cy="9513316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00" tIns="65000" rIns="130000" bIns="6500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300321" y="390342"/>
            <a:ext cx="11052731" cy="1624542"/>
          </a:xfrm>
          <a:prstGeom prst="rect">
            <a:avLst/>
          </a:prstGeom>
        </p:spPr>
        <p:txBody>
          <a:bodyPr lIns="130000" tIns="65000" rIns="130000" bIns="13000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300321" y="2057753"/>
            <a:ext cx="11052731" cy="6498167"/>
          </a:xfrm>
          <a:prstGeom prst="rect">
            <a:avLst/>
          </a:prstGeom>
        </p:spPr>
        <p:txBody>
          <a:bodyPr lIns="130000" tIns="65000" rIns="130000" bIns="6500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777169" y="8799601"/>
            <a:ext cx="3521704" cy="676892"/>
          </a:xfrm>
          <a:prstGeom prst="rect">
            <a:avLst/>
          </a:prstGeom>
        </p:spPr>
        <p:txBody>
          <a:bodyPr lIns="130000" tIns="65000" rIns="130000" bIns="65000" anchor="ctr" anchorCtr="0"/>
          <a:lstStyle>
            <a:lvl1pPr algn="r" eaLnBrk="1" latinLnBrk="0" hangingPunct="1">
              <a:defRPr kumimoji="0" sz="20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5/5/2010</a:t>
            </a:fld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300321" y="8772525"/>
            <a:ext cx="5634726" cy="649817"/>
          </a:xfrm>
          <a:prstGeom prst="rect">
            <a:avLst/>
          </a:prstGeom>
        </p:spPr>
        <p:txBody>
          <a:bodyPr lIns="130000" tIns="65000" rIns="130000" bIns="65000" anchor="ctr" anchorCtr="0"/>
          <a:lstStyle>
            <a:lvl1pPr eaLnBrk="1" latinLnBrk="0" hangingPunct="1">
              <a:defRPr kumimoji="0" sz="2000">
                <a:solidFill>
                  <a:schemeClr val="tx2"/>
                </a:solidFill>
              </a:defRPr>
            </a:lvl1pPr>
          </a:lstStyle>
          <a:p>
            <a:endParaRPr kumimoji="0" lang="en-US" sz="20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208051" y="8826676"/>
            <a:ext cx="650161" cy="649817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20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20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7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90001" indent="-390001" algn="l" rtl="0" eaLnBrk="1" latinLnBrk="0" hangingPunct="1">
        <a:spcBef>
          <a:spcPts val="825"/>
        </a:spcBef>
        <a:buClr>
          <a:schemeClr val="accent1"/>
        </a:buClr>
        <a:buSzPct val="85000"/>
        <a:buFont typeface="Wingdings 2"/>
        <a:buChar char=""/>
        <a:defRPr kumimoji="0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780001" indent="-325001" algn="l" rtl="0" eaLnBrk="1" latinLnBrk="0" hangingPunct="1">
        <a:spcBef>
          <a:spcPts val="526"/>
        </a:spcBef>
        <a:buClr>
          <a:schemeClr val="accent2"/>
        </a:buClr>
        <a:buSzPct val="85000"/>
        <a:buFont typeface="Wingdings 2"/>
        <a:buChar char=""/>
        <a:defRPr kumimoji="0"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170002" indent="-325001" algn="l" rtl="0" eaLnBrk="1" latinLnBrk="0" hangingPunct="1">
        <a:spcBef>
          <a:spcPts val="526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560003" indent="-325001" algn="l" rtl="0" eaLnBrk="1" latinLnBrk="0" hangingPunct="1">
        <a:spcBef>
          <a:spcPts val="526"/>
        </a:spcBef>
        <a:buClr>
          <a:schemeClr val="accent3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950004" indent="-325001" algn="l" rtl="0" eaLnBrk="1" latinLnBrk="0" hangingPunct="1">
        <a:spcBef>
          <a:spcPts val="526"/>
        </a:spcBef>
        <a:buClr>
          <a:schemeClr val="accent3"/>
        </a:buClr>
        <a:buFontTx/>
        <a:buChar char="o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340004" indent="-325001" algn="l" rtl="0" eaLnBrk="1" latinLnBrk="0" hangingPunct="1">
        <a:spcBef>
          <a:spcPts val="526"/>
        </a:spcBef>
        <a:buClr>
          <a:schemeClr val="accent3"/>
        </a:buClr>
        <a:buChar char="•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30005" indent="-325001" algn="l" rtl="0" eaLnBrk="1" latinLnBrk="0" hangingPunct="1">
        <a:spcBef>
          <a:spcPts val="526"/>
        </a:spcBef>
        <a:buClr>
          <a:schemeClr val="accent2"/>
        </a:buClr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3120006" indent="-325001" algn="l" rtl="0" eaLnBrk="1" latinLnBrk="0" hangingPunct="1">
        <a:spcBef>
          <a:spcPts val="526"/>
        </a:spcBef>
        <a:buClr>
          <a:schemeClr val="accent1">
            <a:tint val="60000"/>
          </a:schemeClr>
        </a:buClr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3510007" indent="-325001" algn="l" rtl="0" eaLnBrk="1" latinLnBrk="0" hangingPunct="1">
        <a:spcBef>
          <a:spcPts val="526"/>
        </a:spcBef>
        <a:buClr>
          <a:schemeClr val="accent2">
            <a:tint val="60000"/>
          </a:schemeClr>
        </a:buClr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500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3000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9500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6000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25000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90000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5500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52000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0"/>
          <p:cNvSpPr txBox="1">
            <a:spLocks noChangeArrowheads="1"/>
          </p:cNvSpPr>
          <p:nvPr/>
        </p:nvSpPr>
        <p:spPr bwMode="auto">
          <a:xfrm>
            <a:off x="6909593" y="4416425"/>
            <a:ext cx="5611813" cy="377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30000" tIns="65000" rIns="130000" bIns="65000">
            <a:spAutoFit/>
          </a:bodyPr>
          <a:lstStyle/>
          <a:p>
            <a:pPr defTabSz="1300163">
              <a:lnSpc>
                <a:spcPts val="1275"/>
              </a:lnSpc>
              <a:spcBef>
                <a:spcPct val="50000"/>
              </a:spcBef>
            </a:pPr>
            <a:endParaRPr lang="en-US" sz="2600" dirty="0">
              <a:latin typeface="Calibri" pitchFamily="34" charset="0"/>
            </a:endParaRPr>
          </a:p>
          <a:p>
            <a:pPr defTabSz="1300163">
              <a:spcBef>
                <a:spcPct val="50000"/>
              </a:spcBef>
            </a:pPr>
            <a:r>
              <a:rPr lang="en-US" sz="2800" b="1" dirty="0" smtClean="0">
                <a:latin typeface="Calibri" pitchFamily="34" charset="0"/>
              </a:rPr>
              <a:t>The Changing Landscape of Image Resources at Cornell University</a:t>
            </a:r>
            <a:endParaRPr lang="en-US" sz="2800" b="1" dirty="0">
              <a:latin typeface="Calibri" pitchFamily="34" charset="0"/>
            </a:endParaRPr>
          </a:p>
          <a:p>
            <a:pPr defTabSz="1300163">
              <a:lnSpc>
                <a:spcPts val="3000"/>
              </a:lnSpc>
              <a:spcBef>
                <a:spcPct val="50000"/>
              </a:spcBef>
            </a:pPr>
            <a:endParaRPr lang="en-US" b="1" dirty="0">
              <a:latin typeface="Calibri" pitchFamily="34" charset="0"/>
            </a:endParaRPr>
          </a:p>
          <a:p>
            <a:pPr defTabSz="1300163">
              <a:lnSpc>
                <a:spcPts val="1275"/>
              </a:lnSpc>
              <a:spcBef>
                <a:spcPct val="50000"/>
              </a:spcBef>
            </a:pPr>
            <a:r>
              <a:rPr lang="en-US" sz="2600" dirty="0" smtClean="0">
                <a:latin typeface="Calibri" pitchFamily="34" charset="0"/>
              </a:rPr>
              <a:t>Liz Muller</a:t>
            </a:r>
          </a:p>
          <a:p>
            <a:pPr defTabSz="1300163">
              <a:lnSpc>
                <a:spcPts val="1275"/>
              </a:lnSpc>
              <a:spcBef>
                <a:spcPct val="50000"/>
              </a:spcBef>
            </a:pPr>
            <a:r>
              <a:rPr lang="en-US" sz="2600" dirty="0" smtClean="0">
                <a:latin typeface="Calibri" pitchFamily="34" charset="0"/>
              </a:rPr>
              <a:t>Metadata Librarian</a:t>
            </a:r>
          </a:p>
          <a:p>
            <a:pPr defTabSz="1300163">
              <a:lnSpc>
                <a:spcPts val="1275"/>
              </a:lnSpc>
              <a:spcBef>
                <a:spcPct val="50000"/>
              </a:spcBef>
            </a:pPr>
            <a:endParaRPr lang="en-US" sz="2600" dirty="0" smtClean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  <a:p>
            <a:pPr defTabSz="1300163">
              <a:lnSpc>
                <a:spcPts val="1275"/>
              </a:lnSpc>
              <a:spcBef>
                <a:spcPct val="50000"/>
              </a:spcBef>
            </a:pPr>
            <a:r>
              <a:rPr lang="en-US" sz="2600" dirty="0" smtClean="0">
                <a:latin typeface="Calibri" pitchFamily="34" charset="0"/>
              </a:rPr>
              <a:t>Kaila Bussert</a:t>
            </a:r>
          </a:p>
          <a:p>
            <a:pPr defTabSz="1300163">
              <a:lnSpc>
                <a:spcPts val="1275"/>
              </a:lnSpc>
              <a:spcBef>
                <a:spcPct val="50000"/>
              </a:spcBef>
            </a:pPr>
            <a:r>
              <a:rPr lang="en-US" sz="2600" dirty="0" smtClean="0">
                <a:latin typeface="Calibri" pitchFamily="34" charset="0"/>
              </a:rPr>
              <a:t>Special Projects Librarian</a:t>
            </a:r>
          </a:p>
        </p:txBody>
      </p:sp>
      <p:pic>
        <p:nvPicPr>
          <p:cNvPr id="3" name="Picture 2" descr="CUL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6606" y="2740025"/>
            <a:ext cx="3594100" cy="927100"/>
          </a:xfrm>
          <a:prstGeom prst="rect">
            <a:avLst/>
          </a:prstGeom>
        </p:spPr>
      </p:pic>
      <p:pic>
        <p:nvPicPr>
          <p:cNvPr id="6" name="Picture 5" descr="RMC2006_02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43806" y="4949825"/>
            <a:ext cx="4953000" cy="315044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4200" dirty="0" smtClean="0">
                <a:latin typeface="Calibri" pitchFamily="34" charset="0"/>
              </a:rPr>
              <a:t>Visual resources web site</a:t>
            </a:r>
            <a:endParaRPr lang="en-US" sz="4200" dirty="0">
              <a:latin typeface="Calibri" pitchFamily="34" charset="0"/>
            </a:endParaRPr>
          </a:p>
        </p:txBody>
      </p:sp>
      <p:pic>
        <p:nvPicPr>
          <p:cNvPr id="6" name="Content Placeholder 5" descr="vrpage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58206" y="1825625"/>
            <a:ext cx="871013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4200" dirty="0" smtClean="0">
                <a:latin typeface="Calibri" pitchFamily="34" charset="0"/>
              </a:rPr>
              <a:t>Instruction and research support</a:t>
            </a:r>
            <a:endParaRPr lang="en-US" sz="4200" dirty="0">
              <a:latin typeface="Calibri" pitchFamily="34" charset="0"/>
            </a:endParaRPr>
          </a:p>
        </p:txBody>
      </p:sp>
      <p:pic>
        <p:nvPicPr>
          <p:cNvPr id="4" name="Content Placeholder 3" descr="visualresources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72406" y="1978025"/>
            <a:ext cx="10033000" cy="572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4200" dirty="0" smtClean="0">
                <a:latin typeface="Calibri" pitchFamily="34" charset="0"/>
              </a:rPr>
              <a:t>Online guides</a:t>
            </a:r>
            <a:endParaRPr lang="en-US" sz="4200" dirty="0">
              <a:latin typeface="Calibri" pitchFamily="34" charset="0"/>
            </a:endParaRPr>
          </a:p>
        </p:txBody>
      </p:sp>
      <p:pic>
        <p:nvPicPr>
          <p:cNvPr id="6" name="Content Placeholder 5" descr="vrguid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87646" y="1978025"/>
            <a:ext cx="10881360" cy="59775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4200" dirty="0" smtClean="0">
                <a:latin typeface="Calibri" pitchFamily="34" charset="0"/>
              </a:rPr>
              <a:t>Building interdisciplinary collections</a:t>
            </a:r>
            <a:endParaRPr lang="en-US" sz="4200" dirty="0">
              <a:latin typeface="Calibri" pitchFamily="34" charset="0"/>
            </a:endParaRPr>
          </a:p>
        </p:txBody>
      </p:sp>
      <p:pic>
        <p:nvPicPr>
          <p:cNvPr id="6" name="Content Placeholder 5" descr="lun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93398" y="1901825"/>
            <a:ext cx="1026600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4200" dirty="0" smtClean="0">
                <a:latin typeface="Calibri" pitchFamily="34" charset="0"/>
              </a:rPr>
              <a:t>Future directions</a:t>
            </a:r>
            <a:endParaRPr lang="en-US" sz="42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Faculty grants for digital collection-building in the College of Arts &amp; Sciences</a:t>
            </a:r>
          </a:p>
          <a:p>
            <a:r>
              <a:rPr lang="en-US" dirty="0" smtClean="0">
                <a:latin typeface="Calibri" pitchFamily="34" charset="0"/>
              </a:rPr>
              <a:t>Participation in </a:t>
            </a:r>
            <a:r>
              <a:rPr lang="en-US" dirty="0" err="1" smtClean="0">
                <a:latin typeface="Calibri" pitchFamily="34" charset="0"/>
              </a:rPr>
              <a:t>ARTstor</a:t>
            </a:r>
            <a:r>
              <a:rPr lang="en-US" dirty="0" smtClean="0">
                <a:latin typeface="Calibri" pitchFamily="34" charset="0"/>
              </a:rPr>
              <a:t> Shared Shelf Initiative</a:t>
            </a:r>
          </a:p>
          <a:p>
            <a:r>
              <a:rPr lang="en-US" dirty="0" smtClean="0">
                <a:latin typeface="Calibri" pitchFamily="34" charset="0"/>
              </a:rPr>
              <a:t>Collections in </a:t>
            </a:r>
            <a:r>
              <a:rPr lang="en-US" dirty="0" err="1" smtClean="0">
                <a:latin typeface="Calibri" pitchFamily="34" charset="0"/>
              </a:rPr>
              <a:t>Flickr</a:t>
            </a:r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Multimedia collections</a:t>
            </a: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  <a:p>
            <a:pPr>
              <a:buNone/>
            </a:pP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4200" dirty="0" smtClean="0">
                <a:latin typeface="Calibri" pitchFamily="34" charset="0"/>
              </a:rPr>
              <a:t>PHEW!</a:t>
            </a:r>
            <a:endParaRPr lang="en-US" sz="42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00321" y="2033058"/>
            <a:ext cx="11052731" cy="64981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Calibri" pitchFamily="34" charset="0"/>
              </a:rPr>
              <a:t>Questions?</a:t>
            </a:r>
          </a:p>
          <a:p>
            <a:pPr>
              <a:buNone/>
            </a:pPr>
            <a:endParaRPr lang="en-US" dirty="0" smtClean="0">
              <a:latin typeface="Calibri" pitchFamily="34" charset="0"/>
            </a:endParaRP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Liz Muller</a:t>
            </a:r>
          </a:p>
          <a:p>
            <a:r>
              <a:rPr lang="en-US" dirty="0" smtClean="0">
                <a:latin typeface="Calibri" pitchFamily="34" charset="0"/>
              </a:rPr>
              <a:t>edm29@cornell.edu</a:t>
            </a:r>
          </a:p>
          <a:p>
            <a:endParaRPr lang="en-US" dirty="0" smtClean="0">
              <a:latin typeface="Calibri" pitchFamily="34" charset="0"/>
            </a:endParaRP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Kaila Bussert</a:t>
            </a:r>
          </a:p>
          <a:p>
            <a:r>
              <a:rPr lang="en-US" dirty="0" smtClean="0">
                <a:latin typeface="Calibri" pitchFamily="34" charset="0"/>
              </a:rPr>
              <a:t>kjb82@cornell.edu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5" name="Picture 4" descr="CampusMap1928.jpg"/>
          <p:cNvPicPr>
            <a:picLocks noChangeAspect="1"/>
          </p:cNvPicPr>
          <p:nvPr/>
        </p:nvPicPr>
        <p:blipFill>
          <a:blip r:embed="rId2" cstate="print">
            <a:lum bright="10000" contrast="10000"/>
          </a:blip>
          <a:stretch>
            <a:fillRect/>
          </a:stretch>
        </p:blipFill>
        <p:spPr>
          <a:xfrm>
            <a:off x="6044406" y="2130425"/>
            <a:ext cx="5943600" cy="445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700" b="1" dirty="0" smtClean="0">
                <a:latin typeface="Calibri" pitchFamily="34" charset="0"/>
              </a:rPr>
              <a:t>Overview</a:t>
            </a:r>
            <a:br>
              <a:rPr lang="en-US" sz="4700" b="1" dirty="0" smtClean="0">
                <a:latin typeface="Calibri" pitchFamily="34" charset="0"/>
              </a:rPr>
            </a:br>
            <a:r>
              <a:rPr lang="en-US" sz="4800" b="1" dirty="0" smtClean="0">
                <a:latin typeface="Calibri" pitchFamily="34" charset="0"/>
              </a:rPr>
              <a:t/>
            </a:r>
            <a:br>
              <a:rPr lang="en-US" sz="4800" b="1" dirty="0" smtClean="0">
                <a:latin typeface="Calibri" pitchFamily="34" charset="0"/>
              </a:rPr>
            </a:br>
            <a:endParaRPr lang="en-US" sz="4700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7164" y="3621375"/>
            <a:ext cx="11052731" cy="4528850"/>
          </a:xfrm>
        </p:spPr>
        <p:txBody>
          <a:bodyPr>
            <a:normAutofit/>
          </a:bodyPr>
          <a:lstStyle/>
          <a:p>
            <a:pPr eaLnBrk="1" hangingPunct="1"/>
            <a:endParaRPr lang="en-US" dirty="0" smtClean="0">
              <a:solidFill>
                <a:schemeClr val="tx1"/>
              </a:solidFill>
              <a:latin typeface="Calibri" pitchFamily="34" charset="0"/>
            </a:endParaRPr>
          </a:p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Liz Muller</a:t>
            </a:r>
          </a:p>
          <a:p>
            <a:pPr lvl="2" eaLnBrk="1" hangingPunct="1"/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Transitions during past year</a:t>
            </a:r>
          </a:p>
          <a:p>
            <a:pPr lvl="2" eaLnBrk="1" hangingPunct="1"/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Existing and new services</a:t>
            </a:r>
          </a:p>
          <a:p>
            <a:pPr lvl="2" eaLnBrk="1" hangingPunct="1"/>
            <a:endParaRPr lang="en-US" dirty="0" smtClean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Kaila </a:t>
            </a:r>
            <a:r>
              <a:rPr lang="en-US" dirty="0" err="1" smtClean="0">
                <a:solidFill>
                  <a:schemeClr val="tx1"/>
                </a:solidFill>
                <a:latin typeface="Calibri" pitchFamily="34" charset="0"/>
              </a:rPr>
              <a:t>Bussert</a:t>
            </a:r>
            <a:endParaRPr lang="en-US" dirty="0" smtClean="0">
              <a:solidFill>
                <a:schemeClr val="tx1"/>
              </a:solidFill>
              <a:latin typeface="Calibri" pitchFamily="34" charset="0"/>
            </a:endParaRPr>
          </a:p>
          <a:p>
            <a:pPr lvl="2">
              <a:defRPr/>
            </a:pP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Public interfaces to image resources</a:t>
            </a:r>
          </a:p>
          <a:p>
            <a:pPr lvl="2">
              <a:defRPr/>
            </a:pP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Looking ahead</a:t>
            </a:r>
          </a:p>
          <a:p>
            <a:pPr lvl="2" eaLnBrk="1" hangingPunct="1"/>
            <a:endParaRPr lang="en-US" dirty="0" smtClean="0">
              <a:solidFill>
                <a:schemeClr val="tx1"/>
              </a:solidFill>
              <a:latin typeface="Calibri" pitchFamily="34" charset="0"/>
            </a:endParaRPr>
          </a:p>
          <a:p>
            <a:pPr lvl="2" eaLnBrk="1" hangingPunct="1"/>
            <a:endParaRPr lang="en-US" dirty="0" smtClean="0">
              <a:solidFill>
                <a:schemeClr val="tx1"/>
              </a:solidFill>
              <a:latin typeface="Calibri" pitchFamily="34" charset="0"/>
            </a:endParaRPr>
          </a:p>
          <a:p>
            <a:pPr lvl="2" eaLnBrk="1" hangingPunct="1"/>
            <a:endParaRPr lang="en-US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5" name="Picture 4" descr="Campus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9055" y="4264025"/>
            <a:ext cx="5125979" cy="3200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4200" dirty="0" smtClean="0">
                <a:latin typeface="Calibri" pitchFamily="34" charset="0"/>
              </a:rPr>
              <a:t>Background</a:t>
            </a:r>
            <a:endParaRPr lang="en-US" sz="4200" dirty="0">
              <a:latin typeface="Calibr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0321" y="1825625"/>
            <a:ext cx="5309645" cy="1083028"/>
          </a:xfrm>
        </p:spPr>
        <p:txBody>
          <a:bodyPr anchor="t"/>
          <a:lstStyle/>
          <a:p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</a:rPr>
              <a:t>Knight Visual Resources Facility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7043407" y="1825625"/>
            <a:ext cx="5309645" cy="1083028"/>
          </a:xfrm>
        </p:spPr>
        <p:txBody>
          <a:bodyPr anchor="t"/>
          <a:lstStyle/>
          <a:p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</a:rPr>
              <a:t>Cornell University Library</a:t>
            </a:r>
            <a:endParaRPr lang="en-US" sz="2000" b="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7" name="Content Placeholder 6" descr="Sibley-crop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472406" y="2511425"/>
            <a:ext cx="4876800" cy="3657600"/>
          </a:xfrm>
        </p:spPr>
      </p:pic>
      <p:pic>
        <p:nvPicPr>
          <p:cNvPr id="8" name="Content Placeholder 7" descr="olin.jpg"/>
          <p:cNvPicPr>
            <a:picLocks noGrp="1" noChangeAspect="1"/>
          </p:cNvPicPr>
          <p:nvPr>
            <p:ph sz="half" idx="4"/>
          </p:nvPr>
        </p:nvPicPr>
        <p:blipFill>
          <a:blip r:embed="rId3" cstate="print"/>
          <a:stretch>
            <a:fillRect/>
          </a:stretch>
        </p:blipFill>
        <p:spPr>
          <a:xfrm>
            <a:off x="7136606" y="2511425"/>
            <a:ext cx="4876800" cy="3657600"/>
          </a:xfrm>
        </p:spPr>
      </p:pic>
      <p:sp>
        <p:nvSpPr>
          <p:cNvPr id="9" name="Rectangle 8"/>
          <p:cNvSpPr/>
          <p:nvPr/>
        </p:nvSpPr>
        <p:spPr>
          <a:xfrm>
            <a:off x="1320006" y="6931025"/>
            <a:ext cx="533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  <a:latin typeface="Calibri" pitchFamily="34" charset="0"/>
              </a:rPr>
              <a:t>March 2009  </a:t>
            </a:r>
            <a:r>
              <a:rPr lang="en-US" sz="2000" dirty="0" smtClean="0">
                <a:latin typeface="Calibri" pitchFamily="34" charset="0"/>
              </a:rPr>
              <a:t>College of Art, Architecture &amp; Planning  announced closure of facility </a:t>
            </a:r>
          </a:p>
          <a:p>
            <a:endParaRPr lang="en-US" sz="2000" dirty="0" smtClean="0">
              <a:latin typeface="Calibri" pitchFamily="34" charset="0"/>
            </a:endParaRPr>
          </a:p>
          <a:p>
            <a:r>
              <a:rPr lang="en-US" sz="2000" dirty="0" smtClean="0">
                <a:solidFill>
                  <a:schemeClr val="accent2"/>
                </a:solidFill>
                <a:latin typeface="Calibri" pitchFamily="34" charset="0"/>
              </a:rPr>
              <a:t>May 2009  </a:t>
            </a:r>
            <a:r>
              <a:rPr lang="en-US" sz="2000" dirty="0" smtClean="0">
                <a:latin typeface="Calibri" pitchFamily="34" charset="0"/>
              </a:rPr>
              <a:t>Visual resources facility closed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35006" y="6931025"/>
            <a:ext cx="533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  <a:latin typeface="Calibri" pitchFamily="34" charset="0"/>
              </a:rPr>
              <a:t>March 2009  </a:t>
            </a:r>
            <a:r>
              <a:rPr lang="en-US" sz="2000" dirty="0" smtClean="0">
                <a:latin typeface="Calibri" pitchFamily="34" charset="0"/>
              </a:rPr>
              <a:t>Cornell University Library began planning</a:t>
            </a:r>
          </a:p>
          <a:p>
            <a:endParaRPr lang="en-US" sz="2000" dirty="0" smtClean="0">
              <a:latin typeface="Calibri" pitchFamily="34" charset="0"/>
            </a:endParaRPr>
          </a:p>
          <a:p>
            <a:r>
              <a:rPr lang="en-US" sz="2000" dirty="0" smtClean="0">
                <a:solidFill>
                  <a:schemeClr val="accent2"/>
                </a:solidFill>
                <a:latin typeface="Calibri" pitchFamily="34" charset="0"/>
              </a:rPr>
              <a:t>June 2009  </a:t>
            </a:r>
            <a:r>
              <a:rPr lang="en-US" sz="2000" dirty="0" smtClean="0">
                <a:latin typeface="Calibri" pitchFamily="34" charset="0"/>
              </a:rPr>
              <a:t>Library increased image-related services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4200" dirty="0" smtClean="0">
                <a:latin typeface="Calibri" pitchFamily="34" charset="0"/>
              </a:rPr>
              <a:t>Image-related services</a:t>
            </a:r>
            <a:endParaRPr lang="en-US" sz="42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Calibri" pitchFamily="34" charset="0"/>
              </a:rPr>
              <a:t>Collection stewardship</a:t>
            </a:r>
          </a:p>
          <a:p>
            <a:pPr lvl="3"/>
            <a:r>
              <a:rPr lang="en-US" dirty="0" err="1" smtClean="0">
                <a:latin typeface="Calibri" pitchFamily="34" charset="0"/>
              </a:rPr>
              <a:t>Recontextualization</a:t>
            </a:r>
            <a:r>
              <a:rPr lang="en-US" dirty="0" smtClean="0">
                <a:latin typeface="Calibri" pitchFamily="34" charset="0"/>
              </a:rPr>
              <a:t> of collection, comprises 16% of images in Luna</a:t>
            </a:r>
          </a:p>
          <a:p>
            <a:r>
              <a:rPr lang="en-US" dirty="0" smtClean="0">
                <a:latin typeface="Calibri" pitchFamily="34" charset="0"/>
              </a:rPr>
              <a:t>Digital image delivery</a:t>
            </a:r>
          </a:p>
          <a:p>
            <a:pPr lvl="3"/>
            <a:r>
              <a:rPr lang="en-US" dirty="0" smtClean="0">
                <a:latin typeface="Calibri" pitchFamily="34" charset="0"/>
              </a:rPr>
              <a:t>Assumed responsibility for </a:t>
            </a:r>
            <a:r>
              <a:rPr lang="en-US" dirty="0" err="1" smtClean="0">
                <a:latin typeface="Calibri" pitchFamily="34" charset="0"/>
              </a:rPr>
              <a:t>ARTstor</a:t>
            </a:r>
            <a:r>
              <a:rPr lang="en-US" dirty="0" smtClean="0">
                <a:latin typeface="Calibri" pitchFamily="34" charset="0"/>
              </a:rPr>
              <a:t> uploads</a:t>
            </a:r>
          </a:p>
          <a:p>
            <a:r>
              <a:rPr lang="en-US" dirty="0" smtClean="0">
                <a:latin typeface="Calibri" pitchFamily="34" charset="0"/>
              </a:rPr>
              <a:t>Digitization</a:t>
            </a:r>
          </a:p>
          <a:p>
            <a:pPr lvl="3"/>
            <a:r>
              <a:rPr lang="en-US" dirty="0" smtClean="0">
                <a:latin typeface="Calibri" pitchFamily="34" charset="0"/>
              </a:rPr>
              <a:t>Adjusted scanning methods – images, not artifacts</a:t>
            </a:r>
          </a:p>
          <a:p>
            <a:r>
              <a:rPr lang="en-US" dirty="0" smtClean="0">
                <a:latin typeface="Calibri" pitchFamily="34" charset="0"/>
              </a:rPr>
              <a:t>Metadata creation</a:t>
            </a:r>
          </a:p>
          <a:p>
            <a:pPr lvl="3"/>
            <a:r>
              <a:rPr lang="en-US" dirty="0" smtClean="0">
                <a:latin typeface="Calibri" pitchFamily="34" charset="0"/>
              </a:rPr>
              <a:t>Assumed responsibility for </a:t>
            </a:r>
            <a:r>
              <a:rPr lang="en-US" dirty="0" err="1" smtClean="0">
                <a:latin typeface="Calibri" pitchFamily="34" charset="0"/>
              </a:rPr>
              <a:t>PiCtor</a:t>
            </a:r>
            <a:r>
              <a:rPr lang="en-US" dirty="0" smtClean="0">
                <a:latin typeface="Calibri" pitchFamily="34" charset="0"/>
              </a:rPr>
              <a:t> database – production, 0.5 FTE</a:t>
            </a:r>
          </a:p>
          <a:p>
            <a:r>
              <a:rPr lang="en-US" dirty="0" smtClean="0">
                <a:latin typeface="Calibri" pitchFamily="34" charset="0"/>
              </a:rPr>
              <a:t>Instruction and faculty support</a:t>
            </a:r>
          </a:p>
          <a:p>
            <a:pPr lvl="3"/>
            <a:r>
              <a:rPr lang="en-US" dirty="0" smtClean="0">
                <a:latin typeface="Calibri" pitchFamily="34" charset="0"/>
              </a:rPr>
              <a:t>Advanced courses offered, more outreach</a:t>
            </a:r>
          </a:p>
          <a:p>
            <a:r>
              <a:rPr lang="en-US" dirty="0" smtClean="0">
                <a:latin typeface="Calibri" pitchFamily="34" charset="0"/>
              </a:rPr>
              <a:t>Equipment lending</a:t>
            </a:r>
          </a:p>
          <a:p>
            <a:pPr lvl="3"/>
            <a:r>
              <a:rPr lang="en-US" dirty="0" smtClean="0">
                <a:latin typeface="Calibri" pitchFamily="34" charset="0"/>
              </a:rPr>
              <a:t>Equipment cage added to Fine Arts Library, very high use</a:t>
            </a:r>
          </a:p>
          <a:p>
            <a:r>
              <a:rPr lang="en-US" dirty="0" smtClean="0">
                <a:latin typeface="Calibri" pitchFamily="34" charset="0"/>
              </a:rPr>
              <a:t>Copyright consultation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0321" y="353483"/>
            <a:ext cx="11052731" cy="1624542"/>
          </a:xfrm>
        </p:spPr>
        <p:txBody>
          <a:bodyPr anchor="t">
            <a:normAutofit/>
          </a:bodyPr>
          <a:lstStyle/>
          <a:p>
            <a:r>
              <a:rPr lang="en-US" sz="4200" dirty="0" smtClean="0">
                <a:latin typeface="Calibri" pitchFamily="34" charset="0"/>
              </a:rPr>
              <a:t>Distribution of services</a:t>
            </a:r>
            <a:endParaRPr lang="en-US" sz="4200" dirty="0">
              <a:latin typeface="Calibri" pitchFamily="34" charset="0"/>
            </a:endParaRPr>
          </a:p>
        </p:txBody>
      </p:sp>
      <p:pic>
        <p:nvPicPr>
          <p:cNvPr id="5" name="Content Placeholder 4" descr="CULibraryOrgChar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58206" y="1584508"/>
            <a:ext cx="8665633" cy="6499225"/>
          </a:xfrm>
        </p:spPr>
      </p:pic>
      <p:sp>
        <p:nvSpPr>
          <p:cNvPr id="7" name="TextBox 6"/>
          <p:cNvSpPr txBox="1"/>
          <p:nvPr/>
        </p:nvSpPr>
        <p:spPr>
          <a:xfrm>
            <a:off x="2310606" y="6918508"/>
            <a:ext cx="1431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Copyright</a:t>
            </a:r>
            <a:endParaRPr lang="en-US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3436" y="7604308"/>
            <a:ext cx="16575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Instruction/</a:t>
            </a:r>
          </a:p>
          <a:p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reference</a:t>
            </a:r>
            <a:endParaRPr lang="en-US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92006" y="7980843"/>
            <a:ext cx="1547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Equipment</a:t>
            </a:r>
            <a:endParaRPr lang="en-US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64698" y="7604308"/>
            <a:ext cx="31279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Digital image delivery</a:t>
            </a:r>
          </a:p>
          <a:p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Collection stewardship</a:t>
            </a:r>
            <a:endParaRPr lang="en-US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68406" y="5851708"/>
            <a:ext cx="1398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Metadata</a:t>
            </a:r>
            <a:endParaRPr lang="en-US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68406" y="6537508"/>
            <a:ext cx="1651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Digitization</a:t>
            </a:r>
            <a:endParaRPr lang="en-US" dirty="0">
              <a:solidFill>
                <a:schemeClr val="accent2"/>
              </a:solidFill>
              <a:latin typeface="Calibri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rot="5400000" flipH="1" flipV="1">
            <a:off x="3415508" y="6499409"/>
            <a:ext cx="251459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 flipH="1" flipV="1">
            <a:off x="3682207" y="6461309"/>
            <a:ext cx="2285998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V="1">
            <a:off x="4634709" y="6651810"/>
            <a:ext cx="2590799" cy="2285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6200000" flipV="1">
            <a:off x="6882606" y="6689908"/>
            <a:ext cx="13716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6200000" flipV="1">
            <a:off x="7073107" y="6118409"/>
            <a:ext cx="761998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 flipH="1" flipV="1">
            <a:off x="7873206" y="5623108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 flipH="1" flipV="1">
            <a:off x="1585912" y="6118408"/>
            <a:ext cx="1752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4200" dirty="0" smtClean="0">
                <a:latin typeface="Calibri" pitchFamily="34" charset="0"/>
              </a:rPr>
              <a:t>Visual Resources Working Group</a:t>
            </a:r>
            <a:endParaRPr lang="en-US" sz="42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Calibri" pitchFamily="34" charset="0"/>
              </a:rPr>
              <a:t>Mira Basara 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Digital Media Group</a:t>
            </a:r>
          </a:p>
          <a:p>
            <a:r>
              <a:rPr lang="en-US" dirty="0" smtClean="0">
                <a:latin typeface="Calibri" pitchFamily="34" charset="0"/>
              </a:rPr>
              <a:t>Eleanor Brown 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Rare &amp; Manuscript Collections</a:t>
            </a:r>
          </a:p>
          <a:p>
            <a:r>
              <a:rPr lang="en-US" dirty="0" smtClean="0">
                <a:latin typeface="Calibri" pitchFamily="34" charset="0"/>
              </a:rPr>
              <a:t>Kaila Bussert, co-chair 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Research &amp; Learning Services</a:t>
            </a:r>
          </a:p>
          <a:p>
            <a:r>
              <a:rPr lang="en-US" dirty="0" smtClean="0">
                <a:latin typeface="Calibri" pitchFamily="34" charset="0"/>
              </a:rPr>
              <a:t>Matt Conway 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Herbert F. Johnson Museum of Art</a:t>
            </a:r>
          </a:p>
          <a:p>
            <a:r>
              <a:rPr lang="en-US" dirty="0" smtClean="0">
                <a:latin typeface="Calibri" pitchFamily="34" charset="0"/>
              </a:rPr>
              <a:t>Terry </a:t>
            </a:r>
            <a:r>
              <a:rPr lang="en-US" dirty="0" err="1" smtClean="0">
                <a:latin typeface="Calibri" pitchFamily="34" charset="0"/>
              </a:rPr>
              <a:t>Kristensen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Veterinary Library</a:t>
            </a:r>
          </a:p>
          <a:p>
            <a:r>
              <a:rPr lang="en-US" dirty="0" smtClean="0">
                <a:latin typeface="Calibri" pitchFamily="34" charset="0"/>
              </a:rPr>
              <a:t>Danielle Mericle, co-chair 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Digital Media Group</a:t>
            </a:r>
          </a:p>
          <a:p>
            <a:r>
              <a:rPr lang="en-US" dirty="0" smtClean="0">
                <a:latin typeface="Calibri" pitchFamily="34" charset="0"/>
              </a:rPr>
              <a:t>Boris Michev 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Maps &amp; Geospatial Information Collection</a:t>
            </a:r>
          </a:p>
          <a:p>
            <a:r>
              <a:rPr lang="en-US" dirty="0" smtClean="0">
                <a:latin typeface="Calibri" pitchFamily="34" charset="0"/>
              </a:rPr>
              <a:t>Barb Morley </a:t>
            </a:r>
            <a:r>
              <a:rPr lang="en-US" dirty="0" err="1" smtClean="0">
                <a:solidFill>
                  <a:schemeClr val="accent2"/>
                </a:solidFill>
                <a:latin typeface="Calibri" pitchFamily="34" charset="0"/>
              </a:rPr>
              <a:t>Kheel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 Labor Archives</a:t>
            </a:r>
          </a:p>
          <a:p>
            <a:r>
              <a:rPr lang="en-US" dirty="0" smtClean="0">
                <a:latin typeface="Calibri" pitchFamily="34" charset="0"/>
              </a:rPr>
              <a:t>Liz Muller 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Metadata Services</a:t>
            </a:r>
          </a:p>
          <a:p>
            <a:r>
              <a:rPr lang="en-US" dirty="0" smtClean="0">
                <a:latin typeface="Calibri" pitchFamily="34" charset="0"/>
              </a:rPr>
              <a:t>Susette Newberry 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Research &amp; Learning Services</a:t>
            </a:r>
          </a:p>
          <a:p>
            <a:r>
              <a:rPr lang="en-US" dirty="0" smtClean="0">
                <a:latin typeface="Calibri" pitchFamily="34" charset="0"/>
              </a:rPr>
              <a:t>Maaike Oldemans 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Fine Arts Library</a:t>
            </a:r>
          </a:p>
          <a:p>
            <a:r>
              <a:rPr lang="en-US" dirty="0" smtClean="0">
                <a:latin typeface="Calibri" pitchFamily="34" charset="0"/>
              </a:rPr>
              <a:t>Martha Walker 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Fine Arts Library </a:t>
            </a:r>
          </a:p>
          <a:p>
            <a:r>
              <a:rPr lang="en-US" dirty="0" smtClean="0">
                <a:latin typeface="Calibri" pitchFamily="34" charset="0"/>
              </a:rPr>
              <a:t>Glen Wiley </a:t>
            </a:r>
            <a:r>
              <a:rPr lang="en-US" dirty="0" smtClean="0">
                <a:solidFill>
                  <a:schemeClr val="accent2"/>
                </a:solidFill>
                <a:latin typeface="Calibri" pitchFamily="34" charset="0"/>
              </a:rPr>
              <a:t>Metadata Services</a:t>
            </a:r>
          </a:p>
          <a:p>
            <a:pPr>
              <a:buNone/>
            </a:pPr>
            <a:endParaRPr lang="en-US" dirty="0" smtClean="0">
              <a:solidFill>
                <a:schemeClr val="accent2"/>
              </a:solidFill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Co-Sponsors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Janet McCue </a:t>
            </a:r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AUL for Teaching, Research, Outreach &amp; Learning Services</a:t>
            </a:r>
          </a:p>
          <a:p>
            <a:pPr lvl="1"/>
            <a:r>
              <a:rPr lang="en-US" dirty="0" err="1" smtClean="0">
                <a:latin typeface="Calibri" pitchFamily="34" charset="0"/>
              </a:rPr>
              <a:t>Oya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Rieger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AUL for Information Technologies</a:t>
            </a:r>
          </a:p>
          <a:p>
            <a:endParaRPr lang="en-US" dirty="0">
              <a:solidFill>
                <a:schemeClr val="accent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4200" dirty="0" smtClean="0">
                <a:latin typeface="Calibri" pitchFamily="34" charset="0"/>
              </a:rPr>
              <a:t>Location, location, location…</a:t>
            </a:r>
            <a:endParaRPr lang="en-US" sz="4200" dirty="0">
              <a:latin typeface="Calibri" pitchFamily="34" charset="0"/>
            </a:endParaRPr>
          </a:p>
        </p:txBody>
      </p:sp>
      <p:pic>
        <p:nvPicPr>
          <p:cNvPr id="4" name="Content Placeholder 3" descr="libraryhomepag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87189" y="2057400"/>
            <a:ext cx="10678123" cy="6499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4200" dirty="0" err="1" smtClean="0">
                <a:latin typeface="Calibri" pitchFamily="34" charset="0"/>
              </a:rPr>
              <a:t>WebFeat</a:t>
            </a:r>
            <a:r>
              <a:rPr lang="en-US" sz="4200" dirty="0" smtClean="0">
                <a:latin typeface="Calibri" pitchFamily="34" charset="0"/>
              </a:rPr>
              <a:t> federated search</a:t>
            </a:r>
            <a:endParaRPr lang="en-US" sz="4200" dirty="0">
              <a:latin typeface="Calibri" pitchFamily="34" charset="0"/>
            </a:endParaRPr>
          </a:p>
        </p:txBody>
      </p:sp>
      <p:pic>
        <p:nvPicPr>
          <p:cNvPr id="6" name="Content Placeholder 5" descr="webfea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691606" y="1749425"/>
            <a:ext cx="7674903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4200" dirty="0" err="1" smtClean="0">
                <a:latin typeface="Calibri" pitchFamily="34" charset="0"/>
              </a:rPr>
              <a:t>WebFeat</a:t>
            </a:r>
            <a:r>
              <a:rPr lang="en-US" sz="4200" dirty="0" smtClean="0">
                <a:latin typeface="Calibri" pitchFamily="34" charset="0"/>
              </a:rPr>
              <a:t> search results</a:t>
            </a:r>
            <a:endParaRPr lang="en-US" sz="4200" dirty="0">
              <a:latin typeface="Calibri" pitchFamily="34" charset="0"/>
            </a:endParaRPr>
          </a:p>
        </p:txBody>
      </p:sp>
      <p:pic>
        <p:nvPicPr>
          <p:cNvPr id="4" name="Content Placeholder 3" descr="visualresources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615406" y="1901825"/>
            <a:ext cx="786002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ustom 5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B31B1A"/>
      </a:accent1>
      <a:accent2>
        <a:srgbClr val="B31B1A"/>
      </a:accent2>
      <a:accent3>
        <a:srgbClr val="696464"/>
      </a:accent3>
      <a:accent4>
        <a:srgbClr val="696464"/>
      </a:accent4>
      <a:accent5>
        <a:srgbClr val="918485"/>
      </a:accent5>
      <a:accent6>
        <a:srgbClr val="918485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1209</TotalTime>
  <Words>322</Words>
  <Application>Microsoft Office PowerPoint</Application>
  <PresentationFormat>Custom</PresentationFormat>
  <Paragraphs>92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Equity</vt:lpstr>
      <vt:lpstr>Slide 0</vt:lpstr>
      <vt:lpstr>Overview  </vt:lpstr>
      <vt:lpstr>Background</vt:lpstr>
      <vt:lpstr>Image-related services</vt:lpstr>
      <vt:lpstr>Distribution of services</vt:lpstr>
      <vt:lpstr>Visual Resources Working Group</vt:lpstr>
      <vt:lpstr>Location, location, location…</vt:lpstr>
      <vt:lpstr>WebFeat federated search</vt:lpstr>
      <vt:lpstr>WebFeat search results</vt:lpstr>
      <vt:lpstr>Visual resources web site</vt:lpstr>
      <vt:lpstr>Instruction and research support</vt:lpstr>
      <vt:lpstr>Online guides</vt:lpstr>
      <vt:lpstr>Building interdisciplinary collections</vt:lpstr>
      <vt:lpstr>Future directions</vt:lpstr>
      <vt:lpstr>PHEW!</vt:lpstr>
    </vt:vector>
  </TitlesOfParts>
  <Company>CUL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IrisUser</dc:creator>
  <cp:keywords/>
  <cp:lastModifiedBy>Kaila Bussert</cp:lastModifiedBy>
  <cp:revision>139</cp:revision>
  <dcterms:created xsi:type="dcterms:W3CDTF">2005-10-20T13:06:50Z</dcterms:created>
  <dcterms:modified xsi:type="dcterms:W3CDTF">2010-05-05T13:32:47Z</dcterms:modified>
</cp:coreProperties>
</file>