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trictFirstAndLastChars="0" saveSubsetFonts="1">
  <p:sldMasterIdLst>
    <p:sldMasterId id="2147483792" r:id="rId1"/>
  </p:sldMasterIdLst>
  <p:notesMasterIdLst>
    <p:notesMasterId r:id="rId17"/>
  </p:notesMasterIdLst>
  <p:handoutMasterIdLst>
    <p:handoutMasterId r:id="rId18"/>
  </p:handoutMasterIdLst>
  <p:sldIdLst>
    <p:sldId id="256" r:id="rId2"/>
    <p:sldId id="257" r:id="rId3"/>
    <p:sldId id="265" r:id="rId4"/>
    <p:sldId id="266" r:id="rId5"/>
    <p:sldId id="267" r:id="rId6"/>
    <p:sldId id="268" r:id="rId7"/>
    <p:sldId id="281" r:id="rId8"/>
    <p:sldId id="282" r:id="rId9"/>
    <p:sldId id="283" r:id="rId10"/>
    <p:sldId id="284" r:id="rId11"/>
    <p:sldId id="285" r:id="rId12"/>
    <p:sldId id="286" r:id="rId13"/>
    <p:sldId id="287" r:id="rId14"/>
    <p:sldId id="288" r:id="rId15"/>
    <p:sldId id="289" r:id="rId16"/>
  </p:sldIdLst>
  <p:sldSz cx="13003213" cy="974725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FBFBF"/>
    <a:srgbClr val="808080"/>
    <a:srgbClr val="404040"/>
    <a:srgbClr val="FDFDFD"/>
    <a:srgbClr val="D9D9D9"/>
    <a:srgbClr val="856985"/>
    <a:srgbClr val="F5F5F5"/>
    <a:srgbClr val="FAFAFA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4701" autoAdjust="0"/>
  </p:normalViewPr>
  <p:slideViewPr>
    <p:cSldViewPr>
      <p:cViewPr varScale="1">
        <p:scale>
          <a:sx n="49" d="100"/>
          <a:sy n="49" d="100"/>
        </p:scale>
        <p:origin x="-522" y="-96"/>
      </p:cViewPr>
      <p:guideLst>
        <p:guide orient="horz" pos="3070"/>
        <p:guide pos="409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3" d="100"/>
          <a:sy n="83" d="100"/>
        </p:scale>
        <p:origin x="-1992" y="-84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758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758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D082614A-4F0C-404F-B624-B4AB4621B5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30DD86A-D504-4927-A49D-16B733F9D64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5771EC7-AC35-44D3-99AB-53CE1F909494}" type="slidenum">
              <a:rPr lang="en-US" smtClean="0"/>
              <a:pPr/>
              <a:t>0</a:t>
            </a:fld>
            <a:endParaRPr lang="en-US" smtClean="0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13E237A-DFEF-46F5-8121-FB351E85E3C3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13003213" cy="974725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000" tIns="65000" rIns="130000" bIns="65000"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92878" y="99143"/>
            <a:ext cx="12817454" cy="95116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000" tIns="65000" rIns="130000" bIns="6500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842122" y="4548717"/>
            <a:ext cx="9102249" cy="2274358"/>
          </a:xfrm>
        </p:spPr>
        <p:txBody>
          <a:bodyPr/>
          <a:lstStyle>
            <a:lvl1pPr marL="0" indent="0" algn="ctr">
              <a:buNone/>
              <a:defRPr sz="3700">
                <a:solidFill>
                  <a:schemeClr val="tx2"/>
                </a:solidFill>
              </a:defRPr>
            </a:lvl1pPr>
            <a:lvl2pPr marL="650001" indent="0" algn="ctr">
              <a:buNone/>
            </a:lvl2pPr>
            <a:lvl3pPr marL="1300002" indent="0" algn="ctr">
              <a:buNone/>
            </a:lvl3pPr>
            <a:lvl4pPr marL="1950004" indent="0" algn="ctr">
              <a:buNone/>
            </a:lvl4pPr>
            <a:lvl5pPr marL="2600005" indent="0" algn="ctr">
              <a:buNone/>
            </a:lvl5pPr>
            <a:lvl6pPr marL="3250006" indent="0" algn="ctr">
              <a:buNone/>
            </a:lvl6pPr>
            <a:lvl7pPr marL="3900007" indent="0" algn="ctr">
              <a:buNone/>
            </a:lvl7pPr>
            <a:lvl8pPr marL="4550009" indent="0" algn="ctr">
              <a:buNone/>
            </a:lvl8pPr>
            <a:lvl9pPr marL="520001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5/5/2010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2000">
                <a:solidFill>
                  <a:srgbClr val="FFFFFF"/>
                </a:solidFill>
              </a:defRPr>
            </a:lvl1pPr>
          </a:lstStyle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 sz="2000" dirty="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9491" y="2059890"/>
            <a:ext cx="12829065" cy="217081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000" tIns="65000" rIns="130000" bIns="6500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89491" y="1985153"/>
            <a:ext cx="12829065" cy="1713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000" tIns="65000" rIns="130000" bIns="6500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89491" y="4230700"/>
            <a:ext cx="12829065" cy="157099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000" tIns="65000" rIns="130000" bIns="6500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50161" y="2140373"/>
            <a:ext cx="11702892" cy="2089341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5/5/2010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27329" y="390347"/>
            <a:ext cx="2860707" cy="8316751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00321" y="390345"/>
            <a:ext cx="7910288" cy="8316751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5/5/2010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5/5/2010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1300321" y="2057753"/>
            <a:ext cx="11052731" cy="6498167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13003213" cy="974725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000" tIns="65000" rIns="130000" bIns="65000"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92878" y="99143"/>
            <a:ext cx="12817454" cy="95116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000" tIns="65000" rIns="130000" bIns="6500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64" y="1353786"/>
            <a:ext cx="11052731" cy="1935912"/>
          </a:xfrm>
        </p:spPr>
        <p:txBody>
          <a:bodyPr anchor="b" anchorCtr="0"/>
          <a:lstStyle>
            <a:lvl1pPr algn="l">
              <a:buNone/>
              <a:defRPr sz="57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64" y="3621375"/>
            <a:ext cx="11052731" cy="1902067"/>
          </a:xfrm>
        </p:spPr>
        <p:txBody>
          <a:bodyPr anchor="t" anchorCtr="0"/>
          <a:lstStyle>
            <a:lvl1pPr marL="0" indent="0">
              <a:buNone/>
              <a:defRPr sz="3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5/5/2010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37781" y="8772525"/>
            <a:ext cx="5688906" cy="649817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7" name="Rectangle 6"/>
          <p:cNvSpPr/>
          <p:nvPr/>
        </p:nvSpPr>
        <p:spPr>
          <a:xfrm flipV="1">
            <a:off x="98708" y="3378180"/>
            <a:ext cx="12817657" cy="129963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000" tIns="65000" rIns="130000" bIns="6500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8330" y="3327931"/>
            <a:ext cx="12818035" cy="649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000" tIns="65000" rIns="130000" bIns="6500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97135" y="3509010"/>
            <a:ext cx="12819230" cy="6498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000" tIns="65000" rIns="130000" bIns="6500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08051" y="8824510"/>
            <a:ext cx="650161" cy="649817"/>
          </a:xfrm>
        </p:spPr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5/5/2010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1300321" y="2057753"/>
            <a:ext cx="5331317" cy="6498167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7016317" y="2057753"/>
            <a:ext cx="5331317" cy="6498167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0321" y="388085"/>
            <a:ext cx="11052731" cy="1624542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0321" y="2057753"/>
            <a:ext cx="5309645" cy="1083028"/>
          </a:xfrm>
          <a:noFill/>
          <a:ln w="12700" cap="sq" cmpd="sng" algn="ctr">
            <a:noFill/>
            <a:prstDash val="solid"/>
          </a:ln>
        </p:spPr>
        <p:txBody>
          <a:bodyPr lIns="130000" anchor="b" anchorCtr="0">
            <a:noAutofit/>
          </a:bodyPr>
          <a:lstStyle>
            <a:lvl1pPr marL="0" indent="0">
              <a:buNone/>
              <a:defRPr sz="3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800" b="1"/>
            </a:lvl2pPr>
            <a:lvl3pPr>
              <a:buNone/>
              <a:defRPr sz="2600" b="1"/>
            </a:lvl3pPr>
            <a:lvl4pPr>
              <a:buNone/>
              <a:defRPr sz="2300" b="1"/>
            </a:lvl4pPr>
            <a:lvl5pPr>
              <a:buNone/>
              <a:defRPr sz="23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7043407" y="2057753"/>
            <a:ext cx="5309645" cy="1083028"/>
          </a:xfrm>
          <a:noFill/>
          <a:ln w="12700" cap="sq" cmpd="sng" algn="ctr">
            <a:noFill/>
            <a:prstDash val="solid"/>
          </a:ln>
        </p:spPr>
        <p:txBody>
          <a:bodyPr lIns="130000" anchor="b" anchorCtr="0">
            <a:noAutofit/>
          </a:bodyPr>
          <a:lstStyle>
            <a:lvl1pPr marL="0" indent="0">
              <a:buNone/>
              <a:defRPr sz="3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800" b="1"/>
            </a:lvl2pPr>
            <a:lvl3pPr>
              <a:buNone/>
              <a:defRPr sz="2600" b="1"/>
            </a:lvl3pPr>
            <a:lvl4pPr>
              <a:buNone/>
              <a:defRPr sz="2300" b="1"/>
            </a:lvl4pPr>
            <a:lvl5pPr>
              <a:buNone/>
              <a:defRPr sz="23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5/5/2010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1300321" y="3194932"/>
            <a:ext cx="5309645" cy="5523442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7043407" y="3194932"/>
            <a:ext cx="5309645" cy="5523442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5/5/2010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5/5/2010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3003213" cy="974725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000" tIns="65000" rIns="130000" bIns="6500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022" y="99143"/>
            <a:ext cx="12817454" cy="9513316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000" tIns="65000" rIns="130000" bIns="6500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0321" y="388085"/>
            <a:ext cx="11052731" cy="1624542"/>
          </a:xfrm>
        </p:spPr>
        <p:txBody>
          <a:bodyPr anchor="b" anchorCtr="0"/>
          <a:lstStyle>
            <a:lvl1pPr algn="l">
              <a:buNone/>
              <a:defRPr sz="57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1300321" y="2274358"/>
            <a:ext cx="2709003" cy="6389864"/>
          </a:xfrm>
        </p:spPr>
        <p:txBody>
          <a:bodyPr/>
          <a:lstStyle>
            <a:lvl1pPr marL="0" indent="0">
              <a:buNone/>
              <a:defRPr sz="2600"/>
            </a:lvl1pPr>
            <a:lvl2pPr>
              <a:buNone/>
              <a:defRPr sz="1700"/>
            </a:lvl2pPr>
            <a:lvl3pPr>
              <a:buNone/>
              <a:defRPr sz="1400"/>
            </a:lvl3pPr>
            <a:lvl4pPr>
              <a:buNone/>
              <a:defRPr sz="1300"/>
            </a:lvl4pPr>
            <a:lvl5pPr>
              <a:buNone/>
              <a:defRPr sz="13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5/5/2010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4226044" y="2274358"/>
            <a:ext cx="8127008" cy="6389864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0322" y="6965134"/>
            <a:ext cx="10402570" cy="742326"/>
          </a:xfrm>
        </p:spPr>
        <p:txBody>
          <a:bodyPr anchor="ctr">
            <a:noAutofit/>
          </a:bodyPr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00322" y="7740131"/>
            <a:ext cx="10402570" cy="974725"/>
          </a:xfrm>
        </p:spPr>
        <p:txBody>
          <a:bodyPr/>
          <a:lstStyle>
            <a:lvl1pPr marL="0" indent="0">
              <a:buFontTx/>
              <a:buNone/>
              <a:defRPr sz="2300"/>
            </a:lvl1pPr>
            <a:lvl2pPr>
              <a:defRPr sz="17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5/5/2010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300321" y="8772525"/>
            <a:ext cx="5526366" cy="649817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208051" y="8824510"/>
            <a:ext cx="650161" cy="649817"/>
          </a:xfrm>
        </p:spPr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sp>
        <p:nvSpPr>
          <p:cNvPr id="11" name="Rectangle 10"/>
          <p:cNvSpPr/>
          <p:nvPr/>
        </p:nvSpPr>
        <p:spPr>
          <a:xfrm flipV="1">
            <a:off x="97136" y="6656720"/>
            <a:ext cx="12808165" cy="129963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000" tIns="65000" rIns="130000" bIns="6500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97422" y="6609702"/>
            <a:ext cx="12807879" cy="649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000" tIns="65000" rIns="130000" bIns="6500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97425" y="6784166"/>
            <a:ext cx="12807876" cy="69369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000" tIns="65000" rIns="130000" bIns="6500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7138" y="94765"/>
            <a:ext cx="12801101" cy="651170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45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3003213" cy="974725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000" tIns="65000" rIns="130000" bIns="65000"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022" y="99143"/>
            <a:ext cx="12817454" cy="9513316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000" tIns="65000" rIns="130000" bIns="6500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1300321" y="390342"/>
            <a:ext cx="11052731" cy="1624542"/>
          </a:xfrm>
          <a:prstGeom prst="rect">
            <a:avLst/>
          </a:prstGeom>
        </p:spPr>
        <p:txBody>
          <a:bodyPr lIns="130000" tIns="65000" rIns="130000" bIns="13000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1300321" y="2057753"/>
            <a:ext cx="11052731" cy="6498167"/>
          </a:xfrm>
          <a:prstGeom prst="rect">
            <a:avLst/>
          </a:prstGeom>
        </p:spPr>
        <p:txBody>
          <a:bodyPr lIns="130000" tIns="65000" rIns="130000" bIns="65000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8777169" y="8799601"/>
            <a:ext cx="3521704" cy="676892"/>
          </a:xfrm>
          <a:prstGeom prst="rect">
            <a:avLst/>
          </a:prstGeom>
        </p:spPr>
        <p:txBody>
          <a:bodyPr lIns="130000" tIns="65000" rIns="130000" bIns="65000" anchor="ctr" anchorCtr="0"/>
          <a:lstStyle>
            <a:lvl1pPr algn="r" eaLnBrk="1" latinLnBrk="0" hangingPunct="1">
              <a:defRPr kumimoji="0" sz="2000">
                <a:solidFill>
                  <a:schemeClr val="tx2"/>
                </a:solidFill>
              </a:defRPr>
            </a:lvl1pPr>
          </a:lstStyle>
          <a:p>
            <a:pPr algn="r" eaLnBrk="1" latinLnBrk="0" hangingPunct="1"/>
            <a:fld id="{564CF2E0-CCC4-4E1E-9902-C3C36AB3FDA4}" type="datetimeFigureOut">
              <a:rPr lang="en-US" smtClean="0"/>
              <a:pPr algn="r" eaLnBrk="1" latinLnBrk="0" hangingPunct="1"/>
              <a:t>5/5/2010</a:t>
            </a:fld>
            <a:endParaRPr lang="en-US" sz="2000" dirty="0">
              <a:solidFill>
                <a:schemeClr val="tx2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300321" y="8772525"/>
            <a:ext cx="5634726" cy="649817"/>
          </a:xfrm>
          <a:prstGeom prst="rect">
            <a:avLst/>
          </a:prstGeom>
        </p:spPr>
        <p:txBody>
          <a:bodyPr lIns="130000" tIns="65000" rIns="130000" bIns="65000" anchor="ctr" anchorCtr="0"/>
          <a:lstStyle>
            <a:lvl1pPr eaLnBrk="1" latinLnBrk="0" hangingPunct="1">
              <a:defRPr kumimoji="0" sz="2000">
                <a:solidFill>
                  <a:schemeClr val="tx2"/>
                </a:solidFill>
              </a:defRPr>
            </a:lvl1pPr>
          </a:lstStyle>
          <a:p>
            <a:endParaRPr kumimoji="0" lang="en-US" sz="2000" dirty="0">
              <a:solidFill>
                <a:schemeClr val="tx2"/>
              </a:solidFill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208051" y="8826676"/>
            <a:ext cx="650161" cy="649817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20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eaLnBrk="1" latinLnBrk="0" hangingPunct="1"/>
            <a:fld id="{6F42FDE4-A7DD-41A7-A0A6-9B649FB43336}" type="slidenum">
              <a:rPr kumimoji="0" lang="en-US" smtClean="0"/>
              <a:pPr algn="ctr" eaLnBrk="1" latinLnBrk="0" hangingPunct="1"/>
              <a:t>‹#›</a:t>
            </a:fld>
            <a:endParaRPr kumimoji="0" lang="en-US" sz="20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rtl="0" eaLnBrk="1" latinLnBrk="0" hangingPunct="1">
        <a:spcBef>
          <a:spcPct val="0"/>
        </a:spcBef>
        <a:buNone/>
        <a:defRPr kumimoji="0" sz="57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90001" indent="-390001" algn="l" rtl="0" eaLnBrk="1" latinLnBrk="0" hangingPunct="1">
        <a:spcBef>
          <a:spcPts val="825"/>
        </a:spcBef>
        <a:buClr>
          <a:schemeClr val="accent1"/>
        </a:buClr>
        <a:buSzPct val="85000"/>
        <a:buFont typeface="Wingdings 2"/>
        <a:buChar char=""/>
        <a:defRPr kumimoji="0" sz="3700" kern="1200">
          <a:solidFill>
            <a:schemeClr val="tx1"/>
          </a:solidFill>
          <a:latin typeface="+mn-lt"/>
          <a:ea typeface="+mn-ea"/>
          <a:cs typeface="+mn-cs"/>
        </a:defRPr>
      </a:lvl1pPr>
      <a:lvl2pPr marL="780001" indent="-325001" algn="l" rtl="0" eaLnBrk="1" latinLnBrk="0" hangingPunct="1">
        <a:spcBef>
          <a:spcPts val="526"/>
        </a:spcBef>
        <a:buClr>
          <a:schemeClr val="accent2"/>
        </a:buClr>
        <a:buSzPct val="85000"/>
        <a:buFont typeface="Wingdings 2"/>
        <a:buChar char=""/>
        <a:defRPr kumimoji="0"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170002" indent="-325001" algn="l" rtl="0" eaLnBrk="1" latinLnBrk="0" hangingPunct="1">
        <a:spcBef>
          <a:spcPts val="526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560003" indent="-325001" algn="l" rtl="0" eaLnBrk="1" latinLnBrk="0" hangingPunct="1">
        <a:spcBef>
          <a:spcPts val="526"/>
        </a:spcBef>
        <a:buClr>
          <a:schemeClr val="accent3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950004" indent="-325001" algn="l" rtl="0" eaLnBrk="1" latinLnBrk="0" hangingPunct="1">
        <a:spcBef>
          <a:spcPts val="526"/>
        </a:spcBef>
        <a:buClr>
          <a:schemeClr val="accent3"/>
        </a:buClr>
        <a:buFontTx/>
        <a:buChar char="o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340004" indent="-325001" algn="l" rtl="0" eaLnBrk="1" latinLnBrk="0" hangingPunct="1">
        <a:spcBef>
          <a:spcPts val="526"/>
        </a:spcBef>
        <a:buClr>
          <a:schemeClr val="accent3"/>
        </a:buClr>
        <a:buChar char="•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730005" indent="-325001" algn="l" rtl="0" eaLnBrk="1" latinLnBrk="0" hangingPunct="1">
        <a:spcBef>
          <a:spcPts val="526"/>
        </a:spcBef>
        <a:buClr>
          <a:schemeClr val="accent2"/>
        </a:buClr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3120006" indent="-325001" algn="l" rtl="0" eaLnBrk="1" latinLnBrk="0" hangingPunct="1">
        <a:spcBef>
          <a:spcPts val="526"/>
        </a:spcBef>
        <a:buClr>
          <a:schemeClr val="accent1">
            <a:tint val="60000"/>
          </a:schemeClr>
        </a:buClr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3510007" indent="-325001" algn="l" rtl="0" eaLnBrk="1" latinLnBrk="0" hangingPunct="1">
        <a:spcBef>
          <a:spcPts val="526"/>
        </a:spcBef>
        <a:buClr>
          <a:schemeClr val="accent2">
            <a:tint val="60000"/>
          </a:schemeClr>
        </a:buClr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65000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130000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95000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260000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325000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3900007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455000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520001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10"/>
          <p:cNvSpPr txBox="1">
            <a:spLocks noChangeArrowheads="1"/>
          </p:cNvSpPr>
          <p:nvPr/>
        </p:nvSpPr>
        <p:spPr bwMode="auto">
          <a:xfrm>
            <a:off x="6909593" y="4416425"/>
            <a:ext cx="5611813" cy="3778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30000" tIns="65000" rIns="130000" bIns="65000">
            <a:spAutoFit/>
          </a:bodyPr>
          <a:lstStyle/>
          <a:p>
            <a:pPr defTabSz="1300163">
              <a:lnSpc>
                <a:spcPts val="1275"/>
              </a:lnSpc>
              <a:spcBef>
                <a:spcPct val="50000"/>
              </a:spcBef>
            </a:pPr>
            <a:endParaRPr lang="en-US" sz="2600" dirty="0">
              <a:latin typeface="Calibri" pitchFamily="34" charset="0"/>
            </a:endParaRPr>
          </a:p>
          <a:p>
            <a:pPr defTabSz="1300163">
              <a:spcBef>
                <a:spcPct val="50000"/>
              </a:spcBef>
            </a:pPr>
            <a:r>
              <a:rPr lang="en-US" sz="2800" b="1" dirty="0" smtClean="0">
                <a:latin typeface="Calibri" pitchFamily="34" charset="0"/>
              </a:rPr>
              <a:t>The Changing Landscape of Image Resources at Cornell University</a:t>
            </a:r>
            <a:endParaRPr lang="en-US" sz="2800" b="1" dirty="0">
              <a:latin typeface="Calibri" pitchFamily="34" charset="0"/>
            </a:endParaRPr>
          </a:p>
          <a:p>
            <a:pPr defTabSz="1300163">
              <a:lnSpc>
                <a:spcPts val="3000"/>
              </a:lnSpc>
              <a:spcBef>
                <a:spcPct val="50000"/>
              </a:spcBef>
            </a:pPr>
            <a:endParaRPr lang="en-US" b="1" dirty="0">
              <a:latin typeface="Calibri" pitchFamily="34" charset="0"/>
            </a:endParaRPr>
          </a:p>
          <a:p>
            <a:pPr defTabSz="1300163">
              <a:lnSpc>
                <a:spcPts val="1275"/>
              </a:lnSpc>
              <a:spcBef>
                <a:spcPct val="50000"/>
              </a:spcBef>
            </a:pPr>
            <a:r>
              <a:rPr lang="en-US" sz="2600" dirty="0" smtClean="0">
                <a:latin typeface="Calibri" pitchFamily="34" charset="0"/>
              </a:rPr>
              <a:t>Liz Muller</a:t>
            </a:r>
          </a:p>
          <a:p>
            <a:pPr defTabSz="1300163">
              <a:lnSpc>
                <a:spcPts val="1275"/>
              </a:lnSpc>
              <a:spcBef>
                <a:spcPct val="50000"/>
              </a:spcBef>
            </a:pPr>
            <a:r>
              <a:rPr lang="en-US" sz="2600" dirty="0" smtClean="0">
                <a:latin typeface="Calibri" pitchFamily="34" charset="0"/>
              </a:rPr>
              <a:t>Metadata Librarian</a:t>
            </a:r>
          </a:p>
          <a:p>
            <a:pPr defTabSz="1300163">
              <a:lnSpc>
                <a:spcPts val="1275"/>
              </a:lnSpc>
              <a:spcBef>
                <a:spcPct val="50000"/>
              </a:spcBef>
            </a:pPr>
            <a:endParaRPr lang="en-US" sz="2600" dirty="0" smtClean="0">
              <a:solidFill>
                <a:schemeClr val="bg1">
                  <a:lumMod val="65000"/>
                </a:schemeClr>
              </a:solidFill>
              <a:latin typeface="Calibri" pitchFamily="34" charset="0"/>
            </a:endParaRPr>
          </a:p>
          <a:p>
            <a:pPr defTabSz="1300163">
              <a:lnSpc>
                <a:spcPts val="1275"/>
              </a:lnSpc>
              <a:spcBef>
                <a:spcPct val="50000"/>
              </a:spcBef>
            </a:pPr>
            <a:r>
              <a:rPr lang="en-US" sz="2600" dirty="0" smtClean="0">
                <a:latin typeface="Calibri" pitchFamily="34" charset="0"/>
              </a:rPr>
              <a:t>Kaila Bussert</a:t>
            </a:r>
          </a:p>
          <a:p>
            <a:pPr defTabSz="1300163">
              <a:lnSpc>
                <a:spcPts val="1275"/>
              </a:lnSpc>
              <a:spcBef>
                <a:spcPct val="50000"/>
              </a:spcBef>
            </a:pPr>
            <a:r>
              <a:rPr lang="en-US" sz="2600" dirty="0" smtClean="0">
                <a:latin typeface="Calibri" pitchFamily="34" charset="0"/>
              </a:rPr>
              <a:t>Special Projects Librarian</a:t>
            </a:r>
          </a:p>
        </p:txBody>
      </p:sp>
      <p:pic>
        <p:nvPicPr>
          <p:cNvPr id="3" name="Picture 2" descr="CULlog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6606" y="2740025"/>
            <a:ext cx="3594100" cy="927100"/>
          </a:xfrm>
          <a:prstGeom prst="rect">
            <a:avLst/>
          </a:prstGeom>
        </p:spPr>
      </p:pic>
      <p:pic>
        <p:nvPicPr>
          <p:cNvPr id="6" name="Picture 5" descr="RMC2006_023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243806" y="4949825"/>
            <a:ext cx="4953000" cy="3150443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en-US" sz="4200" dirty="0" smtClean="0">
                <a:latin typeface="Calibri" pitchFamily="34" charset="0"/>
              </a:rPr>
              <a:t>Visual resources web site</a:t>
            </a:r>
            <a:endParaRPr lang="en-US" sz="4200" dirty="0">
              <a:latin typeface="Calibri" pitchFamily="34" charset="0"/>
            </a:endParaRPr>
          </a:p>
        </p:txBody>
      </p:sp>
      <p:pic>
        <p:nvPicPr>
          <p:cNvPr id="6" name="Content Placeholder 5" descr="vrpage1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2158206" y="1825625"/>
            <a:ext cx="8710136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en-US" sz="4200" dirty="0" smtClean="0">
                <a:latin typeface="Calibri" pitchFamily="34" charset="0"/>
              </a:rPr>
              <a:t>Instruction and research support</a:t>
            </a:r>
            <a:endParaRPr lang="en-US" sz="4200" dirty="0">
              <a:latin typeface="Calibri" pitchFamily="34" charset="0"/>
            </a:endParaRPr>
          </a:p>
        </p:txBody>
      </p:sp>
      <p:pic>
        <p:nvPicPr>
          <p:cNvPr id="4" name="Content Placeholder 3" descr="visualresources3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472406" y="1978025"/>
            <a:ext cx="10033000" cy="57277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en-US" sz="4200" dirty="0" smtClean="0">
                <a:latin typeface="Calibri" pitchFamily="34" charset="0"/>
              </a:rPr>
              <a:t>Online guides</a:t>
            </a:r>
            <a:endParaRPr lang="en-US" sz="4200" dirty="0">
              <a:latin typeface="Calibri" pitchFamily="34" charset="0"/>
            </a:endParaRPr>
          </a:p>
        </p:txBody>
      </p:sp>
      <p:pic>
        <p:nvPicPr>
          <p:cNvPr id="6" name="Content Placeholder 5" descr="vrguide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487646" y="1978025"/>
            <a:ext cx="10881360" cy="597755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en-US" sz="4200" dirty="0" smtClean="0">
                <a:latin typeface="Calibri" pitchFamily="34" charset="0"/>
              </a:rPr>
              <a:t>Building interdisciplinary collections</a:t>
            </a:r>
            <a:endParaRPr lang="en-US" sz="4200" dirty="0">
              <a:latin typeface="Calibri" pitchFamily="34" charset="0"/>
            </a:endParaRPr>
          </a:p>
        </p:txBody>
      </p:sp>
      <p:pic>
        <p:nvPicPr>
          <p:cNvPr id="6" name="Content Placeholder 5" descr="luna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493398" y="1901825"/>
            <a:ext cx="10266008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en-US" sz="4200" dirty="0" smtClean="0">
                <a:latin typeface="Calibri" pitchFamily="34" charset="0"/>
              </a:rPr>
              <a:t>Future directions</a:t>
            </a:r>
            <a:endParaRPr lang="en-US" sz="4200" dirty="0">
              <a:latin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>
                <a:latin typeface="Calibri" pitchFamily="34" charset="0"/>
              </a:rPr>
              <a:t>Faculty grants for digital collection-building in the College of Arts &amp; Sciences</a:t>
            </a:r>
          </a:p>
          <a:p>
            <a:r>
              <a:rPr lang="en-US" dirty="0" smtClean="0">
                <a:latin typeface="Calibri" pitchFamily="34" charset="0"/>
              </a:rPr>
              <a:t>Participation in </a:t>
            </a:r>
            <a:r>
              <a:rPr lang="en-US" dirty="0" err="1" smtClean="0">
                <a:latin typeface="Calibri" pitchFamily="34" charset="0"/>
              </a:rPr>
              <a:t>ARTstor</a:t>
            </a:r>
            <a:r>
              <a:rPr lang="en-US" dirty="0" smtClean="0">
                <a:latin typeface="Calibri" pitchFamily="34" charset="0"/>
              </a:rPr>
              <a:t> Shared Shelf Initiative</a:t>
            </a:r>
          </a:p>
          <a:p>
            <a:r>
              <a:rPr lang="en-US" dirty="0" smtClean="0">
                <a:latin typeface="Calibri" pitchFamily="34" charset="0"/>
              </a:rPr>
              <a:t>Collections in </a:t>
            </a:r>
            <a:r>
              <a:rPr lang="en-US" dirty="0" err="1" smtClean="0">
                <a:latin typeface="Calibri" pitchFamily="34" charset="0"/>
              </a:rPr>
              <a:t>Flickr</a:t>
            </a:r>
            <a:endParaRPr lang="en-US" dirty="0" smtClean="0">
              <a:latin typeface="Calibri" pitchFamily="34" charset="0"/>
            </a:endParaRPr>
          </a:p>
          <a:p>
            <a:r>
              <a:rPr lang="en-US" dirty="0" smtClean="0">
                <a:latin typeface="Calibri" pitchFamily="34" charset="0"/>
              </a:rPr>
              <a:t>Multimedia collections</a:t>
            </a:r>
          </a:p>
          <a:p>
            <a:endParaRPr lang="en-US" dirty="0" smtClean="0">
              <a:latin typeface="Calibri" pitchFamily="34" charset="0"/>
            </a:endParaRPr>
          </a:p>
          <a:p>
            <a:endParaRPr lang="en-US" dirty="0" smtClean="0">
              <a:latin typeface="Calibri" pitchFamily="34" charset="0"/>
            </a:endParaRPr>
          </a:p>
          <a:p>
            <a:endParaRPr lang="en-US" dirty="0" smtClean="0">
              <a:latin typeface="Calibri" pitchFamily="34" charset="0"/>
            </a:endParaRPr>
          </a:p>
          <a:p>
            <a:pPr>
              <a:buNone/>
            </a:pP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en-US" sz="4200" dirty="0" smtClean="0">
                <a:latin typeface="Calibri" pitchFamily="34" charset="0"/>
              </a:rPr>
              <a:t>PHEW!</a:t>
            </a:r>
            <a:endParaRPr lang="en-US" sz="4200" dirty="0">
              <a:latin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300321" y="2033058"/>
            <a:ext cx="11052731" cy="649816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>
                <a:latin typeface="Calibri" pitchFamily="34" charset="0"/>
              </a:rPr>
              <a:t>Questions?</a:t>
            </a:r>
          </a:p>
          <a:p>
            <a:pPr>
              <a:buNone/>
            </a:pPr>
            <a:endParaRPr lang="en-US" dirty="0" smtClean="0">
              <a:latin typeface="Calibri" pitchFamily="34" charset="0"/>
            </a:endParaRPr>
          </a:p>
          <a:p>
            <a:pPr>
              <a:buNone/>
            </a:pPr>
            <a:r>
              <a:rPr lang="en-US" dirty="0" smtClean="0">
                <a:latin typeface="Calibri" pitchFamily="34" charset="0"/>
              </a:rPr>
              <a:t>Liz Muller</a:t>
            </a:r>
          </a:p>
          <a:p>
            <a:r>
              <a:rPr lang="en-US" dirty="0" smtClean="0">
                <a:latin typeface="Calibri" pitchFamily="34" charset="0"/>
              </a:rPr>
              <a:t>edm29@cornell.edu</a:t>
            </a:r>
          </a:p>
          <a:p>
            <a:endParaRPr lang="en-US" dirty="0" smtClean="0">
              <a:latin typeface="Calibri" pitchFamily="34" charset="0"/>
            </a:endParaRPr>
          </a:p>
          <a:p>
            <a:pPr>
              <a:buNone/>
            </a:pPr>
            <a:r>
              <a:rPr lang="en-US" dirty="0" smtClean="0">
                <a:latin typeface="Calibri" pitchFamily="34" charset="0"/>
              </a:rPr>
              <a:t>Kaila Bussert</a:t>
            </a:r>
          </a:p>
          <a:p>
            <a:r>
              <a:rPr lang="en-US" dirty="0" smtClean="0">
                <a:latin typeface="Calibri" pitchFamily="34" charset="0"/>
              </a:rPr>
              <a:t>kjb82@cornell.edu</a:t>
            </a:r>
            <a:endParaRPr lang="en-US" dirty="0">
              <a:latin typeface="Calibri" pitchFamily="34" charset="0"/>
            </a:endParaRPr>
          </a:p>
        </p:txBody>
      </p:sp>
      <p:pic>
        <p:nvPicPr>
          <p:cNvPr id="5" name="Picture 4" descr="CampusMap1928.jpg"/>
          <p:cNvPicPr>
            <a:picLocks noChangeAspect="1"/>
          </p:cNvPicPr>
          <p:nvPr/>
        </p:nvPicPr>
        <p:blipFill>
          <a:blip r:embed="rId2" cstate="print">
            <a:lum bright="10000" contrast="10000"/>
          </a:blip>
          <a:stretch>
            <a:fillRect/>
          </a:stretch>
        </p:blipFill>
        <p:spPr>
          <a:xfrm>
            <a:off x="6044406" y="2130425"/>
            <a:ext cx="5943600" cy="44577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700" b="1" dirty="0" smtClean="0">
                <a:latin typeface="Calibri" pitchFamily="34" charset="0"/>
              </a:rPr>
              <a:t>Overview</a:t>
            </a:r>
            <a:br>
              <a:rPr lang="en-US" sz="4700" b="1" dirty="0" smtClean="0">
                <a:latin typeface="Calibri" pitchFamily="34" charset="0"/>
              </a:rPr>
            </a:br>
            <a:r>
              <a:rPr lang="en-US" sz="4800" b="1" dirty="0" smtClean="0">
                <a:latin typeface="Calibri" pitchFamily="34" charset="0"/>
              </a:rPr>
              <a:t/>
            </a:r>
            <a:br>
              <a:rPr lang="en-US" sz="4800" b="1" dirty="0" smtClean="0">
                <a:latin typeface="Calibri" pitchFamily="34" charset="0"/>
              </a:rPr>
            </a:br>
            <a:endParaRPr lang="en-US" sz="4700" dirty="0" smtClean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27164" y="3621375"/>
            <a:ext cx="11052731" cy="4528850"/>
          </a:xfrm>
        </p:spPr>
        <p:txBody>
          <a:bodyPr>
            <a:normAutofit/>
          </a:bodyPr>
          <a:lstStyle/>
          <a:p>
            <a:pPr eaLnBrk="1" hangingPunct="1"/>
            <a:endParaRPr lang="en-US" dirty="0" smtClean="0">
              <a:solidFill>
                <a:schemeClr val="tx1"/>
              </a:solidFill>
              <a:latin typeface="Calibri" pitchFamily="34" charset="0"/>
            </a:endParaRPr>
          </a:p>
          <a:p>
            <a:pPr eaLnBrk="1" hangingPunct="1"/>
            <a:r>
              <a:rPr lang="en-US" dirty="0" smtClean="0">
                <a:solidFill>
                  <a:schemeClr val="tx1"/>
                </a:solidFill>
                <a:latin typeface="Calibri" pitchFamily="34" charset="0"/>
              </a:rPr>
              <a:t>Liz Muller</a:t>
            </a:r>
          </a:p>
          <a:p>
            <a:pPr lvl="2" eaLnBrk="1" hangingPunct="1"/>
            <a:r>
              <a:rPr lang="en-US" dirty="0" smtClean="0">
                <a:solidFill>
                  <a:schemeClr val="tx1"/>
                </a:solidFill>
                <a:latin typeface="Calibri" pitchFamily="34" charset="0"/>
              </a:rPr>
              <a:t>Transitions during past year</a:t>
            </a:r>
          </a:p>
          <a:p>
            <a:pPr lvl="2" eaLnBrk="1" hangingPunct="1"/>
            <a:r>
              <a:rPr lang="en-US" dirty="0" smtClean="0">
                <a:solidFill>
                  <a:schemeClr val="tx1"/>
                </a:solidFill>
                <a:latin typeface="Calibri" pitchFamily="34" charset="0"/>
              </a:rPr>
              <a:t>Existing and new services</a:t>
            </a:r>
          </a:p>
          <a:p>
            <a:pPr lvl="2" eaLnBrk="1" hangingPunct="1"/>
            <a:endParaRPr lang="en-US" dirty="0" smtClean="0">
              <a:solidFill>
                <a:schemeClr val="tx1"/>
              </a:solidFill>
              <a:latin typeface="Calibri" pitchFamily="34" charset="0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Calibri" pitchFamily="34" charset="0"/>
              </a:rPr>
              <a:t>Kaila </a:t>
            </a:r>
            <a:r>
              <a:rPr lang="en-US" dirty="0" err="1" smtClean="0">
                <a:solidFill>
                  <a:schemeClr val="tx1"/>
                </a:solidFill>
                <a:latin typeface="Calibri" pitchFamily="34" charset="0"/>
              </a:rPr>
              <a:t>Bussert</a:t>
            </a:r>
            <a:endParaRPr lang="en-US" dirty="0" smtClean="0">
              <a:solidFill>
                <a:schemeClr val="tx1"/>
              </a:solidFill>
              <a:latin typeface="Calibri" pitchFamily="34" charset="0"/>
            </a:endParaRPr>
          </a:p>
          <a:p>
            <a:pPr lvl="2">
              <a:defRPr/>
            </a:pPr>
            <a:r>
              <a:rPr lang="en-US" dirty="0" smtClean="0">
                <a:solidFill>
                  <a:schemeClr val="tx1"/>
                </a:solidFill>
                <a:latin typeface="Calibri" pitchFamily="34" charset="0"/>
              </a:rPr>
              <a:t>Public interfaces to image resources</a:t>
            </a:r>
          </a:p>
          <a:p>
            <a:pPr lvl="2">
              <a:defRPr/>
            </a:pPr>
            <a:r>
              <a:rPr lang="en-US" dirty="0" smtClean="0">
                <a:solidFill>
                  <a:schemeClr val="tx1"/>
                </a:solidFill>
                <a:latin typeface="Calibri" pitchFamily="34" charset="0"/>
              </a:rPr>
              <a:t>Looking ahead</a:t>
            </a:r>
          </a:p>
          <a:p>
            <a:pPr lvl="2" eaLnBrk="1" hangingPunct="1"/>
            <a:endParaRPr lang="en-US" dirty="0" smtClean="0">
              <a:solidFill>
                <a:schemeClr val="tx1"/>
              </a:solidFill>
              <a:latin typeface="Calibri" pitchFamily="34" charset="0"/>
            </a:endParaRPr>
          </a:p>
          <a:p>
            <a:pPr lvl="2" eaLnBrk="1" hangingPunct="1"/>
            <a:endParaRPr lang="en-US" dirty="0" smtClean="0">
              <a:solidFill>
                <a:schemeClr val="tx1"/>
              </a:solidFill>
              <a:latin typeface="Calibri" pitchFamily="34" charset="0"/>
            </a:endParaRPr>
          </a:p>
          <a:p>
            <a:pPr lvl="2" eaLnBrk="1" hangingPunct="1"/>
            <a:endParaRPr lang="en-US" dirty="0" smtClean="0">
              <a:solidFill>
                <a:schemeClr val="tx1"/>
              </a:solidFill>
              <a:latin typeface="Calibri" pitchFamily="34" charset="0"/>
            </a:endParaRPr>
          </a:p>
        </p:txBody>
      </p:sp>
      <p:pic>
        <p:nvPicPr>
          <p:cNvPr id="5" name="Picture 4" descr="CampusView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59055" y="4264025"/>
            <a:ext cx="5125979" cy="32004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en-US" sz="4200" dirty="0" smtClean="0">
                <a:latin typeface="Calibri" pitchFamily="34" charset="0"/>
              </a:rPr>
              <a:t>Background</a:t>
            </a:r>
            <a:endParaRPr lang="en-US" sz="4200" dirty="0">
              <a:latin typeface="Calibri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0321" y="1825625"/>
            <a:ext cx="5309645" cy="1083028"/>
          </a:xfrm>
        </p:spPr>
        <p:txBody>
          <a:bodyPr anchor="t"/>
          <a:lstStyle/>
          <a:p>
            <a:r>
              <a:rPr lang="en-US" sz="2000" b="0" dirty="0" smtClean="0">
                <a:solidFill>
                  <a:schemeClr val="tx1"/>
                </a:solidFill>
                <a:latin typeface="Calibri" pitchFamily="34" charset="0"/>
              </a:rPr>
              <a:t>Knight Visual Resources Facility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7043407" y="1825625"/>
            <a:ext cx="5309645" cy="1083028"/>
          </a:xfrm>
        </p:spPr>
        <p:txBody>
          <a:bodyPr anchor="t"/>
          <a:lstStyle/>
          <a:p>
            <a:r>
              <a:rPr lang="en-US" sz="2000" b="0" dirty="0" smtClean="0">
                <a:solidFill>
                  <a:schemeClr val="tx1"/>
                </a:solidFill>
                <a:latin typeface="Calibri" pitchFamily="34" charset="0"/>
              </a:rPr>
              <a:t>Cornell University Library</a:t>
            </a:r>
            <a:endParaRPr lang="en-US" sz="2000" b="0" dirty="0">
              <a:solidFill>
                <a:schemeClr val="tx1"/>
              </a:solidFill>
              <a:latin typeface="Calibri" pitchFamily="34" charset="0"/>
            </a:endParaRPr>
          </a:p>
        </p:txBody>
      </p:sp>
      <p:pic>
        <p:nvPicPr>
          <p:cNvPr id="7" name="Content Placeholder 6" descr="Sibley-crop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1472406" y="2511425"/>
            <a:ext cx="4876800" cy="3657600"/>
          </a:xfrm>
        </p:spPr>
      </p:pic>
      <p:pic>
        <p:nvPicPr>
          <p:cNvPr id="8" name="Content Placeholder 7" descr="olin.jpg"/>
          <p:cNvPicPr>
            <a:picLocks noGrp="1" noChangeAspect="1"/>
          </p:cNvPicPr>
          <p:nvPr>
            <p:ph sz="half" idx="4"/>
          </p:nvPr>
        </p:nvPicPr>
        <p:blipFill>
          <a:blip r:embed="rId3" cstate="print"/>
          <a:stretch>
            <a:fillRect/>
          </a:stretch>
        </p:blipFill>
        <p:spPr>
          <a:xfrm>
            <a:off x="7136606" y="2511425"/>
            <a:ext cx="4876800" cy="3657600"/>
          </a:xfrm>
        </p:spPr>
      </p:pic>
      <p:sp>
        <p:nvSpPr>
          <p:cNvPr id="9" name="Rectangle 8"/>
          <p:cNvSpPr/>
          <p:nvPr/>
        </p:nvSpPr>
        <p:spPr>
          <a:xfrm>
            <a:off x="1320006" y="6931025"/>
            <a:ext cx="5334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solidFill>
                  <a:schemeClr val="accent2"/>
                </a:solidFill>
                <a:latin typeface="Calibri" pitchFamily="34" charset="0"/>
              </a:rPr>
              <a:t>March 2009  </a:t>
            </a:r>
            <a:r>
              <a:rPr lang="en-US" sz="2000" dirty="0" smtClean="0">
                <a:latin typeface="Calibri" pitchFamily="34" charset="0"/>
              </a:rPr>
              <a:t>College of Art, Architecture &amp; Planning  announced closure of facility </a:t>
            </a:r>
          </a:p>
          <a:p>
            <a:endParaRPr lang="en-US" sz="2000" dirty="0" smtClean="0">
              <a:latin typeface="Calibri" pitchFamily="34" charset="0"/>
            </a:endParaRPr>
          </a:p>
          <a:p>
            <a:r>
              <a:rPr lang="en-US" sz="2000" dirty="0" smtClean="0">
                <a:solidFill>
                  <a:schemeClr val="accent2"/>
                </a:solidFill>
                <a:latin typeface="Calibri" pitchFamily="34" charset="0"/>
              </a:rPr>
              <a:t>May 2009  </a:t>
            </a:r>
            <a:r>
              <a:rPr lang="en-US" sz="2000" dirty="0" smtClean="0">
                <a:latin typeface="Calibri" pitchFamily="34" charset="0"/>
              </a:rPr>
              <a:t>Visual resources facility closed</a:t>
            </a:r>
          </a:p>
        </p:txBody>
      </p:sp>
      <p:sp>
        <p:nvSpPr>
          <p:cNvPr id="10" name="Rectangle 9"/>
          <p:cNvSpPr/>
          <p:nvPr/>
        </p:nvSpPr>
        <p:spPr>
          <a:xfrm>
            <a:off x="7035006" y="6931025"/>
            <a:ext cx="53340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solidFill>
                  <a:schemeClr val="accent2"/>
                </a:solidFill>
                <a:latin typeface="Calibri" pitchFamily="34" charset="0"/>
              </a:rPr>
              <a:t>March 2009  </a:t>
            </a:r>
            <a:r>
              <a:rPr lang="en-US" sz="2000" dirty="0" smtClean="0">
                <a:latin typeface="Calibri" pitchFamily="34" charset="0"/>
              </a:rPr>
              <a:t>Cornell University Library began planning</a:t>
            </a:r>
          </a:p>
          <a:p>
            <a:endParaRPr lang="en-US" sz="2000" dirty="0" smtClean="0">
              <a:latin typeface="Calibri" pitchFamily="34" charset="0"/>
            </a:endParaRPr>
          </a:p>
          <a:p>
            <a:r>
              <a:rPr lang="en-US" sz="2000" dirty="0" smtClean="0">
                <a:solidFill>
                  <a:schemeClr val="accent2"/>
                </a:solidFill>
                <a:latin typeface="Calibri" pitchFamily="34" charset="0"/>
              </a:rPr>
              <a:t>June 2009  </a:t>
            </a:r>
            <a:r>
              <a:rPr lang="en-US" sz="2000" dirty="0" smtClean="0">
                <a:latin typeface="Calibri" pitchFamily="34" charset="0"/>
              </a:rPr>
              <a:t>Library increased image-related services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en-US" sz="4200" dirty="0" smtClean="0">
                <a:latin typeface="Calibri" pitchFamily="34" charset="0"/>
              </a:rPr>
              <a:t>Image-related services</a:t>
            </a:r>
            <a:endParaRPr lang="en-US" sz="4200" dirty="0">
              <a:latin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>
                <a:latin typeface="Calibri" pitchFamily="34" charset="0"/>
              </a:rPr>
              <a:t>Collection stewardship</a:t>
            </a:r>
          </a:p>
          <a:p>
            <a:pPr lvl="3"/>
            <a:r>
              <a:rPr lang="en-US" dirty="0" err="1" smtClean="0">
                <a:latin typeface="Calibri" pitchFamily="34" charset="0"/>
              </a:rPr>
              <a:t>Recontextualization</a:t>
            </a:r>
            <a:r>
              <a:rPr lang="en-US" dirty="0" smtClean="0">
                <a:latin typeface="Calibri" pitchFamily="34" charset="0"/>
              </a:rPr>
              <a:t> of collection, comprises 16% of images in Luna</a:t>
            </a:r>
          </a:p>
          <a:p>
            <a:r>
              <a:rPr lang="en-US" dirty="0" smtClean="0">
                <a:latin typeface="Calibri" pitchFamily="34" charset="0"/>
              </a:rPr>
              <a:t>Digital image delivery</a:t>
            </a:r>
          </a:p>
          <a:p>
            <a:pPr lvl="3"/>
            <a:r>
              <a:rPr lang="en-US" dirty="0" smtClean="0">
                <a:latin typeface="Calibri" pitchFamily="34" charset="0"/>
              </a:rPr>
              <a:t>Assumed responsibility for </a:t>
            </a:r>
            <a:r>
              <a:rPr lang="en-US" dirty="0" err="1" smtClean="0">
                <a:latin typeface="Calibri" pitchFamily="34" charset="0"/>
              </a:rPr>
              <a:t>ARTstor</a:t>
            </a:r>
            <a:r>
              <a:rPr lang="en-US" dirty="0" smtClean="0">
                <a:latin typeface="Calibri" pitchFamily="34" charset="0"/>
              </a:rPr>
              <a:t> uploads</a:t>
            </a:r>
          </a:p>
          <a:p>
            <a:r>
              <a:rPr lang="en-US" dirty="0" smtClean="0">
                <a:latin typeface="Calibri" pitchFamily="34" charset="0"/>
              </a:rPr>
              <a:t>Digitization</a:t>
            </a:r>
          </a:p>
          <a:p>
            <a:pPr lvl="3"/>
            <a:r>
              <a:rPr lang="en-US" dirty="0" smtClean="0">
                <a:latin typeface="Calibri" pitchFamily="34" charset="0"/>
              </a:rPr>
              <a:t>Adjusted scanning methods – images, not artifacts</a:t>
            </a:r>
          </a:p>
          <a:p>
            <a:r>
              <a:rPr lang="en-US" dirty="0" smtClean="0">
                <a:latin typeface="Calibri" pitchFamily="34" charset="0"/>
              </a:rPr>
              <a:t>Metadata creation</a:t>
            </a:r>
          </a:p>
          <a:p>
            <a:pPr lvl="3"/>
            <a:r>
              <a:rPr lang="en-US" dirty="0" smtClean="0">
                <a:latin typeface="Calibri" pitchFamily="34" charset="0"/>
              </a:rPr>
              <a:t>Assumed responsibility for </a:t>
            </a:r>
            <a:r>
              <a:rPr lang="en-US" dirty="0" err="1" smtClean="0">
                <a:latin typeface="Calibri" pitchFamily="34" charset="0"/>
              </a:rPr>
              <a:t>PiCtor</a:t>
            </a:r>
            <a:r>
              <a:rPr lang="en-US" dirty="0" smtClean="0">
                <a:latin typeface="Calibri" pitchFamily="34" charset="0"/>
              </a:rPr>
              <a:t> database – production, 0.5 FTE</a:t>
            </a:r>
          </a:p>
          <a:p>
            <a:r>
              <a:rPr lang="en-US" dirty="0" smtClean="0">
                <a:latin typeface="Calibri" pitchFamily="34" charset="0"/>
              </a:rPr>
              <a:t>Instruction and faculty support</a:t>
            </a:r>
          </a:p>
          <a:p>
            <a:pPr lvl="3"/>
            <a:r>
              <a:rPr lang="en-US" dirty="0" smtClean="0">
                <a:latin typeface="Calibri" pitchFamily="34" charset="0"/>
              </a:rPr>
              <a:t>Advanced courses offered, more outreach</a:t>
            </a:r>
          </a:p>
          <a:p>
            <a:r>
              <a:rPr lang="en-US" dirty="0" smtClean="0">
                <a:latin typeface="Calibri" pitchFamily="34" charset="0"/>
              </a:rPr>
              <a:t>Equipment lending</a:t>
            </a:r>
          </a:p>
          <a:p>
            <a:pPr lvl="3"/>
            <a:r>
              <a:rPr lang="en-US" dirty="0" smtClean="0">
                <a:latin typeface="Calibri" pitchFamily="34" charset="0"/>
              </a:rPr>
              <a:t>Equipment cage added to Fine Arts Library, very high use</a:t>
            </a:r>
          </a:p>
          <a:p>
            <a:r>
              <a:rPr lang="en-US" dirty="0" smtClean="0">
                <a:latin typeface="Calibri" pitchFamily="34" charset="0"/>
              </a:rPr>
              <a:t>Copyright consultation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0321" y="353483"/>
            <a:ext cx="11052731" cy="1624542"/>
          </a:xfrm>
        </p:spPr>
        <p:txBody>
          <a:bodyPr anchor="t">
            <a:normAutofit/>
          </a:bodyPr>
          <a:lstStyle/>
          <a:p>
            <a:r>
              <a:rPr lang="en-US" sz="4200" dirty="0" smtClean="0">
                <a:latin typeface="Calibri" pitchFamily="34" charset="0"/>
              </a:rPr>
              <a:t>Distribution of services</a:t>
            </a:r>
            <a:endParaRPr lang="en-US" sz="4200" dirty="0">
              <a:latin typeface="Calibri" pitchFamily="34" charset="0"/>
            </a:endParaRPr>
          </a:p>
        </p:txBody>
      </p:sp>
      <p:pic>
        <p:nvPicPr>
          <p:cNvPr id="5" name="Content Placeholder 4" descr="CULibraryOrgChart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2158206" y="1584508"/>
            <a:ext cx="8665633" cy="6499225"/>
          </a:xfrm>
        </p:spPr>
      </p:pic>
      <p:sp>
        <p:nvSpPr>
          <p:cNvPr id="7" name="TextBox 6"/>
          <p:cNvSpPr txBox="1"/>
          <p:nvPr/>
        </p:nvSpPr>
        <p:spPr>
          <a:xfrm>
            <a:off x="2310606" y="6918508"/>
            <a:ext cx="14318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2"/>
                </a:solidFill>
                <a:latin typeface="Calibri" pitchFamily="34" charset="0"/>
              </a:rPr>
              <a:t>Copyright</a:t>
            </a:r>
            <a:endParaRPr lang="en-US" dirty="0">
              <a:solidFill>
                <a:schemeClr val="accent2"/>
              </a:solidFill>
              <a:latin typeface="Calibri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53436" y="7604308"/>
            <a:ext cx="165757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2"/>
                </a:solidFill>
                <a:latin typeface="Calibri" pitchFamily="34" charset="0"/>
              </a:rPr>
              <a:t>Instruction/</a:t>
            </a:r>
          </a:p>
          <a:p>
            <a:r>
              <a:rPr lang="en-US" dirty="0" smtClean="0">
                <a:solidFill>
                  <a:schemeClr val="accent2"/>
                </a:solidFill>
                <a:latin typeface="Calibri" pitchFamily="34" charset="0"/>
              </a:rPr>
              <a:t>reference</a:t>
            </a:r>
            <a:endParaRPr lang="en-US" dirty="0">
              <a:solidFill>
                <a:schemeClr val="accent2"/>
              </a:solidFill>
              <a:latin typeface="Calibri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892006" y="7980843"/>
            <a:ext cx="15478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2"/>
                </a:solidFill>
                <a:latin typeface="Calibri" pitchFamily="34" charset="0"/>
              </a:rPr>
              <a:t>Equipment</a:t>
            </a:r>
            <a:endParaRPr lang="en-US" dirty="0">
              <a:solidFill>
                <a:schemeClr val="accent2"/>
              </a:solidFill>
              <a:latin typeface="Calibri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564698" y="7604308"/>
            <a:ext cx="312790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2"/>
                </a:solidFill>
                <a:latin typeface="Calibri" pitchFamily="34" charset="0"/>
              </a:rPr>
              <a:t>Digital image delivery</a:t>
            </a:r>
          </a:p>
          <a:p>
            <a:r>
              <a:rPr lang="en-US" dirty="0" smtClean="0">
                <a:solidFill>
                  <a:schemeClr val="accent2"/>
                </a:solidFill>
                <a:latin typeface="Calibri" pitchFamily="34" charset="0"/>
              </a:rPr>
              <a:t>Collection stewardship</a:t>
            </a:r>
            <a:endParaRPr lang="en-US" dirty="0">
              <a:solidFill>
                <a:schemeClr val="accent2"/>
              </a:solidFill>
              <a:latin typeface="Calibri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568406" y="5851708"/>
            <a:ext cx="13988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2"/>
                </a:solidFill>
                <a:latin typeface="Calibri" pitchFamily="34" charset="0"/>
              </a:rPr>
              <a:t>Metadata</a:t>
            </a:r>
            <a:endParaRPr lang="en-US" dirty="0">
              <a:solidFill>
                <a:schemeClr val="accent2"/>
              </a:solidFill>
              <a:latin typeface="Calibri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568406" y="6537508"/>
            <a:ext cx="16514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2"/>
                </a:solidFill>
                <a:latin typeface="Calibri" pitchFamily="34" charset="0"/>
              </a:rPr>
              <a:t>Digitization</a:t>
            </a:r>
            <a:endParaRPr lang="en-US" dirty="0">
              <a:solidFill>
                <a:schemeClr val="accent2"/>
              </a:solidFill>
              <a:latin typeface="Calibri" pitchFamily="34" charset="0"/>
            </a:endParaRPr>
          </a:p>
        </p:txBody>
      </p:sp>
      <p:cxnSp>
        <p:nvCxnSpPr>
          <p:cNvPr id="28" name="Straight Arrow Connector 27"/>
          <p:cNvCxnSpPr/>
          <p:nvPr/>
        </p:nvCxnSpPr>
        <p:spPr>
          <a:xfrm rot="5400000" flipH="1" flipV="1">
            <a:off x="3415508" y="6499409"/>
            <a:ext cx="2514598" cy="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 rot="5400000" flipH="1" flipV="1">
            <a:off x="3682207" y="6461309"/>
            <a:ext cx="2285998" cy="304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 rot="16200000" flipV="1">
            <a:off x="4634709" y="6651810"/>
            <a:ext cx="2590799" cy="22859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 rot="16200000" flipV="1">
            <a:off x="6882606" y="6689908"/>
            <a:ext cx="1371600" cy="609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 rot="16200000" flipV="1">
            <a:off x="7073107" y="6118409"/>
            <a:ext cx="761998" cy="381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/>
          <p:nvPr/>
        </p:nvCxnSpPr>
        <p:spPr>
          <a:xfrm rot="5400000" flipH="1" flipV="1">
            <a:off x="7873206" y="5623108"/>
            <a:ext cx="7620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rot="5400000" flipH="1" flipV="1">
            <a:off x="1585912" y="6118408"/>
            <a:ext cx="17526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en-US" sz="4200" dirty="0" smtClean="0">
                <a:latin typeface="Calibri" pitchFamily="34" charset="0"/>
              </a:rPr>
              <a:t>Visual Resources Working Group</a:t>
            </a:r>
            <a:endParaRPr lang="en-US" sz="4200" dirty="0">
              <a:latin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 smtClean="0">
                <a:latin typeface="Calibri" pitchFamily="34" charset="0"/>
              </a:rPr>
              <a:t>Mira Basara </a:t>
            </a:r>
            <a:r>
              <a:rPr lang="en-US" dirty="0" smtClean="0">
                <a:solidFill>
                  <a:schemeClr val="accent2"/>
                </a:solidFill>
                <a:latin typeface="Calibri" pitchFamily="34" charset="0"/>
              </a:rPr>
              <a:t>Digital Media Group</a:t>
            </a:r>
          </a:p>
          <a:p>
            <a:r>
              <a:rPr lang="en-US" dirty="0" smtClean="0">
                <a:latin typeface="Calibri" pitchFamily="34" charset="0"/>
              </a:rPr>
              <a:t>Eleanor Brown </a:t>
            </a:r>
            <a:r>
              <a:rPr lang="en-US" dirty="0" smtClean="0">
                <a:solidFill>
                  <a:schemeClr val="accent2"/>
                </a:solidFill>
                <a:latin typeface="Calibri" pitchFamily="34" charset="0"/>
              </a:rPr>
              <a:t>Rare &amp; Manuscript Collections</a:t>
            </a:r>
          </a:p>
          <a:p>
            <a:r>
              <a:rPr lang="en-US" dirty="0" smtClean="0">
                <a:latin typeface="Calibri" pitchFamily="34" charset="0"/>
              </a:rPr>
              <a:t>Kaila Bussert, co-chair </a:t>
            </a:r>
            <a:r>
              <a:rPr lang="en-US" dirty="0" smtClean="0">
                <a:solidFill>
                  <a:schemeClr val="accent2"/>
                </a:solidFill>
                <a:latin typeface="Calibri" pitchFamily="34" charset="0"/>
              </a:rPr>
              <a:t>Research &amp; Learning Services</a:t>
            </a:r>
          </a:p>
          <a:p>
            <a:r>
              <a:rPr lang="en-US" dirty="0" smtClean="0">
                <a:latin typeface="Calibri" pitchFamily="34" charset="0"/>
              </a:rPr>
              <a:t>Matt Conway </a:t>
            </a:r>
            <a:r>
              <a:rPr lang="en-US" dirty="0" smtClean="0">
                <a:solidFill>
                  <a:schemeClr val="accent2"/>
                </a:solidFill>
                <a:latin typeface="Calibri" pitchFamily="34" charset="0"/>
              </a:rPr>
              <a:t>Herbert F. Johnson Museum of Art</a:t>
            </a:r>
          </a:p>
          <a:p>
            <a:r>
              <a:rPr lang="en-US" dirty="0" smtClean="0">
                <a:latin typeface="Calibri" pitchFamily="34" charset="0"/>
              </a:rPr>
              <a:t>Terry </a:t>
            </a:r>
            <a:r>
              <a:rPr lang="en-US" dirty="0" err="1" smtClean="0">
                <a:latin typeface="Calibri" pitchFamily="34" charset="0"/>
              </a:rPr>
              <a:t>Kristensen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smtClean="0">
                <a:solidFill>
                  <a:schemeClr val="accent2"/>
                </a:solidFill>
                <a:latin typeface="Calibri" pitchFamily="34" charset="0"/>
              </a:rPr>
              <a:t>Veterinary Library</a:t>
            </a:r>
          </a:p>
          <a:p>
            <a:r>
              <a:rPr lang="en-US" dirty="0" smtClean="0">
                <a:latin typeface="Calibri" pitchFamily="34" charset="0"/>
              </a:rPr>
              <a:t>Danielle Mericle, co-chair </a:t>
            </a:r>
            <a:r>
              <a:rPr lang="en-US" dirty="0" smtClean="0">
                <a:solidFill>
                  <a:schemeClr val="accent2"/>
                </a:solidFill>
                <a:latin typeface="Calibri" pitchFamily="34" charset="0"/>
              </a:rPr>
              <a:t>Digital Media Group</a:t>
            </a:r>
          </a:p>
          <a:p>
            <a:r>
              <a:rPr lang="en-US" dirty="0" smtClean="0">
                <a:latin typeface="Calibri" pitchFamily="34" charset="0"/>
              </a:rPr>
              <a:t>Boris Michev </a:t>
            </a:r>
            <a:r>
              <a:rPr lang="en-US" dirty="0" smtClean="0">
                <a:solidFill>
                  <a:schemeClr val="accent2"/>
                </a:solidFill>
                <a:latin typeface="Calibri" pitchFamily="34" charset="0"/>
              </a:rPr>
              <a:t>Maps &amp; Geospatial Information Collection</a:t>
            </a:r>
          </a:p>
          <a:p>
            <a:r>
              <a:rPr lang="en-US" dirty="0" smtClean="0">
                <a:latin typeface="Calibri" pitchFamily="34" charset="0"/>
              </a:rPr>
              <a:t>Barb Morley </a:t>
            </a:r>
            <a:r>
              <a:rPr lang="en-US" dirty="0" err="1" smtClean="0">
                <a:solidFill>
                  <a:schemeClr val="accent2"/>
                </a:solidFill>
                <a:latin typeface="Calibri" pitchFamily="34" charset="0"/>
              </a:rPr>
              <a:t>Kheel</a:t>
            </a:r>
            <a:r>
              <a:rPr lang="en-US" dirty="0" smtClean="0">
                <a:solidFill>
                  <a:schemeClr val="accent2"/>
                </a:solidFill>
                <a:latin typeface="Calibri" pitchFamily="34" charset="0"/>
              </a:rPr>
              <a:t> Labor Archives</a:t>
            </a:r>
          </a:p>
          <a:p>
            <a:r>
              <a:rPr lang="en-US" dirty="0" smtClean="0">
                <a:latin typeface="Calibri" pitchFamily="34" charset="0"/>
              </a:rPr>
              <a:t>Liz Muller </a:t>
            </a:r>
            <a:r>
              <a:rPr lang="en-US" dirty="0" smtClean="0">
                <a:solidFill>
                  <a:schemeClr val="accent2"/>
                </a:solidFill>
                <a:latin typeface="Calibri" pitchFamily="34" charset="0"/>
              </a:rPr>
              <a:t>Metadata Services</a:t>
            </a:r>
          </a:p>
          <a:p>
            <a:r>
              <a:rPr lang="en-US" dirty="0" smtClean="0">
                <a:latin typeface="Calibri" pitchFamily="34" charset="0"/>
              </a:rPr>
              <a:t>Susette Newberry </a:t>
            </a:r>
            <a:r>
              <a:rPr lang="en-US" dirty="0" smtClean="0">
                <a:solidFill>
                  <a:schemeClr val="accent2"/>
                </a:solidFill>
                <a:latin typeface="Calibri" pitchFamily="34" charset="0"/>
              </a:rPr>
              <a:t>Research &amp; Learning Services</a:t>
            </a:r>
          </a:p>
          <a:p>
            <a:r>
              <a:rPr lang="en-US" dirty="0" smtClean="0">
                <a:latin typeface="Calibri" pitchFamily="34" charset="0"/>
              </a:rPr>
              <a:t>Maaike Oldemans </a:t>
            </a:r>
            <a:r>
              <a:rPr lang="en-US" dirty="0" smtClean="0">
                <a:solidFill>
                  <a:schemeClr val="accent2"/>
                </a:solidFill>
                <a:latin typeface="Calibri" pitchFamily="34" charset="0"/>
              </a:rPr>
              <a:t>Fine Arts Library</a:t>
            </a:r>
          </a:p>
          <a:p>
            <a:r>
              <a:rPr lang="en-US" dirty="0" smtClean="0">
                <a:latin typeface="Calibri" pitchFamily="34" charset="0"/>
              </a:rPr>
              <a:t>Martha Walker </a:t>
            </a:r>
            <a:r>
              <a:rPr lang="en-US" dirty="0" smtClean="0">
                <a:solidFill>
                  <a:schemeClr val="accent2"/>
                </a:solidFill>
                <a:latin typeface="Calibri" pitchFamily="34" charset="0"/>
              </a:rPr>
              <a:t>Fine Arts Library </a:t>
            </a:r>
          </a:p>
          <a:p>
            <a:r>
              <a:rPr lang="en-US" dirty="0" smtClean="0">
                <a:latin typeface="Calibri" pitchFamily="34" charset="0"/>
              </a:rPr>
              <a:t>Glen Wiley </a:t>
            </a:r>
            <a:r>
              <a:rPr lang="en-US" dirty="0" smtClean="0">
                <a:solidFill>
                  <a:schemeClr val="accent2"/>
                </a:solidFill>
                <a:latin typeface="Calibri" pitchFamily="34" charset="0"/>
              </a:rPr>
              <a:t>Metadata Services</a:t>
            </a:r>
          </a:p>
          <a:p>
            <a:pPr>
              <a:buNone/>
            </a:pPr>
            <a:endParaRPr lang="en-US" dirty="0" smtClean="0">
              <a:solidFill>
                <a:schemeClr val="accent2"/>
              </a:solidFill>
              <a:latin typeface="Calibri" pitchFamily="34" charset="0"/>
            </a:endParaRPr>
          </a:p>
          <a:p>
            <a:r>
              <a:rPr lang="en-US" dirty="0" smtClean="0">
                <a:latin typeface="Calibri" pitchFamily="34" charset="0"/>
              </a:rPr>
              <a:t>Co-Sponsors</a:t>
            </a:r>
          </a:p>
          <a:p>
            <a:pPr lvl="1"/>
            <a:r>
              <a:rPr lang="en-US" dirty="0" smtClean="0">
                <a:latin typeface="Calibri" pitchFamily="34" charset="0"/>
              </a:rPr>
              <a:t>Janet McCue </a:t>
            </a:r>
            <a:r>
              <a:rPr lang="en-US" dirty="0" smtClean="0">
                <a:solidFill>
                  <a:schemeClr val="accent1"/>
                </a:solidFill>
                <a:latin typeface="Calibri" pitchFamily="34" charset="0"/>
              </a:rPr>
              <a:t>AUL for Teaching, Research, Outreach &amp; Learning Services</a:t>
            </a:r>
          </a:p>
          <a:p>
            <a:pPr lvl="1"/>
            <a:r>
              <a:rPr lang="en-US" dirty="0" err="1" smtClean="0">
                <a:latin typeface="Calibri" pitchFamily="34" charset="0"/>
              </a:rPr>
              <a:t>Oya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Rieger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smtClean="0">
                <a:solidFill>
                  <a:schemeClr val="accent1"/>
                </a:solidFill>
                <a:latin typeface="Calibri" pitchFamily="34" charset="0"/>
              </a:rPr>
              <a:t>AUL for Information Technologies</a:t>
            </a:r>
          </a:p>
          <a:p>
            <a:endParaRPr lang="en-US" dirty="0">
              <a:solidFill>
                <a:schemeClr val="accent2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en-US" sz="4200" dirty="0" smtClean="0">
                <a:latin typeface="Calibri" pitchFamily="34" charset="0"/>
              </a:rPr>
              <a:t>Location, location, location…</a:t>
            </a:r>
            <a:endParaRPr lang="en-US" sz="4200" dirty="0">
              <a:latin typeface="Calibri" pitchFamily="34" charset="0"/>
            </a:endParaRPr>
          </a:p>
        </p:txBody>
      </p:sp>
      <p:pic>
        <p:nvPicPr>
          <p:cNvPr id="4" name="Content Placeholder 3" descr="libraryhomepage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487189" y="2057400"/>
            <a:ext cx="10678123" cy="64992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en-US" sz="4200" dirty="0" err="1" smtClean="0">
                <a:latin typeface="Calibri" pitchFamily="34" charset="0"/>
              </a:rPr>
              <a:t>WebFeat</a:t>
            </a:r>
            <a:r>
              <a:rPr lang="en-US" sz="4200" dirty="0" smtClean="0">
                <a:latin typeface="Calibri" pitchFamily="34" charset="0"/>
              </a:rPr>
              <a:t> federated search</a:t>
            </a:r>
            <a:endParaRPr lang="en-US" sz="4200" dirty="0">
              <a:latin typeface="Calibri" pitchFamily="34" charset="0"/>
            </a:endParaRPr>
          </a:p>
        </p:txBody>
      </p:sp>
      <p:pic>
        <p:nvPicPr>
          <p:cNvPr id="6" name="Content Placeholder 5" descr="webfeat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2691606" y="1749425"/>
            <a:ext cx="7674903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en-US" sz="4200" dirty="0" err="1" smtClean="0">
                <a:latin typeface="Calibri" pitchFamily="34" charset="0"/>
              </a:rPr>
              <a:t>WebFeat</a:t>
            </a:r>
            <a:r>
              <a:rPr lang="en-US" sz="4200" dirty="0" smtClean="0">
                <a:latin typeface="Calibri" pitchFamily="34" charset="0"/>
              </a:rPr>
              <a:t> search results</a:t>
            </a:r>
            <a:endParaRPr lang="en-US" sz="4200" dirty="0">
              <a:latin typeface="Calibri" pitchFamily="34" charset="0"/>
            </a:endParaRPr>
          </a:p>
        </p:txBody>
      </p:sp>
      <p:pic>
        <p:nvPicPr>
          <p:cNvPr id="4" name="Content Placeholder 3" descr="visualresources6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2615406" y="1901825"/>
            <a:ext cx="7860022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Custom 5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B31B1A"/>
      </a:accent1>
      <a:accent2>
        <a:srgbClr val="B31B1A"/>
      </a:accent2>
      <a:accent3>
        <a:srgbClr val="696464"/>
      </a:accent3>
      <a:accent4>
        <a:srgbClr val="696464"/>
      </a:accent4>
      <a:accent5>
        <a:srgbClr val="918485"/>
      </a:accent5>
      <a:accent6>
        <a:srgbClr val="918485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1209</TotalTime>
  <Words>322</Words>
  <Application>Microsoft Office PowerPoint</Application>
  <PresentationFormat>Custom</PresentationFormat>
  <Paragraphs>92</Paragraphs>
  <Slides>15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Equity</vt:lpstr>
      <vt:lpstr>Slide 0</vt:lpstr>
      <vt:lpstr>Overview  </vt:lpstr>
      <vt:lpstr>Background</vt:lpstr>
      <vt:lpstr>Image-related services</vt:lpstr>
      <vt:lpstr>Distribution of services</vt:lpstr>
      <vt:lpstr>Visual Resources Working Group</vt:lpstr>
      <vt:lpstr>Location, location, location…</vt:lpstr>
      <vt:lpstr>WebFeat federated search</vt:lpstr>
      <vt:lpstr>WebFeat search results</vt:lpstr>
      <vt:lpstr>Visual resources web site</vt:lpstr>
      <vt:lpstr>Instruction and research support</vt:lpstr>
      <vt:lpstr>Online guides</vt:lpstr>
      <vt:lpstr>Building interdisciplinary collections</vt:lpstr>
      <vt:lpstr>Future directions</vt:lpstr>
      <vt:lpstr>PHEW!</vt:lpstr>
    </vt:vector>
  </TitlesOfParts>
  <Company>CUL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IrisUser</dc:creator>
  <cp:keywords/>
  <cp:lastModifiedBy>Kaila Bussert</cp:lastModifiedBy>
  <cp:revision>139</cp:revision>
  <dcterms:created xsi:type="dcterms:W3CDTF">2005-10-20T13:06:50Z</dcterms:created>
  <dcterms:modified xsi:type="dcterms:W3CDTF">2010-05-05T13:32:47Z</dcterms:modified>
</cp:coreProperties>
</file>