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7"/>
  </p:notesMasterIdLst>
  <p:handoutMasterIdLst>
    <p:handoutMasterId r:id="rId38"/>
  </p:handoutMasterIdLst>
  <p:sldIdLst>
    <p:sldId id="358" r:id="rId3"/>
    <p:sldId id="535" r:id="rId4"/>
    <p:sldId id="537" r:id="rId5"/>
    <p:sldId id="512" r:id="rId6"/>
    <p:sldId id="530" r:id="rId7"/>
    <p:sldId id="448" r:id="rId8"/>
    <p:sldId id="536" r:id="rId9"/>
    <p:sldId id="539" r:id="rId10"/>
    <p:sldId id="538" r:id="rId11"/>
    <p:sldId id="508" r:id="rId12"/>
    <p:sldId id="533" r:id="rId13"/>
    <p:sldId id="503" r:id="rId14"/>
    <p:sldId id="504" r:id="rId15"/>
    <p:sldId id="505" r:id="rId16"/>
    <p:sldId id="506" r:id="rId17"/>
    <p:sldId id="486" r:id="rId18"/>
    <p:sldId id="492" r:id="rId19"/>
    <p:sldId id="493" r:id="rId20"/>
    <p:sldId id="494" r:id="rId21"/>
    <p:sldId id="496" r:id="rId22"/>
    <p:sldId id="497" r:id="rId23"/>
    <p:sldId id="499" r:id="rId24"/>
    <p:sldId id="501" r:id="rId25"/>
    <p:sldId id="502" r:id="rId26"/>
    <p:sldId id="511" r:id="rId27"/>
    <p:sldId id="341" r:id="rId28"/>
    <p:sldId id="540" r:id="rId29"/>
    <p:sldId id="541" r:id="rId30"/>
    <p:sldId id="542" r:id="rId31"/>
    <p:sldId id="546" r:id="rId32"/>
    <p:sldId id="543" r:id="rId33"/>
    <p:sldId id="545" r:id="rId34"/>
    <p:sldId id="544" r:id="rId35"/>
    <p:sldId id="547" r:id="rId3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5F9"/>
    <a:srgbClr val="00FF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4660"/>
  </p:normalViewPr>
  <p:slideViewPr>
    <p:cSldViewPr>
      <p:cViewPr varScale="1">
        <p:scale>
          <a:sx n="111" d="100"/>
          <a:sy n="111" d="100"/>
        </p:scale>
        <p:origin x="-129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1/26/2010</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smtClean="0"/>
          </a:p>
        </p:txBody>
      </p:sp>
      <p:sp>
        <p:nvSpPr>
          <p:cNvPr id="82948" name="Slide Number Placeholder 3"/>
          <p:cNvSpPr>
            <a:spLocks noGrp="1"/>
          </p:cNvSpPr>
          <p:nvPr>
            <p:ph type="sldNum" sz="quarter" idx="5"/>
          </p:nvPr>
        </p:nvSpPr>
        <p:spPr>
          <a:noFill/>
        </p:spPr>
        <p:txBody>
          <a:bodyPr/>
          <a:lstStyle/>
          <a:p>
            <a:fld id="{A703B6A9-6D16-483A-85FA-3D0187CF5FCE}" type="slidenum">
              <a:rPr lang="en-US"/>
              <a:pPr/>
              <a:t>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n-US" smtClean="0"/>
          </a:p>
        </p:txBody>
      </p:sp>
      <p:sp>
        <p:nvSpPr>
          <p:cNvPr id="84996" name="Slide Number Placeholder 3"/>
          <p:cNvSpPr>
            <a:spLocks noGrp="1"/>
          </p:cNvSpPr>
          <p:nvPr>
            <p:ph type="sldNum" sz="quarter" idx="5"/>
          </p:nvPr>
        </p:nvSpPr>
        <p:spPr>
          <a:noFill/>
        </p:spPr>
        <p:txBody>
          <a:bodyPr/>
          <a:lstStyle/>
          <a:p>
            <a:fld id="{C622B8EE-386A-47E1-A569-70DD53329A07}" type="slidenum">
              <a:rPr lang="en-US"/>
              <a:pPr/>
              <a:t>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smtClean="0"/>
          </a:p>
        </p:txBody>
      </p:sp>
      <p:sp>
        <p:nvSpPr>
          <p:cNvPr id="87044" name="Slide Number Placeholder 3"/>
          <p:cNvSpPr>
            <a:spLocks noGrp="1"/>
          </p:cNvSpPr>
          <p:nvPr>
            <p:ph type="sldNum" sz="quarter" idx="5"/>
          </p:nvPr>
        </p:nvSpPr>
        <p:spPr>
          <a:noFill/>
        </p:spPr>
        <p:txBody>
          <a:bodyPr/>
          <a:lstStyle/>
          <a:p>
            <a:fld id="{A9F0B3C5-A959-47D0-BFD2-AD2403A4F095}" type="slidenum">
              <a:rPr lang="en-US"/>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n-US" smtClean="0"/>
          </a:p>
        </p:txBody>
      </p:sp>
      <p:sp>
        <p:nvSpPr>
          <p:cNvPr id="91140" name="Slide Number Placeholder 3"/>
          <p:cNvSpPr>
            <a:spLocks noGrp="1"/>
          </p:cNvSpPr>
          <p:nvPr>
            <p:ph type="sldNum" sz="quarter" idx="5"/>
          </p:nvPr>
        </p:nvSpPr>
        <p:spPr>
          <a:noFill/>
        </p:spPr>
        <p:txBody>
          <a:bodyPr/>
          <a:lstStyle/>
          <a:p>
            <a:fld id="{76776290-C550-45AF-B6DD-B19FDA1F6028}" type="slidenum">
              <a:rPr lang="en-US"/>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0E53F082-43C2-4F04-A4D7-C2D46322E712}" type="slidenum">
              <a:rPr lang="en-US" sz="1300"/>
              <a:pPr algn="r" defTabSz="966788"/>
              <a:t>5</a:t>
            </a:fld>
            <a:endParaRPr lang="en-US" sz="130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p:txBody>
          <a:bodyPr/>
          <a:lstStyle/>
          <a:p>
            <a:pPr eaLnBrk="1" hangingPunct="1"/>
            <a:endParaRPr lang="es-H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Rot="1" noChangeAspect="1" noChangeArrowheads="1" noTextEdit="1"/>
          </p:cNvSpPr>
          <p:nvPr>
            <p:ph type="sldImg"/>
          </p:nvPr>
        </p:nvSpPr>
        <p:spPr>
          <a:ln/>
        </p:spPr>
      </p:sp>
      <p:sp>
        <p:nvSpPr>
          <p:cNvPr id="40243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smtClean="0"/>
          </a:p>
        </p:txBody>
      </p:sp>
      <p:sp>
        <p:nvSpPr>
          <p:cNvPr id="78852" name="Slide Number Placeholder 3"/>
          <p:cNvSpPr>
            <a:spLocks noGrp="1"/>
          </p:cNvSpPr>
          <p:nvPr>
            <p:ph type="sldNum" sz="quarter" idx="5"/>
          </p:nvPr>
        </p:nvSpPr>
        <p:spPr>
          <a:noFill/>
        </p:spPr>
        <p:txBody>
          <a:bodyPr/>
          <a:lstStyle/>
          <a:p>
            <a:fld id="{69F04B74-3EF9-4437-95DC-122BB60695C8}" type="slidenum">
              <a:rPr lang="en-US"/>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6C9E756D-5379-4145-B908-650C3D065940}" type="slidenum">
              <a:rPr lang="en-US"/>
              <a:pPr/>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n-US" smtClean="0"/>
          </a:p>
        </p:txBody>
      </p:sp>
      <p:sp>
        <p:nvSpPr>
          <p:cNvPr id="81924" name="Slide Number Placeholder 3"/>
          <p:cNvSpPr>
            <a:spLocks noGrp="1"/>
          </p:cNvSpPr>
          <p:nvPr>
            <p:ph type="sldNum" sz="quarter" idx="5"/>
          </p:nvPr>
        </p:nvSpPr>
        <p:spPr>
          <a:noFill/>
        </p:spPr>
        <p:txBody>
          <a:bodyPr/>
          <a:lstStyle/>
          <a:p>
            <a:fld id="{493A4E1E-EA80-4FDA-8F54-E2479C949319}" type="slidenum">
              <a:rPr lang="en-US"/>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1/26/2010</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1/26/2010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1/26/2010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1/26/2010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1/26/2010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1/26/2010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1/26/2010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1/26/2010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1/26/2010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1/26/2010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1/26/2010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1/26/2010</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confluence.cornell.edu/display/AGUACLARA/Home" TargetMode="Externa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0.xml"/><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1295400" y="1066800"/>
            <a:ext cx="7848600" cy="1143000"/>
          </a:xfrm>
        </p:spPr>
        <p:txBody>
          <a:bodyPr/>
          <a:lstStyle/>
          <a:p>
            <a:pPr algn="r"/>
            <a:r>
              <a:rPr lang="en-US" sz="4400" i="1" dirty="0" smtClean="0"/>
              <a:t>An Introduction</a:t>
            </a:r>
            <a:endParaRPr lang="en-US" sz="44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2031325" cy="369332"/>
          </a:xfrm>
          <a:prstGeom prst="rect">
            <a:avLst/>
          </a:prstGeom>
          <a:noFill/>
          <a:ln w="9525">
            <a:noFill/>
            <a:miter lim="800000"/>
            <a:headEnd/>
            <a:tailEnd/>
          </a:ln>
          <a:effectLst/>
        </p:spPr>
        <p:txBody>
          <a:bodyPr wrap="none">
            <a:spAutoFit/>
          </a:bodyPr>
          <a:lstStyle/>
          <a:p>
            <a:r>
              <a:rPr lang="en-US" b="1" dirty="0" smtClean="0"/>
              <a:t>January 26, 2010</a:t>
            </a:r>
            <a:endParaRPr lang="en-U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
          <p:cNvGrpSpPr>
            <a:grpSpLocks/>
          </p:cNvGrpSpPr>
          <p:nvPr/>
        </p:nvGrpSpPr>
        <p:grpSpPr bwMode="auto">
          <a:xfrm>
            <a:off x="1828800" y="1600200"/>
            <a:ext cx="4876800" cy="4876800"/>
            <a:chOff x="1152" y="1008"/>
            <a:chExt cx="3072" cy="3072"/>
          </a:xfrm>
        </p:grpSpPr>
        <p:sp>
          <p:nvSpPr>
            <p:cNvPr id="279576" name="Oval 24"/>
            <p:cNvSpPr>
              <a:spLocks noChangeArrowheads="1"/>
            </p:cNvSpPr>
            <p:nvPr/>
          </p:nvSpPr>
          <p:spPr bwMode="auto">
            <a:xfrm>
              <a:off x="1152" y="1008"/>
              <a:ext cx="3072" cy="3072"/>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279577" name="Oval 25"/>
            <p:cNvSpPr>
              <a:spLocks noChangeArrowheads="1"/>
            </p:cNvSpPr>
            <p:nvPr/>
          </p:nvSpPr>
          <p:spPr bwMode="auto">
            <a:xfrm>
              <a:off x="1392" y="1272"/>
              <a:ext cx="2592" cy="2544"/>
            </a:xfrm>
            <a:prstGeom prst="ellipse">
              <a:avLst/>
            </a:prstGeom>
            <a:solidFill>
              <a:schemeClr val="bg1"/>
            </a:solidFill>
            <a:ln w="9525">
              <a:solidFill>
                <a:schemeClr val="tx1"/>
              </a:solidFill>
              <a:round/>
              <a:headEnd/>
              <a:tailEnd/>
            </a:ln>
            <a:effectLst/>
          </p:spPr>
          <p:txBody>
            <a:bodyPr wrap="none" anchor="ctr"/>
            <a:lstStyle/>
            <a:p>
              <a:endParaRPr lang="en-US"/>
            </a:p>
          </p:txBody>
        </p:sp>
      </p:grpSp>
      <p:sp>
        <p:nvSpPr>
          <p:cNvPr id="279554" name="Rectangle 2"/>
          <p:cNvSpPr>
            <a:spLocks noGrp="1" noChangeArrowheads="1"/>
          </p:cNvSpPr>
          <p:nvPr>
            <p:ph type="title"/>
          </p:nvPr>
        </p:nvSpPr>
        <p:spPr/>
        <p:txBody>
          <a:bodyPr/>
          <a:lstStyle/>
          <a:p>
            <a:r>
              <a:rPr lang="en-US" sz="4000" dirty="0" smtClean="0"/>
              <a:t>AguaClara Process: Learning by doing</a:t>
            </a:r>
            <a:endParaRPr lang="en-US" sz="4000" dirty="0"/>
          </a:p>
        </p:txBody>
      </p:sp>
      <p:pic>
        <p:nvPicPr>
          <p:cNvPr id="279557" name="Picture 5"/>
          <p:cNvPicPr>
            <a:picLocks noChangeAspect="1" noChangeArrowheads="1"/>
          </p:cNvPicPr>
          <p:nvPr/>
        </p:nvPicPr>
        <p:blipFill>
          <a:blip r:embed="rId3" cstate="print">
            <a:lum bright="12000"/>
          </a:blip>
          <a:srcRect/>
          <a:stretch>
            <a:fillRect/>
          </a:stretch>
        </p:blipFill>
        <p:spPr bwMode="auto">
          <a:xfrm>
            <a:off x="2133600" y="1752600"/>
            <a:ext cx="1901825" cy="1425575"/>
          </a:xfrm>
          <a:prstGeom prst="rect">
            <a:avLst/>
          </a:prstGeom>
          <a:noFill/>
          <a:ln w="12700">
            <a:noFill/>
            <a:miter lim="800000"/>
            <a:headEnd type="none" w="lg" len="med"/>
            <a:tailEnd type="none" w="lg" len="med"/>
          </a:ln>
          <a:effectLst/>
        </p:spPr>
      </p:pic>
      <p:pic>
        <p:nvPicPr>
          <p:cNvPr id="279558" name="Picture 6"/>
          <p:cNvPicPr>
            <a:picLocks noChangeAspect="1" noChangeArrowheads="1"/>
          </p:cNvPicPr>
          <p:nvPr/>
        </p:nvPicPr>
        <p:blipFill>
          <a:blip r:embed="rId4" cstate="print">
            <a:clrChange>
              <a:clrFrom>
                <a:srgbClr val="C6C3C6"/>
              </a:clrFrom>
              <a:clrTo>
                <a:srgbClr val="C6C3C6">
                  <a:alpha val="0"/>
                </a:srgbClr>
              </a:clrTo>
            </a:clrChange>
          </a:blip>
          <a:srcRect/>
          <a:stretch>
            <a:fillRect/>
          </a:stretch>
        </p:blipFill>
        <p:spPr bwMode="auto">
          <a:xfrm>
            <a:off x="4876800" y="4648200"/>
            <a:ext cx="2667000" cy="1893888"/>
          </a:xfrm>
          <a:prstGeom prst="rect">
            <a:avLst/>
          </a:prstGeom>
          <a:noFill/>
          <a:ln w="12700">
            <a:noFill/>
            <a:miter lim="800000"/>
            <a:headEnd type="none" w="lg" len="med"/>
            <a:tailEnd type="none" w="lg" len="med"/>
          </a:ln>
          <a:effectLst/>
        </p:spPr>
      </p:pic>
      <p:grpSp>
        <p:nvGrpSpPr>
          <p:cNvPr id="3" name="Group 16"/>
          <p:cNvGrpSpPr>
            <a:grpSpLocks/>
          </p:cNvGrpSpPr>
          <p:nvPr/>
        </p:nvGrpSpPr>
        <p:grpSpPr bwMode="auto">
          <a:xfrm>
            <a:off x="4419600" y="1524000"/>
            <a:ext cx="2190750" cy="2111375"/>
            <a:chOff x="2784" y="960"/>
            <a:chExt cx="1380" cy="1330"/>
          </a:xfrm>
        </p:grpSpPr>
        <p:sp>
          <p:nvSpPr>
            <p:cNvPr id="279567" name="Rectangle 15"/>
            <p:cNvSpPr>
              <a:spLocks noChangeArrowheads="1"/>
            </p:cNvSpPr>
            <p:nvPr/>
          </p:nvSpPr>
          <p:spPr bwMode="auto">
            <a:xfrm>
              <a:off x="2832" y="1008"/>
              <a:ext cx="1248" cy="960"/>
            </a:xfrm>
            <a:prstGeom prst="rect">
              <a:avLst/>
            </a:prstGeom>
            <a:solidFill>
              <a:schemeClr val="bg1"/>
            </a:solidFill>
            <a:ln w="9525">
              <a:noFill/>
              <a:miter lim="800000"/>
              <a:headEnd/>
              <a:tailEnd/>
            </a:ln>
            <a:effectLst/>
          </p:spPr>
          <p:txBody>
            <a:bodyPr wrap="none" anchor="ctr"/>
            <a:lstStyle/>
            <a:p>
              <a:endParaRPr lang="en-US"/>
            </a:p>
          </p:txBody>
        </p:sp>
        <p:pic>
          <p:nvPicPr>
            <p:cNvPr id="279560" name="Picture 8"/>
            <p:cNvPicPr>
              <a:picLocks noChangeAspect="1" noChangeArrowheads="1"/>
            </p:cNvPicPr>
            <p:nvPr/>
          </p:nvPicPr>
          <p:blipFill>
            <a:blip r:embed="rId5" cstate="print"/>
            <a:srcRect/>
            <a:stretch>
              <a:fillRect/>
            </a:stretch>
          </p:blipFill>
          <p:spPr bwMode="auto">
            <a:xfrm>
              <a:off x="2784" y="960"/>
              <a:ext cx="1380" cy="1330"/>
            </a:xfrm>
            <a:prstGeom prst="rect">
              <a:avLst/>
            </a:prstGeom>
            <a:noFill/>
            <a:ln w="9525">
              <a:noFill/>
              <a:miter lim="800000"/>
              <a:headEnd/>
              <a:tailEnd/>
            </a:ln>
            <a:effectLst/>
          </p:spPr>
        </p:pic>
      </p:grpSp>
      <p:sp>
        <p:nvSpPr>
          <p:cNvPr id="279562" name="Text Box 10"/>
          <p:cNvSpPr txBox="1">
            <a:spLocks noChangeArrowheads="1"/>
          </p:cNvSpPr>
          <p:nvPr/>
        </p:nvSpPr>
        <p:spPr bwMode="auto">
          <a:xfrm>
            <a:off x="6477000" y="1828800"/>
            <a:ext cx="1327150" cy="641350"/>
          </a:xfrm>
          <a:prstGeom prst="rect">
            <a:avLst/>
          </a:prstGeom>
          <a:noFill/>
          <a:ln w="9525">
            <a:noFill/>
            <a:miter lim="800000"/>
            <a:headEnd/>
            <a:tailEnd/>
          </a:ln>
          <a:effectLst/>
        </p:spPr>
        <p:txBody>
          <a:bodyPr wrap="none">
            <a:spAutoFit/>
          </a:bodyPr>
          <a:lstStyle/>
          <a:p>
            <a:r>
              <a:rPr lang="en-US" b="1"/>
              <a:t>Analytical </a:t>
            </a:r>
          </a:p>
          <a:p>
            <a:r>
              <a:rPr lang="en-US" b="1"/>
              <a:t>Modeling</a:t>
            </a:r>
          </a:p>
        </p:txBody>
      </p:sp>
      <p:sp>
        <p:nvSpPr>
          <p:cNvPr id="279563" name="Text Box 11"/>
          <p:cNvSpPr txBox="1">
            <a:spLocks noChangeArrowheads="1"/>
          </p:cNvSpPr>
          <p:nvPr/>
        </p:nvSpPr>
        <p:spPr bwMode="auto">
          <a:xfrm>
            <a:off x="762000" y="1949450"/>
            <a:ext cx="1524000" cy="641350"/>
          </a:xfrm>
          <a:prstGeom prst="rect">
            <a:avLst/>
          </a:prstGeom>
          <a:noFill/>
          <a:ln w="9525">
            <a:noFill/>
            <a:miter lim="800000"/>
            <a:headEnd/>
            <a:tailEnd/>
          </a:ln>
          <a:effectLst/>
        </p:spPr>
        <p:txBody>
          <a:bodyPr>
            <a:spAutoFit/>
          </a:bodyPr>
          <a:lstStyle/>
          <a:p>
            <a:r>
              <a:rPr lang="en-US" b="1" dirty="0"/>
              <a:t>Laboratory Research</a:t>
            </a:r>
          </a:p>
        </p:txBody>
      </p:sp>
      <p:pic>
        <p:nvPicPr>
          <p:cNvPr id="279564" name="Picture 12"/>
          <p:cNvPicPr>
            <a:picLocks noChangeAspect="1" noChangeArrowheads="1"/>
          </p:cNvPicPr>
          <p:nvPr/>
        </p:nvPicPr>
        <p:blipFill>
          <a:blip r:embed="rId6" cstate="print"/>
          <a:srcRect t="1277" r="91103" b="29567"/>
          <a:stretch>
            <a:fillRect/>
          </a:stretch>
        </p:blipFill>
        <p:spPr bwMode="auto">
          <a:xfrm>
            <a:off x="7391400" y="3048000"/>
            <a:ext cx="430213" cy="2133600"/>
          </a:xfrm>
          <a:prstGeom prst="rect">
            <a:avLst/>
          </a:prstGeom>
          <a:noFill/>
          <a:ln w="9525">
            <a:noFill/>
            <a:miter lim="800000"/>
            <a:headEnd/>
            <a:tailEnd/>
          </a:ln>
          <a:effectLst/>
        </p:spPr>
      </p:pic>
      <p:pic>
        <p:nvPicPr>
          <p:cNvPr id="279565" name="Picture 13"/>
          <p:cNvPicPr>
            <a:picLocks noChangeAspect="1" noChangeArrowheads="1"/>
          </p:cNvPicPr>
          <p:nvPr/>
        </p:nvPicPr>
        <p:blipFill>
          <a:blip r:embed="rId6" cstate="print"/>
          <a:srcRect l="26065" t="29863" r="18797" b="41846"/>
          <a:stretch>
            <a:fillRect/>
          </a:stretch>
        </p:blipFill>
        <p:spPr bwMode="auto">
          <a:xfrm>
            <a:off x="5334000" y="3733800"/>
            <a:ext cx="1981200" cy="647700"/>
          </a:xfrm>
          <a:prstGeom prst="rect">
            <a:avLst/>
          </a:prstGeom>
          <a:noFill/>
          <a:ln w="9525">
            <a:noFill/>
            <a:miter lim="800000"/>
            <a:headEnd/>
            <a:tailEnd/>
          </a:ln>
          <a:effectLst/>
        </p:spPr>
      </p:pic>
      <p:sp>
        <p:nvSpPr>
          <p:cNvPr id="279569" name="Text Box 17"/>
          <p:cNvSpPr txBox="1">
            <a:spLocks noChangeArrowheads="1"/>
          </p:cNvSpPr>
          <p:nvPr/>
        </p:nvSpPr>
        <p:spPr bwMode="auto">
          <a:xfrm>
            <a:off x="6629400" y="3352800"/>
            <a:ext cx="654050" cy="366713"/>
          </a:xfrm>
          <a:prstGeom prst="rect">
            <a:avLst/>
          </a:prstGeom>
          <a:noFill/>
          <a:ln w="9525">
            <a:noFill/>
            <a:miter lim="800000"/>
            <a:headEnd/>
            <a:tailEnd/>
          </a:ln>
          <a:effectLst/>
        </p:spPr>
        <p:txBody>
          <a:bodyPr wrap="none">
            <a:spAutoFit/>
          </a:bodyPr>
          <a:lstStyle/>
          <a:p>
            <a:r>
              <a:rPr lang="en-US" b="1"/>
              <a:t>CFD</a:t>
            </a:r>
          </a:p>
        </p:txBody>
      </p:sp>
      <p:sp>
        <p:nvSpPr>
          <p:cNvPr id="279570" name="Text Box 18"/>
          <p:cNvSpPr txBox="1">
            <a:spLocks noChangeArrowheads="1"/>
          </p:cNvSpPr>
          <p:nvPr/>
        </p:nvSpPr>
        <p:spPr bwMode="auto">
          <a:xfrm>
            <a:off x="7010400" y="6064250"/>
            <a:ext cx="1539875" cy="641350"/>
          </a:xfrm>
          <a:prstGeom prst="rect">
            <a:avLst/>
          </a:prstGeom>
          <a:noFill/>
          <a:ln w="9525">
            <a:noFill/>
            <a:miter lim="800000"/>
            <a:headEnd/>
            <a:tailEnd/>
          </a:ln>
          <a:effectLst/>
        </p:spPr>
        <p:txBody>
          <a:bodyPr>
            <a:spAutoFit/>
          </a:bodyPr>
          <a:lstStyle/>
          <a:p>
            <a:r>
              <a:rPr lang="en-US" b="1"/>
              <a:t>Automated Design</a:t>
            </a:r>
          </a:p>
        </p:txBody>
      </p:sp>
      <p:sp>
        <p:nvSpPr>
          <p:cNvPr id="279571" name="Text Box 19"/>
          <p:cNvSpPr txBox="1">
            <a:spLocks noChangeArrowheads="1"/>
          </p:cNvSpPr>
          <p:nvPr/>
        </p:nvSpPr>
        <p:spPr bwMode="auto">
          <a:xfrm>
            <a:off x="533400" y="5181600"/>
            <a:ext cx="2286000" cy="1465263"/>
          </a:xfrm>
          <a:prstGeom prst="rect">
            <a:avLst/>
          </a:prstGeom>
          <a:noFill/>
          <a:ln w="9525">
            <a:noFill/>
            <a:miter lim="800000"/>
            <a:headEnd/>
            <a:tailEnd/>
          </a:ln>
          <a:effectLst/>
        </p:spPr>
        <p:txBody>
          <a:bodyPr>
            <a:spAutoFit/>
          </a:bodyPr>
          <a:lstStyle/>
          <a:p>
            <a:r>
              <a:rPr lang="en-US" b="1"/>
              <a:t>Full Scale Implementation,</a:t>
            </a:r>
          </a:p>
          <a:p>
            <a:r>
              <a:rPr lang="en-US" b="1"/>
              <a:t>Capacity Building, Training, and Empowerment</a:t>
            </a:r>
          </a:p>
        </p:txBody>
      </p:sp>
      <p:sp>
        <p:nvSpPr>
          <p:cNvPr id="279572" name="Text Box 20"/>
          <p:cNvSpPr txBox="1">
            <a:spLocks noChangeArrowheads="1"/>
          </p:cNvSpPr>
          <p:nvPr/>
        </p:nvSpPr>
        <p:spPr bwMode="auto">
          <a:xfrm>
            <a:off x="228600" y="3886200"/>
            <a:ext cx="1371600" cy="366713"/>
          </a:xfrm>
          <a:prstGeom prst="rect">
            <a:avLst/>
          </a:prstGeom>
          <a:noFill/>
          <a:ln w="9525">
            <a:noFill/>
            <a:miter lim="800000"/>
            <a:headEnd/>
            <a:tailEnd/>
          </a:ln>
          <a:effectLst/>
        </p:spPr>
        <p:txBody>
          <a:bodyPr>
            <a:spAutoFit/>
          </a:bodyPr>
          <a:lstStyle/>
          <a:p>
            <a:r>
              <a:rPr lang="en-US" b="1"/>
              <a:t>Evaluation</a:t>
            </a:r>
          </a:p>
        </p:txBody>
      </p:sp>
      <p:sp>
        <p:nvSpPr>
          <p:cNvPr id="279573" name="Text Box 21"/>
          <p:cNvSpPr txBox="1">
            <a:spLocks noChangeArrowheads="1"/>
          </p:cNvSpPr>
          <p:nvPr/>
        </p:nvSpPr>
        <p:spPr bwMode="auto">
          <a:xfrm>
            <a:off x="5499100" y="4376738"/>
            <a:ext cx="1663700" cy="214312"/>
          </a:xfrm>
          <a:prstGeom prst="rect">
            <a:avLst/>
          </a:prstGeom>
          <a:solidFill>
            <a:schemeClr val="bg1"/>
          </a:solidFill>
          <a:ln w="9525">
            <a:noFill/>
            <a:miter lim="800000"/>
            <a:headEnd/>
            <a:tailEnd/>
          </a:ln>
          <a:effectLst/>
        </p:spPr>
        <p:txBody>
          <a:bodyPr wrap="none">
            <a:spAutoFit/>
          </a:bodyPr>
          <a:lstStyle/>
          <a:p>
            <a:r>
              <a:rPr lang="en-US" sz="800" b="1"/>
              <a:t>Normalized energy dissipation</a:t>
            </a:r>
          </a:p>
        </p:txBody>
      </p:sp>
      <p:pic>
        <p:nvPicPr>
          <p:cNvPr id="279574" name="Picture 22"/>
          <p:cNvPicPr>
            <a:picLocks noChangeAspect="1" noChangeArrowheads="1"/>
          </p:cNvPicPr>
          <p:nvPr/>
        </p:nvPicPr>
        <p:blipFill>
          <a:blip r:embed="rId7" cstate="print"/>
          <a:srcRect/>
          <a:stretch>
            <a:fillRect/>
          </a:stretch>
        </p:blipFill>
        <p:spPr bwMode="auto">
          <a:xfrm>
            <a:off x="2590800" y="5334000"/>
            <a:ext cx="1814513" cy="1362075"/>
          </a:xfrm>
          <a:prstGeom prst="rect">
            <a:avLst/>
          </a:prstGeom>
          <a:noFill/>
          <a:ln w="9525">
            <a:noFill/>
            <a:miter lim="800000"/>
            <a:headEnd/>
            <a:tailEnd/>
          </a:ln>
          <a:effectLst/>
        </p:spPr>
      </p:pic>
      <p:pic>
        <p:nvPicPr>
          <p:cNvPr id="279575" name="Picture 23"/>
          <p:cNvPicPr>
            <a:picLocks noChangeAspect="1" noChangeArrowheads="1"/>
          </p:cNvPicPr>
          <p:nvPr/>
        </p:nvPicPr>
        <p:blipFill>
          <a:blip r:embed="rId8" cstate="print"/>
          <a:srcRect/>
          <a:stretch>
            <a:fillRect/>
          </a:stretch>
        </p:blipFill>
        <p:spPr bwMode="auto">
          <a:xfrm>
            <a:off x="1600200" y="3505200"/>
            <a:ext cx="1390650" cy="16002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90" name="Picture 2"/>
          <p:cNvPicPr>
            <a:picLocks noChangeAspect="1" noChangeArrowheads="1"/>
          </p:cNvPicPr>
          <p:nvPr/>
        </p:nvPicPr>
        <p:blipFill>
          <a:blip r:embed="rId2" cstate="print"/>
          <a:srcRect l="22917" t="30370" r="15112" b="4444"/>
          <a:stretch>
            <a:fillRect/>
          </a:stretch>
        </p:blipFill>
        <p:spPr bwMode="auto">
          <a:xfrm rot="10800000" flipH="1" flipV="1">
            <a:off x="-1" y="1447800"/>
            <a:ext cx="9144001" cy="5410199"/>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AguaClara in Honduras</a:t>
            </a:r>
            <a:endParaRPr lang="en-US" dirty="0"/>
          </a:p>
        </p:txBody>
      </p:sp>
      <p:pic>
        <p:nvPicPr>
          <p:cNvPr id="3" name="Picture 4" descr="IMGP4839"/>
          <p:cNvPicPr>
            <a:picLocks noChangeAspect="1" noChangeArrowheads="1"/>
          </p:cNvPicPr>
          <p:nvPr/>
        </p:nvPicPr>
        <p:blipFill>
          <a:blip r:embed="rId3" cstate="print"/>
          <a:srcRect/>
          <a:stretch>
            <a:fillRect/>
          </a:stretch>
        </p:blipFill>
        <p:spPr bwMode="auto">
          <a:xfrm>
            <a:off x="4724400" y="3581400"/>
            <a:ext cx="1295400" cy="971550"/>
          </a:xfrm>
          <a:prstGeom prst="rect">
            <a:avLst/>
          </a:prstGeom>
          <a:noFill/>
        </p:spPr>
      </p:pic>
      <p:pic>
        <p:nvPicPr>
          <p:cNvPr id="4" name="Picture 5" descr="Honduras 154"/>
          <p:cNvPicPr>
            <a:picLocks noChangeAspect="1" noChangeArrowheads="1"/>
          </p:cNvPicPr>
          <p:nvPr/>
        </p:nvPicPr>
        <p:blipFill>
          <a:blip r:embed="rId4" cstate="print"/>
          <a:srcRect/>
          <a:stretch>
            <a:fillRect/>
          </a:stretch>
        </p:blipFill>
        <p:spPr bwMode="auto">
          <a:xfrm>
            <a:off x="5791200" y="5105400"/>
            <a:ext cx="1295400" cy="854075"/>
          </a:xfrm>
          <a:prstGeom prst="rect">
            <a:avLst/>
          </a:prstGeom>
          <a:noFill/>
        </p:spPr>
      </p:pic>
      <p:pic>
        <p:nvPicPr>
          <p:cNvPr id="5" name="Picture 6" descr="Marcala%20inauguration"/>
          <p:cNvPicPr>
            <a:picLocks noChangeAspect="1" noChangeArrowheads="1"/>
          </p:cNvPicPr>
          <p:nvPr/>
        </p:nvPicPr>
        <p:blipFill>
          <a:blip r:embed="rId5" cstate="print"/>
          <a:srcRect t="3085" b="-3331"/>
          <a:stretch>
            <a:fillRect/>
          </a:stretch>
        </p:blipFill>
        <p:spPr bwMode="auto">
          <a:xfrm>
            <a:off x="1752600" y="3810000"/>
            <a:ext cx="1143000" cy="857250"/>
          </a:xfrm>
          <a:prstGeom prst="rect">
            <a:avLst/>
          </a:prstGeom>
          <a:noFill/>
        </p:spPr>
      </p:pic>
      <p:pic>
        <p:nvPicPr>
          <p:cNvPr id="6" name="Picture 9"/>
          <p:cNvPicPr>
            <a:picLocks noChangeAspect="1" noChangeArrowheads="1"/>
          </p:cNvPicPr>
          <p:nvPr/>
        </p:nvPicPr>
        <p:blipFill>
          <a:blip r:embed="rId6" cstate="print"/>
          <a:srcRect/>
          <a:stretch>
            <a:fillRect/>
          </a:stretch>
        </p:blipFill>
        <p:spPr bwMode="auto">
          <a:xfrm>
            <a:off x="4495800" y="2667000"/>
            <a:ext cx="1204913" cy="904875"/>
          </a:xfrm>
          <a:prstGeom prst="rect">
            <a:avLst/>
          </a:prstGeom>
          <a:noFill/>
          <a:ln w="9525">
            <a:noFill/>
            <a:miter lim="800000"/>
            <a:headEnd/>
            <a:tailEnd/>
          </a:ln>
          <a:effectLst/>
        </p:spPr>
      </p:pic>
      <p:pic>
        <p:nvPicPr>
          <p:cNvPr id="8" name="Picture 2"/>
          <p:cNvPicPr>
            <a:picLocks noChangeAspect="1" noChangeArrowheads="1"/>
          </p:cNvPicPr>
          <p:nvPr/>
        </p:nvPicPr>
        <p:blipFill>
          <a:blip r:embed="rId7" cstate="print"/>
          <a:srcRect/>
          <a:stretch>
            <a:fillRect/>
          </a:stretch>
        </p:blipFill>
        <p:spPr bwMode="auto">
          <a:xfrm>
            <a:off x="6248400" y="2057400"/>
            <a:ext cx="838200" cy="6286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5"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2" name="Rectangle 4"/>
          <p:cNvSpPr>
            <a:spLocks noGrp="1" noChangeArrowheads="1"/>
          </p:cNvSpPr>
          <p:nvPr>
            <p:ph type="title"/>
          </p:nvPr>
        </p:nvSpPr>
        <p:spPr/>
        <p:txBody>
          <a:bodyPr/>
          <a:lstStyle/>
          <a:p>
            <a:endParaRPr lang="es-HN"/>
          </a:p>
        </p:txBody>
      </p:sp>
      <p:pic>
        <p:nvPicPr>
          <p:cNvPr id="386053"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2" name="Rectangle 4"/>
          <p:cNvSpPr>
            <a:spLocks noGrp="1" noChangeArrowheads="1"/>
          </p:cNvSpPr>
          <p:nvPr>
            <p:ph type="title"/>
          </p:nvPr>
        </p:nvSpPr>
        <p:spPr/>
        <p:txBody>
          <a:bodyPr/>
          <a:lstStyle/>
          <a:p>
            <a:endParaRPr lang="es-HN"/>
          </a:p>
        </p:txBody>
      </p:sp>
      <p:pic>
        <p:nvPicPr>
          <p:cNvPr id="401413"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DSC0195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7651" name="Title 2"/>
          <p:cNvSpPr>
            <a:spLocks noGrp="1"/>
          </p:cNvSpPr>
          <p:nvPr>
            <p:ph type="title"/>
          </p:nvPr>
        </p:nvSpPr>
        <p:spPr/>
        <p:txBody>
          <a:bodyPr/>
          <a:lstStyle/>
          <a:p>
            <a:pPr eaLnBrk="1" hangingPunct="1"/>
            <a:r>
              <a:rPr lang="es-HN" smtClean="0"/>
              <a:t>Cuatro Comunidades Plant</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DSC0202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8675" name="Title 2"/>
          <p:cNvSpPr>
            <a:spLocks noGrp="1"/>
          </p:cNvSpPr>
          <p:nvPr>
            <p:ph type="title"/>
          </p:nvPr>
        </p:nvSpPr>
        <p:spPr/>
        <p:txBody>
          <a:bodyPr/>
          <a:lstStyle/>
          <a:p>
            <a:pPr eaLnBrk="1" hangingPunct="1"/>
            <a:r>
              <a:rPr lang="es-HN" smtClean="0"/>
              <a:t>Chemical tanks</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we?</a:t>
            </a:r>
            <a:endParaRPr lang="en-US" dirty="0"/>
          </a:p>
        </p:txBody>
      </p:sp>
      <p:sp>
        <p:nvSpPr>
          <p:cNvPr id="3" name="Content Placeholder 2"/>
          <p:cNvSpPr>
            <a:spLocks noGrp="1"/>
          </p:cNvSpPr>
          <p:nvPr>
            <p:ph idx="1"/>
          </p:nvPr>
        </p:nvSpPr>
        <p:spPr/>
        <p:txBody>
          <a:bodyPr/>
          <a:lstStyle/>
          <a:p>
            <a:r>
              <a:rPr lang="en-US" dirty="0" smtClean="0"/>
              <a:t>We are group of Cornell students and faculty who are passionate about making the world a better place</a:t>
            </a:r>
            <a:endParaRPr lang="en-US" dirty="0"/>
          </a:p>
        </p:txBody>
      </p:sp>
      <p:pic>
        <p:nvPicPr>
          <p:cNvPr id="320514" name="Picture 2"/>
          <p:cNvPicPr>
            <a:picLocks noChangeAspect="1" noChangeArrowheads="1"/>
          </p:cNvPicPr>
          <p:nvPr/>
        </p:nvPicPr>
        <p:blipFill>
          <a:blip r:embed="rId2" cstate="print"/>
          <a:srcRect/>
          <a:stretch>
            <a:fillRect/>
          </a:stretch>
        </p:blipFill>
        <p:spPr bwMode="auto">
          <a:xfrm>
            <a:off x="4800600" y="3352800"/>
            <a:ext cx="3657600" cy="2743200"/>
          </a:xfrm>
          <a:prstGeom prst="rect">
            <a:avLst/>
          </a:prstGeom>
          <a:noFill/>
          <a:ln w="9525">
            <a:noFill/>
            <a:miter lim="800000"/>
            <a:headEnd/>
            <a:tailEnd/>
          </a:ln>
        </p:spPr>
      </p:pic>
      <p:pic>
        <p:nvPicPr>
          <p:cNvPr id="320515" name="Picture 3"/>
          <p:cNvPicPr>
            <a:picLocks noChangeAspect="1" noChangeArrowheads="1"/>
          </p:cNvPicPr>
          <p:nvPr/>
        </p:nvPicPr>
        <p:blipFill>
          <a:blip r:embed="rId3" cstate="print"/>
          <a:srcRect/>
          <a:stretch>
            <a:fillRect/>
          </a:stretch>
        </p:blipFill>
        <p:spPr bwMode="auto">
          <a:xfrm>
            <a:off x="609600" y="3352800"/>
            <a:ext cx="3657600"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DSC0201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0723" name="Title 2"/>
          <p:cNvSpPr>
            <a:spLocks noGrp="1"/>
          </p:cNvSpPr>
          <p:nvPr>
            <p:ph type="title"/>
          </p:nvPr>
        </p:nvSpPr>
        <p:spPr/>
        <p:txBody>
          <a:bodyPr/>
          <a:lstStyle/>
          <a:p>
            <a:pPr eaLnBrk="1" hangingPunct="1"/>
            <a:r>
              <a:rPr lang="es-HN" smtClean="0"/>
              <a:t>Raw Water (Entrance tank)</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DSC01966.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1747" name="Title 2"/>
          <p:cNvSpPr>
            <a:spLocks noGrp="1"/>
          </p:cNvSpPr>
          <p:nvPr>
            <p:ph type="title"/>
          </p:nvPr>
        </p:nvSpPr>
        <p:spPr/>
        <p:txBody>
          <a:bodyPr/>
          <a:lstStyle/>
          <a:p>
            <a:pPr algn="r" eaLnBrk="1" hangingPunct="1"/>
            <a:r>
              <a:rPr lang="es-HN" smtClean="0"/>
              <a:t>Chemical Doser</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DSC0201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3795" name="Title 2"/>
          <p:cNvSpPr>
            <a:spLocks noGrp="1"/>
          </p:cNvSpPr>
          <p:nvPr>
            <p:ph type="title"/>
          </p:nvPr>
        </p:nvSpPr>
        <p:spPr/>
        <p:txBody>
          <a:bodyPr/>
          <a:lstStyle/>
          <a:p>
            <a:pPr eaLnBrk="1" hangingPunct="1"/>
            <a:r>
              <a:rPr lang="es-HN" smtClean="0"/>
              <a:t>Flocculator</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DSC01959.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5843" name="Title 2"/>
          <p:cNvSpPr>
            <a:spLocks noGrp="1"/>
          </p:cNvSpPr>
          <p:nvPr>
            <p:ph type="title"/>
          </p:nvPr>
        </p:nvSpPr>
        <p:spPr/>
        <p:txBody>
          <a:bodyPr/>
          <a:lstStyle/>
          <a:p>
            <a:pPr eaLnBrk="1" hangingPunct="1"/>
            <a:r>
              <a:rPr lang="es-HN" smtClean="0">
                <a:solidFill>
                  <a:schemeClr val="bg1"/>
                </a:solidFill>
              </a:rPr>
              <a:t>Sedimentation tank</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DSC01956.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9939" name="Title 2"/>
          <p:cNvSpPr>
            <a:spLocks noGrp="1"/>
          </p:cNvSpPr>
          <p:nvPr>
            <p:ph type="title"/>
          </p:nvPr>
        </p:nvSpPr>
        <p:spPr/>
        <p:txBody>
          <a:bodyPr/>
          <a:lstStyle/>
          <a:p>
            <a:pPr eaLnBrk="1" hangingPunct="1"/>
            <a:r>
              <a:rPr lang="es-HN" smtClean="0"/>
              <a:t>Chlorinator</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943600" cy="1143000"/>
          </a:xfrm>
        </p:spPr>
        <p:txBody>
          <a:bodyPr/>
          <a:lstStyle/>
          <a:p>
            <a:r>
              <a:rPr lang="en-US" dirty="0" smtClean="0"/>
              <a:t>Project Expansion</a:t>
            </a:r>
            <a:endParaRPr lang="en-US" dirty="0"/>
          </a:p>
        </p:txBody>
      </p:sp>
      <p:pic>
        <p:nvPicPr>
          <p:cNvPr id="258050" name="Picture 2"/>
          <p:cNvPicPr>
            <a:picLocks noChangeAspect="1" noChangeArrowheads="1"/>
          </p:cNvPicPr>
          <p:nvPr/>
        </p:nvPicPr>
        <p:blipFill>
          <a:blip r:embed="rId2" cstate="print"/>
          <a:srcRect l="21115" t="26415" r="12357" b="2622"/>
          <a:stretch>
            <a:fillRect/>
          </a:stretch>
        </p:blipFill>
        <p:spPr bwMode="auto">
          <a:xfrm>
            <a:off x="0" y="1371600"/>
            <a:ext cx="9144000" cy="5486400"/>
          </a:xfrm>
          <a:prstGeom prst="rect">
            <a:avLst/>
          </a:prstGeom>
          <a:noFill/>
          <a:ln w="9525">
            <a:noFill/>
            <a:miter lim="800000"/>
            <a:headEnd/>
            <a:tailEnd/>
          </a:ln>
        </p:spPr>
      </p:pic>
      <p:grpSp>
        <p:nvGrpSpPr>
          <p:cNvPr id="3" name="Group 4"/>
          <p:cNvGrpSpPr>
            <a:grpSpLocks/>
          </p:cNvGrpSpPr>
          <p:nvPr/>
        </p:nvGrpSpPr>
        <p:grpSpPr bwMode="auto">
          <a:xfrm>
            <a:off x="6477000" y="0"/>
            <a:ext cx="2667000" cy="1333500"/>
            <a:chOff x="336" y="1248"/>
            <a:chExt cx="4992" cy="2496"/>
          </a:xfrm>
        </p:grpSpPr>
        <p:pic>
          <p:nvPicPr>
            <p:cNvPr id="6" name="Picture 5"/>
            <p:cNvPicPr>
              <a:picLocks noChangeAspect="1" noChangeArrowheads="1"/>
            </p:cNvPicPr>
            <p:nvPr/>
          </p:nvPicPr>
          <p:blipFill>
            <a:blip r:embed="rId3" cstate="print"/>
            <a:srcRect/>
            <a:stretch>
              <a:fillRect/>
            </a:stretch>
          </p:blipFill>
          <p:spPr bwMode="auto">
            <a:xfrm>
              <a:off x="336" y="1248"/>
              <a:ext cx="2496" cy="2496"/>
            </a:xfrm>
            <a:prstGeom prst="rect">
              <a:avLst/>
            </a:prstGeom>
            <a:noFill/>
            <a:ln w="9525">
              <a:noFill/>
              <a:miter lim="800000"/>
              <a:headEnd/>
              <a:tailEnd/>
            </a:ln>
            <a:effectLst/>
          </p:spPr>
        </p:pic>
        <p:pic>
          <p:nvPicPr>
            <p:cNvPr id="7" name="Picture 6"/>
            <p:cNvPicPr>
              <a:picLocks noChangeAspect="1" noChangeArrowheads="1"/>
            </p:cNvPicPr>
            <p:nvPr/>
          </p:nvPicPr>
          <p:blipFill>
            <a:blip r:embed="rId4" cstate="print"/>
            <a:srcRect/>
            <a:stretch>
              <a:fillRect/>
            </a:stretch>
          </p:blipFill>
          <p:spPr bwMode="auto">
            <a:xfrm>
              <a:off x="2832" y="1248"/>
              <a:ext cx="2496" cy="2496"/>
            </a:xfrm>
            <a:prstGeom prst="rect">
              <a:avLst/>
            </a:prstGeom>
            <a:noFill/>
            <a:ln w="9525">
              <a:noFill/>
              <a:miter lim="800000"/>
              <a:headEnd/>
              <a:tailEnd/>
            </a:ln>
            <a:effectLst/>
          </p:spPr>
        </p:pic>
      </p:grpSp>
      <p:pic>
        <p:nvPicPr>
          <p:cNvPr id="258051"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2362200" y="3581400"/>
            <a:ext cx="511041" cy="508000"/>
          </a:xfrm>
          <a:prstGeom prst="rect">
            <a:avLst/>
          </a:prstGeom>
          <a:noFill/>
          <a:ln w="9525">
            <a:noFill/>
            <a:miter lim="800000"/>
            <a:headEnd/>
            <a:tailEnd/>
          </a:ln>
        </p:spPr>
      </p:pic>
      <p:pic>
        <p:nvPicPr>
          <p:cNvPr id="11"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2667000" y="3810000"/>
            <a:ext cx="511041" cy="508000"/>
          </a:xfrm>
          <a:prstGeom prst="rect">
            <a:avLst/>
          </a:prstGeom>
          <a:noFill/>
          <a:ln w="9525">
            <a:noFill/>
            <a:miter lim="800000"/>
            <a:headEnd/>
            <a:tailEnd/>
          </a:ln>
        </p:spPr>
      </p:pic>
      <p:pic>
        <p:nvPicPr>
          <p:cNvPr id="12"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191000" y="4495800"/>
            <a:ext cx="511041" cy="508000"/>
          </a:xfrm>
          <a:prstGeom prst="rect">
            <a:avLst/>
          </a:prstGeom>
          <a:noFill/>
          <a:ln w="9525">
            <a:noFill/>
            <a:miter lim="800000"/>
            <a:headEnd/>
            <a:tailEnd/>
          </a:ln>
        </p:spPr>
      </p:pic>
      <p:pic>
        <p:nvPicPr>
          <p:cNvPr id="13"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648200" y="5410200"/>
            <a:ext cx="511041" cy="508000"/>
          </a:xfrm>
          <a:prstGeom prst="rect">
            <a:avLst/>
          </a:prstGeom>
          <a:noFill/>
          <a:ln w="9525">
            <a:noFill/>
            <a:miter lim="800000"/>
            <a:headEnd/>
            <a:tailEnd/>
          </a:ln>
        </p:spPr>
      </p:pic>
      <p:pic>
        <p:nvPicPr>
          <p:cNvPr id="14"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191000" y="6172200"/>
            <a:ext cx="511041" cy="508000"/>
          </a:xfrm>
          <a:prstGeom prst="rect">
            <a:avLst/>
          </a:prstGeom>
          <a:noFill/>
          <a:ln w="9525">
            <a:noFill/>
            <a:miter lim="800000"/>
            <a:headEnd/>
            <a:tailEnd/>
          </a:ln>
        </p:spPr>
      </p:pic>
      <p:pic>
        <p:nvPicPr>
          <p:cNvPr id="15"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5638800" y="2819400"/>
            <a:ext cx="511041" cy="508000"/>
          </a:xfrm>
          <a:prstGeom prst="rect">
            <a:avLst/>
          </a:prstGeom>
          <a:noFill/>
          <a:ln w="9525">
            <a:noFill/>
            <a:miter lim="800000"/>
            <a:headEnd/>
            <a:tailEnd/>
          </a:ln>
        </p:spPr>
      </p:pic>
      <p:pic>
        <p:nvPicPr>
          <p:cNvPr id="16" name="Picture 6"/>
          <p:cNvPicPr>
            <a:picLocks noChangeAspect="1" noChangeArrowheads="1"/>
          </p:cNvPicPr>
          <p:nvPr/>
        </p:nvPicPr>
        <p:blipFill>
          <a:blip r:embed="rId6" cstate="print">
            <a:clrChange>
              <a:clrFrom>
                <a:srgbClr val="C6C3C6"/>
              </a:clrFrom>
              <a:clrTo>
                <a:srgbClr val="C6C3C6">
                  <a:alpha val="0"/>
                </a:srgbClr>
              </a:clrTo>
            </a:clrChange>
          </a:blip>
          <a:srcRect/>
          <a:stretch>
            <a:fillRect/>
          </a:stretch>
        </p:blipFill>
        <p:spPr bwMode="auto">
          <a:xfrm>
            <a:off x="6139434" y="1600200"/>
            <a:ext cx="3004566" cy="2133600"/>
          </a:xfrm>
          <a:prstGeom prst="rect">
            <a:avLst/>
          </a:prstGeom>
          <a:noFill/>
          <a:ln w="12700">
            <a:noFill/>
            <a:miter lim="800000"/>
            <a:headEnd type="none" w="lg" len="med"/>
            <a:tailEnd type="none" w="lg" len="me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cstate="print"/>
          <a:srcRect/>
          <a:stretch>
            <a:fillRect/>
          </a:stretch>
        </p:blipFill>
        <p:spPr bwMode="auto">
          <a:xfrm>
            <a:off x="152400" y="1676400"/>
            <a:ext cx="4641850" cy="4725988"/>
          </a:xfrm>
          <a:prstGeom prst="rect">
            <a:avLst/>
          </a:prstGeom>
          <a:noFill/>
          <a:ln w="12700">
            <a:noFill/>
            <a:miter lim="800000"/>
            <a:headEnd type="none" w="lg" len="med"/>
            <a:tailEnd type="none" w="lg" len="med"/>
          </a:ln>
          <a:effectLst/>
        </p:spPr>
      </p:pic>
      <p:sp>
        <p:nvSpPr>
          <p:cNvPr id="125955" name="Rectangle 3"/>
          <p:cNvSpPr>
            <a:spLocks noGrp="1" noChangeArrowheads="1"/>
          </p:cNvSpPr>
          <p:nvPr>
            <p:ph type="title"/>
          </p:nvPr>
        </p:nvSpPr>
        <p:spPr/>
        <p:txBody>
          <a:bodyPr/>
          <a:lstStyle/>
          <a:p>
            <a:r>
              <a:rPr lang="en-US"/>
              <a:t>Why we do what we do...</a:t>
            </a:r>
          </a:p>
        </p:txBody>
      </p:sp>
      <p:pic>
        <p:nvPicPr>
          <p:cNvPr id="125957" name="Picture 5"/>
          <p:cNvPicPr>
            <a:picLocks noChangeAspect="1" noChangeArrowheads="1"/>
          </p:cNvPicPr>
          <p:nvPr/>
        </p:nvPicPr>
        <p:blipFill>
          <a:blip r:embed="rId4" cstate="print"/>
          <a:srcRect/>
          <a:stretch>
            <a:fillRect/>
          </a:stretch>
        </p:blipFill>
        <p:spPr bwMode="auto">
          <a:xfrm>
            <a:off x="5029200" y="1676400"/>
            <a:ext cx="4000500" cy="4724400"/>
          </a:xfrm>
          <a:prstGeom prst="rect">
            <a:avLst/>
          </a:prstGeom>
          <a:noFill/>
          <a:ln w="9525">
            <a:noFill/>
            <a:miter lim="800000"/>
            <a:headEnd/>
            <a:tailEnd/>
          </a:ln>
          <a:effectLst/>
        </p:spPr>
      </p:pic>
      <p:sp>
        <p:nvSpPr>
          <p:cNvPr id="125958" name="Text Box 6"/>
          <p:cNvSpPr txBox="1">
            <a:spLocks noChangeArrowheads="1"/>
          </p:cNvSpPr>
          <p:nvPr/>
        </p:nvSpPr>
        <p:spPr bwMode="auto">
          <a:xfrm>
            <a:off x="1295400" y="6491288"/>
            <a:ext cx="4972050" cy="366712"/>
          </a:xfrm>
          <a:prstGeom prst="rect">
            <a:avLst/>
          </a:prstGeom>
          <a:noFill/>
          <a:ln w="9525">
            <a:noFill/>
            <a:miter lim="800000"/>
            <a:headEnd/>
            <a:tailEnd/>
          </a:ln>
          <a:effectLst/>
        </p:spPr>
        <p:txBody>
          <a:bodyPr wrap="none">
            <a:spAutoFit/>
          </a:bodyPr>
          <a:lstStyle/>
          <a:p>
            <a:r>
              <a:rPr lang="en-US" b="1"/>
              <a:t>Find out more at </a:t>
            </a:r>
            <a:r>
              <a:rPr lang="en-US" b="1">
                <a:hlinkClick r:id="rId5"/>
              </a:rPr>
              <a:t>AguaClara.cee.cornell.edu</a:t>
            </a:r>
            <a:r>
              <a:rPr lang="en-US" b="1"/>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projects</a:t>
            </a:r>
            <a:endParaRPr lang="en-US" dirty="0"/>
          </a:p>
        </p:txBody>
      </p:sp>
      <p:sp>
        <p:nvSpPr>
          <p:cNvPr id="3" name="Content Placeholder 2"/>
          <p:cNvSpPr>
            <a:spLocks noGrp="1"/>
          </p:cNvSpPr>
          <p:nvPr>
            <p:ph idx="1"/>
          </p:nvPr>
        </p:nvSpPr>
        <p:spPr/>
        <p:txBody>
          <a:bodyPr/>
          <a:lstStyle/>
          <a:p>
            <a:r>
              <a:rPr lang="en-US" dirty="0" smtClean="0"/>
              <a:t>Flocculator energy dissipation rate measurements using PIV</a:t>
            </a:r>
          </a:p>
          <a:p>
            <a:r>
              <a:rPr lang="en-US" dirty="0" smtClean="0"/>
              <a:t>Inlet manifold flow distribution measurements using ADV</a:t>
            </a:r>
          </a:p>
          <a:p>
            <a:r>
              <a:rPr lang="en-US" dirty="0" smtClean="0"/>
              <a:t>Filtration</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Flocculator energy dissipation rate measurements using PIV</a:t>
            </a:r>
            <a:endParaRPr lang="en-US" dirty="0"/>
          </a:p>
        </p:txBody>
      </p:sp>
      <p:sp>
        <p:nvSpPr>
          <p:cNvPr id="3" name="Content Placeholder 2"/>
          <p:cNvSpPr>
            <a:spLocks noGrp="1"/>
          </p:cNvSpPr>
          <p:nvPr>
            <p:ph idx="1"/>
          </p:nvPr>
        </p:nvSpPr>
        <p:spPr/>
        <p:txBody>
          <a:bodyPr/>
          <a:lstStyle/>
          <a:p>
            <a:r>
              <a:rPr lang="en-US" dirty="0" smtClean="0"/>
              <a:t>Conduct laboratory studies using Particle Image </a:t>
            </a:r>
            <a:r>
              <a:rPr lang="en-US" dirty="0" err="1" smtClean="0"/>
              <a:t>Velocimetry</a:t>
            </a:r>
            <a:r>
              <a:rPr lang="en-US" dirty="0" smtClean="0"/>
              <a:t> to measure the energy dissipation rate in a vertical flow flocculator</a:t>
            </a:r>
          </a:p>
          <a:p>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Inlet manifold flow distribution measurements using ADV</a:t>
            </a:r>
            <a:endParaRPr lang="en-US" dirty="0"/>
          </a:p>
        </p:txBody>
      </p:sp>
      <p:sp>
        <p:nvSpPr>
          <p:cNvPr id="3" name="Content Placeholder 2"/>
          <p:cNvSpPr>
            <a:spLocks noGrp="1"/>
          </p:cNvSpPr>
          <p:nvPr>
            <p:ph idx="1"/>
          </p:nvPr>
        </p:nvSpPr>
        <p:spPr>
          <a:xfrm>
            <a:off x="457200" y="1600200"/>
            <a:ext cx="5638800" cy="4525963"/>
          </a:xfrm>
        </p:spPr>
        <p:txBody>
          <a:bodyPr/>
          <a:lstStyle/>
          <a:p>
            <a:r>
              <a:rPr lang="en-US" dirty="0" smtClean="0"/>
              <a:t>Single pipe with orifices </a:t>
            </a:r>
          </a:p>
          <a:p>
            <a:r>
              <a:rPr lang="en-US" dirty="0" smtClean="0"/>
              <a:t>Goal is to get same velocity from each orifice</a:t>
            </a:r>
          </a:p>
          <a:p>
            <a:r>
              <a:rPr lang="en-US" dirty="0" smtClean="0"/>
              <a:t>Will likely need to use a tapered geometry</a:t>
            </a:r>
          </a:p>
          <a:p>
            <a:r>
              <a:rPr lang="en-US" dirty="0" smtClean="0"/>
              <a:t>Laboratory study to measure the actual port velocities</a:t>
            </a:r>
            <a:endParaRPr lang="en-US" dirty="0"/>
          </a:p>
        </p:txBody>
      </p:sp>
      <p:pic>
        <p:nvPicPr>
          <p:cNvPr id="325634" name="Picture 2"/>
          <p:cNvPicPr>
            <a:picLocks noChangeAspect="1" noChangeArrowheads="1"/>
          </p:cNvPicPr>
          <p:nvPr/>
        </p:nvPicPr>
        <p:blipFill>
          <a:blip r:embed="rId2" cstate="print"/>
          <a:srcRect/>
          <a:stretch>
            <a:fillRect/>
          </a:stretch>
        </p:blipFill>
        <p:spPr bwMode="auto">
          <a:xfrm rot="16200000">
            <a:off x="5632450" y="2520950"/>
            <a:ext cx="3708400" cy="27813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 Drinking Water</a:t>
            </a:r>
            <a:endParaRPr lang="en-US" dirty="0"/>
          </a:p>
        </p:txBody>
      </p:sp>
      <p:sp>
        <p:nvSpPr>
          <p:cNvPr id="3" name="Content Placeholder 2"/>
          <p:cNvSpPr>
            <a:spLocks noGrp="1"/>
          </p:cNvSpPr>
          <p:nvPr>
            <p:ph idx="1"/>
          </p:nvPr>
        </p:nvSpPr>
        <p:spPr/>
        <p:txBody>
          <a:bodyPr/>
          <a:lstStyle/>
          <a:p>
            <a:r>
              <a:rPr lang="en-US" dirty="0" smtClean="0"/>
              <a:t>We have chosen to use our skills to tackle one of the planet’s great needs: safe drinking water</a:t>
            </a:r>
          </a:p>
          <a:p>
            <a:r>
              <a:rPr lang="en-US" dirty="0" smtClean="0"/>
              <a:t>We conduct research and design high performing – low cost municipal scale drinking water treatment plants that remove turbidity and pathogens</a:t>
            </a:r>
          </a:p>
          <a:p>
            <a:r>
              <a:rPr lang="en-US" dirty="0" smtClean="0"/>
              <a:t>We have developed an innovative approach that has already proven to be successful</a:t>
            </a: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Tapered Manifold</a:t>
            </a:r>
            <a:endParaRPr lang="en-US" dirty="0"/>
          </a:p>
        </p:txBody>
      </p:sp>
      <p:sp>
        <p:nvSpPr>
          <p:cNvPr id="5" name="Can 4"/>
          <p:cNvSpPr/>
          <p:nvPr/>
        </p:nvSpPr>
        <p:spPr>
          <a:xfrm rot="16200000">
            <a:off x="5981700" y="3787140"/>
            <a:ext cx="609600" cy="1447800"/>
          </a:xfrm>
          <a:prstGeom prst="can">
            <a:avLst>
              <a:gd name="adj" fmla="val 36718"/>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an 7"/>
          <p:cNvSpPr/>
          <p:nvPr/>
        </p:nvSpPr>
        <p:spPr>
          <a:xfrm rot="16200000">
            <a:off x="4838700" y="3787140"/>
            <a:ext cx="457200" cy="1447800"/>
          </a:xfrm>
          <a:prstGeom prst="can">
            <a:avLst>
              <a:gd name="adj" fmla="val 34374"/>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n 8"/>
          <p:cNvSpPr/>
          <p:nvPr/>
        </p:nvSpPr>
        <p:spPr>
          <a:xfrm rot="16200000">
            <a:off x="3657600" y="3825240"/>
            <a:ext cx="304800" cy="1371600"/>
          </a:xfrm>
          <a:prstGeom prst="can">
            <a:avLst>
              <a:gd name="adj" fmla="val 29687"/>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n 5"/>
          <p:cNvSpPr/>
          <p:nvPr/>
        </p:nvSpPr>
        <p:spPr>
          <a:xfrm rot="16200000">
            <a:off x="2552700" y="3939540"/>
            <a:ext cx="152400" cy="1143000"/>
          </a:xfrm>
          <a:prstGeom prst="can">
            <a:avLst>
              <a:gd name="adj" fmla="val 35936"/>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15"/>
          <p:cNvGrpSpPr/>
          <p:nvPr/>
        </p:nvGrpSpPr>
        <p:grpSpPr>
          <a:xfrm>
            <a:off x="1600200" y="4216638"/>
            <a:ext cx="5448300" cy="609600"/>
            <a:chOff x="1524000" y="4114800"/>
            <a:chExt cx="5448300" cy="609600"/>
          </a:xfrm>
        </p:grpSpPr>
        <p:sp>
          <p:nvSpPr>
            <p:cNvPr id="17" name="Can 16"/>
            <p:cNvSpPr/>
            <p:nvPr/>
          </p:nvSpPr>
          <p:spPr>
            <a:xfrm rot="16200000">
              <a:off x="4019550" y="1771650"/>
              <a:ext cx="609600" cy="5295900"/>
            </a:xfrm>
            <a:prstGeom prst="can">
              <a:avLst>
                <a:gd name="adj" fmla="val 23336"/>
              </a:avLst>
            </a:prstGeom>
            <a:solidFill>
              <a:schemeClr val="bg1">
                <a:lumMod val="85000"/>
              </a:schemeClr>
            </a:solidFill>
            <a:ln>
              <a:solidFill>
                <a:schemeClr val="bg1">
                  <a:lumMod val="65000"/>
                </a:schemeClr>
              </a:solidFill>
            </a:ln>
            <a:effectLst>
              <a:outerShdw blurRad="50800" dist="254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3"/>
            </p:cNvCxnSpPr>
            <p:nvPr/>
          </p:nvCxnSpPr>
          <p:spPr>
            <a:xfrm>
              <a:off x="1804988" y="4267200"/>
              <a:ext cx="5167312" cy="152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7" idx="3"/>
              <a:endCxn id="17" idx="0"/>
            </p:cNvCxnSpPr>
            <p:nvPr/>
          </p:nvCxnSpPr>
          <p:spPr>
            <a:xfrm flipH="1">
              <a:off x="1818656" y="4419600"/>
              <a:ext cx="515364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Arc 19"/>
            <p:cNvSpPr/>
            <p:nvPr/>
          </p:nvSpPr>
          <p:spPr>
            <a:xfrm rot="13637298">
              <a:off x="2206134" y="4259609"/>
              <a:ext cx="224950" cy="205678"/>
            </a:xfrm>
            <a:prstGeom prst="arc">
              <a:avLst>
                <a:gd name="adj1" fmla="val 16645101"/>
                <a:gd name="adj2" fmla="val 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Curved Connector 20"/>
            <p:cNvCxnSpPr/>
            <p:nvPr/>
          </p:nvCxnSpPr>
          <p:spPr>
            <a:xfrm>
              <a:off x="1524000" y="4314855"/>
              <a:ext cx="685800" cy="27055"/>
            </a:xfrm>
            <a:prstGeom prst="curved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grpSp>
      <p:grpSp>
        <p:nvGrpSpPr>
          <p:cNvPr id="10" name="Group 27"/>
          <p:cNvGrpSpPr/>
          <p:nvPr/>
        </p:nvGrpSpPr>
        <p:grpSpPr>
          <a:xfrm rot="21332049">
            <a:off x="1544024" y="5407176"/>
            <a:ext cx="5822950" cy="741363"/>
            <a:chOff x="1524000" y="5410200"/>
            <a:chExt cx="5822950" cy="741363"/>
          </a:xfrm>
          <a:effectLst>
            <a:outerShdw blurRad="50800" dist="25400" dir="2700000" algn="tl" rotWithShape="0">
              <a:prstClr val="black">
                <a:alpha val="25000"/>
              </a:prstClr>
            </a:outerShdw>
          </a:effectLst>
        </p:grpSpPr>
        <p:pic>
          <p:nvPicPr>
            <p:cNvPr id="29" name="Picture 3"/>
            <p:cNvPicPr>
              <a:picLocks noChangeAspect="1" noChangeArrowheads="1"/>
            </p:cNvPicPr>
            <p:nvPr/>
          </p:nvPicPr>
          <p:blipFill>
            <a:blip r:embed="rId2" cstate="print">
              <a:lum bright="7000"/>
            </a:blip>
            <a:srcRect/>
            <a:stretch>
              <a:fillRect/>
            </a:stretch>
          </p:blipFill>
          <p:spPr bwMode="auto">
            <a:xfrm>
              <a:off x="1524000" y="5791200"/>
              <a:ext cx="5822950" cy="360363"/>
            </a:xfrm>
            <a:prstGeom prst="rect">
              <a:avLst/>
            </a:prstGeom>
            <a:noFill/>
            <a:ln w="9525">
              <a:noFill/>
              <a:miter lim="800000"/>
              <a:headEnd/>
              <a:tailEnd/>
            </a:ln>
            <a:effectLst/>
          </p:spPr>
        </p:pic>
        <p:pic>
          <p:nvPicPr>
            <p:cNvPr id="30" name="Picture 3"/>
            <p:cNvPicPr>
              <a:picLocks noChangeAspect="1" noChangeArrowheads="1"/>
            </p:cNvPicPr>
            <p:nvPr/>
          </p:nvPicPr>
          <p:blipFill>
            <a:blip r:embed="rId2" cstate="print">
              <a:lum bright="7000"/>
            </a:blip>
            <a:srcRect/>
            <a:stretch>
              <a:fillRect/>
            </a:stretch>
          </p:blipFill>
          <p:spPr bwMode="auto">
            <a:xfrm flipV="1">
              <a:off x="1524000" y="5410200"/>
              <a:ext cx="5822950" cy="381000"/>
            </a:xfrm>
            <a:prstGeom prst="rect">
              <a:avLst/>
            </a:prstGeom>
            <a:noFill/>
            <a:ln w="9525">
              <a:noFill/>
              <a:miter lim="800000"/>
              <a:headEnd/>
              <a:tailEnd/>
            </a:ln>
            <a:effectLst/>
          </p:spPr>
        </p:pic>
        <p:cxnSp>
          <p:nvCxnSpPr>
            <p:cNvPr id="31" name="Straight Connector 30"/>
            <p:cNvCxnSpPr/>
            <p:nvPr/>
          </p:nvCxnSpPr>
          <p:spPr>
            <a:xfrm>
              <a:off x="1714500" y="5791200"/>
              <a:ext cx="5372100" cy="1905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1143000" y="4339530"/>
            <a:ext cx="381000" cy="400110"/>
          </a:xfrm>
          <a:prstGeom prst="rect">
            <a:avLst/>
          </a:prstGeom>
          <a:noFill/>
        </p:spPr>
        <p:txBody>
          <a:bodyPr wrap="square" rtlCol="0">
            <a:spAutoFit/>
          </a:bodyPr>
          <a:lstStyle/>
          <a:p>
            <a:r>
              <a:rPr lang="en-US" sz="2000" dirty="0" smtClean="0">
                <a:latin typeface="Symbol" pitchFamily="18" charset="2"/>
              </a:rPr>
              <a:t>q</a:t>
            </a:r>
            <a:endParaRPr lang="en-US" sz="2000" b="1" dirty="0">
              <a:effectLst>
                <a:outerShdw blurRad="50800" dist="38100" dir="2700000" algn="tl" rotWithShape="0">
                  <a:prstClr val="black">
                    <a:alpha val="40000"/>
                  </a:prstClr>
                </a:outerShdw>
              </a:effectLst>
            </a:endParaRPr>
          </a:p>
        </p:txBody>
      </p:sp>
      <p:sp>
        <p:nvSpPr>
          <p:cNvPr id="37" name="Content Placeholder 2"/>
          <p:cNvSpPr>
            <a:spLocks noGrp="1"/>
          </p:cNvSpPr>
          <p:nvPr>
            <p:ph sz="quarter" idx="1"/>
          </p:nvPr>
        </p:nvSpPr>
        <p:spPr>
          <a:xfrm>
            <a:off x="457200" y="1615440"/>
            <a:ext cx="8229600" cy="2651760"/>
          </a:xfrm>
        </p:spPr>
        <p:txBody>
          <a:bodyPr/>
          <a:lstStyle/>
          <a:p>
            <a:r>
              <a:rPr lang="en-US" dirty="0" smtClean="0"/>
              <a:t>Using a series of standard pipe sizes is possible, but minor losses are prevalent and transitioning with a level base is difficult.</a:t>
            </a:r>
          </a:p>
          <a:p>
            <a:r>
              <a:rPr lang="en-US" dirty="0" smtClean="0"/>
              <a:t>Our idea: Cut pipes at an angle </a:t>
            </a:r>
            <a:r>
              <a:rPr lang="en-US" dirty="0" smtClean="0">
                <a:latin typeface="Symbol" pitchFamily="18" charset="2"/>
              </a:rPr>
              <a:t>q</a:t>
            </a:r>
            <a:r>
              <a:rPr lang="en-US" dirty="0" smtClean="0"/>
              <a:t> to easily create a tapered pipe</a:t>
            </a:r>
          </a:p>
        </p:txBody>
      </p:sp>
      <p:sp>
        <p:nvSpPr>
          <p:cNvPr id="36" name="TextBox 35"/>
          <p:cNvSpPr txBox="1"/>
          <p:nvPr/>
        </p:nvSpPr>
        <p:spPr>
          <a:xfrm>
            <a:off x="5410200" y="6488668"/>
            <a:ext cx="3733800" cy="369332"/>
          </a:xfrm>
          <a:prstGeom prst="rect">
            <a:avLst/>
          </a:prstGeom>
          <a:noFill/>
        </p:spPr>
        <p:txBody>
          <a:bodyPr wrap="square" rtlCol="0">
            <a:spAutoFit/>
          </a:bodyPr>
          <a:lstStyle/>
          <a:p>
            <a:r>
              <a:rPr lang="en-US" dirty="0" smtClean="0"/>
              <a:t>Team Ripples CEE 4540 Fall 2009</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0" nodeType="clickEffect">
                                  <p:stCondLst>
                                    <p:cond delay="0"/>
                                  </p:stCondLst>
                                  <p:childTnLst>
                                    <p:animMotion origin="layout" path="M -3.33333E-6 1.11022E-16 L -3.33333E-6 0.03333 " pathEditMode="relative" rAng="0" ptsTypes="AA">
                                      <p:cBhvr>
                                        <p:cTn id="20" dur="1000" fill="hold"/>
                                        <p:tgtEl>
                                          <p:spTgt spid="6"/>
                                        </p:tgtEl>
                                        <p:attrNameLst>
                                          <p:attrName>ppt_x</p:attrName>
                                          <p:attrName>ppt_y</p:attrName>
                                        </p:attrNameLst>
                                      </p:cBhvr>
                                      <p:rCtr x="0" y="17"/>
                                    </p:animMotion>
                                  </p:childTnLst>
                                </p:cTn>
                              </p:par>
                              <p:par>
                                <p:cTn id="21" presetID="42" presetClass="path" presetSubtype="0" accel="50000" decel="50000" fill="hold" grpId="0" nodeType="withEffect">
                                  <p:stCondLst>
                                    <p:cond delay="0"/>
                                  </p:stCondLst>
                                  <p:childTnLst>
                                    <p:animMotion origin="layout" path="M 3.33333E-6 1.11022E-16 L 3.33333E-6 0.02222 " pathEditMode="relative" rAng="0" ptsTypes="AA">
                                      <p:cBhvr>
                                        <p:cTn id="22" dur="1000" fill="hold"/>
                                        <p:tgtEl>
                                          <p:spTgt spid="9"/>
                                        </p:tgtEl>
                                        <p:attrNameLst>
                                          <p:attrName>ppt_x</p:attrName>
                                          <p:attrName>ppt_y</p:attrName>
                                        </p:attrNameLst>
                                      </p:cBhvr>
                                      <p:rCtr x="0" y="11"/>
                                    </p:animMotion>
                                  </p:childTnLst>
                                </p:cTn>
                              </p:par>
                              <p:par>
                                <p:cTn id="23" presetID="42" presetClass="path" presetSubtype="0" accel="50000" decel="50000" fill="hold" grpId="0" nodeType="withEffect">
                                  <p:stCondLst>
                                    <p:cond delay="0"/>
                                  </p:stCondLst>
                                  <p:childTnLst>
                                    <p:animMotion origin="layout" path="M 0 1.11111E-6 L 0 0.01111 " pathEditMode="relative" rAng="0" ptsTypes="AA">
                                      <p:cBhvr>
                                        <p:cTn id="24" dur="1000" fill="hold"/>
                                        <p:tgtEl>
                                          <p:spTgt spid="8"/>
                                        </p:tgtEl>
                                        <p:attrNameLst>
                                          <p:attrName>ppt_x</p:attrName>
                                          <p:attrName>ppt_y</p:attrName>
                                        </p:attrNameLst>
                                      </p:cBhvr>
                                      <p:rCtr x="0" y="6"/>
                                    </p:animMotion>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par>
                                <p:cTn id="42" presetID="10" presetClass="entr" presetSubtype="0" fill="hold" nodeType="withEffect">
                                  <p:stCondLst>
                                    <p:cond delay="0"/>
                                  </p:stCondLst>
                                  <p:childTnLst>
                                    <p:set>
                                      <p:cBhvr>
                                        <p:cTn id="43" dur="1" fill="hold">
                                          <p:stCondLst>
                                            <p:cond delay="0"/>
                                          </p:stCondLst>
                                        </p:cTn>
                                        <p:tgtEl>
                                          <p:spTgt spid="37">
                                            <p:txEl>
                                              <p:pRg st="1" end="1"/>
                                            </p:txEl>
                                          </p:spTgt>
                                        </p:tgtEl>
                                        <p:attrNameLst>
                                          <p:attrName>style.visibility</p:attrName>
                                        </p:attrNameLst>
                                      </p:cBhvr>
                                      <p:to>
                                        <p:strVal val="visible"/>
                                      </p:to>
                                    </p:set>
                                    <p:animEffect transition="in" filter="fade">
                                      <p:cBhvr>
                                        <p:cTn id="44" dur="500"/>
                                        <p:tgtEl>
                                          <p:spTgt spid="37">
                                            <p:txEl>
                                              <p:pRg st="1" end="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childTnLst>
                                </p:cTn>
                              </p:par>
                              <p:par>
                                <p:cTn id="48" presetID="10"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4"/>
                                        </p:tgtEl>
                                      </p:cBhvr>
                                    </p:animEffect>
                                    <p:set>
                                      <p:cBhvr>
                                        <p:cTn id="58" dur="1" fill="hold">
                                          <p:stCondLst>
                                            <p:cond delay="499"/>
                                          </p:stCondLst>
                                        </p:cTn>
                                        <p:tgtEl>
                                          <p:spTgt spid="4"/>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8" grpId="1" animBg="1"/>
      <p:bldP spid="9" grpId="0" animBg="1"/>
      <p:bldP spid="9" grpId="1" animBg="1"/>
      <p:bldP spid="6" grpId="0" animBg="1"/>
      <p:bldP spid="6" grpId="1" animBg="1"/>
      <p:bldP spid="3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Filtration</a:t>
            </a:r>
            <a:endParaRPr lang="en-US" dirty="0"/>
          </a:p>
        </p:txBody>
      </p:sp>
      <p:sp>
        <p:nvSpPr>
          <p:cNvPr id="3" name="Content Placeholder 2"/>
          <p:cNvSpPr>
            <a:spLocks noGrp="1"/>
          </p:cNvSpPr>
          <p:nvPr>
            <p:ph idx="1"/>
          </p:nvPr>
        </p:nvSpPr>
        <p:spPr/>
        <p:txBody>
          <a:bodyPr/>
          <a:lstStyle/>
          <a:p>
            <a:r>
              <a:rPr lang="en-US" dirty="0" smtClean="0"/>
              <a:t>The time has come to begin investigating filtration options to further reduce effluent turbidity</a:t>
            </a:r>
          </a:p>
        </p:txBody>
      </p:sp>
      <p:pic>
        <p:nvPicPr>
          <p:cNvPr id="326658" name="Picture 2"/>
          <p:cNvPicPr>
            <a:picLocks noChangeAspect="1" noChangeArrowheads="1"/>
          </p:cNvPicPr>
          <p:nvPr/>
        </p:nvPicPr>
        <p:blipFill>
          <a:blip r:embed="rId2" cstate="print"/>
          <a:srcRect/>
          <a:stretch>
            <a:fillRect/>
          </a:stretch>
        </p:blipFill>
        <p:spPr bwMode="auto">
          <a:xfrm>
            <a:off x="2895600" y="2743200"/>
            <a:ext cx="4953000" cy="372244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Filtration</a:t>
            </a:r>
            <a:endParaRPr lang="en-US" dirty="0"/>
          </a:p>
        </p:txBody>
      </p:sp>
      <p:sp>
        <p:nvSpPr>
          <p:cNvPr id="3" name="Content Placeholder 2"/>
          <p:cNvSpPr>
            <a:spLocks noGrp="1"/>
          </p:cNvSpPr>
          <p:nvPr>
            <p:ph idx="1"/>
          </p:nvPr>
        </p:nvSpPr>
        <p:spPr/>
        <p:txBody>
          <a:bodyPr/>
          <a:lstStyle/>
          <a:p>
            <a:r>
              <a:rPr lang="en-US" dirty="0" smtClean="0"/>
              <a:t>The goals of the filtration research are to develop a filtration technology that </a:t>
            </a:r>
          </a:p>
          <a:p>
            <a:pPr lvl="1"/>
            <a:r>
              <a:rPr lang="en-US" dirty="0" smtClean="0"/>
              <a:t>is more economical</a:t>
            </a:r>
          </a:p>
          <a:p>
            <a:pPr lvl="1"/>
            <a:r>
              <a:rPr lang="en-US" dirty="0" smtClean="0"/>
              <a:t>wastes less backwash water</a:t>
            </a:r>
          </a:p>
          <a:p>
            <a:pPr lvl="1"/>
            <a:r>
              <a:rPr lang="en-US" dirty="0" smtClean="0"/>
              <a:t>is sustainable</a:t>
            </a:r>
          </a:p>
          <a:p>
            <a:r>
              <a:rPr lang="en-US" dirty="0" smtClean="0"/>
              <a:t>The filtration technology should not require any electricity, should make minimal use of specialized components, and should be easy to construct and to maintain</a:t>
            </a:r>
          </a:p>
          <a:p>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Filtration</a:t>
            </a:r>
            <a:endParaRPr lang="en-US" dirty="0"/>
          </a:p>
        </p:txBody>
      </p:sp>
      <p:sp>
        <p:nvSpPr>
          <p:cNvPr id="3" name="Content Placeholder 2"/>
          <p:cNvSpPr>
            <a:spLocks noGrp="1"/>
          </p:cNvSpPr>
          <p:nvPr>
            <p:ph idx="1"/>
          </p:nvPr>
        </p:nvSpPr>
        <p:spPr/>
        <p:txBody>
          <a:bodyPr/>
          <a:lstStyle/>
          <a:p>
            <a:r>
              <a:rPr lang="en-US" dirty="0" smtClean="0"/>
              <a:t>The first stage of this project is to conduct a literature review and analytical triage of available or potential technologies to see which technologies might be best suited for application in resource poor communities.</a:t>
            </a:r>
          </a:p>
          <a:p>
            <a:r>
              <a:rPr lang="en-US" dirty="0" smtClean="0"/>
              <a:t>Begin laboratory research</a:t>
            </a:r>
            <a:br>
              <a:rPr lang="en-US" dirty="0" smtClean="0"/>
            </a:br>
            <a:r>
              <a:rPr lang="en-US" dirty="0" smtClean="0"/>
              <a:t>to further explore </a:t>
            </a:r>
            <a:br>
              <a:rPr lang="en-US" dirty="0" smtClean="0"/>
            </a:br>
            <a:r>
              <a:rPr lang="en-US" dirty="0" smtClean="0"/>
              <a:t>potential technologies</a:t>
            </a:r>
            <a:endParaRPr lang="en-US" dirty="0"/>
          </a:p>
        </p:txBody>
      </p:sp>
      <p:pic>
        <p:nvPicPr>
          <p:cNvPr id="327682" name="Picture 2"/>
          <p:cNvPicPr>
            <a:picLocks noChangeAspect="1" noChangeArrowheads="1"/>
          </p:cNvPicPr>
          <p:nvPr/>
        </p:nvPicPr>
        <p:blipFill>
          <a:blip r:embed="rId2" cstate="print"/>
          <a:srcRect/>
          <a:stretch>
            <a:fillRect/>
          </a:stretch>
        </p:blipFill>
        <p:spPr bwMode="auto">
          <a:xfrm>
            <a:off x="5562600" y="4038600"/>
            <a:ext cx="3173994" cy="23669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Publicity - Outreach</a:t>
            </a:r>
            <a:endParaRPr lang="en-US" dirty="0"/>
          </a:p>
        </p:txBody>
      </p:sp>
      <p:sp>
        <p:nvSpPr>
          <p:cNvPr id="3" name="Content Placeholder 2"/>
          <p:cNvSpPr>
            <a:spLocks noGrp="1"/>
          </p:cNvSpPr>
          <p:nvPr>
            <p:ph idx="1"/>
          </p:nvPr>
        </p:nvSpPr>
        <p:spPr/>
        <p:txBody>
          <a:bodyPr/>
          <a:lstStyle/>
          <a:p>
            <a:r>
              <a:rPr lang="en-US" dirty="0" smtClean="0"/>
              <a:t>Our wiki needs to provide a better window on the project for donors and water treatment engineers</a:t>
            </a:r>
          </a:p>
          <a:p>
            <a:r>
              <a:rPr lang="en-US" dirty="0" smtClean="0"/>
              <a:t>The Spanish wiki needs a lot of work!</a:t>
            </a:r>
          </a:p>
          <a:p>
            <a:r>
              <a:rPr lang="en-US" dirty="0" smtClean="0"/>
              <a:t>We need professional brochures describing the technology and our implementation model</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new approach to Municipal Water Supply</a:t>
            </a:r>
            <a:endParaRPr lang="en-US" dirty="0"/>
          </a:p>
        </p:txBody>
      </p:sp>
      <p:pic>
        <p:nvPicPr>
          <p:cNvPr id="259074" name="Picture 2"/>
          <p:cNvPicPr>
            <a:picLocks noChangeAspect="1" noChangeArrowheads="1"/>
          </p:cNvPicPr>
          <p:nvPr/>
        </p:nvPicPr>
        <p:blipFill>
          <a:blip r:embed="rId2" cstate="print"/>
          <a:srcRect/>
          <a:stretch>
            <a:fillRect/>
          </a:stretch>
        </p:blipFill>
        <p:spPr bwMode="auto">
          <a:xfrm>
            <a:off x="5973569" y="2133600"/>
            <a:ext cx="1377696" cy="1033272"/>
          </a:xfrm>
          <a:prstGeom prst="rect">
            <a:avLst/>
          </a:prstGeom>
          <a:noFill/>
          <a:ln w="9525">
            <a:noFill/>
            <a:miter lim="800000"/>
            <a:headEnd/>
            <a:tailEnd/>
          </a:ln>
        </p:spPr>
      </p:pic>
      <p:sp>
        <p:nvSpPr>
          <p:cNvPr id="6" name="TextBox 5"/>
          <p:cNvSpPr txBox="1"/>
          <p:nvPr/>
        </p:nvSpPr>
        <p:spPr>
          <a:xfrm>
            <a:off x="457200" y="3505200"/>
            <a:ext cx="1326004" cy="369332"/>
          </a:xfrm>
          <a:prstGeom prst="rect">
            <a:avLst/>
          </a:prstGeom>
          <a:noFill/>
        </p:spPr>
        <p:txBody>
          <a:bodyPr wrap="none" rtlCol="0">
            <a:spAutoFit/>
          </a:bodyPr>
          <a:lstStyle/>
          <a:p>
            <a:r>
              <a:rPr lang="en-US" dirty="0" smtClean="0"/>
              <a:t>Knowledge</a:t>
            </a:r>
            <a:endParaRPr lang="en-US" dirty="0"/>
          </a:p>
        </p:txBody>
      </p:sp>
      <p:sp>
        <p:nvSpPr>
          <p:cNvPr id="7" name="TextBox 6"/>
          <p:cNvSpPr txBox="1"/>
          <p:nvPr/>
        </p:nvSpPr>
        <p:spPr>
          <a:xfrm>
            <a:off x="457200" y="4292600"/>
            <a:ext cx="1377300" cy="369332"/>
          </a:xfrm>
          <a:prstGeom prst="rect">
            <a:avLst/>
          </a:prstGeom>
          <a:noFill/>
        </p:spPr>
        <p:txBody>
          <a:bodyPr wrap="none" rtlCol="0">
            <a:spAutoFit/>
          </a:bodyPr>
          <a:lstStyle/>
          <a:p>
            <a:r>
              <a:rPr lang="en-US" dirty="0" smtClean="0"/>
              <a:t>Capital flow</a:t>
            </a:r>
            <a:endParaRPr lang="en-US" dirty="0"/>
          </a:p>
        </p:txBody>
      </p:sp>
      <p:sp>
        <p:nvSpPr>
          <p:cNvPr id="8" name="TextBox 7"/>
          <p:cNvSpPr txBox="1"/>
          <p:nvPr/>
        </p:nvSpPr>
        <p:spPr>
          <a:xfrm>
            <a:off x="457200" y="5867400"/>
            <a:ext cx="1710725" cy="369332"/>
          </a:xfrm>
          <a:prstGeom prst="rect">
            <a:avLst/>
          </a:prstGeom>
          <a:noFill/>
        </p:spPr>
        <p:txBody>
          <a:bodyPr wrap="none" rtlCol="0">
            <a:spAutoFit/>
          </a:bodyPr>
          <a:lstStyle/>
          <a:p>
            <a:r>
              <a:rPr lang="en-US" dirty="0" smtClean="0"/>
              <a:t>Energy Source</a:t>
            </a:r>
            <a:endParaRPr lang="en-US" dirty="0"/>
          </a:p>
        </p:txBody>
      </p:sp>
      <p:sp>
        <p:nvSpPr>
          <p:cNvPr id="9" name="TextBox 8"/>
          <p:cNvSpPr txBox="1"/>
          <p:nvPr/>
        </p:nvSpPr>
        <p:spPr>
          <a:xfrm>
            <a:off x="457200" y="5080000"/>
            <a:ext cx="1184940" cy="369332"/>
          </a:xfrm>
          <a:prstGeom prst="rect">
            <a:avLst/>
          </a:prstGeom>
          <a:noFill/>
        </p:spPr>
        <p:txBody>
          <a:bodyPr wrap="none" rtlCol="0">
            <a:spAutoFit/>
          </a:bodyPr>
          <a:lstStyle/>
          <a:p>
            <a:r>
              <a:rPr lang="en-US" dirty="0" smtClean="0"/>
              <a:t>Hardware</a:t>
            </a:r>
            <a:endParaRPr lang="en-US" dirty="0"/>
          </a:p>
        </p:txBody>
      </p:sp>
      <p:pic>
        <p:nvPicPr>
          <p:cNvPr id="10" name="Picture 6" descr="El Progresso (74)"/>
          <p:cNvPicPr>
            <a:picLocks noChangeAspect="1" noChangeArrowheads="1"/>
          </p:cNvPicPr>
          <p:nvPr/>
        </p:nvPicPr>
        <p:blipFill>
          <a:blip r:embed="rId3" cstate="print"/>
          <a:srcRect/>
          <a:stretch>
            <a:fillRect/>
          </a:stretch>
        </p:blipFill>
        <p:spPr bwMode="auto">
          <a:xfrm>
            <a:off x="2409322" y="2133599"/>
            <a:ext cx="1381533" cy="1033272"/>
          </a:xfrm>
          <a:prstGeom prst="rect">
            <a:avLst/>
          </a:prstGeom>
          <a:noFill/>
        </p:spPr>
      </p:pic>
      <p:pic>
        <p:nvPicPr>
          <p:cNvPr id="11" name="Picture 7" descr="El Progresso (65)"/>
          <p:cNvPicPr>
            <a:picLocks noChangeAspect="1" noChangeArrowheads="1"/>
          </p:cNvPicPr>
          <p:nvPr/>
        </p:nvPicPr>
        <p:blipFill>
          <a:blip r:embed="rId4" cstate="print"/>
          <a:srcRect/>
          <a:stretch>
            <a:fillRect/>
          </a:stretch>
        </p:blipFill>
        <p:spPr bwMode="auto">
          <a:xfrm>
            <a:off x="3857122" y="2133600"/>
            <a:ext cx="1381532" cy="1033272"/>
          </a:xfrm>
          <a:prstGeom prst="rect">
            <a:avLst/>
          </a:prstGeom>
          <a:noFill/>
        </p:spPr>
      </p:pic>
      <p:sp>
        <p:nvSpPr>
          <p:cNvPr id="12" name="TextBox 11"/>
          <p:cNvSpPr txBox="1"/>
          <p:nvPr/>
        </p:nvSpPr>
        <p:spPr>
          <a:xfrm>
            <a:off x="6125969" y="1600200"/>
            <a:ext cx="2504212" cy="523220"/>
          </a:xfrm>
          <a:prstGeom prst="rect">
            <a:avLst/>
          </a:prstGeom>
          <a:noFill/>
        </p:spPr>
        <p:txBody>
          <a:bodyPr wrap="none" rtlCol="0">
            <a:spAutoFit/>
          </a:bodyPr>
          <a:lstStyle/>
          <a:p>
            <a:r>
              <a:rPr lang="en-US" sz="2800" dirty="0" smtClean="0"/>
              <a:t>Empowerment</a:t>
            </a:r>
            <a:endParaRPr lang="en-US" sz="2800" dirty="0"/>
          </a:p>
        </p:txBody>
      </p:sp>
      <p:sp>
        <p:nvSpPr>
          <p:cNvPr id="13" name="TextBox 12"/>
          <p:cNvSpPr txBox="1"/>
          <p:nvPr/>
        </p:nvSpPr>
        <p:spPr>
          <a:xfrm>
            <a:off x="2666999" y="1600200"/>
            <a:ext cx="2206053" cy="523220"/>
          </a:xfrm>
          <a:prstGeom prst="rect">
            <a:avLst/>
          </a:prstGeom>
          <a:noFill/>
        </p:spPr>
        <p:txBody>
          <a:bodyPr wrap="none" rtlCol="0">
            <a:spAutoFit/>
          </a:bodyPr>
          <a:lstStyle/>
          <a:p>
            <a:r>
              <a:rPr lang="en-US" sz="2800" dirty="0" smtClean="0"/>
              <a:t>Dependency</a:t>
            </a:r>
            <a:endParaRPr lang="en-US" sz="2800" dirty="0"/>
          </a:p>
        </p:txBody>
      </p:sp>
      <p:pic>
        <p:nvPicPr>
          <p:cNvPr id="14" name="Picture 2"/>
          <p:cNvPicPr>
            <a:picLocks noChangeAspect="1" noChangeArrowheads="1"/>
          </p:cNvPicPr>
          <p:nvPr/>
        </p:nvPicPr>
        <p:blipFill>
          <a:blip r:embed="rId5" cstate="print"/>
          <a:srcRect/>
          <a:stretch>
            <a:fillRect/>
          </a:stretch>
        </p:blipFill>
        <p:spPr bwMode="auto">
          <a:xfrm>
            <a:off x="7421369" y="2133600"/>
            <a:ext cx="1371600" cy="1028700"/>
          </a:xfrm>
          <a:prstGeom prst="rect">
            <a:avLst/>
          </a:prstGeom>
          <a:noFill/>
          <a:ln w="9525">
            <a:noFill/>
            <a:miter lim="800000"/>
            <a:headEnd/>
            <a:tailEnd/>
          </a:ln>
        </p:spPr>
      </p:pic>
      <p:sp>
        <p:nvSpPr>
          <p:cNvPr id="15" name="TextBox 14"/>
          <p:cNvSpPr txBox="1"/>
          <p:nvPr/>
        </p:nvSpPr>
        <p:spPr>
          <a:xfrm>
            <a:off x="2819399" y="3505200"/>
            <a:ext cx="2146742" cy="369332"/>
          </a:xfrm>
          <a:prstGeom prst="rect">
            <a:avLst/>
          </a:prstGeom>
          <a:noFill/>
        </p:spPr>
        <p:txBody>
          <a:bodyPr wrap="none" rtlCol="0">
            <a:spAutoFit/>
          </a:bodyPr>
          <a:lstStyle/>
          <a:p>
            <a:r>
              <a:rPr lang="en-US" b="1" dirty="0" smtClean="0"/>
              <a:t>Closed</a:t>
            </a:r>
            <a:r>
              <a:rPr lang="en-US" dirty="0" smtClean="0"/>
              <a:t> Proprietary</a:t>
            </a:r>
            <a:endParaRPr lang="en-US" dirty="0"/>
          </a:p>
        </p:txBody>
      </p:sp>
      <p:sp>
        <p:nvSpPr>
          <p:cNvPr id="16" name="TextBox 15"/>
          <p:cNvSpPr txBox="1"/>
          <p:nvPr/>
        </p:nvSpPr>
        <p:spPr>
          <a:xfrm>
            <a:off x="6634006" y="3505200"/>
            <a:ext cx="1569660" cy="369332"/>
          </a:xfrm>
          <a:prstGeom prst="rect">
            <a:avLst/>
          </a:prstGeom>
          <a:noFill/>
        </p:spPr>
        <p:txBody>
          <a:bodyPr wrap="none" rtlCol="0">
            <a:spAutoFit/>
          </a:bodyPr>
          <a:lstStyle/>
          <a:p>
            <a:r>
              <a:rPr lang="en-US" b="1" dirty="0" smtClean="0"/>
              <a:t>Open</a:t>
            </a:r>
            <a:r>
              <a:rPr lang="en-US" dirty="0" smtClean="0"/>
              <a:t> Source</a:t>
            </a:r>
            <a:endParaRPr lang="en-US" dirty="0"/>
          </a:p>
        </p:txBody>
      </p:sp>
      <p:sp>
        <p:nvSpPr>
          <p:cNvPr id="17" name="TextBox 16"/>
          <p:cNvSpPr txBox="1"/>
          <p:nvPr/>
        </p:nvSpPr>
        <p:spPr>
          <a:xfrm>
            <a:off x="6224912" y="4154269"/>
            <a:ext cx="2362200" cy="923330"/>
          </a:xfrm>
          <a:prstGeom prst="rect">
            <a:avLst/>
          </a:prstGeom>
          <a:noFill/>
        </p:spPr>
        <p:txBody>
          <a:bodyPr wrap="square" rtlCol="0">
            <a:spAutoFit/>
          </a:bodyPr>
          <a:lstStyle/>
          <a:p>
            <a:r>
              <a:rPr lang="en-US" dirty="0" smtClean="0"/>
              <a:t>local labor/</a:t>
            </a:r>
            <a:r>
              <a:rPr lang="en-US" b="1" dirty="0" smtClean="0"/>
              <a:t>small</a:t>
            </a:r>
            <a:r>
              <a:rPr lang="en-US" dirty="0" smtClean="0"/>
              <a:t> business some multinationals</a:t>
            </a:r>
            <a:endParaRPr lang="en-US" dirty="0"/>
          </a:p>
        </p:txBody>
      </p:sp>
      <p:sp>
        <p:nvSpPr>
          <p:cNvPr id="18" name="TextBox 17"/>
          <p:cNvSpPr txBox="1"/>
          <p:nvPr/>
        </p:nvSpPr>
        <p:spPr>
          <a:xfrm>
            <a:off x="2819400" y="4154269"/>
            <a:ext cx="2362200" cy="646331"/>
          </a:xfrm>
          <a:prstGeom prst="rect">
            <a:avLst/>
          </a:prstGeom>
          <a:noFill/>
        </p:spPr>
        <p:txBody>
          <a:bodyPr wrap="square" rtlCol="0">
            <a:spAutoFit/>
          </a:bodyPr>
          <a:lstStyle/>
          <a:p>
            <a:r>
              <a:rPr lang="en-US" dirty="0" smtClean="0"/>
              <a:t>Primarily to a single </a:t>
            </a:r>
            <a:r>
              <a:rPr lang="en-US" b="1" dirty="0" smtClean="0"/>
              <a:t>multinational</a:t>
            </a:r>
            <a:r>
              <a:rPr lang="en-US" dirty="0" smtClean="0"/>
              <a:t> firm</a:t>
            </a:r>
            <a:endParaRPr lang="en-US" dirty="0"/>
          </a:p>
        </p:txBody>
      </p:sp>
      <p:sp>
        <p:nvSpPr>
          <p:cNvPr id="19" name="TextBox 18"/>
          <p:cNvSpPr txBox="1"/>
          <p:nvPr/>
        </p:nvSpPr>
        <p:spPr>
          <a:xfrm>
            <a:off x="5973569" y="5105400"/>
            <a:ext cx="2941831" cy="369332"/>
          </a:xfrm>
          <a:prstGeom prst="rect">
            <a:avLst/>
          </a:prstGeom>
          <a:noFill/>
        </p:spPr>
        <p:txBody>
          <a:bodyPr wrap="none" rtlCol="0">
            <a:spAutoFit/>
          </a:bodyPr>
          <a:lstStyle/>
          <a:p>
            <a:r>
              <a:rPr lang="en-US" dirty="0" smtClean="0"/>
              <a:t>Generic – </a:t>
            </a:r>
            <a:r>
              <a:rPr lang="en-US" b="1" dirty="0" smtClean="0"/>
              <a:t>locally</a:t>
            </a:r>
            <a:r>
              <a:rPr lang="en-US" dirty="0" smtClean="0"/>
              <a:t> available</a:t>
            </a:r>
            <a:endParaRPr lang="en-US" dirty="0"/>
          </a:p>
        </p:txBody>
      </p:sp>
      <p:sp>
        <p:nvSpPr>
          <p:cNvPr id="20" name="TextBox 19"/>
          <p:cNvSpPr txBox="1"/>
          <p:nvPr/>
        </p:nvSpPr>
        <p:spPr>
          <a:xfrm>
            <a:off x="2590800" y="5105400"/>
            <a:ext cx="2819400" cy="369332"/>
          </a:xfrm>
          <a:prstGeom prst="rect">
            <a:avLst/>
          </a:prstGeom>
          <a:noFill/>
        </p:spPr>
        <p:txBody>
          <a:bodyPr wrap="square" rtlCol="0">
            <a:spAutoFit/>
          </a:bodyPr>
          <a:lstStyle/>
          <a:p>
            <a:r>
              <a:rPr lang="en-US" dirty="0" smtClean="0"/>
              <a:t>Specialized </a:t>
            </a:r>
            <a:r>
              <a:rPr lang="en-US" b="1" dirty="0" smtClean="0"/>
              <a:t>Proprietary</a:t>
            </a:r>
            <a:endParaRPr lang="en-US" b="1" dirty="0"/>
          </a:p>
        </p:txBody>
      </p:sp>
      <p:sp>
        <p:nvSpPr>
          <p:cNvPr id="22" name="TextBox 21"/>
          <p:cNvSpPr txBox="1"/>
          <p:nvPr/>
        </p:nvSpPr>
        <p:spPr>
          <a:xfrm>
            <a:off x="6736598" y="5867400"/>
            <a:ext cx="1390124" cy="369332"/>
          </a:xfrm>
          <a:prstGeom prst="rect">
            <a:avLst/>
          </a:prstGeom>
          <a:noFill/>
        </p:spPr>
        <p:txBody>
          <a:bodyPr wrap="none" rtlCol="0">
            <a:spAutoFit/>
          </a:bodyPr>
          <a:lstStyle/>
          <a:p>
            <a:r>
              <a:rPr lang="en-US" b="1" dirty="0" smtClean="0"/>
              <a:t>Renewable</a:t>
            </a:r>
            <a:endParaRPr lang="en-US" b="1" dirty="0"/>
          </a:p>
        </p:txBody>
      </p:sp>
      <p:sp>
        <p:nvSpPr>
          <p:cNvPr id="23" name="TextBox 22"/>
          <p:cNvSpPr txBox="1"/>
          <p:nvPr/>
        </p:nvSpPr>
        <p:spPr>
          <a:xfrm>
            <a:off x="3414442" y="5867400"/>
            <a:ext cx="1287532" cy="369332"/>
          </a:xfrm>
          <a:prstGeom prst="rect">
            <a:avLst/>
          </a:prstGeom>
          <a:noFill/>
        </p:spPr>
        <p:txBody>
          <a:bodyPr wrap="none" rtlCol="0">
            <a:spAutoFit/>
          </a:bodyPr>
          <a:lstStyle/>
          <a:p>
            <a:r>
              <a:rPr lang="en-US" b="1" dirty="0" smtClean="0"/>
              <a:t>Electricity</a:t>
            </a:r>
            <a:endParaRPr lang="en-US" b="1"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a:xfrm>
            <a:off x="457200" y="228600"/>
            <a:ext cx="8153400" cy="1143000"/>
          </a:xfrm>
        </p:spPr>
        <p:txBody>
          <a:bodyPr/>
          <a:lstStyle/>
          <a:p>
            <a:r>
              <a:rPr lang="en-US" sz="4000" dirty="0" smtClean="0"/>
              <a:t>The Grand Challenge</a:t>
            </a:r>
            <a:endParaRPr lang="en-US" sz="4000" dirty="0"/>
          </a:p>
        </p:txBody>
      </p:sp>
      <p:sp>
        <p:nvSpPr>
          <p:cNvPr id="271363" name="Rectangle 3"/>
          <p:cNvSpPr>
            <a:spLocks noGrp="1" noChangeArrowheads="1"/>
          </p:cNvSpPr>
          <p:nvPr>
            <p:ph type="body" idx="4294967295"/>
          </p:nvPr>
        </p:nvSpPr>
        <p:spPr>
          <a:xfrm>
            <a:off x="152400" y="1447800"/>
            <a:ext cx="5638800" cy="5181600"/>
          </a:xfrm>
        </p:spPr>
        <p:txBody>
          <a:bodyPr/>
          <a:lstStyle/>
          <a:p>
            <a:r>
              <a:rPr lang="en-US"/>
              <a:t>Globally we estimate that 125 million could benefit from AguaClara water treatment plants</a:t>
            </a:r>
          </a:p>
          <a:p>
            <a:r>
              <a:rPr lang="en-US"/>
              <a:t>To meet that need in 10 years our partners would need to be building approximately </a:t>
            </a:r>
            <a:br>
              <a:rPr lang="en-US"/>
            </a:br>
            <a:r>
              <a:rPr lang="en-US" sz="4400" u="sng"/>
              <a:t>3 plants per day</a:t>
            </a:r>
          </a:p>
        </p:txBody>
      </p:sp>
      <p:pic>
        <p:nvPicPr>
          <p:cNvPr id="271368" name="Picture 8" descr="0015_08_775"/>
          <p:cNvPicPr>
            <a:picLocks noChangeAspect="1" noChangeArrowheads="1"/>
          </p:cNvPicPr>
          <p:nvPr/>
        </p:nvPicPr>
        <p:blipFill>
          <a:blip r:embed="rId3" cstate="print"/>
          <a:srcRect/>
          <a:stretch>
            <a:fillRect/>
          </a:stretch>
        </p:blipFill>
        <p:spPr bwMode="auto">
          <a:xfrm>
            <a:off x="6172200" y="3962400"/>
            <a:ext cx="2697163" cy="2082800"/>
          </a:xfrm>
          <a:prstGeom prst="rect">
            <a:avLst/>
          </a:prstGeom>
          <a:noFill/>
          <a:ln w="9525">
            <a:noFill/>
            <a:miter lim="800000"/>
            <a:headEnd/>
            <a:tailEnd/>
          </a:ln>
        </p:spPr>
      </p:pic>
      <p:pic>
        <p:nvPicPr>
          <p:cNvPr id="323586" name="Picture 2"/>
          <p:cNvPicPr>
            <a:picLocks noChangeAspect="1" noChangeArrowheads="1"/>
          </p:cNvPicPr>
          <p:nvPr/>
        </p:nvPicPr>
        <p:blipFill>
          <a:blip r:embed="rId4" cstate="print"/>
          <a:srcRect/>
          <a:stretch>
            <a:fillRect/>
          </a:stretch>
        </p:blipFill>
        <p:spPr bwMode="auto">
          <a:xfrm>
            <a:off x="6146800" y="1600200"/>
            <a:ext cx="2844800" cy="2133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n-US" dirty="0" smtClean="0"/>
              <a:t>AguaClara Mission Statement</a:t>
            </a:r>
            <a:endParaRPr lang="en-US" dirty="0"/>
          </a:p>
        </p:txBody>
      </p:sp>
      <p:sp>
        <p:nvSpPr>
          <p:cNvPr id="377859" name="Rectangle 3"/>
          <p:cNvSpPr>
            <a:spLocks noGrp="1" noChangeArrowheads="1"/>
          </p:cNvSpPr>
          <p:nvPr>
            <p:ph type="body" idx="1"/>
          </p:nvPr>
        </p:nvSpPr>
        <p:spPr>
          <a:xfrm>
            <a:off x="457200" y="1600200"/>
            <a:ext cx="8229600" cy="3657600"/>
          </a:xfrm>
        </p:spPr>
        <p:txBody>
          <a:bodyPr/>
          <a:lstStyle/>
          <a:p>
            <a:pPr marL="0" indent="0">
              <a:buNone/>
            </a:pPr>
            <a:r>
              <a:rPr lang="en-US" dirty="0" smtClean="0"/>
              <a:t>AguaClara is a program in Civil and Environmental Engineering at Cornell University that is improving drinking water quality through innovative research, knowledge transfer, open source engineering and design of sustainable, replicable water treatment systems.</a:t>
            </a:r>
            <a:endParaRPr lang="en-US" dirty="0"/>
          </a:p>
        </p:txBody>
      </p:sp>
      <p:sp>
        <p:nvSpPr>
          <p:cNvPr id="4" name="TextBox 3"/>
          <p:cNvSpPr txBox="1"/>
          <p:nvPr/>
        </p:nvSpPr>
        <p:spPr>
          <a:xfrm>
            <a:off x="609601" y="5638800"/>
            <a:ext cx="7924800" cy="646331"/>
          </a:xfrm>
          <a:prstGeom prst="rect">
            <a:avLst/>
          </a:prstGeom>
          <a:noFill/>
        </p:spPr>
        <p:txBody>
          <a:bodyPr wrap="square" rtlCol="0">
            <a:spAutoFit/>
          </a:bodyPr>
          <a:lstStyle/>
          <a:p>
            <a:r>
              <a:rPr lang="en-US" dirty="0" smtClean="0"/>
              <a:t>But it is more… It is a global program to improve water supply infrastructure. It includes implementation partners and communities. It is a dynamic entity!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chemeClr val="tx1"/>
                </a:solidFill>
              </a:rPr>
              <a:t>We are committed to…</a:t>
            </a:r>
            <a:endParaRPr lang="en-US" dirty="0"/>
          </a:p>
        </p:txBody>
      </p:sp>
      <p:sp>
        <p:nvSpPr>
          <p:cNvPr id="4" name="Content Placeholder 2"/>
          <p:cNvSpPr txBox="1">
            <a:spLocks noGrp="1"/>
          </p:cNvSpPr>
          <p:nvPr>
            <p:ph idx="1"/>
          </p:nvPr>
        </p:nvSpPr>
        <p:spPr bwMode="auto">
          <a:xfrm>
            <a:off x="457200" y="1600201"/>
            <a:ext cx="8229600" cy="2667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92500" lnSpcReduction="20000"/>
          </a:bodyPr>
          <a:lstStyle/>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education and empowerment of ourselves and others</a:t>
            </a: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learning by doing</a:t>
            </a: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r>
              <a:rPr lang="en-US" sz="3200" kern="0" dirty="0" smtClean="0">
                <a:latin typeface="+mn-lt"/>
                <a:cs typeface="+mn-cs"/>
              </a:rPr>
              <a:t>doing the best that we can with the skills that we have</a:t>
            </a:r>
          </a:p>
          <a:p>
            <a:pPr marL="342900" marR="0" lvl="0" indent="-342900" algn="l" defTabSz="914400" rtl="0" eaLnBrk="1" fontAlgn="base" latinLnBrk="0" hangingPunct="1">
              <a:lnSpc>
                <a:spcPct val="100000"/>
              </a:lnSpc>
              <a:spcBef>
                <a:spcPct val="20000"/>
              </a:spcBef>
              <a:spcAft>
                <a:spcPct val="0"/>
              </a:spcAft>
              <a:buClrTx/>
              <a:buSzTx/>
              <a:buFont typeface="Wingdings" pitchFamily="2" charset="2"/>
              <a:buChar char="Ø"/>
              <a:tabLst/>
              <a:defRPr/>
            </a:pPr>
            <a:r>
              <a:rPr kumimoji="0" lang="en-US" b="0" i="0" u="none" strike="noStrike" cap="none" spc="0" normalizeH="0" baseline="0" noProof="0" dirty="0" smtClean="0">
                <a:ln>
                  <a:noFill/>
                </a:ln>
                <a:solidFill>
                  <a:schemeClr val="tx1"/>
                </a:solidFill>
                <a:effectLst/>
                <a:uLnTx/>
                <a:uFillTx/>
                <a:ea typeface="+mn-ea"/>
              </a:rPr>
              <a:t>partnerships</a:t>
            </a:r>
            <a:endParaRPr kumimoji="0" lang="en-US" sz="3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321539" name="Picture 3"/>
          <p:cNvPicPr>
            <a:picLocks noChangeAspect="1" noChangeArrowheads="1"/>
          </p:cNvPicPr>
          <p:nvPr/>
        </p:nvPicPr>
        <p:blipFill>
          <a:blip r:embed="rId2" cstate="print"/>
          <a:srcRect/>
          <a:stretch>
            <a:fillRect/>
          </a:stretch>
        </p:blipFill>
        <p:spPr bwMode="auto">
          <a:xfrm>
            <a:off x="914400" y="4343400"/>
            <a:ext cx="3200400" cy="2400300"/>
          </a:xfrm>
          <a:prstGeom prst="rect">
            <a:avLst/>
          </a:prstGeom>
          <a:noFill/>
          <a:ln w="9525">
            <a:noFill/>
            <a:miter lim="800000"/>
            <a:headEnd/>
            <a:tailEnd/>
          </a:ln>
        </p:spPr>
      </p:pic>
      <p:pic>
        <p:nvPicPr>
          <p:cNvPr id="321540" name="Picture 4"/>
          <p:cNvPicPr>
            <a:picLocks noChangeAspect="1" noChangeArrowheads="1"/>
          </p:cNvPicPr>
          <p:nvPr/>
        </p:nvPicPr>
        <p:blipFill>
          <a:blip r:embed="rId3" cstate="print"/>
          <a:srcRect/>
          <a:stretch>
            <a:fillRect/>
          </a:stretch>
        </p:blipFill>
        <p:spPr bwMode="auto">
          <a:xfrm>
            <a:off x="5029200" y="4324350"/>
            <a:ext cx="3276600" cy="24574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Partnerships</a:t>
            </a:r>
            <a:endParaRPr lang="en-US" dirty="0"/>
          </a:p>
        </p:txBody>
      </p:sp>
      <p:sp>
        <p:nvSpPr>
          <p:cNvPr id="3" name="Content Placeholder 2"/>
          <p:cNvSpPr>
            <a:spLocks noGrp="1"/>
          </p:cNvSpPr>
          <p:nvPr>
            <p:ph idx="1"/>
          </p:nvPr>
        </p:nvSpPr>
        <p:spPr>
          <a:xfrm>
            <a:off x="457200" y="1600200"/>
            <a:ext cx="6705600" cy="4525963"/>
          </a:xfrm>
        </p:spPr>
        <p:txBody>
          <a:bodyPr/>
          <a:lstStyle/>
          <a:p>
            <a:r>
              <a:rPr lang="en-US" dirty="0" smtClean="0"/>
              <a:t>Agua Para el Pueblo – Honduran NGO</a:t>
            </a:r>
          </a:p>
          <a:p>
            <a:r>
              <a:rPr lang="en-US" dirty="0" smtClean="0"/>
              <a:t>AguaClara Engineers abroad</a:t>
            </a:r>
          </a:p>
          <a:p>
            <a:r>
              <a:rPr lang="en-US" dirty="0" smtClean="0"/>
              <a:t>Goal of working with more partners</a:t>
            </a:r>
          </a:p>
          <a:p>
            <a:r>
              <a:rPr lang="en-US" dirty="0" smtClean="0"/>
              <a:t>By partnering we benefit from each other’s experience and skills</a:t>
            </a:r>
          </a:p>
          <a:p>
            <a:r>
              <a:rPr lang="en-US" dirty="0" smtClean="0"/>
              <a:t>The partnership is far stronger than the individual members</a:t>
            </a:r>
          </a:p>
          <a:p>
            <a:pPr>
              <a:buNone/>
            </a:pPr>
            <a:endParaRPr lang="en-US" dirty="0"/>
          </a:p>
        </p:txBody>
      </p:sp>
      <p:pic>
        <p:nvPicPr>
          <p:cNvPr id="324610" name="Picture 2"/>
          <p:cNvPicPr>
            <a:picLocks noChangeAspect="1" noChangeArrowheads="1"/>
          </p:cNvPicPr>
          <p:nvPr/>
        </p:nvPicPr>
        <p:blipFill>
          <a:blip r:embed="rId2" cstate="print"/>
          <a:srcRect/>
          <a:stretch>
            <a:fillRect/>
          </a:stretch>
        </p:blipFill>
        <p:spPr bwMode="auto">
          <a:xfrm>
            <a:off x="7162800" y="1676400"/>
            <a:ext cx="1809750" cy="2413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Philosophies</a:t>
            </a:r>
            <a:endParaRPr lang="en-US" dirty="0"/>
          </a:p>
        </p:txBody>
      </p:sp>
      <p:sp>
        <p:nvSpPr>
          <p:cNvPr id="3" name="Content Placeholder 2"/>
          <p:cNvSpPr>
            <a:spLocks noGrp="1"/>
          </p:cNvSpPr>
          <p:nvPr>
            <p:ph idx="1"/>
          </p:nvPr>
        </p:nvSpPr>
        <p:spPr/>
        <p:txBody>
          <a:bodyPr/>
          <a:lstStyle/>
          <a:p>
            <a:r>
              <a:rPr lang="en-US" dirty="0" smtClean="0"/>
              <a:t>Use locally available materials rather than specialized components whenever possible</a:t>
            </a:r>
          </a:p>
          <a:p>
            <a:r>
              <a:rPr lang="en-US" dirty="0" smtClean="0"/>
              <a:t>Use potential energy to power the plant rather than electricity</a:t>
            </a:r>
          </a:p>
          <a:p>
            <a:r>
              <a:rPr lang="en-US" dirty="0" smtClean="0"/>
              <a:t>Optimize technologies to enhance sustainability in context</a:t>
            </a:r>
          </a:p>
          <a:p>
            <a:pPr lvl="1"/>
            <a:r>
              <a:rPr lang="en-US" dirty="0" smtClean="0"/>
              <a:t>Plant operator</a:t>
            </a:r>
          </a:p>
          <a:p>
            <a:pPr lvl="1"/>
            <a:r>
              <a:rPr lang="en-US" dirty="0" smtClean="0"/>
              <a:t>Community</a:t>
            </a:r>
          </a:p>
          <a:p>
            <a:r>
              <a:rPr lang="en-US" dirty="0" smtClean="0"/>
              <a:t>Do more with less</a:t>
            </a:r>
          </a:p>
          <a:p>
            <a:endParaRPr lang="en-US" dirty="0" smtClean="0"/>
          </a:p>
          <a:p>
            <a:endParaRPr lang="en-US" dirty="0" smtClean="0"/>
          </a:p>
          <a:p>
            <a:endParaRPr lang="en-US" dirty="0"/>
          </a:p>
        </p:txBody>
      </p:sp>
      <p:pic>
        <p:nvPicPr>
          <p:cNvPr id="322562" name="Picture 2"/>
          <p:cNvPicPr>
            <a:picLocks noChangeAspect="1" noChangeArrowheads="1"/>
          </p:cNvPicPr>
          <p:nvPr/>
        </p:nvPicPr>
        <p:blipFill>
          <a:blip r:embed="rId2" cstate="print"/>
          <a:srcRect/>
          <a:stretch>
            <a:fillRect/>
          </a:stretch>
        </p:blipFill>
        <p:spPr bwMode="auto">
          <a:xfrm>
            <a:off x="5638800" y="4286250"/>
            <a:ext cx="3200400" cy="24003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29681</TotalTime>
  <Words>664</Words>
  <Application>Microsoft Office PowerPoint</Application>
  <PresentationFormat>On-screen Show (4:3)</PresentationFormat>
  <Paragraphs>109</Paragraphs>
  <Slides>34</Slides>
  <Notes>14</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AguaClara</vt:lpstr>
      <vt:lpstr>1_AguaClara the road</vt:lpstr>
      <vt:lpstr>An Introduction</vt:lpstr>
      <vt:lpstr>Who are we?</vt:lpstr>
      <vt:lpstr>Safe Drinking Water</vt:lpstr>
      <vt:lpstr>A new approach to Municipal Water Supply</vt:lpstr>
      <vt:lpstr>The Grand Challenge</vt:lpstr>
      <vt:lpstr>AguaClara Mission Statement</vt:lpstr>
      <vt:lpstr>We are committed to…</vt:lpstr>
      <vt:lpstr>Partnerships</vt:lpstr>
      <vt:lpstr>AguaClara Philosophies</vt:lpstr>
      <vt:lpstr>AguaClara Process: Learning by doing</vt:lpstr>
      <vt:lpstr>AguaClara in Honduras</vt:lpstr>
      <vt:lpstr>Slide 12</vt:lpstr>
      <vt:lpstr>Slide 13</vt:lpstr>
      <vt:lpstr>Slide 14</vt:lpstr>
      <vt:lpstr>Slide 15</vt:lpstr>
      <vt:lpstr>Slide 16</vt:lpstr>
      <vt:lpstr>Slide 17</vt:lpstr>
      <vt:lpstr>Cuatro Comunidades Plant</vt:lpstr>
      <vt:lpstr>Chemical tanks</vt:lpstr>
      <vt:lpstr>Raw Water (Entrance tank)</vt:lpstr>
      <vt:lpstr>Chemical Doser</vt:lpstr>
      <vt:lpstr>Flocculator</vt:lpstr>
      <vt:lpstr>Sedimentation tank</vt:lpstr>
      <vt:lpstr>Chlorinator</vt:lpstr>
      <vt:lpstr>Project Expansion</vt:lpstr>
      <vt:lpstr>Why we do what we do...</vt:lpstr>
      <vt:lpstr>Research projects</vt:lpstr>
      <vt:lpstr>Flocculator energy dissipation rate measurements using PIV</vt:lpstr>
      <vt:lpstr>Inlet manifold flow distribution measurements using ADV</vt:lpstr>
      <vt:lpstr>Tapered Manifold</vt:lpstr>
      <vt:lpstr>Filtration</vt:lpstr>
      <vt:lpstr>Filtration</vt:lpstr>
      <vt:lpstr>Filtration</vt:lpstr>
      <vt:lpstr>Publicity - Outreach</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Public Labs</dc:creator>
  <cp:lastModifiedBy>mw24</cp:lastModifiedBy>
  <cp:revision>723</cp:revision>
  <dcterms:created xsi:type="dcterms:W3CDTF">2008-04-07T03:00:52Z</dcterms:created>
  <dcterms:modified xsi:type="dcterms:W3CDTF">2010-01-26T17:45:00Z</dcterms:modified>
</cp:coreProperties>
</file>