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0" r:id="rId2"/>
  </p:sldMasterIdLst>
  <p:notesMasterIdLst>
    <p:notesMasterId r:id="rId34"/>
  </p:notesMasterIdLst>
  <p:handoutMasterIdLst>
    <p:handoutMasterId r:id="rId35"/>
  </p:handoutMasterIdLst>
  <p:sldIdLst>
    <p:sldId id="358" r:id="rId3"/>
    <p:sldId id="370" r:id="rId4"/>
    <p:sldId id="373" r:id="rId5"/>
    <p:sldId id="376" r:id="rId6"/>
    <p:sldId id="374" r:id="rId7"/>
    <p:sldId id="375" r:id="rId8"/>
    <p:sldId id="372" r:id="rId9"/>
    <p:sldId id="359" r:id="rId10"/>
    <p:sldId id="371" r:id="rId11"/>
    <p:sldId id="377" r:id="rId12"/>
    <p:sldId id="360" r:id="rId13"/>
    <p:sldId id="364" r:id="rId14"/>
    <p:sldId id="365" r:id="rId15"/>
    <p:sldId id="381" r:id="rId16"/>
    <p:sldId id="380" r:id="rId17"/>
    <p:sldId id="382" r:id="rId18"/>
    <p:sldId id="383" r:id="rId19"/>
    <p:sldId id="378" r:id="rId20"/>
    <p:sldId id="379" r:id="rId21"/>
    <p:sldId id="366" r:id="rId22"/>
    <p:sldId id="384" r:id="rId23"/>
    <p:sldId id="385" r:id="rId24"/>
    <p:sldId id="386" r:id="rId25"/>
    <p:sldId id="363" r:id="rId26"/>
    <p:sldId id="391" r:id="rId27"/>
    <p:sldId id="362" r:id="rId28"/>
    <p:sldId id="387" r:id="rId29"/>
    <p:sldId id="388" r:id="rId30"/>
    <p:sldId id="390" r:id="rId31"/>
    <p:sldId id="361" r:id="rId32"/>
    <p:sldId id="389" r:id="rId33"/>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65F9"/>
    <a:srgbClr val="00FF00"/>
    <a:srgbClr val="66FF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8" autoAdjust="0"/>
    <p:restoredTop sz="94660"/>
  </p:normalViewPr>
  <p:slideViewPr>
    <p:cSldViewPr>
      <p:cViewPr varScale="1">
        <p:scale>
          <a:sx n="111" d="100"/>
          <a:sy n="111" d="100"/>
        </p:scale>
        <p:origin x="-738"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565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b="1"/>
            </a:lvl1pPr>
          </a:lstStyle>
          <a:p>
            <a:endParaRPr lang="en-US"/>
          </a:p>
        </p:txBody>
      </p:sp>
      <p:sp>
        <p:nvSpPr>
          <p:cNvPr id="15565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1"/>
            </a:lvl1pPr>
          </a:lstStyle>
          <a:p>
            <a:fld id="{494B1A99-F483-49F0-AECF-379182E72BF5}" type="datetimeFigureOut">
              <a:rPr lang="en-US"/>
              <a:pPr/>
              <a:t>2/14/2010</a:t>
            </a:fld>
            <a:endParaRPr lang="en-US"/>
          </a:p>
        </p:txBody>
      </p:sp>
      <p:sp>
        <p:nvSpPr>
          <p:cNvPr id="155652" name="Rectangle 4"/>
          <p:cNvSpPr>
            <a:spLocks noGrp="1" noChangeArrowheads="1"/>
          </p:cNvSpPr>
          <p:nvPr>
            <p:ph type="ftr" sz="quarter" idx="2"/>
          </p:nvPr>
        </p:nvSpPr>
        <p:spPr bwMode="auto">
          <a:xfrm>
            <a:off x="0" y="9120188"/>
            <a:ext cx="3170238" cy="4794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b="1"/>
            </a:lvl1pPr>
          </a:lstStyle>
          <a:p>
            <a:endParaRPr lang="en-US"/>
          </a:p>
        </p:txBody>
      </p:sp>
      <p:sp>
        <p:nvSpPr>
          <p:cNvPr id="15565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1"/>
            </a:lvl1pPr>
          </a:lstStyle>
          <a:p>
            <a:fld id="{9B000769-E60D-431D-BEF2-1F30D8FF9913}"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170238" cy="479425"/>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defTabSz="966788">
              <a:defRPr sz="1300"/>
            </a:lvl1pPr>
          </a:lstStyle>
          <a:p>
            <a:endParaRPr lang="es-HN"/>
          </a:p>
        </p:txBody>
      </p:sp>
      <p:sp>
        <p:nvSpPr>
          <p:cNvPr id="4099" name="Rectangle 3"/>
          <p:cNvSpPr>
            <a:spLocks noGrp="1" noChangeArrowheads="1"/>
          </p:cNvSpPr>
          <p:nvPr>
            <p:ph type="dt" idx="1"/>
          </p:nvPr>
        </p:nvSpPr>
        <p:spPr bwMode="auto">
          <a:xfrm>
            <a:off x="4143375" y="0"/>
            <a:ext cx="3170238" cy="479425"/>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algn="r" defTabSz="966788">
              <a:defRPr sz="1300"/>
            </a:lvl1pPr>
          </a:lstStyle>
          <a:p>
            <a:endParaRPr lang="es-HN"/>
          </a:p>
        </p:txBody>
      </p:sp>
      <p:sp>
        <p:nvSpPr>
          <p:cNvPr id="18436"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defTabSz="966788">
              <a:defRPr sz="1300"/>
            </a:lvl1pPr>
          </a:lstStyle>
          <a:p>
            <a:endParaRPr lang="es-HN"/>
          </a:p>
        </p:txBody>
      </p:sp>
      <p:sp>
        <p:nvSpPr>
          <p:cNvPr id="4103"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algn="r" defTabSz="966788">
              <a:defRPr sz="1300"/>
            </a:lvl1pPr>
          </a:lstStyle>
          <a:p>
            <a:fld id="{B41D8EC2-A0E9-457F-B1CC-A5C98B015440}"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Rot="1" noChangeAspect="1" noChangeArrowheads="1" noTextEdit="1"/>
          </p:cNvSpPr>
          <p:nvPr>
            <p:ph type="sldImg"/>
          </p:nvPr>
        </p:nvSpPr>
        <p:spPr>
          <a:ln/>
        </p:spPr>
      </p:sp>
      <p:sp>
        <p:nvSpPr>
          <p:cNvPr id="166915" name="Rectangle 3"/>
          <p:cNvSpPr>
            <a:spLocks noGrp="1" noChangeArrowheads="1"/>
          </p:cNvSpPr>
          <p:nvPr>
            <p:ph type="body" idx="1"/>
          </p:nvPr>
        </p:nvSpPr>
        <p:spPr/>
        <p:txBody>
          <a:bodyPr/>
          <a:lstStyle/>
          <a:p>
            <a:endParaRPr lang="es-HN"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681D01-6608-4BFC-9CC8-7FA99C5B9460}" type="slidenum">
              <a:rPr lang="en-US"/>
              <a:pPr/>
              <a:t>3</a:t>
            </a:fld>
            <a:endParaRPr lang="en-US"/>
          </a:p>
        </p:txBody>
      </p:sp>
      <p:sp>
        <p:nvSpPr>
          <p:cNvPr id="57346" name="Rectangle 2"/>
          <p:cNvSpPr>
            <a:spLocks noChangeArrowheads="1" noTextEdit="1"/>
          </p:cNvSpPr>
          <p:nvPr>
            <p:ph type="sldImg"/>
          </p:nvPr>
        </p:nvSpPr>
        <p:spPr>
          <a:ln/>
        </p:spPr>
      </p:sp>
      <p:sp>
        <p:nvSpPr>
          <p:cNvPr id="57347" name="Rectangle 3"/>
          <p:cNvSpPr>
            <a:spLocks noGrp="1" noChangeArrowheads="1"/>
          </p:cNvSpPr>
          <p:nvPr>
            <p:ph type="body" idx="1"/>
          </p:nvPr>
        </p:nvSpPr>
        <p:spPr>
          <a:xfrm>
            <a:off x="974725" y="6586538"/>
            <a:ext cx="1276350" cy="277812"/>
          </a:xfrm>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19FBF6B-93B4-4648-BD40-02422F21E951}" type="slidenum">
              <a:rPr lang="en-US"/>
              <a:pPr/>
              <a:t>4</a:t>
            </a:fld>
            <a:endParaRPr lang="en-US"/>
          </a:p>
        </p:txBody>
      </p:sp>
      <p:sp>
        <p:nvSpPr>
          <p:cNvPr id="59394" name="Rectangle 2"/>
          <p:cNvSpPr>
            <a:spLocks noChangeArrowheads="1" noTextEdit="1"/>
          </p:cNvSpPr>
          <p:nvPr>
            <p:ph type="sldImg"/>
          </p:nvPr>
        </p:nvSpPr>
        <p:spPr>
          <a:ln/>
        </p:spPr>
      </p:sp>
      <p:sp>
        <p:nvSpPr>
          <p:cNvPr id="59395" name="Rectangle 3"/>
          <p:cNvSpPr>
            <a:spLocks noGrp="1" noChangeArrowheads="1"/>
          </p:cNvSpPr>
          <p:nvPr>
            <p:ph type="body" idx="1"/>
          </p:nvPr>
        </p:nvSpPr>
        <p:spPr>
          <a:xfrm>
            <a:off x="974725" y="6586538"/>
            <a:ext cx="1276350" cy="277812"/>
          </a:xfrm>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BBD9344-B239-4217-821F-9424B876343B}" type="slidenum">
              <a:rPr lang="en-US"/>
              <a:pPr/>
              <a:t>5</a:t>
            </a:fld>
            <a:endParaRPr lang="en-US"/>
          </a:p>
        </p:txBody>
      </p:sp>
      <p:sp>
        <p:nvSpPr>
          <p:cNvPr id="60418" name="Rectangle 2"/>
          <p:cNvSpPr>
            <a:spLocks noChangeArrowheads="1" noTextEdit="1"/>
          </p:cNvSpPr>
          <p:nvPr>
            <p:ph type="sldImg"/>
          </p:nvPr>
        </p:nvSpPr>
        <p:spPr>
          <a:ln/>
        </p:spPr>
      </p:sp>
      <p:sp>
        <p:nvSpPr>
          <p:cNvPr id="60419" name="Rectangle 3"/>
          <p:cNvSpPr>
            <a:spLocks noGrp="1" noChangeArrowheads="1"/>
          </p:cNvSpPr>
          <p:nvPr>
            <p:ph type="body" idx="1"/>
          </p:nvPr>
        </p:nvSpPr>
        <p:spPr>
          <a:xfrm>
            <a:off x="974725" y="6586538"/>
            <a:ext cx="1276350" cy="277812"/>
          </a:xfrm>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9A8A95-9437-42ED-8DB1-DDD5A7A3DBA4}" type="slidenum">
              <a:rPr lang="en-US"/>
              <a:pPr/>
              <a:t>6</a:t>
            </a:fld>
            <a:endParaRPr lang="en-US"/>
          </a:p>
        </p:txBody>
      </p:sp>
      <p:sp>
        <p:nvSpPr>
          <p:cNvPr id="61442" name="Rectangle 2"/>
          <p:cNvSpPr>
            <a:spLocks noChangeArrowheads="1" noTextEdit="1"/>
          </p:cNvSpPr>
          <p:nvPr>
            <p:ph type="sldImg"/>
          </p:nvPr>
        </p:nvSpPr>
        <p:spPr>
          <a:ln/>
        </p:spPr>
      </p:sp>
      <p:sp>
        <p:nvSpPr>
          <p:cNvPr id="61443" name="Rectangle 3"/>
          <p:cNvSpPr>
            <a:spLocks noGrp="1" noChangeArrowheads="1"/>
          </p:cNvSpPr>
          <p:nvPr>
            <p:ph type="body" idx="1"/>
          </p:nvPr>
        </p:nvSpPr>
        <p:spPr>
          <a:xfrm>
            <a:off x="974725" y="6586538"/>
            <a:ext cx="1276350" cy="277812"/>
          </a:xfrm>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http://www.news.cornell.edu/stories/Jan10/BrashearsHappy.html</a:t>
            </a:r>
            <a:endParaRPr lang="en-US" dirty="0"/>
          </a:p>
        </p:txBody>
      </p:sp>
      <p:sp>
        <p:nvSpPr>
          <p:cNvPr id="4" name="Slide Number Placeholder 3"/>
          <p:cNvSpPr>
            <a:spLocks noGrp="1"/>
          </p:cNvSpPr>
          <p:nvPr>
            <p:ph type="sldNum" sz="quarter" idx="10"/>
          </p:nvPr>
        </p:nvSpPr>
        <p:spPr/>
        <p:txBody>
          <a:bodyPr/>
          <a:lstStyle/>
          <a:p>
            <a:fld id="{B41D8EC2-A0E9-457F-B1CC-A5C98B015440}"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a:t>
            </a:r>
            <a:r>
              <a:rPr lang="en-US" baseline="0" dirty="0" smtClean="0"/>
              <a:t> know this isn’t always possible…</a:t>
            </a:r>
            <a:endParaRPr lang="en-US" dirty="0"/>
          </a:p>
        </p:txBody>
      </p:sp>
      <p:sp>
        <p:nvSpPr>
          <p:cNvPr id="4" name="Slide Number Placeholder 3"/>
          <p:cNvSpPr>
            <a:spLocks noGrp="1"/>
          </p:cNvSpPr>
          <p:nvPr>
            <p:ph type="sldNum" sz="quarter" idx="10"/>
          </p:nvPr>
        </p:nvSpPr>
        <p:spPr/>
        <p:txBody>
          <a:bodyPr/>
          <a:lstStyle/>
          <a:p>
            <a:fld id="{B41D8EC2-A0E9-457F-B1CC-A5C98B015440}"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1D8EC2-A0E9-457F-B1CC-A5C98B015440}"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04800"/>
            <a:ext cx="2209800" cy="6096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2400" y="304800"/>
            <a:ext cx="6477000" cy="609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47800" y="304800"/>
            <a:ext cx="7467600"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52400" y="1447800"/>
            <a:ext cx="43434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47800"/>
            <a:ext cx="43434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447800" y="304800"/>
            <a:ext cx="7467600" cy="9144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52400" y="1447800"/>
            <a:ext cx="8839200" cy="4953000"/>
          </a:xfrm>
        </p:spPr>
        <p:txBody>
          <a:bodyPr/>
          <a:lstStyle/>
          <a:p>
            <a:pPr lvl="0"/>
            <a:endParaRPr lang="en-US" noProof="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447800" y="304800"/>
            <a:ext cx="7467600" cy="9144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52400" y="1447800"/>
            <a:ext cx="43434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447800"/>
            <a:ext cx="43434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152400" y="4000500"/>
            <a:ext cx="43434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4000500"/>
            <a:ext cx="43434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8850"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print"/>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2" cstate="print"/>
            <a:srcRect l="73334" t="74040" r="23334" b="17778"/>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2" cstate="print"/>
            <a:srcRect l="65834" t="84445" r="29166" b="13333"/>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s-HN"/>
          </a:p>
        </p:txBody>
      </p:sp>
      <p:sp>
        <p:nvSpPr>
          <p:cNvPr id="78855" name="Rectangle 7"/>
          <p:cNvSpPr>
            <a:spLocks noGrp="1" noChangeArrowheads="1"/>
          </p:cNvSpPr>
          <p:nvPr>
            <p:ph type="dt" sz="half" idx="2"/>
          </p:nvPr>
        </p:nvSpPr>
        <p:spPr/>
        <p:txBody>
          <a:bodyPr/>
          <a:lstStyle>
            <a:lvl1pPr>
              <a:defRPr>
                <a:latin typeface="Arial" charset="0"/>
              </a:defRPr>
            </a:lvl1pPr>
          </a:lstStyle>
          <a:p>
            <a:fld id="{D010D19D-E8F4-46D5-B28A-A3FEFBBC1B5D}" type="datetimeFigureOut">
              <a:rPr lang="en-US"/>
              <a:pPr/>
              <a:t>2/14/2010</a:t>
            </a:fld>
            <a:endParaRPr lang="en-US"/>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n-US"/>
          </a:p>
        </p:txBody>
      </p:sp>
      <p:sp>
        <p:nvSpPr>
          <p:cNvPr id="78857" name="Rectangle 9"/>
          <p:cNvSpPr>
            <a:spLocks noGrp="1" noChangeArrowheads="1"/>
          </p:cNvSpPr>
          <p:nvPr>
            <p:ph type="sldNum" sz="quarter" idx="4"/>
          </p:nvPr>
        </p:nvSpPr>
        <p:spPr/>
        <p:txBody>
          <a:bodyPr/>
          <a:lstStyle>
            <a:lvl1pPr>
              <a:defRPr>
                <a:latin typeface="Arial" charset="0"/>
              </a:defRPr>
            </a:lvl1pPr>
          </a:lstStyle>
          <a:p>
            <a:fld id="{598B1A88-A749-4CC2-9A45-355AB6EE232C}" type="slidenum">
              <a:rPr lang="en-US"/>
              <a:pPr/>
              <a:t>‹#›</a:t>
            </a:fld>
            <a:endParaRPr lang="en-US"/>
          </a:p>
        </p:txBody>
      </p:sp>
      <p:sp>
        <p:nvSpPr>
          <p:cNvPr id="7885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pic>
        <p:nvPicPr>
          <p:cNvPr id="78860" name="Picture 12"/>
          <p:cNvPicPr>
            <a:picLocks noChangeAspect="1" noChangeArrowheads="1"/>
          </p:cNvPicPr>
          <p:nvPr userDrawn="1"/>
        </p:nvPicPr>
        <p:blipFill>
          <a:blip r:embed="rId3" cstate="print">
            <a:clrChange>
              <a:clrFrom>
                <a:srgbClr val="FFFFFF"/>
              </a:clrFrom>
              <a:clrTo>
                <a:srgbClr val="FFFFFF">
                  <a:alpha val="0"/>
                </a:srgbClr>
              </a:clrTo>
            </a:clrChange>
          </a:blip>
          <a:srcRect/>
          <a:stretch>
            <a:fillRect/>
          </a:stretch>
        </p:blipFill>
        <p:spPr bwMode="auto">
          <a:xfrm>
            <a:off x="4800600" y="0"/>
            <a:ext cx="4343400" cy="1292225"/>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E9592E4-F34A-4AC3-80D4-D1D9C35E6743}" type="datetimeFigureOut">
              <a:rPr lang="en-US"/>
              <a:pPr/>
              <a:t>2/14/2010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D44171A-7A35-4D5F-8827-1F4D3D8C70DF}" type="slidenum">
              <a:rPr lang="en-US"/>
              <a:pPr/>
              <a:t>‹#›</a:t>
            </a:fld>
            <a:endParaRPr lang="en-US"/>
          </a:p>
        </p:txBody>
      </p:sp>
    </p:spTree>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9207388A-B88C-4557-A8D5-92357727A665}" type="datetimeFigureOut">
              <a:rPr lang="en-US"/>
              <a:pPr/>
              <a:t>2/14/2010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A6F60-EF66-41CF-B501-E4EE2490F3C3}" type="slidenum">
              <a:rPr lang="en-US"/>
              <a:pPr/>
              <a:t>‹#›</a:t>
            </a:fld>
            <a:endParaRPr lang="en-US"/>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B17D336-912D-40F9-A85D-4492C831E528}" type="datetimeFigureOut">
              <a:rPr lang="en-US"/>
              <a:pPr/>
              <a:t>2/14/2010</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93C4D00-D2EC-4A77-B917-CB82B98B5366}" type="slidenum">
              <a:rPr lang="en-US"/>
              <a:pPr/>
              <a:t>‹#›</a:t>
            </a:fld>
            <a:endParaRPr lang="en-US"/>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D5894B8D-1F92-43B3-9EB3-59DA1A85F8C0}" type="datetimeFigureOut">
              <a:rPr lang="en-US"/>
              <a:pPr/>
              <a:t>2/14/2010</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EE0FE347-EE72-462D-B675-71F29EDFB789}" type="slidenum">
              <a:rPr lang="en-US"/>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4798D467-C720-4D88-A24F-05A92E51D7A9}" type="datetimeFigureOut">
              <a:rPr lang="en-US"/>
              <a:pPr/>
              <a:t>2/14/2010</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58240DEF-B945-44BE-B57F-AA1AB7DA7492}" type="slidenum">
              <a:rPr lang="en-US"/>
              <a:pPr/>
              <a:t>‹#›</a:t>
            </a:fld>
            <a:endParaRPr lang="en-US"/>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F0D4F05-8246-4E34-B549-A3CFB066B7BF}" type="datetimeFigureOut">
              <a:rPr lang="en-US"/>
              <a:pPr/>
              <a:t>2/14/2010</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5668A20A-DFDA-4CCA-A0C0-E722BD139090}" type="slidenum">
              <a:rPr lang="en-US"/>
              <a:pPr/>
              <a:t>‹#›</a:t>
            </a:fld>
            <a:endParaRPr lang="en-US"/>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4457FE65-FB6F-44AF-AFD5-81ABBBB677FF}" type="datetimeFigureOut">
              <a:rPr lang="en-US"/>
              <a:pPr/>
              <a:t>2/14/2010</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1B511E2-EE6B-4F76-8C80-6D5FB517C9B7}" type="slidenum">
              <a:rPr lang="en-US"/>
              <a:pPr/>
              <a:t>‹#›</a:t>
            </a:fld>
            <a:endParaRPr lang="en-US"/>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F39018C-9CC6-45B3-8F76-1F282899F823}" type="datetimeFigureOut">
              <a:rPr lang="en-US"/>
              <a:pPr/>
              <a:t>2/14/2010</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42CFC1F-205D-4BB6-8AFD-5B457649403E}" type="slidenum">
              <a:rPr lang="en-US"/>
              <a:pPr/>
              <a:t>‹#›</a:t>
            </a:fld>
            <a:endParaRPr lang="en-US"/>
          </a:p>
        </p:txBody>
      </p:sp>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2B8DCAE-CCC7-4A18-8A75-4B13CB468722}" type="datetimeFigureOut">
              <a:rPr lang="en-US"/>
              <a:pPr/>
              <a:t>2/14/2010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D0E7663-C292-4EC0-A62D-44B51312C978}" type="slidenum">
              <a:rPr lang="en-US"/>
              <a:pPr/>
              <a:t>‹#›</a:t>
            </a:fld>
            <a:endParaRPr lang="en-US"/>
          </a:p>
        </p:txBody>
      </p:sp>
    </p:spTree>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24CEDEA-DCB4-418A-AA08-AA8A66A5870F}" type="datetimeFigureOut">
              <a:rPr lang="en-US"/>
              <a:pPr/>
              <a:t>2/14/2010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34EE29E-A6E8-4428-99C0-AA55561836F0}" type="slidenum">
              <a:rPr lang="en-US"/>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52400" y="1447800"/>
            <a:ext cx="43434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47800"/>
            <a:ext cx="43434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1447800" y="3048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152400" y="1447800"/>
            <a:ext cx="88392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8132" name="Rectangle 4"/>
          <p:cNvSpPr>
            <a:spLocks noChangeArrowheads="1"/>
          </p:cNvSpPr>
          <p:nvPr/>
        </p:nvSpPr>
        <p:spPr bwMode="auto">
          <a:xfrm>
            <a:off x="0" y="0"/>
            <a:ext cx="9144000" cy="304800"/>
          </a:xfrm>
          <a:prstGeom prst="rect">
            <a:avLst/>
          </a:prstGeom>
          <a:solidFill>
            <a:srgbClr val="003366"/>
          </a:solidFill>
          <a:ln w="9525">
            <a:noFill/>
            <a:miter lim="800000"/>
            <a:headEnd/>
            <a:tailEnd/>
          </a:ln>
          <a:effectLst/>
        </p:spPr>
        <p:txBody>
          <a:bodyPr wrap="none" anchor="ctr"/>
          <a:lstStyle/>
          <a:p>
            <a:pPr>
              <a:defRPr/>
            </a:pPr>
            <a:endParaRPr lang="en-US"/>
          </a:p>
        </p:txBody>
      </p:sp>
      <p:sp>
        <p:nvSpPr>
          <p:cNvPr id="48133" name="Rectangle 5"/>
          <p:cNvSpPr>
            <a:spLocks noChangeArrowheads="1"/>
          </p:cNvSpPr>
          <p:nvPr/>
        </p:nvSpPr>
        <p:spPr bwMode="auto">
          <a:xfrm>
            <a:off x="0" y="6629400"/>
            <a:ext cx="9144000" cy="228600"/>
          </a:xfrm>
          <a:prstGeom prst="rect">
            <a:avLst/>
          </a:prstGeom>
          <a:solidFill>
            <a:srgbClr val="003366"/>
          </a:solidFill>
          <a:ln w="9525">
            <a:noFill/>
            <a:miter lim="800000"/>
            <a:headEnd/>
            <a:tailEnd/>
          </a:ln>
          <a:effectLst/>
        </p:spPr>
        <p:txBody>
          <a:bodyPr wrap="none" anchor="ctr"/>
          <a:lstStyle/>
          <a:p>
            <a:pPr>
              <a:defRPr/>
            </a:pPr>
            <a:endParaRPr lang="en-US"/>
          </a:p>
        </p:txBody>
      </p:sp>
      <p:sp>
        <p:nvSpPr>
          <p:cNvPr id="48134" name="Line 6"/>
          <p:cNvSpPr>
            <a:spLocks noChangeShapeType="1"/>
          </p:cNvSpPr>
          <p:nvPr/>
        </p:nvSpPr>
        <p:spPr bwMode="auto">
          <a:xfrm>
            <a:off x="0" y="1219200"/>
            <a:ext cx="7086600" cy="0"/>
          </a:xfrm>
          <a:prstGeom prst="line">
            <a:avLst/>
          </a:prstGeom>
          <a:noFill/>
          <a:ln w="60325">
            <a:solidFill>
              <a:srgbClr val="C90000"/>
            </a:solidFill>
            <a:round/>
            <a:headEnd/>
            <a:tailEnd/>
          </a:ln>
          <a:effectLst/>
        </p:spPr>
        <p:txBody>
          <a:bodyPr/>
          <a:lstStyle/>
          <a:p>
            <a:pPr>
              <a:defRPr/>
            </a:pPr>
            <a:endParaRPr lang="en-US"/>
          </a:p>
        </p:txBody>
      </p:sp>
      <p:sp>
        <p:nvSpPr>
          <p:cNvPr id="48135" name="Text Box 7"/>
          <p:cNvSpPr txBox="1">
            <a:spLocks noChangeArrowheads="1"/>
          </p:cNvSpPr>
          <p:nvPr/>
        </p:nvSpPr>
        <p:spPr bwMode="auto">
          <a:xfrm>
            <a:off x="5334000" y="6400800"/>
            <a:ext cx="3429000" cy="366713"/>
          </a:xfrm>
          <a:prstGeom prst="rect">
            <a:avLst/>
          </a:prstGeom>
          <a:noFill/>
          <a:ln w="9525">
            <a:noFill/>
            <a:miter lim="800000"/>
            <a:headEnd/>
            <a:tailEnd/>
          </a:ln>
          <a:effectLst/>
        </p:spPr>
        <p:txBody>
          <a:bodyPr>
            <a:spAutoFit/>
          </a:bodyPr>
          <a:lstStyle/>
          <a:p>
            <a:pPr>
              <a:spcBef>
                <a:spcPct val="50000"/>
              </a:spcBef>
              <a:defRPr/>
            </a:pPr>
            <a:endParaRPr lang="en-US"/>
          </a:p>
        </p:txBody>
      </p:sp>
      <p:sp>
        <p:nvSpPr>
          <p:cNvPr id="48136" name="AutoShape 8"/>
          <p:cNvSpPr>
            <a:spLocks noChangeArrowheads="1"/>
          </p:cNvSpPr>
          <p:nvPr/>
        </p:nvSpPr>
        <p:spPr bwMode="auto">
          <a:xfrm rot="5400000">
            <a:off x="533400" y="-304800"/>
            <a:ext cx="990600" cy="2057400"/>
          </a:xfrm>
          <a:prstGeom prst="rtTriangle">
            <a:avLst/>
          </a:prstGeom>
          <a:solidFill>
            <a:srgbClr val="003366"/>
          </a:solidFill>
          <a:ln w="9525">
            <a:noFill/>
            <a:miter lim="800000"/>
            <a:headEnd/>
            <a:tailEnd/>
          </a:ln>
          <a:effectLst/>
        </p:spPr>
        <p:txBody>
          <a:bodyPr wrap="none" anchor="ctr"/>
          <a:lstStyle/>
          <a:p>
            <a:pPr>
              <a:defRPr/>
            </a:pPr>
            <a:endParaRPr lang="en-US"/>
          </a:p>
        </p:txBody>
      </p:sp>
      <p:sp>
        <p:nvSpPr>
          <p:cNvPr id="48137" name="AutoShape 9"/>
          <p:cNvSpPr>
            <a:spLocks noChangeArrowheads="1"/>
          </p:cNvSpPr>
          <p:nvPr/>
        </p:nvSpPr>
        <p:spPr bwMode="auto">
          <a:xfrm rot="10800000">
            <a:off x="4648200" y="6477000"/>
            <a:ext cx="4495800" cy="15240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003366"/>
          </a:solidFill>
          <a:ln w="9525">
            <a:noFill/>
            <a:miter lim="800000"/>
            <a:headEnd/>
            <a:tailEnd/>
          </a:ln>
          <a:effectLst/>
        </p:spPr>
        <p:txBody>
          <a:bodyPr wrap="none" anchor="ctr"/>
          <a:lstStyle/>
          <a:p>
            <a:pPr>
              <a:defRPr/>
            </a:pPr>
            <a:endParaRPr lang="en-US"/>
          </a:p>
        </p:txBody>
      </p:sp>
      <p:sp>
        <p:nvSpPr>
          <p:cNvPr id="48138" name="Text Box 10"/>
          <p:cNvSpPr txBox="1">
            <a:spLocks noChangeArrowheads="1"/>
          </p:cNvSpPr>
          <p:nvPr/>
        </p:nvSpPr>
        <p:spPr bwMode="auto">
          <a:xfrm>
            <a:off x="5105400" y="6491288"/>
            <a:ext cx="3733800" cy="366712"/>
          </a:xfrm>
          <a:prstGeom prst="rect">
            <a:avLst/>
          </a:prstGeom>
          <a:noFill/>
          <a:ln w="9525">
            <a:noFill/>
            <a:miter lim="800000"/>
            <a:headEnd/>
            <a:tailEnd/>
          </a:ln>
          <a:effectLst/>
        </p:spPr>
        <p:txBody>
          <a:bodyPr>
            <a:spAutoFit/>
          </a:bodyPr>
          <a:lstStyle/>
          <a:p>
            <a:pPr algn="ctr">
              <a:spcBef>
                <a:spcPct val="50000"/>
              </a:spcBef>
              <a:defRPr/>
            </a:pPr>
            <a:r>
              <a:rPr lang="en-US" b="1">
                <a:solidFill>
                  <a:srgbClr val="CC0000"/>
                </a:solidFill>
              </a:rPr>
              <a:t>AguaClara</a:t>
            </a:r>
          </a:p>
        </p:txBody>
      </p:sp>
      <p:pic>
        <p:nvPicPr>
          <p:cNvPr id="3083" name="Picture 11"/>
          <p:cNvPicPr>
            <a:picLocks noChangeAspect="1" noChangeArrowheads="1"/>
          </p:cNvPicPr>
          <p:nvPr/>
        </p:nvPicPr>
        <p:blipFill>
          <a:blip r:embed="rId16" cstate="print">
            <a:clrChange>
              <a:clrFrom>
                <a:srgbClr val="FFFFFF"/>
              </a:clrFrom>
              <a:clrTo>
                <a:srgbClr val="FFFFFF">
                  <a:alpha val="0"/>
                </a:srgbClr>
              </a:clrTo>
            </a:clrChange>
          </a:blip>
          <a:srcRect/>
          <a:stretch>
            <a:fillRect/>
          </a:stretch>
        </p:blipFill>
        <p:spPr bwMode="auto">
          <a:xfrm>
            <a:off x="214313" y="195263"/>
            <a:ext cx="1295400" cy="9540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5" r:id="rId1"/>
    <p:sldLayoutId id="2147483664" r:id="rId2"/>
    <p:sldLayoutId id="2147483663" r:id="rId3"/>
    <p:sldLayoutId id="2147483662" r:id="rId4"/>
    <p:sldLayoutId id="2147483661" r:id="rId5"/>
    <p:sldLayoutId id="2147483660" r:id="rId6"/>
    <p:sldLayoutId id="2147483659" r:id="rId7"/>
    <p:sldLayoutId id="2147483658" r:id="rId8"/>
    <p:sldLayoutId id="2147483657" r:id="rId9"/>
    <p:sldLayoutId id="2147483656" r:id="rId10"/>
    <p:sldLayoutId id="2147483655" r:id="rId11"/>
    <p:sldLayoutId id="2147483654" r:id="rId12"/>
    <p:sldLayoutId id="2147483653" r:id="rId13"/>
    <p:sldLayoutId id="2147483652" r:id="rId14"/>
  </p:sldLayoutIdLst>
  <p:timing>
    <p:tnLst>
      <p:par>
        <p:cTn id="1" dur="indefinite" restart="never" nodeType="tmRoot"/>
      </p:par>
    </p:tnLst>
  </p:timing>
  <p:txStyles>
    <p:title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Black" pitchFamily="34" charset="0"/>
          <a:cs typeface="Arial" charset="0"/>
        </a:defRPr>
      </a:lvl2pPr>
      <a:lvl3pPr algn="ctr" rtl="0" eaLnBrk="0" fontAlgn="base" hangingPunct="0">
        <a:spcBef>
          <a:spcPct val="0"/>
        </a:spcBef>
        <a:spcAft>
          <a:spcPct val="0"/>
        </a:spcAft>
        <a:defRPr sz="3200" b="1">
          <a:solidFill>
            <a:schemeClr val="tx2"/>
          </a:solidFill>
          <a:latin typeface="Arial Black" pitchFamily="34" charset="0"/>
          <a:cs typeface="Arial" charset="0"/>
        </a:defRPr>
      </a:lvl3pPr>
      <a:lvl4pPr algn="ctr" rtl="0" eaLnBrk="0" fontAlgn="base" hangingPunct="0">
        <a:spcBef>
          <a:spcPct val="0"/>
        </a:spcBef>
        <a:spcAft>
          <a:spcPct val="0"/>
        </a:spcAft>
        <a:defRPr sz="3200" b="1">
          <a:solidFill>
            <a:schemeClr val="tx2"/>
          </a:solidFill>
          <a:latin typeface="Arial Black" pitchFamily="34" charset="0"/>
          <a:cs typeface="Arial" charset="0"/>
        </a:defRPr>
      </a:lvl4pPr>
      <a:lvl5pPr algn="ctr" rtl="0" eaLnBrk="0" fontAlgn="base" hangingPunct="0">
        <a:spcBef>
          <a:spcPct val="0"/>
        </a:spcBef>
        <a:spcAft>
          <a:spcPct val="0"/>
        </a:spcAft>
        <a:defRPr sz="3200" b="1">
          <a:solidFill>
            <a:schemeClr val="tx2"/>
          </a:solidFill>
          <a:latin typeface="Arial Black" pitchFamily="34" charset="0"/>
          <a:cs typeface="Arial" charset="0"/>
        </a:defRPr>
      </a:lvl5pPr>
      <a:lvl6pPr marL="457200" algn="ctr" rtl="0" fontAlgn="base">
        <a:spcBef>
          <a:spcPct val="0"/>
        </a:spcBef>
        <a:spcAft>
          <a:spcPct val="0"/>
        </a:spcAft>
        <a:defRPr sz="3200" b="1">
          <a:solidFill>
            <a:schemeClr val="tx2"/>
          </a:solidFill>
          <a:latin typeface="Arial Black" pitchFamily="34" charset="0"/>
          <a:cs typeface="Arial" charset="0"/>
        </a:defRPr>
      </a:lvl6pPr>
      <a:lvl7pPr marL="914400" algn="ctr" rtl="0" fontAlgn="base">
        <a:spcBef>
          <a:spcPct val="0"/>
        </a:spcBef>
        <a:spcAft>
          <a:spcPct val="0"/>
        </a:spcAft>
        <a:defRPr sz="3200" b="1">
          <a:solidFill>
            <a:schemeClr val="tx2"/>
          </a:solidFill>
          <a:latin typeface="Arial Black" pitchFamily="34" charset="0"/>
          <a:cs typeface="Arial" charset="0"/>
        </a:defRPr>
      </a:lvl7pPr>
      <a:lvl8pPr marL="1371600" algn="ctr" rtl="0" fontAlgn="base">
        <a:spcBef>
          <a:spcPct val="0"/>
        </a:spcBef>
        <a:spcAft>
          <a:spcPct val="0"/>
        </a:spcAft>
        <a:defRPr sz="3200" b="1">
          <a:solidFill>
            <a:schemeClr val="tx2"/>
          </a:solidFill>
          <a:latin typeface="Arial Black" pitchFamily="34" charset="0"/>
          <a:cs typeface="Arial" charset="0"/>
        </a:defRPr>
      </a:lvl8pPr>
      <a:lvl9pPr marL="1828800" algn="ctr" rtl="0" fontAlgn="base">
        <a:spcBef>
          <a:spcPct val="0"/>
        </a:spcBef>
        <a:spcAft>
          <a:spcPct val="0"/>
        </a:spcAft>
        <a:defRPr sz="3200" b="1">
          <a:solidFill>
            <a:schemeClr val="tx2"/>
          </a:solidFill>
          <a:latin typeface="Arial Black" pitchFamily="34" charset="0"/>
          <a:cs typeface="Arial" charset="0"/>
        </a:defRPr>
      </a:lvl9pPr>
    </p:titleStyle>
    <p:bodyStyle>
      <a:lvl1pPr marL="342900" indent="-342900" algn="l" rtl="0" eaLnBrk="0" fontAlgn="base" hangingPunct="0">
        <a:spcBef>
          <a:spcPct val="20000"/>
        </a:spcBef>
        <a:spcAft>
          <a:spcPct val="0"/>
        </a:spcAft>
        <a:buChar char="•"/>
        <a:defRPr sz="32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2"/>
          </a:solidFill>
          <a:latin typeface="+mn-lt"/>
          <a:cs typeface="+mn-cs"/>
        </a:defRPr>
      </a:lvl2pPr>
      <a:lvl3pPr marL="1143000" indent="-228600" algn="l" rtl="0" eaLnBrk="0" fontAlgn="base" hangingPunct="0">
        <a:spcBef>
          <a:spcPct val="20000"/>
        </a:spcBef>
        <a:spcAft>
          <a:spcPct val="0"/>
        </a:spcAft>
        <a:buChar char="•"/>
        <a:defRPr sz="2400">
          <a:solidFill>
            <a:schemeClr val="tx2"/>
          </a:solidFill>
          <a:latin typeface="+mn-lt"/>
          <a:cs typeface="+mn-cs"/>
        </a:defRPr>
      </a:lvl3pPr>
      <a:lvl4pPr marL="1600200" indent="-228600" algn="l" rtl="0" eaLnBrk="0" fontAlgn="base" hangingPunct="0">
        <a:spcBef>
          <a:spcPct val="20000"/>
        </a:spcBef>
        <a:spcAft>
          <a:spcPct val="0"/>
        </a:spcAft>
        <a:buChar char="–"/>
        <a:defRPr sz="2000">
          <a:solidFill>
            <a:schemeClr val="tx2"/>
          </a:solidFill>
          <a:latin typeface="+mn-lt"/>
          <a:cs typeface="+mn-cs"/>
        </a:defRPr>
      </a:lvl4pPr>
      <a:lvl5pPr marL="2057400" indent="-228600" algn="l" rtl="0" eaLnBrk="0" fontAlgn="base" hangingPunct="0">
        <a:spcBef>
          <a:spcPct val="20000"/>
        </a:spcBef>
        <a:spcAft>
          <a:spcPct val="0"/>
        </a:spcAft>
        <a:buChar char="»"/>
        <a:defRPr sz="2000">
          <a:solidFill>
            <a:schemeClr val="tx2"/>
          </a:solidFill>
          <a:latin typeface="+mn-lt"/>
          <a:cs typeface="+mn-cs"/>
        </a:defRPr>
      </a:lvl5pPr>
      <a:lvl6pPr marL="2514600" indent="-228600" algn="l" rtl="0" fontAlgn="base">
        <a:spcBef>
          <a:spcPct val="20000"/>
        </a:spcBef>
        <a:spcAft>
          <a:spcPct val="0"/>
        </a:spcAft>
        <a:buChar char="»"/>
        <a:defRPr sz="2000">
          <a:solidFill>
            <a:schemeClr val="tx2"/>
          </a:solidFill>
          <a:latin typeface="+mn-lt"/>
          <a:cs typeface="+mn-cs"/>
        </a:defRPr>
      </a:lvl6pPr>
      <a:lvl7pPr marL="2971800" indent="-228600" algn="l" rtl="0" fontAlgn="base">
        <a:spcBef>
          <a:spcPct val="20000"/>
        </a:spcBef>
        <a:spcAft>
          <a:spcPct val="0"/>
        </a:spcAft>
        <a:buChar char="»"/>
        <a:defRPr sz="2000">
          <a:solidFill>
            <a:schemeClr val="tx2"/>
          </a:solidFill>
          <a:latin typeface="+mn-lt"/>
          <a:cs typeface="+mn-cs"/>
        </a:defRPr>
      </a:lvl7pPr>
      <a:lvl8pPr marL="3429000" indent="-228600" algn="l" rtl="0" fontAlgn="base">
        <a:spcBef>
          <a:spcPct val="20000"/>
        </a:spcBef>
        <a:spcAft>
          <a:spcPct val="0"/>
        </a:spcAft>
        <a:buChar char="»"/>
        <a:defRPr sz="2000">
          <a:solidFill>
            <a:schemeClr val="tx2"/>
          </a:solidFill>
          <a:latin typeface="+mn-lt"/>
          <a:cs typeface="+mn-cs"/>
        </a:defRPr>
      </a:lvl8pPr>
      <a:lvl9pPr marL="3886200" indent="-228600" algn="l" rtl="0" fontAlgn="base">
        <a:spcBef>
          <a:spcPct val="20000"/>
        </a:spcBef>
        <a:spcAft>
          <a:spcPct val="0"/>
        </a:spcAft>
        <a:buChar char="»"/>
        <a:defRPr sz="2000">
          <a:solidFill>
            <a:schemeClr val="tx2"/>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75CF857B-CAD1-4A96-BA4D-C48777B548A4}" type="datetimeFigureOut">
              <a:rPr lang="en-US"/>
              <a:pPr/>
              <a:t>2/14/2010</a:t>
            </a:fld>
            <a:endParaRPr lang="en-US"/>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73D94622-6FE5-458B-AF9F-7540B354A4A1}" type="slidenum">
              <a:rPr lang="en-US"/>
              <a:pPr/>
              <a:t>‹#›</a:t>
            </a:fld>
            <a:endParaRPr lang="en-US"/>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51"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ransition>
    <p:fade/>
  </p:transition>
  <p:timing>
    <p:tnLst>
      <p:par>
        <p:cTn id="1" dur="indefinite" restart="never" nodeType="tmRoot"/>
      </p:par>
    </p:tnLst>
  </p:timing>
  <p:txStyles>
    <p:titleStyle>
      <a:lvl1pPr algn="ctr" rtl="0" fontAlgn="base">
        <a:spcBef>
          <a:spcPct val="0"/>
        </a:spcBef>
        <a:spcAft>
          <a:spcPct val="0"/>
        </a:spcAft>
        <a:defRPr sz="4400" b="1">
          <a:solidFill>
            <a:schemeClr val="tx2"/>
          </a:solidFill>
          <a:latin typeface="+mj-lt"/>
          <a:ea typeface="+mj-ea"/>
          <a:cs typeface="+mj-cs"/>
        </a:defRPr>
      </a:lvl1pPr>
      <a:lvl2pPr algn="ctr" rtl="0" fontAlgn="base">
        <a:spcBef>
          <a:spcPct val="0"/>
        </a:spcBef>
        <a:spcAft>
          <a:spcPct val="0"/>
        </a:spcAft>
        <a:defRPr sz="4400" b="1">
          <a:solidFill>
            <a:schemeClr val="tx2"/>
          </a:solidFill>
          <a:latin typeface="Candara" pitchFamily="34" charset="0"/>
        </a:defRPr>
      </a:lvl2pPr>
      <a:lvl3pPr algn="ctr" rtl="0" fontAlgn="base">
        <a:spcBef>
          <a:spcPct val="0"/>
        </a:spcBef>
        <a:spcAft>
          <a:spcPct val="0"/>
        </a:spcAft>
        <a:defRPr sz="4400" b="1">
          <a:solidFill>
            <a:schemeClr val="tx2"/>
          </a:solidFill>
          <a:latin typeface="Candara" pitchFamily="34" charset="0"/>
        </a:defRPr>
      </a:lvl3pPr>
      <a:lvl4pPr algn="ctr" rtl="0" fontAlgn="base">
        <a:spcBef>
          <a:spcPct val="0"/>
        </a:spcBef>
        <a:spcAft>
          <a:spcPct val="0"/>
        </a:spcAft>
        <a:defRPr sz="4400" b="1">
          <a:solidFill>
            <a:schemeClr val="tx2"/>
          </a:solidFill>
          <a:latin typeface="Candara" pitchFamily="34" charset="0"/>
        </a:defRPr>
      </a:lvl4pPr>
      <a:lvl5pPr algn="ctr" rtl="0" fontAlgn="base">
        <a:spcBef>
          <a:spcPct val="0"/>
        </a:spcBef>
        <a:spcAft>
          <a:spcPct val="0"/>
        </a:spcAft>
        <a:defRPr sz="4400" b="1">
          <a:solidFill>
            <a:schemeClr val="tx2"/>
          </a:solidFill>
          <a:latin typeface="Candara" pitchFamily="34"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hyperlink" Target="http://www.brainyquote.com/quotes/quotes/t/thomasaed149059.html" TargetMode="Externa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ctrTitle"/>
          </p:nvPr>
        </p:nvSpPr>
        <p:spPr>
          <a:xfrm>
            <a:off x="0" y="1066800"/>
            <a:ext cx="9144000" cy="1143000"/>
          </a:xfrm>
        </p:spPr>
        <p:txBody>
          <a:bodyPr/>
          <a:lstStyle/>
          <a:p>
            <a:pPr algn="r"/>
            <a:r>
              <a:rPr lang="en-US" sz="4000" i="1" dirty="0" smtClean="0"/>
              <a:t>F</a:t>
            </a:r>
            <a:r>
              <a:rPr lang="en-US" sz="4000" i="1" dirty="0" smtClean="0"/>
              <a:t>ocused on Engineering Excellence </a:t>
            </a:r>
            <a:br>
              <a:rPr lang="en-US" sz="4000" i="1" dirty="0" smtClean="0"/>
            </a:br>
            <a:r>
              <a:rPr lang="en-US" sz="4000" i="1" dirty="0" smtClean="0"/>
              <a:t>But what facilitates the focus?</a:t>
            </a:r>
            <a:endParaRPr lang="en-US" sz="4000" i="1" dirty="0"/>
          </a:p>
        </p:txBody>
      </p:sp>
      <p:sp>
        <p:nvSpPr>
          <p:cNvPr id="165891" name="Rectangle 3"/>
          <p:cNvSpPr>
            <a:spLocks noGrp="1" noChangeArrowheads="1"/>
          </p:cNvSpPr>
          <p:nvPr>
            <p:ph type="subTitle" idx="1"/>
          </p:nvPr>
        </p:nvSpPr>
        <p:spPr>
          <a:xfrm>
            <a:off x="0" y="6019800"/>
            <a:ext cx="4648200" cy="685800"/>
          </a:xfrm>
        </p:spPr>
        <p:txBody>
          <a:bodyPr/>
          <a:lstStyle/>
          <a:p>
            <a:r>
              <a:rPr lang="en-US"/>
              <a:t>Monroe Weber-Shirk</a:t>
            </a:r>
          </a:p>
        </p:txBody>
      </p:sp>
      <p:pic>
        <p:nvPicPr>
          <p:cNvPr id="165892" name="Picture 6" descr="CULogo187"/>
          <p:cNvPicPr>
            <a:picLocks noChangeAspect="1" noChangeArrowheads="1"/>
          </p:cNvPicPr>
          <p:nvPr/>
        </p:nvPicPr>
        <p:blipFill>
          <a:blip r:embed="rId3" cstate="print"/>
          <a:srcRect/>
          <a:stretch>
            <a:fillRect/>
          </a:stretch>
        </p:blipFill>
        <p:spPr bwMode="auto">
          <a:xfrm>
            <a:off x="4805363" y="5507038"/>
            <a:ext cx="4338637" cy="1350962"/>
          </a:xfrm>
          <a:prstGeom prst="rect">
            <a:avLst/>
          </a:prstGeom>
          <a:noFill/>
          <a:ln w="9525">
            <a:noFill/>
            <a:miter lim="800000"/>
            <a:headEnd/>
            <a:tailEnd/>
          </a:ln>
        </p:spPr>
      </p:pic>
      <p:sp>
        <p:nvSpPr>
          <p:cNvPr id="165894" name="Text Box 6"/>
          <p:cNvSpPr txBox="1">
            <a:spLocks noChangeArrowheads="1"/>
          </p:cNvSpPr>
          <p:nvPr/>
        </p:nvSpPr>
        <p:spPr bwMode="auto">
          <a:xfrm>
            <a:off x="5791200" y="5181600"/>
            <a:ext cx="2133918" cy="369332"/>
          </a:xfrm>
          <a:prstGeom prst="rect">
            <a:avLst/>
          </a:prstGeom>
          <a:noFill/>
          <a:ln w="9525">
            <a:noFill/>
            <a:miter lim="800000"/>
            <a:headEnd/>
            <a:tailEnd/>
          </a:ln>
          <a:effectLst/>
        </p:spPr>
        <p:txBody>
          <a:bodyPr wrap="none">
            <a:spAutoFit/>
          </a:bodyPr>
          <a:lstStyle/>
          <a:p>
            <a:r>
              <a:rPr lang="en-US" b="1" dirty="0" smtClean="0"/>
              <a:t>February 16</a:t>
            </a:r>
            <a:r>
              <a:rPr lang="en-US" b="1" dirty="0" smtClean="0"/>
              <a:t>, 2010</a:t>
            </a:r>
            <a:endParaRPr lang="en-US" b="1"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guiding principles that influenced you to join AguaClara?</a:t>
            </a:r>
            <a:endParaRPr lang="en-US" dirty="0"/>
          </a:p>
        </p:txBody>
      </p:sp>
      <p:sp>
        <p:nvSpPr>
          <p:cNvPr id="3" name="Content Placeholder 2"/>
          <p:cNvSpPr>
            <a:spLocks noGrp="1"/>
          </p:cNvSpPr>
          <p:nvPr>
            <p:ph idx="1"/>
          </p:nvPr>
        </p:nvSpPr>
        <p:spPr/>
        <p:txBody>
          <a:bodyPr/>
          <a:lstStyle/>
          <a:p>
            <a:r>
              <a:rPr lang="en-US" dirty="0" smtClean="0"/>
              <a:t>Make the world better</a:t>
            </a:r>
          </a:p>
          <a:p>
            <a:r>
              <a:rPr lang="en-US" dirty="0" smtClean="0"/>
              <a:t>Do something that makes a lasting difference (legacy)</a:t>
            </a:r>
          </a:p>
          <a:p>
            <a:r>
              <a:rPr lang="en-US" dirty="0" smtClean="0"/>
              <a:t>Tired of years of school that didn’t include contributing to society</a:t>
            </a:r>
          </a:p>
          <a:p>
            <a:r>
              <a:rPr lang="en-US" dirty="0" smtClean="0"/>
              <a:t>Are you connecting with your motivation?</a:t>
            </a:r>
          </a:p>
          <a:p>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Monroe’s </a:t>
            </a:r>
            <a:r>
              <a:rPr lang="en-US" dirty="0" smtClean="0"/>
              <a:t>Philosophy – </a:t>
            </a:r>
            <a:br>
              <a:rPr lang="en-US" dirty="0" smtClean="0"/>
            </a:br>
            <a:r>
              <a:rPr lang="en-US" dirty="0" smtClean="0"/>
              <a:t>a work in progress</a:t>
            </a:r>
            <a:endParaRPr lang="en-US" dirty="0"/>
          </a:p>
        </p:txBody>
      </p:sp>
      <p:sp>
        <p:nvSpPr>
          <p:cNvPr id="3" name="Content Placeholder 2"/>
          <p:cNvSpPr>
            <a:spLocks noGrp="1"/>
          </p:cNvSpPr>
          <p:nvPr>
            <p:ph idx="1"/>
          </p:nvPr>
        </p:nvSpPr>
        <p:spPr/>
        <p:txBody>
          <a:bodyPr/>
          <a:lstStyle/>
          <a:p>
            <a:r>
              <a:rPr lang="en-US" dirty="0" smtClean="0"/>
              <a:t>Positive Energy</a:t>
            </a:r>
          </a:p>
          <a:p>
            <a:pPr lvl="1"/>
            <a:r>
              <a:rPr lang="en-US" dirty="0" smtClean="0"/>
              <a:t>Surround yourself with people who can dream</a:t>
            </a:r>
          </a:p>
          <a:p>
            <a:pPr lvl="1"/>
            <a:r>
              <a:rPr lang="en-US" dirty="0" smtClean="0"/>
              <a:t>Dreaming creates a new </a:t>
            </a:r>
            <a:r>
              <a:rPr lang="en-US" dirty="0" smtClean="0"/>
              <a:t>reality</a:t>
            </a:r>
          </a:p>
          <a:p>
            <a:r>
              <a:rPr lang="en-US" dirty="0" smtClean="0"/>
              <a:t>If you feel boxed in, climb out of the box</a:t>
            </a:r>
            <a:endParaRPr lang="en-US" dirty="0" smtClean="0"/>
          </a:p>
          <a:p>
            <a:r>
              <a:rPr lang="en-US" dirty="0" smtClean="0"/>
              <a:t>Don’t burn bridges</a:t>
            </a:r>
          </a:p>
          <a:p>
            <a:r>
              <a:rPr lang="en-US" dirty="0" smtClean="0"/>
              <a:t>You always have a </a:t>
            </a:r>
            <a:r>
              <a:rPr lang="en-US" dirty="0" smtClean="0"/>
              <a:t>choice – use it!</a:t>
            </a:r>
            <a:endParaRPr lang="en-US" dirty="0" smtClean="0"/>
          </a:p>
          <a:p>
            <a:r>
              <a:rPr lang="en-US" dirty="0" smtClean="0"/>
              <a:t>Exceed Expectations</a:t>
            </a:r>
          </a:p>
          <a:p>
            <a:r>
              <a:rPr lang="en-US" dirty="0" smtClean="0"/>
              <a:t>Identify a need and then invent</a:t>
            </a:r>
          </a:p>
          <a:p>
            <a:endParaRPr lang="en-US"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Optimist’s Perspective</a:t>
            </a:r>
            <a:endParaRPr lang="en-US" dirty="0"/>
          </a:p>
        </p:txBody>
      </p:sp>
      <p:sp>
        <p:nvSpPr>
          <p:cNvPr id="3" name="Content Placeholder 2"/>
          <p:cNvSpPr>
            <a:spLocks noGrp="1"/>
          </p:cNvSpPr>
          <p:nvPr>
            <p:ph idx="1"/>
          </p:nvPr>
        </p:nvSpPr>
        <p:spPr/>
        <p:txBody>
          <a:bodyPr/>
          <a:lstStyle/>
          <a:p>
            <a:r>
              <a:rPr lang="en-US" dirty="0" smtClean="0"/>
              <a:t>What </a:t>
            </a:r>
            <a:r>
              <a:rPr lang="en-US" dirty="0" smtClean="0"/>
              <a:t>is the minimum </a:t>
            </a:r>
            <a:r>
              <a:rPr lang="en-US" dirty="0" smtClean="0"/>
              <a:t>annual budget </a:t>
            </a:r>
            <a:r>
              <a:rPr lang="en-US" dirty="0" smtClean="0"/>
              <a:t>required to sustain AguaClara as an educational program</a:t>
            </a:r>
            <a:r>
              <a:rPr lang="en-US" dirty="0" smtClean="0"/>
              <a:t>?</a:t>
            </a:r>
            <a:endParaRPr lang="en-US" dirty="0" smtClean="0"/>
          </a:p>
          <a:p>
            <a:pPr lvl="1"/>
            <a:r>
              <a:rPr lang="en-US" dirty="0" smtClean="0"/>
              <a:t>Trip to Honduras (20k)</a:t>
            </a:r>
          </a:p>
          <a:p>
            <a:pPr lvl="1"/>
            <a:r>
              <a:rPr lang="en-US" dirty="0" smtClean="0"/>
              <a:t>Research supplies (10k)</a:t>
            </a:r>
          </a:p>
          <a:p>
            <a:pPr lvl="1"/>
            <a:r>
              <a:rPr lang="en-US" dirty="0" smtClean="0"/>
              <a:t>Software for computers (5k)</a:t>
            </a:r>
          </a:p>
          <a:p>
            <a:pPr lvl="1"/>
            <a:r>
              <a:rPr lang="en-US" dirty="0" smtClean="0"/>
              <a:t>AguaClara Engineers (30k)</a:t>
            </a:r>
            <a:endParaRPr lang="en-US" dirty="0"/>
          </a:p>
        </p:txBody>
      </p:sp>
      <p:sp>
        <p:nvSpPr>
          <p:cNvPr id="4" name="TextBox 3"/>
          <p:cNvSpPr txBox="1"/>
          <p:nvPr/>
        </p:nvSpPr>
        <p:spPr>
          <a:xfrm>
            <a:off x="609600" y="5410200"/>
            <a:ext cx="7315200" cy="1477328"/>
          </a:xfrm>
          <a:prstGeom prst="rect">
            <a:avLst/>
          </a:prstGeom>
          <a:noFill/>
        </p:spPr>
        <p:txBody>
          <a:bodyPr wrap="square" rtlCol="0">
            <a:spAutoFit/>
          </a:bodyPr>
          <a:lstStyle/>
          <a:p>
            <a:r>
              <a:rPr lang="en-US" dirty="0" smtClean="0"/>
              <a:t>Do you like this question?</a:t>
            </a:r>
          </a:p>
          <a:p>
            <a:r>
              <a:rPr lang="en-US" dirty="0" smtClean="0"/>
              <a:t>Rephrased this question is: “When would you throw in the towel?”</a:t>
            </a:r>
          </a:p>
          <a:p>
            <a:r>
              <a:rPr lang="en-US" dirty="0" smtClean="0"/>
              <a:t>An optimist always sees the opportunities for creative engagement. From an optimist’s perspective this question can’t be </a:t>
            </a:r>
            <a:r>
              <a:rPr lang="en-US" dirty="0" smtClean="0"/>
              <a:t>answered! So climb out of the box and then create an answer.</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optimist’s perspective</a:t>
            </a:r>
            <a:endParaRPr lang="en-US" dirty="0"/>
          </a:p>
        </p:txBody>
      </p:sp>
      <p:sp>
        <p:nvSpPr>
          <p:cNvPr id="3" name="Content Placeholder 2"/>
          <p:cNvSpPr>
            <a:spLocks noGrp="1"/>
          </p:cNvSpPr>
          <p:nvPr>
            <p:ph idx="1"/>
          </p:nvPr>
        </p:nvSpPr>
        <p:spPr/>
        <p:txBody>
          <a:bodyPr/>
          <a:lstStyle/>
          <a:p>
            <a:r>
              <a:rPr lang="en-US" dirty="0" smtClean="0"/>
              <a:t>I will </a:t>
            </a:r>
            <a:r>
              <a:rPr lang="en-US" dirty="0" smtClean="0"/>
              <a:t>creatively use </a:t>
            </a:r>
            <a:r>
              <a:rPr lang="en-US" dirty="0" smtClean="0"/>
              <a:t>whatever </a:t>
            </a:r>
            <a:r>
              <a:rPr lang="en-US" dirty="0" smtClean="0"/>
              <a:t>resources </a:t>
            </a:r>
            <a:r>
              <a:rPr lang="en-US" dirty="0" smtClean="0"/>
              <a:t>AguaClara is able to acquire to </a:t>
            </a:r>
            <a:r>
              <a:rPr lang="en-US" dirty="0" smtClean="0"/>
              <a:t>make the world a better place</a:t>
            </a:r>
            <a:r>
              <a:rPr lang="en-US" dirty="0" smtClean="0"/>
              <a:t>.</a:t>
            </a:r>
          </a:p>
          <a:p>
            <a:r>
              <a:rPr lang="en-US" dirty="0" smtClean="0"/>
              <a:t>Remember… we started this program with only a few thousands of dollars.</a:t>
            </a:r>
            <a:endParaRPr lang="en-US" dirty="0"/>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Monroe’s Philosophy</a:t>
            </a:r>
            <a:endParaRPr lang="en-US" dirty="0"/>
          </a:p>
        </p:txBody>
      </p:sp>
      <p:sp>
        <p:nvSpPr>
          <p:cNvPr id="3" name="Content Placeholder 2"/>
          <p:cNvSpPr>
            <a:spLocks noGrp="1"/>
          </p:cNvSpPr>
          <p:nvPr>
            <p:ph idx="1"/>
          </p:nvPr>
        </p:nvSpPr>
        <p:spPr/>
        <p:txBody>
          <a:bodyPr/>
          <a:lstStyle/>
          <a:p>
            <a:r>
              <a:rPr lang="en-US" dirty="0" smtClean="0"/>
              <a:t>Positive Energy</a:t>
            </a:r>
          </a:p>
          <a:p>
            <a:pPr lvl="1"/>
            <a:r>
              <a:rPr lang="en-US" dirty="0" smtClean="0"/>
              <a:t>Surround yourself with people who can dream</a:t>
            </a:r>
          </a:p>
          <a:p>
            <a:pPr lvl="1"/>
            <a:r>
              <a:rPr lang="en-US" dirty="0" smtClean="0"/>
              <a:t>Dreaming creates a new </a:t>
            </a:r>
            <a:r>
              <a:rPr lang="en-US" dirty="0" smtClean="0"/>
              <a:t>reality</a:t>
            </a:r>
          </a:p>
          <a:p>
            <a:r>
              <a:rPr lang="en-US" dirty="0" smtClean="0"/>
              <a:t>If you feel boxed in, </a:t>
            </a:r>
            <a:r>
              <a:rPr lang="en-US" dirty="0" smtClean="0"/>
              <a:t>climb </a:t>
            </a:r>
            <a:r>
              <a:rPr lang="en-US" dirty="0" smtClean="0"/>
              <a:t>out of the box</a:t>
            </a:r>
            <a:endParaRPr lang="en-US" dirty="0" smtClean="0"/>
          </a:p>
          <a:p>
            <a:r>
              <a:rPr lang="en-US" u="sng" dirty="0" smtClean="0"/>
              <a:t>Don’t burn bridges</a:t>
            </a:r>
          </a:p>
          <a:p>
            <a:r>
              <a:rPr lang="en-US" dirty="0" smtClean="0"/>
              <a:t>You always have a </a:t>
            </a:r>
            <a:r>
              <a:rPr lang="en-US" dirty="0" smtClean="0"/>
              <a:t>choice – use it!</a:t>
            </a:r>
            <a:endParaRPr lang="en-US" dirty="0" smtClean="0"/>
          </a:p>
          <a:p>
            <a:r>
              <a:rPr lang="en-US" dirty="0" smtClean="0"/>
              <a:t>Exceed Expectations</a:t>
            </a:r>
          </a:p>
          <a:p>
            <a:r>
              <a:rPr lang="en-US" dirty="0" smtClean="0"/>
              <a:t>Identify a need and then invent</a:t>
            </a:r>
          </a:p>
          <a:p>
            <a:endParaRPr lang="en-US"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Don’t burn </a:t>
            </a:r>
            <a:r>
              <a:rPr lang="en-US" u="sng" dirty="0" smtClean="0"/>
              <a:t>bridges</a:t>
            </a:r>
            <a:endParaRPr lang="en-US" dirty="0"/>
          </a:p>
        </p:txBody>
      </p:sp>
      <p:sp>
        <p:nvSpPr>
          <p:cNvPr id="3" name="Content Placeholder 2"/>
          <p:cNvSpPr>
            <a:spLocks noGrp="1"/>
          </p:cNvSpPr>
          <p:nvPr>
            <p:ph idx="1"/>
          </p:nvPr>
        </p:nvSpPr>
        <p:spPr/>
        <p:txBody>
          <a:bodyPr/>
          <a:lstStyle/>
          <a:p>
            <a:r>
              <a:rPr lang="en-US" dirty="0" smtClean="0"/>
              <a:t>The individual who frustrates you today may be a powerful ally tomorrow</a:t>
            </a:r>
          </a:p>
          <a:p>
            <a:r>
              <a:rPr lang="en-US" dirty="0" smtClean="0"/>
              <a:t>Everyone has the opportunity (and the right!) to mature and become a healthier person. </a:t>
            </a:r>
          </a:p>
          <a:p>
            <a:endParaRPr lang="en-US" dirty="0"/>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Monroe’s Philosophy</a:t>
            </a:r>
            <a:endParaRPr lang="en-US" dirty="0"/>
          </a:p>
        </p:txBody>
      </p:sp>
      <p:sp>
        <p:nvSpPr>
          <p:cNvPr id="3" name="Content Placeholder 2"/>
          <p:cNvSpPr>
            <a:spLocks noGrp="1"/>
          </p:cNvSpPr>
          <p:nvPr>
            <p:ph idx="1"/>
          </p:nvPr>
        </p:nvSpPr>
        <p:spPr/>
        <p:txBody>
          <a:bodyPr/>
          <a:lstStyle/>
          <a:p>
            <a:r>
              <a:rPr lang="en-US" dirty="0" smtClean="0"/>
              <a:t>Positive Energy</a:t>
            </a:r>
          </a:p>
          <a:p>
            <a:pPr lvl="1"/>
            <a:r>
              <a:rPr lang="en-US" dirty="0" smtClean="0"/>
              <a:t>Surround yourself with people who can dream</a:t>
            </a:r>
          </a:p>
          <a:p>
            <a:pPr lvl="1"/>
            <a:r>
              <a:rPr lang="en-US" dirty="0" smtClean="0"/>
              <a:t>Dreaming creates a new </a:t>
            </a:r>
            <a:r>
              <a:rPr lang="en-US" dirty="0" smtClean="0"/>
              <a:t>reality</a:t>
            </a:r>
          </a:p>
          <a:p>
            <a:r>
              <a:rPr lang="en-US" dirty="0" smtClean="0"/>
              <a:t>If you feel boxed in, </a:t>
            </a:r>
            <a:r>
              <a:rPr lang="en-US" dirty="0" smtClean="0"/>
              <a:t>climb </a:t>
            </a:r>
            <a:r>
              <a:rPr lang="en-US" dirty="0" smtClean="0"/>
              <a:t>out of the box</a:t>
            </a:r>
            <a:endParaRPr lang="en-US" dirty="0" smtClean="0"/>
          </a:p>
          <a:p>
            <a:r>
              <a:rPr lang="en-US" dirty="0" smtClean="0"/>
              <a:t>Don’t burn bridges</a:t>
            </a:r>
          </a:p>
          <a:p>
            <a:r>
              <a:rPr lang="en-US" u="sng" dirty="0" smtClean="0"/>
              <a:t>You always have a </a:t>
            </a:r>
            <a:r>
              <a:rPr lang="en-US" u="sng" dirty="0" smtClean="0"/>
              <a:t>choice</a:t>
            </a:r>
            <a:r>
              <a:rPr lang="en-US" u="sng" dirty="0" smtClean="0"/>
              <a:t> – use it!</a:t>
            </a:r>
            <a:endParaRPr lang="en-US" u="sng" dirty="0" smtClean="0"/>
          </a:p>
          <a:p>
            <a:r>
              <a:rPr lang="en-US" dirty="0" smtClean="0"/>
              <a:t>Exceed Expectations</a:t>
            </a:r>
          </a:p>
          <a:p>
            <a:r>
              <a:rPr lang="en-US" dirty="0" smtClean="0"/>
              <a:t>Identify a need and then invent</a:t>
            </a:r>
          </a:p>
          <a:p>
            <a:endParaRPr lang="en-US" dirty="0"/>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 always have a </a:t>
            </a:r>
            <a:r>
              <a:rPr lang="en-US" dirty="0" smtClean="0"/>
              <a:t>choice</a:t>
            </a:r>
            <a:endParaRPr lang="en-US" dirty="0"/>
          </a:p>
        </p:txBody>
      </p:sp>
      <p:sp>
        <p:nvSpPr>
          <p:cNvPr id="3" name="Content Placeholder 2"/>
          <p:cNvSpPr>
            <a:spLocks noGrp="1"/>
          </p:cNvSpPr>
          <p:nvPr>
            <p:ph idx="1"/>
          </p:nvPr>
        </p:nvSpPr>
        <p:spPr/>
        <p:txBody>
          <a:bodyPr/>
          <a:lstStyle/>
          <a:p>
            <a:r>
              <a:rPr lang="en-US" dirty="0" smtClean="0"/>
              <a:t>There is a huge difference between not having much money and not having choices</a:t>
            </a:r>
          </a:p>
          <a:p>
            <a:r>
              <a:rPr lang="en-US" dirty="0" smtClean="0"/>
              <a:t>Learn to live so that even if you don’t have lots of money, that you still have choices</a:t>
            </a:r>
          </a:p>
          <a:p>
            <a:r>
              <a:rPr lang="en-US" dirty="0" smtClean="0"/>
              <a:t>Example… I wanted to be able to devote more time to AguaClara. I negotiated a reduction in my teaching load in exchange for part of my salary. I saw it as a choice because money isn’t my guiding principle.</a:t>
            </a:r>
            <a:endParaRPr lang="en-US" dirty="0"/>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career goal:</a:t>
            </a:r>
            <a:r>
              <a:rPr lang="en-US" dirty="0" smtClean="0"/>
              <a:t> Connecting </a:t>
            </a:r>
            <a:r>
              <a:rPr lang="en-US" dirty="0" smtClean="0"/>
              <a:t>passion</a:t>
            </a:r>
            <a:r>
              <a:rPr lang="en-US" dirty="0" smtClean="0"/>
              <a:t>, </a:t>
            </a:r>
            <a:r>
              <a:rPr lang="en-US" dirty="0" smtClean="0"/>
              <a:t>skills</a:t>
            </a:r>
            <a:r>
              <a:rPr lang="en-US" dirty="0" smtClean="0"/>
              <a:t>, and </a:t>
            </a:r>
            <a:r>
              <a:rPr lang="en-US" dirty="0" smtClean="0"/>
              <a:t>guiding </a:t>
            </a:r>
            <a:r>
              <a:rPr lang="en-US" dirty="0" smtClean="0"/>
              <a:t>principles</a:t>
            </a:r>
            <a:endParaRPr lang="en-US" dirty="0"/>
          </a:p>
        </p:txBody>
      </p:sp>
      <p:sp>
        <p:nvSpPr>
          <p:cNvPr id="3" name="Content Placeholder 2"/>
          <p:cNvSpPr>
            <a:spLocks noGrp="1"/>
          </p:cNvSpPr>
          <p:nvPr>
            <p:ph idx="1"/>
          </p:nvPr>
        </p:nvSpPr>
        <p:spPr/>
        <p:txBody>
          <a:bodyPr/>
          <a:lstStyle/>
          <a:p>
            <a:r>
              <a:rPr lang="en-US" dirty="0" smtClean="0"/>
              <a:t>This is my choice…</a:t>
            </a:r>
          </a:p>
          <a:p>
            <a:r>
              <a:rPr lang="en-US" dirty="0" smtClean="0"/>
              <a:t>I want to maximize the amount of time that I am working on things that I am passionate about and that I can connect with my guiding principle</a:t>
            </a:r>
          </a:p>
          <a:p>
            <a:r>
              <a:rPr lang="en-US" dirty="0" smtClean="0"/>
              <a:t>Is that my employer’s goal?</a:t>
            </a:r>
            <a:endParaRPr lang="en-US" dirty="0"/>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did AguaClara get started?</a:t>
            </a:r>
            <a:endParaRPr lang="en-US" dirty="0"/>
          </a:p>
        </p:txBody>
      </p:sp>
      <p:sp>
        <p:nvSpPr>
          <p:cNvPr id="3" name="Content Placeholder 2"/>
          <p:cNvSpPr>
            <a:spLocks noGrp="1"/>
          </p:cNvSpPr>
          <p:nvPr>
            <p:ph idx="1"/>
          </p:nvPr>
        </p:nvSpPr>
        <p:spPr/>
        <p:txBody>
          <a:bodyPr/>
          <a:lstStyle/>
          <a:p>
            <a:r>
              <a:rPr lang="en-US" dirty="0" smtClean="0"/>
              <a:t>Complicated series of events, but I (and others) identified the need and proceeded to organize a team to address that need.</a:t>
            </a:r>
          </a:p>
          <a:p>
            <a:r>
              <a:rPr lang="en-US" dirty="0" smtClean="0"/>
              <a:t>My job description does not include AguaClara!</a:t>
            </a:r>
          </a:p>
          <a:p>
            <a:r>
              <a:rPr lang="en-US" dirty="0" smtClean="0"/>
              <a:t>No one at Cornell has ever asked me to lead the AguaClara project</a:t>
            </a:r>
          </a:p>
          <a:p>
            <a:r>
              <a:rPr lang="en-US" dirty="0" smtClean="0"/>
              <a:t>If you wait for your employer to ask you to take on a cool new initiative, it might never happen!</a:t>
            </a:r>
            <a:endParaRPr lang="en-US"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Threads</a:t>
            </a:r>
            <a:endParaRPr lang="en-US" dirty="0"/>
          </a:p>
        </p:txBody>
      </p:sp>
      <p:sp>
        <p:nvSpPr>
          <p:cNvPr id="3" name="Content Placeholder 2"/>
          <p:cNvSpPr>
            <a:spLocks noGrp="1"/>
          </p:cNvSpPr>
          <p:nvPr>
            <p:ph idx="1"/>
          </p:nvPr>
        </p:nvSpPr>
        <p:spPr/>
        <p:txBody>
          <a:bodyPr/>
          <a:lstStyle/>
          <a:p>
            <a:r>
              <a:rPr lang="en-US" dirty="0" smtClean="0"/>
              <a:t>AguaClara as a </a:t>
            </a:r>
            <a:r>
              <a:rPr lang="en-US" dirty="0" smtClean="0"/>
              <a:t>high performing </a:t>
            </a:r>
            <a:r>
              <a:rPr lang="en-US" dirty="0" smtClean="0"/>
              <a:t>team and the connection to </a:t>
            </a:r>
            <a:r>
              <a:rPr lang="en-US" dirty="0" smtClean="0"/>
              <a:t>community</a:t>
            </a:r>
            <a:endParaRPr lang="en-US" dirty="0" smtClean="0"/>
          </a:p>
          <a:p>
            <a:r>
              <a:rPr lang="en-US" dirty="0" smtClean="0"/>
              <a:t>Belonging to a community that supports your beliefs (or guiding principles) can lead to happiness!</a:t>
            </a:r>
          </a:p>
          <a:p>
            <a:r>
              <a:rPr lang="en-US" dirty="0" smtClean="0"/>
              <a:t>A few thoughts on guiding principles</a:t>
            </a:r>
            <a:endParaRPr lang="en-US" dirty="0" smtClean="0"/>
          </a:p>
          <a:p>
            <a:r>
              <a:rPr lang="en-US" dirty="0" smtClean="0"/>
              <a:t>AguaClara: A shared dream that you are turning into reality</a:t>
            </a:r>
            <a:endParaRPr lang="en-US" dirty="0" smtClean="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your choice</a:t>
            </a:r>
            <a:endParaRPr lang="en-US" dirty="0"/>
          </a:p>
        </p:txBody>
      </p:sp>
      <p:sp>
        <p:nvSpPr>
          <p:cNvPr id="3" name="Content Placeholder 2"/>
          <p:cNvSpPr>
            <a:spLocks noGrp="1"/>
          </p:cNvSpPr>
          <p:nvPr>
            <p:ph idx="1"/>
          </p:nvPr>
        </p:nvSpPr>
        <p:spPr/>
        <p:txBody>
          <a:bodyPr/>
          <a:lstStyle/>
          <a:p>
            <a:r>
              <a:rPr lang="en-US" dirty="0" smtClean="0"/>
              <a:t>I suspect that many positions have some flexibility for you to exceed expectations and contribute in ways that meet your objectives</a:t>
            </a:r>
          </a:p>
          <a:p>
            <a:r>
              <a:rPr lang="en-US" dirty="0" smtClean="0"/>
              <a:t>Maximize </a:t>
            </a:r>
            <a:r>
              <a:rPr lang="en-US" dirty="0" smtClean="0"/>
              <a:t>the amount of your time that you are doing what you want to </a:t>
            </a:r>
            <a:r>
              <a:rPr lang="en-US" dirty="0" smtClean="0"/>
              <a:t>do</a:t>
            </a:r>
            <a:endParaRPr lang="en-US" dirty="0" smtClean="0"/>
          </a:p>
          <a:p>
            <a:r>
              <a:rPr lang="en-US" dirty="0" smtClean="0"/>
              <a:t>Mold </a:t>
            </a:r>
            <a:r>
              <a:rPr lang="en-US" dirty="0" smtClean="0"/>
              <a:t>your career by creating your own opportunities</a:t>
            </a:r>
            <a:endParaRPr lang="en-US" dirty="0"/>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Monroe’s </a:t>
            </a:r>
            <a:r>
              <a:rPr lang="en-US" dirty="0" smtClean="0"/>
              <a:t>Philosophy</a:t>
            </a:r>
            <a:endParaRPr lang="en-US" dirty="0"/>
          </a:p>
        </p:txBody>
      </p:sp>
      <p:sp>
        <p:nvSpPr>
          <p:cNvPr id="3" name="Content Placeholder 2"/>
          <p:cNvSpPr>
            <a:spLocks noGrp="1"/>
          </p:cNvSpPr>
          <p:nvPr>
            <p:ph idx="1"/>
          </p:nvPr>
        </p:nvSpPr>
        <p:spPr/>
        <p:txBody>
          <a:bodyPr/>
          <a:lstStyle/>
          <a:p>
            <a:r>
              <a:rPr lang="en-US" dirty="0" smtClean="0"/>
              <a:t>Positive Energy</a:t>
            </a:r>
          </a:p>
          <a:p>
            <a:pPr lvl="1"/>
            <a:r>
              <a:rPr lang="en-US" dirty="0" smtClean="0"/>
              <a:t>Surround yourself with people who can dream</a:t>
            </a:r>
          </a:p>
          <a:p>
            <a:pPr lvl="1"/>
            <a:r>
              <a:rPr lang="en-US" dirty="0" smtClean="0"/>
              <a:t>Dreaming creates a new </a:t>
            </a:r>
            <a:r>
              <a:rPr lang="en-US" dirty="0" smtClean="0"/>
              <a:t>reality</a:t>
            </a:r>
          </a:p>
          <a:p>
            <a:r>
              <a:rPr lang="en-US" dirty="0" smtClean="0"/>
              <a:t>If you feel boxed in, </a:t>
            </a:r>
            <a:r>
              <a:rPr lang="en-US" dirty="0" smtClean="0"/>
              <a:t>climb </a:t>
            </a:r>
            <a:r>
              <a:rPr lang="en-US" dirty="0" smtClean="0"/>
              <a:t>out of the box</a:t>
            </a:r>
            <a:endParaRPr lang="en-US" dirty="0" smtClean="0"/>
          </a:p>
          <a:p>
            <a:r>
              <a:rPr lang="en-US" dirty="0" smtClean="0"/>
              <a:t>Don’t burn bridges</a:t>
            </a:r>
          </a:p>
          <a:p>
            <a:r>
              <a:rPr lang="en-US" dirty="0" smtClean="0"/>
              <a:t>You always have a </a:t>
            </a:r>
            <a:r>
              <a:rPr lang="en-US" dirty="0" smtClean="0"/>
              <a:t>choice – use it!</a:t>
            </a:r>
            <a:endParaRPr lang="en-US" dirty="0" smtClean="0"/>
          </a:p>
          <a:p>
            <a:r>
              <a:rPr lang="en-US" u="sng" dirty="0" smtClean="0"/>
              <a:t>Exceed Expectations</a:t>
            </a:r>
          </a:p>
          <a:p>
            <a:r>
              <a:rPr lang="en-US" dirty="0" smtClean="0"/>
              <a:t>Identify a need and then invent</a:t>
            </a:r>
          </a:p>
          <a:p>
            <a:endParaRPr lang="en-US" dirty="0"/>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Exceed Expectations</a:t>
            </a:r>
            <a:endParaRPr lang="en-US" dirty="0"/>
          </a:p>
        </p:txBody>
      </p:sp>
      <p:sp>
        <p:nvSpPr>
          <p:cNvPr id="3" name="Content Placeholder 2"/>
          <p:cNvSpPr>
            <a:spLocks noGrp="1"/>
          </p:cNvSpPr>
          <p:nvPr>
            <p:ph idx="1"/>
          </p:nvPr>
        </p:nvSpPr>
        <p:spPr/>
        <p:txBody>
          <a:bodyPr/>
          <a:lstStyle/>
          <a:p>
            <a:r>
              <a:rPr lang="en-US" dirty="0" smtClean="0"/>
              <a:t>When you are exceeding expectations you are doing it because you want to do it, not because someone told you what to do</a:t>
            </a:r>
          </a:p>
          <a:p>
            <a:r>
              <a:rPr lang="en-US" dirty="0" smtClean="0"/>
              <a:t>Exceeding Expectations opens up doors for new opportunities</a:t>
            </a:r>
          </a:p>
          <a:p>
            <a:r>
              <a:rPr lang="en-US" dirty="0" smtClean="0"/>
              <a:t>I like to maximize the amount of time that I am doing what I want to do…</a:t>
            </a:r>
            <a:endParaRPr lang="en-US" dirty="0"/>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Monroe’s </a:t>
            </a:r>
            <a:r>
              <a:rPr lang="en-US" dirty="0" smtClean="0"/>
              <a:t>Philosophy</a:t>
            </a:r>
            <a:endParaRPr lang="en-US" dirty="0"/>
          </a:p>
        </p:txBody>
      </p:sp>
      <p:sp>
        <p:nvSpPr>
          <p:cNvPr id="3" name="Content Placeholder 2"/>
          <p:cNvSpPr>
            <a:spLocks noGrp="1"/>
          </p:cNvSpPr>
          <p:nvPr>
            <p:ph idx="1"/>
          </p:nvPr>
        </p:nvSpPr>
        <p:spPr/>
        <p:txBody>
          <a:bodyPr/>
          <a:lstStyle/>
          <a:p>
            <a:r>
              <a:rPr lang="en-US" dirty="0" smtClean="0"/>
              <a:t>Positive Energy</a:t>
            </a:r>
          </a:p>
          <a:p>
            <a:pPr lvl="1"/>
            <a:r>
              <a:rPr lang="en-US" dirty="0" smtClean="0"/>
              <a:t>Surround yourself with people who can dream</a:t>
            </a:r>
          </a:p>
          <a:p>
            <a:pPr lvl="1"/>
            <a:r>
              <a:rPr lang="en-US" dirty="0" smtClean="0"/>
              <a:t>Dreaming creates a new </a:t>
            </a:r>
            <a:r>
              <a:rPr lang="en-US" dirty="0" smtClean="0"/>
              <a:t>reality</a:t>
            </a:r>
          </a:p>
          <a:p>
            <a:r>
              <a:rPr lang="en-US" dirty="0" smtClean="0"/>
              <a:t>If you feel boxed in, </a:t>
            </a:r>
            <a:r>
              <a:rPr lang="en-US" dirty="0" smtClean="0"/>
              <a:t>climb </a:t>
            </a:r>
            <a:r>
              <a:rPr lang="en-US" dirty="0" smtClean="0"/>
              <a:t>out of the box</a:t>
            </a:r>
            <a:endParaRPr lang="en-US" dirty="0" smtClean="0"/>
          </a:p>
          <a:p>
            <a:r>
              <a:rPr lang="en-US" dirty="0" smtClean="0"/>
              <a:t>Don’t burn bridges</a:t>
            </a:r>
          </a:p>
          <a:p>
            <a:r>
              <a:rPr lang="en-US" dirty="0" smtClean="0"/>
              <a:t>You always have a </a:t>
            </a:r>
            <a:r>
              <a:rPr lang="en-US" dirty="0" smtClean="0"/>
              <a:t>choice – use it!</a:t>
            </a:r>
            <a:endParaRPr lang="en-US" dirty="0" smtClean="0"/>
          </a:p>
          <a:p>
            <a:r>
              <a:rPr lang="en-US" dirty="0" smtClean="0"/>
              <a:t>Exceed Expectations</a:t>
            </a:r>
          </a:p>
          <a:p>
            <a:r>
              <a:rPr lang="en-US" u="sng" dirty="0" smtClean="0"/>
              <a:t>Identify a need and then invent</a:t>
            </a:r>
          </a:p>
          <a:p>
            <a:endParaRPr lang="en-US" dirty="0"/>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hlinkClick r:id="rId2"/>
              </a:rPr>
              <a:t>Thomas A. Edison</a:t>
            </a:r>
            <a:r>
              <a:rPr lang="en-US" dirty="0" smtClean="0"/>
              <a:t> </a:t>
            </a:r>
            <a:endParaRPr lang="en-US" dirty="0"/>
          </a:p>
        </p:txBody>
      </p:sp>
      <p:sp>
        <p:nvSpPr>
          <p:cNvPr id="3" name="Content Placeholder 2"/>
          <p:cNvSpPr>
            <a:spLocks noGrp="1"/>
          </p:cNvSpPr>
          <p:nvPr>
            <p:ph idx="1"/>
          </p:nvPr>
        </p:nvSpPr>
        <p:spPr/>
        <p:txBody>
          <a:bodyPr/>
          <a:lstStyle/>
          <a:p>
            <a:r>
              <a:rPr lang="en-US" dirty="0" smtClean="0"/>
              <a:t>I never did a day's work in my life. It was all fun. </a:t>
            </a:r>
          </a:p>
          <a:p>
            <a:r>
              <a:rPr lang="en-US" dirty="0" smtClean="0"/>
              <a:t>I never pick up an item without thinking of how I might improve it. </a:t>
            </a:r>
            <a:endParaRPr lang="en-US" dirty="0" smtClean="0"/>
          </a:p>
          <a:p>
            <a:r>
              <a:rPr lang="en-US" dirty="0" smtClean="0"/>
              <a:t>I </a:t>
            </a:r>
            <a:r>
              <a:rPr lang="en-US" dirty="0" smtClean="0"/>
              <a:t>never perfected an invention that I did not think about in terms of the service it might give others. </a:t>
            </a:r>
            <a:endParaRPr lang="en-US" dirty="0" smtClean="0"/>
          </a:p>
          <a:p>
            <a:r>
              <a:rPr lang="en-US" dirty="0" smtClean="0"/>
              <a:t>I </a:t>
            </a:r>
            <a:r>
              <a:rPr lang="en-US" dirty="0" smtClean="0"/>
              <a:t>want to save and advance human life, not destroy it. I am proud of the fact that I never invented weapons to kill</a:t>
            </a:r>
            <a:r>
              <a:rPr lang="en-US" dirty="0" smtClean="0"/>
              <a:t>.</a:t>
            </a:r>
            <a:endParaRPr lang="en-US" dirty="0" smtClean="0">
              <a:hlinkClick r:id="rId2"/>
            </a:endParaRPr>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Monroe’s Philosophy</a:t>
            </a:r>
            <a:endParaRPr lang="en-US" dirty="0"/>
          </a:p>
        </p:txBody>
      </p:sp>
      <p:sp>
        <p:nvSpPr>
          <p:cNvPr id="3" name="Content Placeholder 2"/>
          <p:cNvSpPr>
            <a:spLocks noGrp="1"/>
          </p:cNvSpPr>
          <p:nvPr>
            <p:ph idx="1"/>
          </p:nvPr>
        </p:nvSpPr>
        <p:spPr/>
        <p:txBody>
          <a:bodyPr/>
          <a:lstStyle/>
          <a:p>
            <a:r>
              <a:rPr lang="en-US" dirty="0" smtClean="0"/>
              <a:t>One more… Sharing is more fun</a:t>
            </a:r>
          </a:p>
          <a:p>
            <a:r>
              <a:rPr lang="en-US" dirty="0" smtClean="0"/>
              <a:t>Life is a gift… my story…</a:t>
            </a:r>
          </a:p>
          <a:p>
            <a:r>
              <a:rPr lang="en-US" dirty="0" smtClean="0"/>
              <a:t>Turning gratitude into action</a:t>
            </a:r>
            <a:endParaRPr lang="en-US" dirty="0"/>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dirty="0" smtClean="0"/>
              <a:t>guiding principles</a:t>
            </a:r>
            <a:endParaRPr lang="en-US" dirty="0"/>
          </a:p>
        </p:txBody>
      </p:sp>
      <p:sp>
        <p:nvSpPr>
          <p:cNvPr id="3" name="Content Placeholder 2"/>
          <p:cNvSpPr>
            <a:spLocks noGrp="1"/>
          </p:cNvSpPr>
          <p:nvPr>
            <p:ph idx="1"/>
          </p:nvPr>
        </p:nvSpPr>
        <p:spPr/>
        <p:txBody>
          <a:bodyPr/>
          <a:lstStyle/>
          <a:p>
            <a:r>
              <a:rPr lang="en-US" dirty="0" smtClean="0"/>
              <a:t>Open </a:t>
            </a:r>
            <a:r>
              <a:rPr lang="en-US" dirty="0" smtClean="0"/>
              <a:t>Source</a:t>
            </a:r>
          </a:p>
          <a:p>
            <a:r>
              <a:rPr lang="en-US" dirty="0" smtClean="0"/>
              <a:t>Free hydraulic designs</a:t>
            </a:r>
          </a:p>
          <a:p>
            <a:r>
              <a:rPr lang="en-US" dirty="0" smtClean="0"/>
              <a:t>Empowerment </a:t>
            </a:r>
            <a:r>
              <a:rPr lang="en-US" dirty="0" smtClean="0"/>
              <a:t>of </a:t>
            </a:r>
            <a:r>
              <a:rPr lang="en-US" dirty="0" smtClean="0"/>
              <a:t>others</a:t>
            </a:r>
          </a:p>
          <a:p>
            <a:r>
              <a:rPr lang="en-US" dirty="0" smtClean="0"/>
              <a:t>Collaborative work environment</a:t>
            </a:r>
          </a:p>
          <a:p>
            <a:r>
              <a:rPr lang="en-US" dirty="0" smtClean="0"/>
              <a:t>Commitment to continual improvement</a:t>
            </a:r>
          </a:p>
          <a:p>
            <a:r>
              <a:rPr lang="en-US" dirty="0" smtClean="0"/>
              <a:t>Careful matching of our strengths and weaknesses with the task</a:t>
            </a:r>
          </a:p>
          <a:p>
            <a:r>
              <a:rPr lang="en-US" dirty="0" smtClean="0"/>
              <a:t>Distributed Intelligence!</a:t>
            </a:r>
          </a:p>
          <a:p>
            <a:endParaRPr lang="en-US" dirty="0" smtClean="0"/>
          </a:p>
          <a:p>
            <a:endParaRPr lang="en-US" dirty="0" smtClean="0"/>
          </a:p>
          <a:p>
            <a:pPr lvl="1"/>
            <a:endParaRPr lang="en-US" dirty="0"/>
          </a:p>
        </p:txBody>
      </p:sp>
      <p:pic>
        <p:nvPicPr>
          <p:cNvPr id="4" name="Picture 1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04800" y="91180"/>
            <a:ext cx="4343400" cy="1292225"/>
          </a:xfrm>
          <a:prstGeom prst="rect">
            <a:avLst/>
          </a:prstGeom>
          <a:noFill/>
          <a:ln w="9525">
            <a:noFill/>
            <a:miter lim="800000"/>
            <a:headEnd/>
            <a:tailEnd/>
          </a:ln>
          <a:effectLst/>
        </p:spPr>
      </p:pic>
      <p:sp>
        <p:nvSpPr>
          <p:cNvPr id="5" name="Rounded Rectangle 4"/>
          <p:cNvSpPr/>
          <p:nvPr/>
        </p:nvSpPr>
        <p:spPr>
          <a:xfrm>
            <a:off x="152400" y="685800"/>
            <a:ext cx="1524000" cy="6858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Challenge</a:t>
            </a:r>
            <a:endParaRPr lang="en-US" dirty="0"/>
          </a:p>
        </p:txBody>
      </p:sp>
      <p:sp>
        <p:nvSpPr>
          <p:cNvPr id="3" name="Content Placeholder 2"/>
          <p:cNvSpPr>
            <a:spLocks noGrp="1"/>
          </p:cNvSpPr>
          <p:nvPr>
            <p:ph idx="1"/>
          </p:nvPr>
        </p:nvSpPr>
        <p:spPr/>
        <p:txBody>
          <a:bodyPr/>
          <a:lstStyle/>
          <a:p>
            <a:r>
              <a:rPr lang="en-US" dirty="0" smtClean="0"/>
              <a:t>We are in a transitional stage where we have demonstrated that we can design plants that perform well. </a:t>
            </a:r>
          </a:p>
          <a:p>
            <a:r>
              <a:rPr lang="en-US" dirty="0" smtClean="0"/>
              <a:t>The demand for our designs is going to increase. </a:t>
            </a:r>
          </a:p>
          <a:p>
            <a:r>
              <a:rPr lang="en-US" dirty="0" smtClean="0"/>
              <a:t>With that increased demand comes the need for better documentation</a:t>
            </a:r>
            <a:endParaRPr lang="en-US" dirty="0"/>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Challenge</a:t>
            </a:r>
            <a:endParaRPr lang="en-US" dirty="0"/>
          </a:p>
        </p:txBody>
      </p:sp>
      <p:sp>
        <p:nvSpPr>
          <p:cNvPr id="3" name="Content Placeholder 2"/>
          <p:cNvSpPr>
            <a:spLocks noGrp="1"/>
          </p:cNvSpPr>
          <p:nvPr>
            <p:ph idx="1"/>
          </p:nvPr>
        </p:nvSpPr>
        <p:spPr/>
        <p:txBody>
          <a:bodyPr/>
          <a:lstStyle/>
          <a:p>
            <a:r>
              <a:rPr lang="en-US" dirty="0" smtClean="0"/>
              <a:t>There is so much to learn about optimizing the design </a:t>
            </a:r>
          </a:p>
          <a:p>
            <a:r>
              <a:rPr lang="en-US" dirty="0" smtClean="0"/>
              <a:t>There are new unit processes and design improvements that we need to invent</a:t>
            </a:r>
          </a:p>
          <a:p>
            <a:r>
              <a:rPr lang="en-US" dirty="0" smtClean="0"/>
              <a:t>We need strategies for methodically testing, validating, and incorporating improvements into the design tool</a:t>
            </a:r>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Outreach Challenges</a:t>
            </a:r>
            <a:endParaRPr lang="en-US" dirty="0"/>
          </a:p>
        </p:txBody>
      </p:sp>
      <p:sp>
        <p:nvSpPr>
          <p:cNvPr id="3" name="Content Placeholder 2"/>
          <p:cNvSpPr>
            <a:spLocks noGrp="1"/>
          </p:cNvSpPr>
          <p:nvPr>
            <p:ph idx="1"/>
          </p:nvPr>
        </p:nvSpPr>
        <p:spPr/>
        <p:txBody>
          <a:bodyPr/>
          <a:lstStyle/>
          <a:p>
            <a:r>
              <a:rPr lang="en-US" dirty="0" smtClean="0"/>
              <a:t>Professional presence on the web</a:t>
            </a:r>
          </a:p>
          <a:p>
            <a:r>
              <a:rPr lang="en-US" dirty="0" smtClean="0"/>
              <a:t>Sustainable funding strategy for the program here at Cornell</a:t>
            </a:r>
          </a:p>
          <a:p>
            <a:endParaRPr lang="en-US"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noFill/>
          <a:ln/>
          <a:effectLst/>
        </p:spPr>
        <p:txBody>
          <a:bodyPr lIns="90488" tIns="44450" rIns="90488" bIns="44450" anchor="b"/>
          <a:lstStyle/>
          <a:p>
            <a:r>
              <a:rPr lang="en-US"/>
              <a:t>Types of Teams</a:t>
            </a:r>
          </a:p>
        </p:txBody>
      </p:sp>
      <p:grpSp>
        <p:nvGrpSpPr>
          <p:cNvPr id="2" name="Group 6"/>
          <p:cNvGrpSpPr>
            <a:grpSpLocks/>
          </p:cNvGrpSpPr>
          <p:nvPr/>
        </p:nvGrpSpPr>
        <p:grpSpPr bwMode="auto">
          <a:xfrm>
            <a:off x="2406650" y="2508250"/>
            <a:ext cx="3594100" cy="2965450"/>
            <a:chOff x="1516" y="1580"/>
            <a:chExt cx="2264" cy="1868"/>
          </a:xfrm>
        </p:grpSpPr>
        <p:sp>
          <p:nvSpPr>
            <p:cNvPr id="6148" name="Line 4"/>
            <p:cNvSpPr>
              <a:spLocks noChangeShapeType="1"/>
            </p:cNvSpPr>
            <p:nvPr/>
          </p:nvSpPr>
          <p:spPr bwMode="auto">
            <a:xfrm>
              <a:off x="1520" y="1580"/>
              <a:ext cx="0" cy="1864"/>
            </a:xfrm>
            <a:prstGeom prst="line">
              <a:avLst/>
            </a:prstGeom>
            <a:noFill/>
            <a:ln w="12700">
              <a:solidFill>
                <a:schemeClr val="tx1"/>
              </a:solidFill>
              <a:round/>
              <a:headEnd type="triangle" w="med" len="med"/>
              <a:tailEnd/>
            </a:ln>
            <a:effectLst/>
          </p:spPr>
          <p:txBody>
            <a:bodyPr wrap="none" anchor="ctr"/>
            <a:lstStyle/>
            <a:p>
              <a:endParaRPr lang="en-US"/>
            </a:p>
          </p:txBody>
        </p:sp>
        <p:sp>
          <p:nvSpPr>
            <p:cNvPr id="6149" name="Line 5"/>
            <p:cNvSpPr>
              <a:spLocks noChangeShapeType="1"/>
            </p:cNvSpPr>
            <p:nvPr/>
          </p:nvSpPr>
          <p:spPr bwMode="auto">
            <a:xfrm flipH="1">
              <a:off x="1516" y="3448"/>
              <a:ext cx="2264" cy="0"/>
            </a:xfrm>
            <a:prstGeom prst="line">
              <a:avLst/>
            </a:prstGeom>
            <a:noFill/>
            <a:ln w="12700">
              <a:solidFill>
                <a:schemeClr val="tx1"/>
              </a:solidFill>
              <a:round/>
              <a:headEnd type="triangle" w="med" len="med"/>
              <a:tailEnd/>
            </a:ln>
            <a:effectLst/>
          </p:spPr>
          <p:txBody>
            <a:bodyPr wrap="none" anchor="ctr"/>
            <a:lstStyle/>
            <a:p>
              <a:endParaRPr lang="en-US"/>
            </a:p>
          </p:txBody>
        </p:sp>
      </p:grpSp>
      <p:sp>
        <p:nvSpPr>
          <p:cNvPr id="6151" name="Rectangle 7"/>
          <p:cNvSpPr>
            <a:spLocks noChangeArrowheads="1"/>
          </p:cNvSpPr>
          <p:nvPr/>
        </p:nvSpPr>
        <p:spPr bwMode="auto">
          <a:xfrm rot="16200000">
            <a:off x="873920" y="3933031"/>
            <a:ext cx="2716212" cy="454025"/>
          </a:xfrm>
          <a:prstGeom prst="rect">
            <a:avLst/>
          </a:prstGeom>
          <a:noFill/>
          <a:ln w="12700">
            <a:noFill/>
            <a:miter lim="800000"/>
            <a:headEnd/>
            <a:tailEnd/>
          </a:ln>
          <a:effectLst/>
        </p:spPr>
        <p:txBody>
          <a:bodyPr wrap="none" lIns="90488" tIns="44450" rIns="90488" bIns="44450">
            <a:spAutoFit/>
          </a:bodyPr>
          <a:lstStyle/>
          <a:p>
            <a:r>
              <a:rPr lang="en-US" sz="2400">
                <a:latin typeface="Book Antiqua" pitchFamily="18" charset="0"/>
              </a:rPr>
              <a:t>Performance Level</a:t>
            </a:r>
          </a:p>
        </p:txBody>
      </p:sp>
      <p:sp>
        <p:nvSpPr>
          <p:cNvPr id="6152" name="Rectangle 8"/>
          <p:cNvSpPr>
            <a:spLocks noChangeArrowheads="1"/>
          </p:cNvSpPr>
          <p:nvPr/>
        </p:nvSpPr>
        <p:spPr bwMode="auto">
          <a:xfrm>
            <a:off x="2484438" y="5489575"/>
            <a:ext cx="3502025" cy="454025"/>
          </a:xfrm>
          <a:prstGeom prst="rect">
            <a:avLst/>
          </a:prstGeom>
          <a:noFill/>
          <a:ln w="12700">
            <a:noFill/>
            <a:miter lim="800000"/>
            <a:headEnd/>
            <a:tailEnd/>
          </a:ln>
          <a:effectLst/>
        </p:spPr>
        <p:txBody>
          <a:bodyPr lIns="90488" tIns="44450" rIns="90488" bIns="44450">
            <a:spAutoFit/>
          </a:bodyPr>
          <a:lstStyle/>
          <a:p>
            <a:pPr algn="ctr">
              <a:spcBef>
                <a:spcPct val="50000"/>
              </a:spcBef>
            </a:pPr>
            <a:r>
              <a:rPr lang="en-US" sz="2400">
                <a:latin typeface="Book Antiqua" pitchFamily="18" charset="0"/>
              </a:rPr>
              <a:t>Types of Teams</a:t>
            </a:r>
          </a:p>
        </p:txBody>
      </p:sp>
      <p:grpSp>
        <p:nvGrpSpPr>
          <p:cNvPr id="3" name="Group 13"/>
          <p:cNvGrpSpPr>
            <a:grpSpLocks/>
          </p:cNvGrpSpPr>
          <p:nvPr/>
        </p:nvGrpSpPr>
        <p:grpSpPr bwMode="auto">
          <a:xfrm>
            <a:off x="3587750" y="5073650"/>
            <a:ext cx="444500" cy="317500"/>
            <a:chOff x="2260" y="3196"/>
            <a:chExt cx="280" cy="200"/>
          </a:xfrm>
        </p:grpSpPr>
        <p:sp>
          <p:nvSpPr>
            <p:cNvPr id="6153" name="AutoShape 9"/>
            <p:cNvSpPr>
              <a:spLocks noChangeArrowheads="1"/>
            </p:cNvSpPr>
            <p:nvPr/>
          </p:nvSpPr>
          <p:spPr bwMode="auto">
            <a:xfrm>
              <a:off x="2260" y="3196"/>
              <a:ext cx="280" cy="200"/>
            </a:xfrm>
            <a:prstGeom prst="triangle">
              <a:avLst>
                <a:gd name="adj" fmla="val 49995"/>
              </a:avLst>
            </a:prstGeom>
            <a:solidFill>
              <a:schemeClr val="accent1"/>
            </a:solidFill>
            <a:ln w="12700">
              <a:solidFill>
                <a:schemeClr val="tx1"/>
              </a:solidFill>
              <a:miter lim="800000"/>
              <a:headEnd/>
              <a:tailEnd/>
            </a:ln>
            <a:effectLst/>
          </p:spPr>
          <p:txBody>
            <a:bodyPr wrap="none" anchor="ctr"/>
            <a:lstStyle/>
            <a:p>
              <a:endParaRPr lang="en-US"/>
            </a:p>
          </p:txBody>
        </p:sp>
        <p:sp>
          <p:nvSpPr>
            <p:cNvPr id="6154" name="Line 10"/>
            <p:cNvSpPr>
              <a:spLocks noChangeShapeType="1"/>
            </p:cNvSpPr>
            <p:nvPr/>
          </p:nvSpPr>
          <p:spPr bwMode="auto">
            <a:xfrm>
              <a:off x="2403" y="3200"/>
              <a:ext cx="0" cy="129"/>
            </a:xfrm>
            <a:prstGeom prst="line">
              <a:avLst/>
            </a:prstGeom>
            <a:noFill/>
            <a:ln w="12700">
              <a:solidFill>
                <a:schemeClr val="tx1"/>
              </a:solidFill>
              <a:round/>
              <a:headEnd/>
              <a:tailEnd/>
            </a:ln>
            <a:effectLst/>
          </p:spPr>
          <p:txBody>
            <a:bodyPr wrap="none" anchor="ctr"/>
            <a:lstStyle/>
            <a:p>
              <a:endParaRPr lang="en-US"/>
            </a:p>
          </p:txBody>
        </p:sp>
        <p:sp>
          <p:nvSpPr>
            <p:cNvPr id="6155" name="Line 11"/>
            <p:cNvSpPr>
              <a:spLocks noChangeShapeType="1"/>
            </p:cNvSpPr>
            <p:nvPr/>
          </p:nvSpPr>
          <p:spPr bwMode="auto">
            <a:xfrm flipH="1">
              <a:off x="2261" y="3335"/>
              <a:ext cx="143" cy="55"/>
            </a:xfrm>
            <a:prstGeom prst="line">
              <a:avLst/>
            </a:prstGeom>
            <a:noFill/>
            <a:ln w="12700">
              <a:solidFill>
                <a:schemeClr val="tx1"/>
              </a:solidFill>
              <a:round/>
              <a:headEnd/>
              <a:tailEnd/>
            </a:ln>
            <a:effectLst/>
          </p:spPr>
          <p:txBody>
            <a:bodyPr wrap="none" anchor="ctr"/>
            <a:lstStyle/>
            <a:p>
              <a:endParaRPr lang="en-US"/>
            </a:p>
          </p:txBody>
        </p:sp>
        <p:sp>
          <p:nvSpPr>
            <p:cNvPr id="6156" name="Line 12"/>
            <p:cNvSpPr>
              <a:spLocks noChangeShapeType="1"/>
            </p:cNvSpPr>
            <p:nvPr/>
          </p:nvSpPr>
          <p:spPr bwMode="auto">
            <a:xfrm>
              <a:off x="2407" y="3336"/>
              <a:ext cx="126" cy="56"/>
            </a:xfrm>
            <a:prstGeom prst="line">
              <a:avLst/>
            </a:prstGeom>
            <a:noFill/>
            <a:ln w="12700">
              <a:solidFill>
                <a:schemeClr val="tx1"/>
              </a:solidFill>
              <a:round/>
              <a:headEnd/>
              <a:tailEnd/>
            </a:ln>
            <a:effectLst/>
          </p:spPr>
          <p:txBody>
            <a:bodyPr wrap="none" anchor="ctr"/>
            <a:lstStyle/>
            <a:p>
              <a:endParaRPr lang="en-US"/>
            </a:p>
          </p:txBody>
        </p:sp>
      </p:grpSp>
      <p:grpSp>
        <p:nvGrpSpPr>
          <p:cNvPr id="4" name="Group 18"/>
          <p:cNvGrpSpPr>
            <a:grpSpLocks/>
          </p:cNvGrpSpPr>
          <p:nvPr/>
        </p:nvGrpSpPr>
        <p:grpSpPr bwMode="auto">
          <a:xfrm>
            <a:off x="2546350" y="4133850"/>
            <a:ext cx="266700" cy="977900"/>
            <a:chOff x="1604" y="2604"/>
            <a:chExt cx="168" cy="616"/>
          </a:xfrm>
        </p:grpSpPr>
        <p:sp>
          <p:nvSpPr>
            <p:cNvPr id="6158" name="Rectangle 14"/>
            <p:cNvSpPr>
              <a:spLocks noChangeArrowheads="1"/>
            </p:cNvSpPr>
            <p:nvPr/>
          </p:nvSpPr>
          <p:spPr bwMode="auto">
            <a:xfrm>
              <a:off x="1604" y="2604"/>
              <a:ext cx="168" cy="5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6159" name="Rectangle 15"/>
            <p:cNvSpPr>
              <a:spLocks noChangeArrowheads="1"/>
            </p:cNvSpPr>
            <p:nvPr/>
          </p:nvSpPr>
          <p:spPr bwMode="auto">
            <a:xfrm>
              <a:off x="1604" y="2764"/>
              <a:ext cx="168" cy="5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6160" name="Rectangle 16"/>
            <p:cNvSpPr>
              <a:spLocks noChangeArrowheads="1"/>
            </p:cNvSpPr>
            <p:nvPr/>
          </p:nvSpPr>
          <p:spPr bwMode="auto">
            <a:xfrm>
              <a:off x="1604" y="3044"/>
              <a:ext cx="168" cy="5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6161" name="Rectangle 17"/>
            <p:cNvSpPr>
              <a:spLocks noChangeArrowheads="1"/>
            </p:cNvSpPr>
            <p:nvPr/>
          </p:nvSpPr>
          <p:spPr bwMode="auto">
            <a:xfrm>
              <a:off x="1604" y="3164"/>
              <a:ext cx="168" cy="5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grpSp>
      <p:sp>
        <p:nvSpPr>
          <p:cNvPr id="6163" name="Rectangle 19"/>
          <p:cNvSpPr>
            <a:spLocks noChangeArrowheads="1"/>
          </p:cNvSpPr>
          <p:nvPr/>
        </p:nvSpPr>
        <p:spPr bwMode="auto">
          <a:xfrm>
            <a:off x="4081463" y="5060950"/>
            <a:ext cx="842962" cy="333375"/>
          </a:xfrm>
          <a:prstGeom prst="rect">
            <a:avLst/>
          </a:prstGeom>
          <a:noFill/>
          <a:ln w="12700">
            <a:noFill/>
            <a:miter lim="800000"/>
            <a:headEnd/>
            <a:tailEnd/>
          </a:ln>
          <a:effectLst/>
        </p:spPr>
        <p:txBody>
          <a:bodyPr wrap="none" lIns="90488" tIns="44450" rIns="90488" bIns="44450">
            <a:spAutoFit/>
          </a:bodyPr>
          <a:lstStyle/>
          <a:p>
            <a:r>
              <a:rPr lang="en-US" sz="1600">
                <a:latin typeface="Book Antiqua" pitchFamily="18" charset="0"/>
              </a:rPr>
              <a:t>Pseudo</a:t>
            </a:r>
          </a:p>
        </p:txBody>
      </p:sp>
      <p:grpSp>
        <p:nvGrpSpPr>
          <p:cNvPr id="5" name="Group 26"/>
          <p:cNvGrpSpPr>
            <a:grpSpLocks/>
          </p:cNvGrpSpPr>
          <p:nvPr/>
        </p:nvGrpSpPr>
        <p:grpSpPr bwMode="auto">
          <a:xfrm>
            <a:off x="4845050" y="3689350"/>
            <a:ext cx="1728788" cy="333375"/>
            <a:chOff x="3052" y="2324"/>
            <a:chExt cx="1089" cy="210"/>
          </a:xfrm>
        </p:grpSpPr>
        <p:grpSp>
          <p:nvGrpSpPr>
            <p:cNvPr id="6" name="Group 24"/>
            <p:cNvGrpSpPr>
              <a:grpSpLocks/>
            </p:cNvGrpSpPr>
            <p:nvPr/>
          </p:nvGrpSpPr>
          <p:grpSpPr bwMode="auto">
            <a:xfrm>
              <a:off x="3052" y="2332"/>
              <a:ext cx="280" cy="200"/>
              <a:chOff x="3052" y="2332"/>
              <a:chExt cx="280" cy="200"/>
            </a:xfrm>
          </p:grpSpPr>
          <p:sp>
            <p:nvSpPr>
              <p:cNvPr id="6164" name="AutoShape 20"/>
              <p:cNvSpPr>
                <a:spLocks noChangeArrowheads="1"/>
              </p:cNvSpPr>
              <p:nvPr/>
            </p:nvSpPr>
            <p:spPr bwMode="auto">
              <a:xfrm>
                <a:off x="3052" y="2332"/>
                <a:ext cx="280" cy="200"/>
              </a:xfrm>
              <a:prstGeom prst="triangle">
                <a:avLst>
                  <a:gd name="adj" fmla="val 49995"/>
                </a:avLst>
              </a:prstGeom>
              <a:solidFill>
                <a:schemeClr val="accent1"/>
              </a:solidFill>
              <a:ln w="12700">
                <a:solidFill>
                  <a:schemeClr val="tx1"/>
                </a:solidFill>
                <a:miter lim="800000"/>
                <a:headEnd/>
                <a:tailEnd/>
              </a:ln>
              <a:effectLst/>
            </p:spPr>
            <p:txBody>
              <a:bodyPr wrap="none" anchor="ctr"/>
              <a:lstStyle/>
              <a:p>
                <a:endParaRPr lang="en-US"/>
              </a:p>
            </p:txBody>
          </p:sp>
          <p:sp>
            <p:nvSpPr>
              <p:cNvPr id="6165" name="Line 21"/>
              <p:cNvSpPr>
                <a:spLocks noChangeShapeType="1"/>
              </p:cNvSpPr>
              <p:nvPr/>
            </p:nvSpPr>
            <p:spPr bwMode="auto">
              <a:xfrm>
                <a:off x="3195" y="2336"/>
                <a:ext cx="0" cy="129"/>
              </a:xfrm>
              <a:prstGeom prst="line">
                <a:avLst/>
              </a:prstGeom>
              <a:noFill/>
              <a:ln w="12700">
                <a:solidFill>
                  <a:schemeClr val="tx1"/>
                </a:solidFill>
                <a:round/>
                <a:headEnd/>
                <a:tailEnd/>
              </a:ln>
              <a:effectLst/>
            </p:spPr>
            <p:txBody>
              <a:bodyPr wrap="none" anchor="ctr"/>
              <a:lstStyle/>
              <a:p>
                <a:endParaRPr lang="en-US"/>
              </a:p>
            </p:txBody>
          </p:sp>
          <p:sp>
            <p:nvSpPr>
              <p:cNvPr id="6166" name="Line 22"/>
              <p:cNvSpPr>
                <a:spLocks noChangeShapeType="1"/>
              </p:cNvSpPr>
              <p:nvPr/>
            </p:nvSpPr>
            <p:spPr bwMode="auto">
              <a:xfrm flipH="1">
                <a:off x="3053" y="2471"/>
                <a:ext cx="143" cy="55"/>
              </a:xfrm>
              <a:prstGeom prst="line">
                <a:avLst/>
              </a:prstGeom>
              <a:noFill/>
              <a:ln w="12700">
                <a:solidFill>
                  <a:schemeClr val="tx1"/>
                </a:solidFill>
                <a:round/>
                <a:headEnd/>
                <a:tailEnd/>
              </a:ln>
              <a:effectLst/>
            </p:spPr>
            <p:txBody>
              <a:bodyPr wrap="none" anchor="ctr"/>
              <a:lstStyle/>
              <a:p>
                <a:endParaRPr lang="en-US"/>
              </a:p>
            </p:txBody>
          </p:sp>
          <p:sp>
            <p:nvSpPr>
              <p:cNvPr id="6167" name="Line 23"/>
              <p:cNvSpPr>
                <a:spLocks noChangeShapeType="1"/>
              </p:cNvSpPr>
              <p:nvPr/>
            </p:nvSpPr>
            <p:spPr bwMode="auto">
              <a:xfrm>
                <a:off x="3199" y="2472"/>
                <a:ext cx="126" cy="56"/>
              </a:xfrm>
              <a:prstGeom prst="line">
                <a:avLst/>
              </a:prstGeom>
              <a:noFill/>
              <a:ln w="12700">
                <a:solidFill>
                  <a:schemeClr val="tx1"/>
                </a:solidFill>
                <a:round/>
                <a:headEnd/>
                <a:tailEnd/>
              </a:ln>
              <a:effectLst/>
            </p:spPr>
            <p:txBody>
              <a:bodyPr wrap="none" anchor="ctr"/>
              <a:lstStyle/>
              <a:p>
                <a:endParaRPr lang="en-US"/>
              </a:p>
            </p:txBody>
          </p:sp>
        </p:grpSp>
        <p:sp>
          <p:nvSpPr>
            <p:cNvPr id="6169" name="Rectangle 25"/>
            <p:cNvSpPr>
              <a:spLocks noChangeArrowheads="1"/>
            </p:cNvSpPr>
            <p:nvPr/>
          </p:nvSpPr>
          <p:spPr bwMode="auto">
            <a:xfrm>
              <a:off x="3331" y="2324"/>
              <a:ext cx="810" cy="210"/>
            </a:xfrm>
            <a:prstGeom prst="rect">
              <a:avLst/>
            </a:prstGeom>
            <a:noFill/>
            <a:ln w="12700">
              <a:noFill/>
              <a:miter lim="800000"/>
              <a:headEnd/>
              <a:tailEnd/>
            </a:ln>
            <a:effectLst/>
          </p:spPr>
          <p:txBody>
            <a:bodyPr wrap="none" lIns="90488" tIns="44450" rIns="90488" bIns="44450">
              <a:spAutoFit/>
            </a:bodyPr>
            <a:lstStyle/>
            <a:p>
              <a:r>
                <a:rPr lang="en-US" sz="1600">
                  <a:latin typeface="Book Antiqua" pitchFamily="18" charset="0"/>
                </a:rPr>
                <a:t>Cooperative</a:t>
              </a:r>
            </a:p>
          </p:txBody>
        </p:sp>
      </p:grpSp>
      <p:grpSp>
        <p:nvGrpSpPr>
          <p:cNvPr id="7" name="Group 33"/>
          <p:cNvGrpSpPr>
            <a:grpSpLocks/>
          </p:cNvGrpSpPr>
          <p:nvPr/>
        </p:nvGrpSpPr>
        <p:grpSpPr bwMode="auto">
          <a:xfrm>
            <a:off x="5099050" y="2470150"/>
            <a:ext cx="2132013" cy="577850"/>
            <a:chOff x="3212" y="1556"/>
            <a:chExt cx="1343" cy="364"/>
          </a:xfrm>
        </p:grpSpPr>
        <p:sp>
          <p:nvSpPr>
            <p:cNvPr id="6171" name="Rectangle 27"/>
            <p:cNvSpPr>
              <a:spLocks noChangeArrowheads="1"/>
            </p:cNvSpPr>
            <p:nvPr/>
          </p:nvSpPr>
          <p:spPr bwMode="auto">
            <a:xfrm>
              <a:off x="3459" y="1556"/>
              <a:ext cx="1096" cy="364"/>
            </a:xfrm>
            <a:prstGeom prst="rect">
              <a:avLst/>
            </a:prstGeom>
            <a:noFill/>
            <a:ln w="12700">
              <a:noFill/>
              <a:miter lim="800000"/>
              <a:headEnd/>
              <a:tailEnd/>
            </a:ln>
            <a:effectLst/>
          </p:spPr>
          <p:txBody>
            <a:bodyPr wrap="none" lIns="90488" tIns="44450" rIns="90488" bIns="44450">
              <a:spAutoFit/>
            </a:bodyPr>
            <a:lstStyle/>
            <a:p>
              <a:r>
                <a:rPr lang="en-US" sz="1600">
                  <a:latin typeface="Book Antiqua" pitchFamily="18" charset="0"/>
                </a:rPr>
                <a:t>High-Performing</a:t>
              </a:r>
            </a:p>
            <a:p>
              <a:r>
                <a:rPr lang="en-US" sz="1600">
                  <a:latin typeface="Book Antiqua" pitchFamily="18" charset="0"/>
                </a:rPr>
                <a:t>Cooperative</a:t>
              </a:r>
            </a:p>
          </p:txBody>
        </p:sp>
        <p:grpSp>
          <p:nvGrpSpPr>
            <p:cNvPr id="8" name="Group 32"/>
            <p:cNvGrpSpPr>
              <a:grpSpLocks/>
            </p:cNvGrpSpPr>
            <p:nvPr/>
          </p:nvGrpSpPr>
          <p:grpSpPr bwMode="auto">
            <a:xfrm>
              <a:off x="3212" y="1644"/>
              <a:ext cx="280" cy="200"/>
              <a:chOff x="3212" y="1644"/>
              <a:chExt cx="280" cy="200"/>
            </a:xfrm>
          </p:grpSpPr>
          <p:sp>
            <p:nvSpPr>
              <p:cNvPr id="6172" name="AutoShape 28"/>
              <p:cNvSpPr>
                <a:spLocks noChangeArrowheads="1"/>
              </p:cNvSpPr>
              <p:nvPr/>
            </p:nvSpPr>
            <p:spPr bwMode="auto">
              <a:xfrm>
                <a:off x="3212" y="1644"/>
                <a:ext cx="280" cy="200"/>
              </a:xfrm>
              <a:prstGeom prst="triangle">
                <a:avLst>
                  <a:gd name="adj" fmla="val 49995"/>
                </a:avLst>
              </a:prstGeom>
              <a:solidFill>
                <a:schemeClr val="accent1"/>
              </a:solidFill>
              <a:ln w="12700">
                <a:solidFill>
                  <a:schemeClr val="tx1"/>
                </a:solidFill>
                <a:miter lim="800000"/>
                <a:headEnd/>
                <a:tailEnd/>
              </a:ln>
              <a:effectLst/>
            </p:spPr>
            <p:txBody>
              <a:bodyPr wrap="none" anchor="ctr"/>
              <a:lstStyle/>
              <a:p>
                <a:endParaRPr lang="en-US"/>
              </a:p>
            </p:txBody>
          </p:sp>
          <p:sp>
            <p:nvSpPr>
              <p:cNvPr id="6173" name="Line 29"/>
              <p:cNvSpPr>
                <a:spLocks noChangeShapeType="1"/>
              </p:cNvSpPr>
              <p:nvPr/>
            </p:nvSpPr>
            <p:spPr bwMode="auto">
              <a:xfrm>
                <a:off x="3355" y="1648"/>
                <a:ext cx="0" cy="129"/>
              </a:xfrm>
              <a:prstGeom prst="line">
                <a:avLst/>
              </a:prstGeom>
              <a:noFill/>
              <a:ln w="12700">
                <a:solidFill>
                  <a:schemeClr val="tx1"/>
                </a:solidFill>
                <a:round/>
                <a:headEnd/>
                <a:tailEnd/>
              </a:ln>
              <a:effectLst/>
            </p:spPr>
            <p:txBody>
              <a:bodyPr wrap="none" anchor="ctr"/>
              <a:lstStyle/>
              <a:p>
                <a:endParaRPr lang="en-US"/>
              </a:p>
            </p:txBody>
          </p:sp>
          <p:sp>
            <p:nvSpPr>
              <p:cNvPr id="6174" name="Line 30"/>
              <p:cNvSpPr>
                <a:spLocks noChangeShapeType="1"/>
              </p:cNvSpPr>
              <p:nvPr/>
            </p:nvSpPr>
            <p:spPr bwMode="auto">
              <a:xfrm flipH="1">
                <a:off x="3213" y="1783"/>
                <a:ext cx="143" cy="55"/>
              </a:xfrm>
              <a:prstGeom prst="line">
                <a:avLst/>
              </a:prstGeom>
              <a:noFill/>
              <a:ln w="12700">
                <a:solidFill>
                  <a:schemeClr val="tx1"/>
                </a:solidFill>
                <a:round/>
                <a:headEnd/>
                <a:tailEnd/>
              </a:ln>
              <a:effectLst/>
            </p:spPr>
            <p:txBody>
              <a:bodyPr wrap="none" anchor="ctr"/>
              <a:lstStyle/>
              <a:p>
                <a:endParaRPr lang="en-US"/>
              </a:p>
            </p:txBody>
          </p:sp>
          <p:sp>
            <p:nvSpPr>
              <p:cNvPr id="6175" name="Line 31"/>
              <p:cNvSpPr>
                <a:spLocks noChangeShapeType="1"/>
              </p:cNvSpPr>
              <p:nvPr/>
            </p:nvSpPr>
            <p:spPr bwMode="auto">
              <a:xfrm>
                <a:off x="3359" y="1784"/>
                <a:ext cx="126" cy="56"/>
              </a:xfrm>
              <a:prstGeom prst="line">
                <a:avLst/>
              </a:prstGeom>
              <a:noFill/>
              <a:ln w="12700">
                <a:solidFill>
                  <a:schemeClr val="tx1"/>
                </a:solidFill>
                <a:round/>
                <a:headEnd/>
                <a:tailEnd/>
              </a:ln>
              <a:effectLst/>
            </p:spPr>
            <p:txBody>
              <a:bodyPr wrap="none" anchor="ctr"/>
              <a:lstStyle/>
              <a:p>
                <a:endParaRPr lang="en-US"/>
              </a:p>
            </p:txBody>
          </p:sp>
        </p:grpSp>
      </p:grpSp>
      <p:grpSp>
        <p:nvGrpSpPr>
          <p:cNvPr id="9" name="Group 39"/>
          <p:cNvGrpSpPr>
            <a:grpSpLocks/>
          </p:cNvGrpSpPr>
          <p:nvPr/>
        </p:nvGrpSpPr>
        <p:grpSpPr bwMode="auto">
          <a:xfrm>
            <a:off x="4540250" y="4464050"/>
            <a:ext cx="1590675" cy="358775"/>
            <a:chOff x="2860" y="2812"/>
            <a:chExt cx="1002" cy="226"/>
          </a:xfrm>
        </p:grpSpPr>
        <p:sp>
          <p:nvSpPr>
            <p:cNvPr id="6178" name="Rectangle 34"/>
            <p:cNvSpPr>
              <a:spLocks noChangeArrowheads="1"/>
            </p:cNvSpPr>
            <p:nvPr/>
          </p:nvSpPr>
          <p:spPr bwMode="auto">
            <a:xfrm>
              <a:off x="3115" y="2828"/>
              <a:ext cx="747" cy="210"/>
            </a:xfrm>
            <a:prstGeom prst="rect">
              <a:avLst/>
            </a:prstGeom>
            <a:noFill/>
            <a:ln w="12700">
              <a:noFill/>
              <a:miter lim="800000"/>
              <a:headEnd/>
              <a:tailEnd/>
            </a:ln>
            <a:effectLst/>
          </p:spPr>
          <p:txBody>
            <a:bodyPr wrap="none" lIns="90488" tIns="44450" rIns="90488" bIns="44450">
              <a:spAutoFit/>
            </a:bodyPr>
            <a:lstStyle/>
            <a:p>
              <a:r>
                <a:rPr lang="en-US" sz="1600">
                  <a:latin typeface="Book Antiqua" pitchFamily="18" charset="0"/>
                </a:rPr>
                <a:t>Traditional</a:t>
              </a:r>
            </a:p>
          </p:txBody>
        </p:sp>
        <p:sp>
          <p:nvSpPr>
            <p:cNvPr id="6179" name="AutoShape 35"/>
            <p:cNvSpPr>
              <a:spLocks noChangeArrowheads="1"/>
            </p:cNvSpPr>
            <p:nvPr/>
          </p:nvSpPr>
          <p:spPr bwMode="auto">
            <a:xfrm>
              <a:off x="2860" y="2812"/>
              <a:ext cx="280" cy="200"/>
            </a:xfrm>
            <a:prstGeom prst="triangle">
              <a:avLst>
                <a:gd name="adj" fmla="val 49995"/>
              </a:avLst>
            </a:prstGeom>
            <a:solidFill>
              <a:schemeClr val="accent1"/>
            </a:solidFill>
            <a:ln w="12700">
              <a:solidFill>
                <a:schemeClr val="tx1"/>
              </a:solidFill>
              <a:miter lim="800000"/>
              <a:headEnd/>
              <a:tailEnd/>
            </a:ln>
            <a:effectLst/>
          </p:spPr>
          <p:txBody>
            <a:bodyPr wrap="none" anchor="ctr"/>
            <a:lstStyle/>
            <a:p>
              <a:endParaRPr lang="en-US"/>
            </a:p>
          </p:txBody>
        </p:sp>
        <p:sp>
          <p:nvSpPr>
            <p:cNvPr id="6180" name="Line 36"/>
            <p:cNvSpPr>
              <a:spLocks noChangeShapeType="1"/>
            </p:cNvSpPr>
            <p:nvPr/>
          </p:nvSpPr>
          <p:spPr bwMode="auto">
            <a:xfrm>
              <a:off x="3003" y="2816"/>
              <a:ext cx="0" cy="129"/>
            </a:xfrm>
            <a:prstGeom prst="line">
              <a:avLst/>
            </a:prstGeom>
            <a:noFill/>
            <a:ln w="12700">
              <a:solidFill>
                <a:schemeClr val="tx1"/>
              </a:solidFill>
              <a:round/>
              <a:headEnd/>
              <a:tailEnd/>
            </a:ln>
            <a:effectLst/>
          </p:spPr>
          <p:txBody>
            <a:bodyPr wrap="none" anchor="ctr"/>
            <a:lstStyle/>
            <a:p>
              <a:endParaRPr lang="en-US"/>
            </a:p>
          </p:txBody>
        </p:sp>
        <p:sp>
          <p:nvSpPr>
            <p:cNvPr id="6181" name="Line 37"/>
            <p:cNvSpPr>
              <a:spLocks noChangeShapeType="1"/>
            </p:cNvSpPr>
            <p:nvPr/>
          </p:nvSpPr>
          <p:spPr bwMode="auto">
            <a:xfrm flipH="1">
              <a:off x="2861" y="2951"/>
              <a:ext cx="143" cy="55"/>
            </a:xfrm>
            <a:prstGeom prst="line">
              <a:avLst/>
            </a:prstGeom>
            <a:noFill/>
            <a:ln w="12700">
              <a:solidFill>
                <a:schemeClr val="tx1"/>
              </a:solidFill>
              <a:round/>
              <a:headEnd/>
              <a:tailEnd/>
            </a:ln>
            <a:effectLst/>
          </p:spPr>
          <p:txBody>
            <a:bodyPr wrap="none" anchor="ctr"/>
            <a:lstStyle/>
            <a:p>
              <a:endParaRPr lang="en-US"/>
            </a:p>
          </p:txBody>
        </p:sp>
        <p:sp>
          <p:nvSpPr>
            <p:cNvPr id="6182" name="Line 38"/>
            <p:cNvSpPr>
              <a:spLocks noChangeShapeType="1"/>
            </p:cNvSpPr>
            <p:nvPr/>
          </p:nvSpPr>
          <p:spPr bwMode="auto">
            <a:xfrm>
              <a:off x="3007" y="2952"/>
              <a:ext cx="126" cy="56"/>
            </a:xfrm>
            <a:prstGeom prst="line">
              <a:avLst/>
            </a:prstGeom>
            <a:noFill/>
            <a:ln w="12700">
              <a:solidFill>
                <a:schemeClr val="tx1"/>
              </a:solidFill>
              <a:round/>
              <a:headEnd/>
              <a:tailEnd/>
            </a:ln>
            <a:effectLst/>
          </p:spPr>
          <p:txBody>
            <a:bodyPr wrap="none" anchor="ctr"/>
            <a:lstStyle/>
            <a:p>
              <a:endParaRPr lang="en-US"/>
            </a:p>
          </p:txBody>
        </p:sp>
      </p:grpSp>
      <p:grpSp>
        <p:nvGrpSpPr>
          <p:cNvPr id="10" name="Group 48"/>
          <p:cNvGrpSpPr>
            <a:grpSpLocks/>
          </p:cNvGrpSpPr>
          <p:nvPr/>
        </p:nvGrpSpPr>
        <p:grpSpPr bwMode="auto">
          <a:xfrm>
            <a:off x="2978150" y="2724150"/>
            <a:ext cx="1701800" cy="965200"/>
            <a:chOff x="1876" y="1716"/>
            <a:chExt cx="1072" cy="608"/>
          </a:xfrm>
        </p:grpSpPr>
        <p:sp>
          <p:nvSpPr>
            <p:cNvPr id="6184" name="Rectangle 40"/>
            <p:cNvSpPr>
              <a:spLocks noChangeArrowheads="1"/>
            </p:cNvSpPr>
            <p:nvPr/>
          </p:nvSpPr>
          <p:spPr bwMode="auto">
            <a:xfrm>
              <a:off x="2020" y="1796"/>
              <a:ext cx="168" cy="5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6185" name="Rectangle 41"/>
            <p:cNvSpPr>
              <a:spLocks noChangeArrowheads="1"/>
            </p:cNvSpPr>
            <p:nvPr/>
          </p:nvSpPr>
          <p:spPr bwMode="auto">
            <a:xfrm>
              <a:off x="2227" y="1716"/>
              <a:ext cx="638" cy="518"/>
            </a:xfrm>
            <a:prstGeom prst="rect">
              <a:avLst/>
            </a:prstGeom>
            <a:noFill/>
            <a:ln w="12700">
              <a:noFill/>
              <a:miter lim="800000"/>
              <a:headEnd/>
              <a:tailEnd/>
            </a:ln>
            <a:effectLst/>
          </p:spPr>
          <p:txBody>
            <a:bodyPr wrap="none" lIns="90488" tIns="44450" rIns="90488" bIns="44450">
              <a:spAutoFit/>
            </a:bodyPr>
            <a:lstStyle/>
            <a:p>
              <a:r>
                <a:rPr lang="en-US" sz="1600">
                  <a:latin typeface="Book Antiqua" pitchFamily="18" charset="0"/>
                </a:rPr>
                <a:t>members</a:t>
              </a:r>
            </a:p>
            <a:p>
              <a:endParaRPr lang="en-US" sz="1600">
                <a:latin typeface="Book Antiqua" pitchFamily="18" charset="0"/>
              </a:endParaRPr>
            </a:p>
            <a:p>
              <a:r>
                <a:rPr lang="en-US" sz="1600">
                  <a:latin typeface="Book Antiqua" pitchFamily="18" charset="0"/>
                </a:rPr>
                <a:t>team</a:t>
              </a:r>
            </a:p>
          </p:txBody>
        </p:sp>
        <p:grpSp>
          <p:nvGrpSpPr>
            <p:cNvPr id="11" name="Group 46"/>
            <p:cNvGrpSpPr>
              <a:grpSpLocks/>
            </p:cNvGrpSpPr>
            <p:nvPr/>
          </p:nvGrpSpPr>
          <p:grpSpPr bwMode="auto">
            <a:xfrm>
              <a:off x="1988" y="2044"/>
              <a:ext cx="280" cy="200"/>
              <a:chOff x="1988" y="2044"/>
              <a:chExt cx="280" cy="200"/>
            </a:xfrm>
          </p:grpSpPr>
          <p:sp>
            <p:nvSpPr>
              <p:cNvPr id="6186" name="AutoShape 42"/>
              <p:cNvSpPr>
                <a:spLocks noChangeArrowheads="1"/>
              </p:cNvSpPr>
              <p:nvPr/>
            </p:nvSpPr>
            <p:spPr bwMode="auto">
              <a:xfrm>
                <a:off x="1988" y="2044"/>
                <a:ext cx="280" cy="200"/>
              </a:xfrm>
              <a:prstGeom prst="triangle">
                <a:avLst>
                  <a:gd name="adj" fmla="val 49995"/>
                </a:avLst>
              </a:prstGeom>
              <a:solidFill>
                <a:schemeClr val="accent1"/>
              </a:solidFill>
              <a:ln w="12700">
                <a:solidFill>
                  <a:schemeClr val="tx1"/>
                </a:solidFill>
                <a:miter lim="800000"/>
                <a:headEnd/>
                <a:tailEnd/>
              </a:ln>
              <a:effectLst/>
            </p:spPr>
            <p:txBody>
              <a:bodyPr wrap="none" anchor="ctr"/>
              <a:lstStyle/>
              <a:p>
                <a:endParaRPr lang="en-US"/>
              </a:p>
            </p:txBody>
          </p:sp>
          <p:sp>
            <p:nvSpPr>
              <p:cNvPr id="6187" name="Line 43"/>
              <p:cNvSpPr>
                <a:spLocks noChangeShapeType="1"/>
              </p:cNvSpPr>
              <p:nvPr/>
            </p:nvSpPr>
            <p:spPr bwMode="auto">
              <a:xfrm>
                <a:off x="2131" y="2048"/>
                <a:ext cx="0" cy="129"/>
              </a:xfrm>
              <a:prstGeom prst="line">
                <a:avLst/>
              </a:prstGeom>
              <a:noFill/>
              <a:ln w="12700">
                <a:solidFill>
                  <a:schemeClr val="tx1"/>
                </a:solidFill>
                <a:round/>
                <a:headEnd/>
                <a:tailEnd/>
              </a:ln>
              <a:effectLst/>
            </p:spPr>
            <p:txBody>
              <a:bodyPr wrap="none" anchor="ctr"/>
              <a:lstStyle/>
              <a:p>
                <a:endParaRPr lang="en-US"/>
              </a:p>
            </p:txBody>
          </p:sp>
          <p:sp>
            <p:nvSpPr>
              <p:cNvPr id="6188" name="Line 44"/>
              <p:cNvSpPr>
                <a:spLocks noChangeShapeType="1"/>
              </p:cNvSpPr>
              <p:nvPr/>
            </p:nvSpPr>
            <p:spPr bwMode="auto">
              <a:xfrm flipH="1">
                <a:off x="1989" y="2183"/>
                <a:ext cx="143" cy="55"/>
              </a:xfrm>
              <a:prstGeom prst="line">
                <a:avLst/>
              </a:prstGeom>
              <a:noFill/>
              <a:ln w="12700">
                <a:solidFill>
                  <a:schemeClr val="tx1"/>
                </a:solidFill>
                <a:round/>
                <a:headEnd/>
                <a:tailEnd/>
              </a:ln>
              <a:effectLst/>
            </p:spPr>
            <p:txBody>
              <a:bodyPr wrap="none" anchor="ctr"/>
              <a:lstStyle/>
              <a:p>
                <a:endParaRPr lang="en-US"/>
              </a:p>
            </p:txBody>
          </p:sp>
          <p:sp>
            <p:nvSpPr>
              <p:cNvPr id="6189" name="Line 45"/>
              <p:cNvSpPr>
                <a:spLocks noChangeShapeType="1"/>
              </p:cNvSpPr>
              <p:nvPr/>
            </p:nvSpPr>
            <p:spPr bwMode="auto">
              <a:xfrm>
                <a:off x="2135" y="2184"/>
                <a:ext cx="126" cy="56"/>
              </a:xfrm>
              <a:prstGeom prst="line">
                <a:avLst/>
              </a:prstGeom>
              <a:noFill/>
              <a:ln w="12700">
                <a:solidFill>
                  <a:schemeClr val="tx1"/>
                </a:solidFill>
                <a:round/>
                <a:headEnd/>
                <a:tailEnd/>
              </a:ln>
              <a:effectLst/>
            </p:spPr>
            <p:txBody>
              <a:bodyPr wrap="none" anchor="ctr"/>
              <a:lstStyle/>
              <a:p>
                <a:endParaRPr lang="en-US"/>
              </a:p>
            </p:txBody>
          </p:sp>
        </p:grpSp>
        <p:sp>
          <p:nvSpPr>
            <p:cNvPr id="6191" name="Rectangle 47"/>
            <p:cNvSpPr>
              <a:spLocks noChangeArrowheads="1"/>
            </p:cNvSpPr>
            <p:nvPr/>
          </p:nvSpPr>
          <p:spPr bwMode="auto">
            <a:xfrm>
              <a:off x="1876" y="1732"/>
              <a:ext cx="1072" cy="592"/>
            </a:xfrm>
            <a:prstGeom prst="rect">
              <a:avLst/>
            </a:prstGeom>
            <a:noFill/>
            <a:ln w="12700">
              <a:solidFill>
                <a:schemeClr val="tx1"/>
              </a:solidFill>
              <a:miter lim="800000"/>
              <a:headEnd/>
              <a:tailEnd/>
            </a:ln>
            <a:effectLst/>
          </p:spPr>
          <p:txBody>
            <a:bodyPr wrap="none" anchor="ctr"/>
            <a:lstStyle/>
            <a:p>
              <a:endParaRPr lang="en-US"/>
            </a:p>
          </p:txBody>
        </p:sp>
      </p:grpSp>
      <p:sp>
        <p:nvSpPr>
          <p:cNvPr id="6193" name="Freeform 49"/>
          <p:cNvSpPr>
            <a:spLocks/>
          </p:cNvSpPr>
          <p:nvPr/>
        </p:nvSpPr>
        <p:spPr bwMode="auto">
          <a:xfrm>
            <a:off x="2654300" y="2832100"/>
            <a:ext cx="2668588" cy="2465388"/>
          </a:xfrm>
          <a:custGeom>
            <a:avLst/>
            <a:gdLst/>
            <a:ahLst/>
            <a:cxnLst>
              <a:cxn ang="0">
                <a:pos x="0" y="1136"/>
              </a:cxn>
              <a:cxn ang="0">
                <a:pos x="736" y="1552"/>
              </a:cxn>
              <a:cxn ang="0">
                <a:pos x="1328" y="1168"/>
              </a:cxn>
              <a:cxn ang="0">
                <a:pos x="1512" y="688"/>
              </a:cxn>
              <a:cxn ang="0">
                <a:pos x="1680" y="0"/>
              </a:cxn>
            </a:cxnLst>
            <a:rect l="0" t="0" r="r" b="b"/>
            <a:pathLst>
              <a:path w="1681" h="1553">
                <a:moveTo>
                  <a:pt x="0" y="1136"/>
                </a:moveTo>
                <a:lnTo>
                  <a:pt x="736" y="1552"/>
                </a:lnTo>
                <a:lnTo>
                  <a:pt x="1328" y="1168"/>
                </a:lnTo>
                <a:lnTo>
                  <a:pt x="1512" y="688"/>
                </a:lnTo>
                <a:lnTo>
                  <a:pt x="1680" y="0"/>
                </a:lnTo>
              </a:path>
            </a:pathLst>
          </a:custGeom>
          <a:noFill/>
          <a:ln w="25400" cap="rnd" cmpd="sng">
            <a:solidFill>
              <a:schemeClr val="tx1"/>
            </a:solidFill>
            <a:prstDash val="solid"/>
            <a:round/>
            <a:headEnd type="none" w="med" len="med"/>
            <a:tailEnd type="none" w="med" len="med"/>
          </a:ln>
          <a:effectLst/>
        </p:spPr>
        <p:txBody>
          <a:bodyPr/>
          <a:lstStyle/>
          <a:p>
            <a:endParaRPr lang="en-US"/>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is AguaClara going?</a:t>
            </a:r>
            <a:endParaRPr lang="en-US" dirty="0"/>
          </a:p>
        </p:txBody>
      </p:sp>
      <p:sp>
        <p:nvSpPr>
          <p:cNvPr id="3" name="Content Placeholder 2"/>
          <p:cNvSpPr>
            <a:spLocks noGrp="1"/>
          </p:cNvSpPr>
          <p:nvPr>
            <p:ph idx="1"/>
          </p:nvPr>
        </p:nvSpPr>
        <p:spPr/>
        <p:txBody>
          <a:bodyPr/>
          <a:lstStyle/>
          <a:p>
            <a:r>
              <a:rPr lang="en-US" dirty="0" smtClean="0"/>
              <a:t>Do you know why you are doing what you are doing?</a:t>
            </a:r>
          </a:p>
          <a:p>
            <a:r>
              <a:rPr lang="en-US" dirty="0" smtClean="0"/>
              <a:t>Where are you taking AguaClara?</a:t>
            </a:r>
          </a:p>
          <a:p>
            <a:r>
              <a:rPr lang="en-US" dirty="0" smtClean="0"/>
              <a:t>Where do you want AguaClara to be 5 years from now?</a:t>
            </a:r>
          </a:p>
          <a:p>
            <a:r>
              <a:rPr lang="en-US" dirty="0" smtClean="0"/>
              <a:t>What steps do we need</a:t>
            </a:r>
            <a:br>
              <a:rPr lang="en-US" dirty="0" smtClean="0"/>
            </a:br>
            <a:r>
              <a:rPr lang="en-US" dirty="0" smtClean="0"/>
              <a:t>to take now to get </a:t>
            </a:r>
            <a:br>
              <a:rPr lang="en-US" dirty="0" smtClean="0"/>
            </a:br>
            <a:r>
              <a:rPr lang="en-US" dirty="0" smtClean="0"/>
              <a:t>where we want to go?</a:t>
            </a:r>
          </a:p>
          <a:p>
            <a:endParaRPr lang="en-US" dirty="0" smtClean="0"/>
          </a:p>
          <a:p>
            <a:endParaRPr lang="en-US" dirty="0"/>
          </a:p>
        </p:txBody>
      </p:sp>
      <p:grpSp>
        <p:nvGrpSpPr>
          <p:cNvPr id="4" name="Group 2"/>
          <p:cNvGrpSpPr>
            <a:grpSpLocks/>
          </p:cNvGrpSpPr>
          <p:nvPr/>
        </p:nvGrpSpPr>
        <p:grpSpPr bwMode="auto">
          <a:xfrm>
            <a:off x="5029200" y="3810000"/>
            <a:ext cx="4114800" cy="3048000"/>
            <a:chOff x="0" y="0"/>
            <a:chExt cx="5760" cy="4320"/>
          </a:xfrm>
        </p:grpSpPr>
        <p:pic>
          <p:nvPicPr>
            <p:cNvPr id="5" name="Picture 3" descr="IMG_0249"/>
            <p:cNvPicPr>
              <a:picLocks noChangeAspect="1" noChangeArrowheads="1"/>
            </p:cNvPicPr>
            <p:nvPr/>
          </p:nvPicPr>
          <p:blipFill>
            <a:blip r:embed="rId2" cstate="print"/>
            <a:srcRect/>
            <a:stretch>
              <a:fillRect/>
            </a:stretch>
          </p:blipFill>
          <p:spPr bwMode="auto">
            <a:xfrm>
              <a:off x="0" y="0"/>
              <a:ext cx="5760" cy="4320"/>
            </a:xfrm>
            <a:prstGeom prst="rect">
              <a:avLst/>
            </a:prstGeom>
            <a:noFill/>
          </p:spPr>
        </p:pic>
        <p:pic>
          <p:nvPicPr>
            <p:cNvPr id="6" name="Picture 4" descr="IMG_0249"/>
            <p:cNvPicPr>
              <a:picLocks noChangeAspect="1" noChangeArrowheads="1"/>
            </p:cNvPicPr>
            <p:nvPr/>
          </p:nvPicPr>
          <p:blipFill>
            <a:blip r:embed="rId2" cstate="print"/>
            <a:srcRect l="73334" t="74040" r="23334" b="17778"/>
            <a:stretch>
              <a:fillRect/>
            </a:stretch>
          </p:blipFill>
          <p:spPr bwMode="auto">
            <a:xfrm>
              <a:off x="4032" y="3216"/>
              <a:ext cx="192" cy="432"/>
            </a:xfrm>
            <a:prstGeom prst="rect">
              <a:avLst/>
            </a:prstGeom>
            <a:noFill/>
          </p:spPr>
        </p:pic>
        <p:pic>
          <p:nvPicPr>
            <p:cNvPr id="7" name="Picture 5" descr="IMG_0249"/>
            <p:cNvPicPr>
              <a:picLocks noChangeAspect="1" noChangeArrowheads="1"/>
            </p:cNvPicPr>
            <p:nvPr/>
          </p:nvPicPr>
          <p:blipFill>
            <a:blip r:embed="rId2" cstate="print"/>
            <a:srcRect l="65834" t="84445" r="29166" b="13333"/>
            <a:stretch>
              <a:fillRect/>
            </a:stretch>
          </p:blipFill>
          <p:spPr bwMode="auto">
            <a:xfrm>
              <a:off x="3792" y="3552"/>
              <a:ext cx="288" cy="96"/>
            </a:xfrm>
            <a:prstGeom prst="rect">
              <a:avLst/>
            </a:prstGeom>
            <a:noFill/>
          </p:spPr>
        </p:pic>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US" sz="8000" dirty="0" smtClean="0"/>
              <a:t>Continue </a:t>
            </a:r>
            <a:r>
              <a:rPr lang="en-US" sz="8000" dirty="0" smtClean="0"/>
              <a:t>to be a VERY HIGH PERFORMING </a:t>
            </a:r>
            <a:r>
              <a:rPr lang="en-US" sz="8000" dirty="0" smtClean="0"/>
              <a:t>TEAM and DREAM</a:t>
            </a:r>
            <a:endParaRPr lang="en-US" sz="8000" dirty="0" smtClean="0"/>
          </a:p>
          <a:p>
            <a:pPr algn="ctr">
              <a:buNone/>
            </a:pPr>
            <a:endParaRPr lang="en-US" sz="8000" dirty="0"/>
          </a:p>
        </p:txBody>
      </p:sp>
      <p:sp>
        <p:nvSpPr>
          <p:cNvPr id="4" name="Title 1"/>
          <p:cNvSpPr>
            <a:spLocks noGrp="1"/>
          </p:cNvSpPr>
          <p:nvPr>
            <p:ph type="title"/>
          </p:nvPr>
        </p:nvSpPr>
        <p:spPr>
          <a:xfrm>
            <a:off x="289773" y="152400"/>
            <a:ext cx="8001000" cy="1143000"/>
          </a:xfrm>
        </p:spPr>
        <p:txBody>
          <a:bodyPr/>
          <a:lstStyle/>
          <a:p>
            <a:pPr algn="r"/>
            <a:r>
              <a:rPr lang="en-US" sz="6600" dirty="0" smtClean="0"/>
              <a:t>challenge</a:t>
            </a:r>
            <a:endParaRPr lang="en-US" sz="6600" dirty="0"/>
          </a:p>
        </p:txBody>
      </p:sp>
      <p:pic>
        <p:nvPicPr>
          <p:cNvPr id="5" name="Picture 1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04800" y="91180"/>
            <a:ext cx="4343400" cy="1292225"/>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noFill/>
          <a:ln/>
          <a:effectLst/>
        </p:spPr>
        <p:txBody>
          <a:bodyPr lIns="90488" tIns="44450" rIns="90488" bIns="44450" anchor="b"/>
          <a:lstStyle/>
          <a:p>
            <a:r>
              <a:rPr lang="en-US"/>
              <a:t>Cooperative Learning Teams</a:t>
            </a:r>
          </a:p>
        </p:txBody>
      </p:sp>
      <p:sp>
        <p:nvSpPr>
          <p:cNvPr id="9219" name="Rectangle 3"/>
          <p:cNvSpPr>
            <a:spLocks noGrp="1" noChangeArrowheads="1"/>
          </p:cNvSpPr>
          <p:nvPr>
            <p:ph type="body" idx="1"/>
          </p:nvPr>
        </p:nvSpPr>
        <p:spPr>
          <a:xfrm>
            <a:off x="533400" y="1600200"/>
            <a:ext cx="8153400" cy="4114800"/>
          </a:xfrm>
          <a:noFill/>
          <a:ln/>
        </p:spPr>
        <p:txBody>
          <a:bodyPr lIns="90488" tIns="44450" rIns="90488" bIns="44450"/>
          <a:lstStyle/>
          <a:p>
            <a:pPr>
              <a:lnSpc>
                <a:spcPct val="90000"/>
              </a:lnSpc>
            </a:pPr>
            <a:r>
              <a:rPr lang="en-US" sz="2400" dirty="0"/>
              <a:t>Have a goal of </a:t>
            </a:r>
            <a:r>
              <a:rPr lang="en-US" sz="2400" u="sng" dirty="0"/>
              <a:t>maximizing</a:t>
            </a:r>
            <a:r>
              <a:rPr lang="en-US" sz="2400" dirty="0"/>
              <a:t> all members’ </a:t>
            </a:r>
            <a:r>
              <a:rPr lang="en-US" sz="2400" u="sng" dirty="0"/>
              <a:t>learning</a:t>
            </a:r>
          </a:p>
          <a:p>
            <a:pPr>
              <a:lnSpc>
                <a:spcPct val="90000"/>
              </a:lnSpc>
            </a:pPr>
            <a:r>
              <a:rPr lang="en-US" sz="2400" dirty="0"/>
              <a:t>Hold themselves </a:t>
            </a:r>
            <a:r>
              <a:rPr lang="en-US" sz="2400" u="sng" dirty="0"/>
              <a:t>accountable</a:t>
            </a:r>
            <a:r>
              <a:rPr lang="en-US" sz="2400" dirty="0"/>
              <a:t> for doing high quality work</a:t>
            </a:r>
          </a:p>
          <a:p>
            <a:pPr>
              <a:lnSpc>
                <a:spcPct val="90000"/>
              </a:lnSpc>
            </a:pPr>
            <a:r>
              <a:rPr lang="en-US" sz="2400" dirty="0"/>
              <a:t>Work </a:t>
            </a:r>
            <a:r>
              <a:rPr lang="en-US" sz="2400" u="sng" dirty="0"/>
              <a:t>face-to-face</a:t>
            </a:r>
            <a:r>
              <a:rPr lang="en-US" sz="2400" dirty="0"/>
              <a:t> to produce joint work-products</a:t>
            </a:r>
          </a:p>
          <a:p>
            <a:pPr>
              <a:lnSpc>
                <a:spcPct val="90000"/>
              </a:lnSpc>
            </a:pPr>
            <a:r>
              <a:rPr lang="en-US" sz="2400" dirty="0"/>
              <a:t>Promote success through helping, sharing, assisting, explaining, and encouraging</a:t>
            </a:r>
          </a:p>
          <a:p>
            <a:pPr>
              <a:lnSpc>
                <a:spcPct val="90000"/>
              </a:lnSpc>
            </a:pPr>
            <a:r>
              <a:rPr lang="en-US" sz="2400" dirty="0"/>
              <a:t>Provide both </a:t>
            </a:r>
            <a:r>
              <a:rPr lang="en-US" sz="2400" u="sng" dirty="0"/>
              <a:t>academic and personal support </a:t>
            </a:r>
            <a:r>
              <a:rPr lang="en-US" sz="2400" dirty="0"/>
              <a:t>based on a commitment to and caring about each other</a:t>
            </a:r>
          </a:p>
          <a:p>
            <a:pPr>
              <a:lnSpc>
                <a:spcPct val="90000"/>
              </a:lnSpc>
            </a:pPr>
            <a:r>
              <a:rPr lang="en-US" sz="2400" dirty="0"/>
              <a:t>Use teamwork skills to coordinate their efforts and achieve their goals</a:t>
            </a:r>
          </a:p>
          <a:p>
            <a:pPr>
              <a:lnSpc>
                <a:spcPct val="90000"/>
              </a:lnSpc>
            </a:pPr>
            <a:r>
              <a:rPr lang="en-US" sz="2400" u="sng" dirty="0"/>
              <a:t>Share</a:t>
            </a:r>
            <a:r>
              <a:rPr lang="en-US" sz="2400" dirty="0"/>
              <a:t> responsibility for providing </a:t>
            </a:r>
            <a:r>
              <a:rPr lang="en-US" sz="2400" u="sng" dirty="0"/>
              <a:t>leadership</a:t>
            </a:r>
          </a:p>
          <a:p>
            <a:pPr>
              <a:lnSpc>
                <a:spcPct val="90000"/>
              </a:lnSpc>
            </a:pPr>
            <a:r>
              <a:rPr lang="en-US" sz="2400" dirty="0" smtClean="0"/>
              <a:t>Emphasize </a:t>
            </a:r>
            <a:r>
              <a:rPr lang="en-US" sz="2400" u="sng" dirty="0"/>
              <a:t>continual improvement </a:t>
            </a:r>
            <a:r>
              <a:rPr lang="en-US" sz="2400" dirty="0"/>
              <a:t>of the teamwork process</a:t>
            </a: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noFill/>
          <a:ln/>
          <a:effectLst/>
        </p:spPr>
        <p:txBody>
          <a:bodyPr lIns="90488" tIns="44450" rIns="90488" bIns="44450" anchor="b"/>
          <a:lstStyle/>
          <a:p>
            <a:r>
              <a:rPr lang="en-US"/>
              <a:t>High-performance Cooperative Learning Team</a:t>
            </a:r>
          </a:p>
        </p:txBody>
      </p:sp>
      <p:sp>
        <p:nvSpPr>
          <p:cNvPr id="10243" name="Rectangle 3"/>
          <p:cNvSpPr>
            <a:spLocks noGrp="1" noChangeArrowheads="1"/>
          </p:cNvSpPr>
          <p:nvPr>
            <p:ph type="body" idx="1"/>
          </p:nvPr>
        </p:nvSpPr>
        <p:spPr>
          <a:noFill/>
          <a:ln/>
        </p:spPr>
        <p:txBody>
          <a:bodyPr lIns="90488" tIns="44450" rIns="90488" bIns="44450"/>
          <a:lstStyle/>
          <a:p>
            <a:r>
              <a:rPr lang="en-US" sz="2800" dirty="0"/>
              <a:t>Meets all the expectations of the cooperative learning team</a:t>
            </a:r>
          </a:p>
          <a:p>
            <a:r>
              <a:rPr lang="en-US" sz="2800" u="sng" dirty="0"/>
              <a:t>Outperforms all reasonable expectations</a:t>
            </a:r>
            <a:r>
              <a:rPr lang="en-US" sz="2800" dirty="0"/>
              <a:t>, given its membership</a:t>
            </a:r>
          </a:p>
          <a:p>
            <a:r>
              <a:rPr lang="en-US" sz="2800" dirty="0"/>
              <a:t>High level of </a:t>
            </a:r>
            <a:r>
              <a:rPr lang="en-US" sz="2800" u="sng" dirty="0"/>
              <a:t>commitment </a:t>
            </a:r>
          </a:p>
          <a:p>
            <a:r>
              <a:rPr lang="en-US" sz="2800" dirty="0"/>
              <a:t>Mutual concern for each other’s </a:t>
            </a:r>
            <a:r>
              <a:rPr lang="en-US" sz="2800" u="sng" dirty="0"/>
              <a:t>personal growth</a:t>
            </a:r>
          </a:p>
          <a:p>
            <a:r>
              <a:rPr lang="en-US" sz="2800" dirty="0"/>
              <a:t>Achieve high-performance and also have lots of </a:t>
            </a:r>
            <a:r>
              <a:rPr lang="en-US" sz="2800" u="sng" dirty="0"/>
              <a:t>fun</a:t>
            </a: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noFill/>
          <a:ln/>
          <a:effectLst/>
        </p:spPr>
        <p:txBody>
          <a:bodyPr lIns="90488" tIns="44450" rIns="90488" bIns="44450" anchor="b"/>
          <a:lstStyle/>
          <a:p>
            <a:r>
              <a:rPr lang="en-US"/>
              <a:t>What Makes Cooperative Learning Work?</a:t>
            </a:r>
          </a:p>
        </p:txBody>
      </p:sp>
      <p:sp>
        <p:nvSpPr>
          <p:cNvPr id="11267" name="Rectangle 3"/>
          <p:cNvSpPr>
            <a:spLocks noGrp="1" noChangeArrowheads="1"/>
          </p:cNvSpPr>
          <p:nvPr>
            <p:ph type="body" idx="1"/>
          </p:nvPr>
        </p:nvSpPr>
        <p:spPr>
          <a:noFill/>
          <a:ln/>
        </p:spPr>
        <p:txBody>
          <a:bodyPr lIns="90488" tIns="44450" rIns="90488" bIns="44450"/>
          <a:lstStyle/>
          <a:p>
            <a:r>
              <a:rPr lang="en-US" dirty="0"/>
              <a:t>Positive </a:t>
            </a:r>
            <a:r>
              <a:rPr lang="en-US" dirty="0" smtClean="0"/>
              <a:t>interdependence - synergy</a:t>
            </a:r>
            <a:endParaRPr lang="en-US" dirty="0"/>
          </a:p>
          <a:p>
            <a:r>
              <a:rPr lang="en-US" dirty="0"/>
              <a:t>Face-to-face interaction</a:t>
            </a:r>
          </a:p>
          <a:p>
            <a:r>
              <a:rPr lang="en-US" dirty="0"/>
              <a:t>Individual accountability/personal responsibility</a:t>
            </a:r>
          </a:p>
          <a:p>
            <a:r>
              <a:rPr lang="en-US" dirty="0"/>
              <a:t>Teamwork skills</a:t>
            </a:r>
          </a:p>
          <a:p>
            <a:r>
              <a:rPr lang="en-US" dirty="0"/>
              <a:t>Group </a:t>
            </a:r>
            <a:r>
              <a:rPr lang="en-US" dirty="0" smtClean="0"/>
              <a:t>processing – do you do this?</a:t>
            </a:r>
          </a:p>
          <a:p>
            <a:r>
              <a:rPr lang="en-US" dirty="0" smtClean="0"/>
              <a:t>Commitment to each other that extends beyond the team task</a:t>
            </a:r>
            <a:endParaRPr lang="en-US" dirty="0"/>
          </a:p>
        </p:txBody>
      </p:sp>
      <p:sp>
        <p:nvSpPr>
          <p:cNvPr id="5" name="TextBox 4"/>
          <p:cNvSpPr txBox="1"/>
          <p:nvPr/>
        </p:nvSpPr>
        <p:spPr>
          <a:xfrm>
            <a:off x="381000" y="6248400"/>
            <a:ext cx="6141425" cy="523220"/>
          </a:xfrm>
          <a:prstGeom prst="rect">
            <a:avLst/>
          </a:prstGeom>
          <a:noFill/>
        </p:spPr>
        <p:txBody>
          <a:bodyPr wrap="none" rtlCol="0">
            <a:spAutoFit/>
          </a:bodyPr>
          <a:lstStyle/>
          <a:p>
            <a:r>
              <a:rPr lang="en-US" sz="2800" dirty="0" smtClean="0"/>
              <a:t>Reflections on these characteristics? </a:t>
            </a:r>
            <a:endParaRPr lang="en-US" sz="28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AguaClara as a </a:t>
            </a:r>
            <a:r>
              <a:rPr lang="en-US" dirty="0" smtClean="0"/>
              <a:t>Community?</a:t>
            </a:r>
            <a:endParaRPr lang="en-US" dirty="0"/>
          </a:p>
        </p:txBody>
      </p:sp>
      <p:sp>
        <p:nvSpPr>
          <p:cNvPr id="3" name="Content Placeholder 2"/>
          <p:cNvSpPr>
            <a:spLocks noGrp="1"/>
          </p:cNvSpPr>
          <p:nvPr>
            <p:ph idx="1"/>
          </p:nvPr>
        </p:nvSpPr>
        <p:spPr/>
        <p:txBody>
          <a:bodyPr/>
          <a:lstStyle/>
          <a:p>
            <a:r>
              <a:rPr lang="en-US" dirty="0" smtClean="0"/>
              <a:t>High performing teams create a strong sense of community</a:t>
            </a:r>
          </a:p>
          <a:p>
            <a:r>
              <a:rPr lang="en-US" dirty="0" smtClean="0"/>
              <a:t>The AguaClara lunches may be more significant than they first appear!  - Shall we pick a different day?</a:t>
            </a:r>
          </a:p>
          <a:p>
            <a:r>
              <a:rPr lang="en-US" dirty="0" smtClean="0"/>
              <a:t>Challenges… We need to take deliberate steps to build the community spirit given the high turnover rate</a:t>
            </a:r>
            <a:endParaRPr lang="en-US" dirty="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Keys to happiness: Belief and the company of believers</a:t>
            </a:r>
            <a:endParaRPr lang="en-US" dirty="0"/>
          </a:p>
        </p:txBody>
      </p:sp>
      <p:sp>
        <p:nvSpPr>
          <p:cNvPr id="3" name="Content Placeholder 2"/>
          <p:cNvSpPr>
            <a:spLocks noGrp="1"/>
          </p:cNvSpPr>
          <p:nvPr>
            <p:ph idx="1"/>
          </p:nvPr>
        </p:nvSpPr>
        <p:spPr/>
        <p:txBody>
          <a:bodyPr/>
          <a:lstStyle/>
          <a:p>
            <a:r>
              <a:rPr lang="en-US" sz="2400" dirty="0" smtClean="0"/>
              <a:t>To </a:t>
            </a:r>
            <a:r>
              <a:rPr lang="en-US" sz="2400" dirty="0" smtClean="0"/>
              <a:t>make sense of a complicated world and our place in it, humans need to construct meaning. We need to know what is expected of us, how to behave and how to function among other people. Otherwise, our sense of self is at risk.</a:t>
            </a:r>
          </a:p>
          <a:p>
            <a:r>
              <a:rPr lang="en-US" sz="2400" dirty="0" smtClean="0"/>
              <a:t>But our protective systems of belief cannot work without the support of others. </a:t>
            </a:r>
            <a:endParaRPr lang="en-US" sz="2400" dirty="0" smtClean="0"/>
          </a:p>
          <a:p>
            <a:r>
              <a:rPr lang="en-US" sz="2400" dirty="0" smtClean="0"/>
              <a:t>Regardless </a:t>
            </a:r>
            <a:r>
              <a:rPr lang="en-US" sz="2400" dirty="0" smtClean="0"/>
              <a:t>of "what religious or belief system you accept, if you have a set of philosophical beliefs that you hold strongly, and you have others who support you in those beliefs, there's less likelihood you'll be unhappy</a:t>
            </a:r>
            <a:r>
              <a:rPr lang="en-US" sz="2400" dirty="0" smtClean="0"/>
              <a:t>."</a:t>
            </a:r>
            <a:endParaRPr lang="en-US" sz="2400" dirty="0" smtClean="0"/>
          </a:p>
        </p:txBody>
      </p:sp>
      <p:sp>
        <p:nvSpPr>
          <p:cNvPr id="4" name="Rectangle 3"/>
          <p:cNvSpPr/>
          <p:nvPr/>
        </p:nvSpPr>
        <p:spPr>
          <a:xfrm>
            <a:off x="4572000" y="6119336"/>
            <a:ext cx="4572000" cy="738664"/>
          </a:xfrm>
          <a:prstGeom prst="rect">
            <a:avLst/>
          </a:prstGeom>
        </p:spPr>
        <p:txBody>
          <a:bodyPr>
            <a:spAutoFit/>
          </a:bodyPr>
          <a:lstStyle/>
          <a:p>
            <a:r>
              <a:rPr lang="en-US" sz="1400" dirty="0" smtClean="0"/>
              <a:t>Keys to happiness: Belief and the company of believers</a:t>
            </a:r>
          </a:p>
          <a:p>
            <a:r>
              <a:rPr lang="en-US" sz="1400" dirty="0" smtClean="0"/>
              <a:t>By George Lowery</a:t>
            </a:r>
          </a:p>
          <a:p>
            <a:r>
              <a:rPr lang="en-US" sz="1400" dirty="0" err="1" smtClean="0"/>
              <a:t>Brashears</a:t>
            </a:r>
            <a:endParaRPr lang="en-US" sz="1400" dirty="0" smtClean="0"/>
          </a:p>
        </p:txBody>
      </p:sp>
      <p:sp>
        <p:nvSpPr>
          <p:cNvPr id="5" name="TextBox 4"/>
          <p:cNvSpPr txBox="1"/>
          <p:nvPr/>
        </p:nvSpPr>
        <p:spPr>
          <a:xfrm>
            <a:off x="685800" y="5638800"/>
            <a:ext cx="8076250" cy="400110"/>
          </a:xfrm>
          <a:prstGeom prst="rect">
            <a:avLst/>
          </a:prstGeom>
          <a:noFill/>
        </p:spPr>
        <p:txBody>
          <a:bodyPr wrap="none" rtlCol="0">
            <a:spAutoFit/>
          </a:bodyPr>
          <a:lstStyle/>
          <a:p>
            <a:r>
              <a:rPr lang="en-US" sz="2000" dirty="0" smtClean="0"/>
              <a:t>Hanging out with friends who share your values can make you happy!</a:t>
            </a:r>
            <a:endParaRPr lang="en-US" sz="20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talk about </a:t>
            </a:r>
            <a:r>
              <a:rPr lang="en-US" dirty="0" smtClean="0"/>
              <a:t>beliefs </a:t>
            </a:r>
            <a:br>
              <a:rPr lang="en-US" dirty="0" smtClean="0"/>
            </a:br>
            <a:r>
              <a:rPr lang="en-US" dirty="0" smtClean="0"/>
              <a:t>(or guiding principles)?</a:t>
            </a:r>
            <a:endParaRPr lang="en-US" dirty="0"/>
          </a:p>
        </p:txBody>
      </p:sp>
      <p:sp>
        <p:nvSpPr>
          <p:cNvPr id="3" name="Content Placeholder 2"/>
          <p:cNvSpPr>
            <a:spLocks noGrp="1"/>
          </p:cNvSpPr>
          <p:nvPr>
            <p:ph idx="1"/>
          </p:nvPr>
        </p:nvSpPr>
        <p:spPr/>
        <p:txBody>
          <a:bodyPr/>
          <a:lstStyle/>
          <a:p>
            <a:r>
              <a:rPr lang="en-US" dirty="0" smtClean="0"/>
              <a:t>Having the same guiding principles as the people you hang out with isn’t enough… (the guiding principles matter too)</a:t>
            </a:r>
          </a:p>
          <a:p>
            <a:r>
              <a:rPr lang="en-US" dirty="0" smtClean="0"/>
              <a:t>If </a:t>
            </a:r>
            <a:r>
              <a:rPr lang="en-US" dirty="0" smtClean="0"/>
              <a:t>you can connect what you are doing to your guiding principles, then you won’t need to compartmentalize your life into “earning money”, leisure, family, friends</a:t>
            </a:r>
            <a:r>
              <a:rPr lang="en-US" dirty="0" smtClean="0"/>
              <a:t>.</a:t>
            </a:r>
          </a:p>
          <a:p>
            <a:r>
              <a:rPr lang="en-US" dirty="0" smtClean="0"/>
              <a:t>Connecting your passion, your skills, and your guiding principles is very powerful (and empowering)</a:t>
            </a:r>
          </a:p>
          <a:p>
            <a:endParaRPr lang="en-US" dirty="0"/>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AguaClara">
  <a:themeElements>
    <a:clrScheme name="AguaClara 1">
      <a:dk1>
        <a:srgbClr val="000000"/>
      </a:dk1>
      <a:lt1>
        <a:srgbClr val="EFF7FB"/>
      </a:lt1>
      <a:dk2>
        <a:srgbClr val="000000"/>
      </a:dk2>
      <a:lt2>
        <a:srgbClr val="969696"/>
      </a:lt2>
      <a:accent1>
        <a:srgbClr val="0099FF"/>
      </a:accent1>
      <a:accent2>
        <a:srgbClr val="156169"/>
      </a:accent2>
      <a:accent3>
        <a:srgbClr val="F6FAFD"/>
      </a:accent3>
      <a:accent4>
        <a:srgbClr val="000000"/>
      </a:accent4>
      <a:accent5>
        <a:srgbClr val="AACAFF"/>
      </a:accent5>
      <a:accent6>
        <a:srgbClr val="12575E"/>
      </a:accent6>
      <a:hlink>
        <a:srgbClr val="0000FF"/>
      </a:hlink>
      <a:folHlink>
        <a:srgbClr val="C50B1D"/>
      </a:folHlink>
    </a:clrScheme>
    <a:fontScheme name="AguaClara">
      <a:majorFont>
        <a:latin typeface="Arial Black"/>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guaClara 1">
        <a:dk1>
          <a:srgbClr val="000000"/>
        </a:dk1>
        <a:lt1>
          <a:srgbClr val="EFF7FB"/>
        </a:lt1>
        <a:dk2>
          <a:srgbClr val="000000"/>
        </a:dk2>
        <a:lt2>
          <a:srgbClr val="969696"/>
        </a:lt2>
        <a:accent1>
          <a:srgbClr val="0099FF"/>
        </a:accent1>
        <a:accent2>
          <a:srgbClr val="156169"/>
        </a:accent2>
        <a:accent3>
          <a:srgbClr val="F6FAFD"/>
        </a:accent3>
        <a:accent4>
          <a:srgbClr val="000000"/>
        </a:accent4>
        <a:accent5>
          <a:srgbClr val="AACAFF"/>
        </a:accent5>
        <a:accent6>
          <a:srgbClr val="12575E"/>
        </a:accent6>
        <a:hlink>
          <a:srgbClr val="0000FF"/>
        </a:hlink>
        <a:folHlink>
          <a:srgbClr val="C50B1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AguaClara the road">
  <a:themeElements>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39280</TotalTime>
  <Words>1544</Words>
  <Application>Microsoft Office PowerPoint</Application>
  <PresentationFormat>On-screen Show (4:3)</PresentationFormat>
  <Paragraphs>189</Paragraphs>
  <Slides>31</Slides>
  <Notes>8</Notes>
  <HiddenSlides>0</HiddenSlides>
  <MMClips>0</MMClips>
  <ScaleCrop>false</ScaleCrop>
  <HeadingPairs>
    <vt:vector size="4" baseType="variant">
      <vt:variant>
        <vt:lpstr>Theme</vt:lpstr>
      </vt:variant>
      <vt:variant>
        <vt:i4>2</vt:i4>
      </vt:variant>
      <vt:variant>
        <vt:lpstr>Slide Titles</vt:lpstr>
      </vt:variant>
      <vt:variant>
        <vt:i4>31</vt:i4>
      </vt:variant>
    </vt:vector>
  </HeadingPairs>
  <TitlesOfParts>
    <vt:vector size="33" baseType="lpstr">
      <vt:lpstr>AguaClara</vt:lpstr>
      <vt:lpstr>1_AguaClara the road</vt:lpstr>
      <vt:lpstr>Focused on Engineering Excellence  But what facilitates the focus?</vt:lpstr>
      <vt:lpstr>Threads</vt:lpstr>
      <vt:lpstr>Types of Teams</vt:lpstr>
      <vt:lpstr>Cooperative Learning Teams</vt:lpstr>
      <vt:lpstr>High-performance Cooperative Learning Team</vt:lpstr>
      <vt:lpstr>What Makes Cooperative Learning Work?</vt:lpstr>
      <vt:lpstr>AguaClara as a Community?</vt:lpstr>
      <vt:lpstr>Keys to happiness: Belief and the company of believers</vt:lpstr>
      <vt:lpstr>Why talk about beliefs  (or guiding principles)?</vt:lpstr>
      <vt:lpstr>What are guiding principles that influenced you to join AguaClara?</vt:lpstr>
      <vt:lpstr>Monroe’s Philosophy –  a work in progress</vt:lpstr>
      <vt:lpstr>An Optimist’s Perspective</vt:lpstr>
      <vt:lpstr>An optimist’s perspective</vt:lpstr>
      <vt:lpstr>Monroe’s Philosophy</vt:lpstr>
      <vt:lpstr>Don’t burn bridges</vt:lpstr>
      <vt:lpstr>Monroe’s Philosophy</vt:lpstr>
      <vt:lpstr>You always have a choice</vt:lpstr>
      <vt:lpstr>A career goal: Connecting passion, skills, and guiding principles</vt:lpstr>
      <vt:lpstr>How did AguaClara get started?</vt:lpstr>
      <vt:lpstr>Use your choice</vt:lpstr>
      <vt:lpstr>Monroe’s Philosophy</vt:lpstr>
      <vt:lpstr>Exceed Expectations</vt:lpstr>
      <vt:lpstr>Monroe’s Philosophy</vt:lpstr>
      <vt:lpstr>Thomas A. Edison </vt:lpstr>
      <vt:lpstr>Monroe’s Philosophy</vt:lpstr>
      <vt:lpstr>guiding principles</vt:lpstr>
      <vt:lpstr>Design Challenge</vt:lpstr>
      <vt:lpstr>Research Challenge</vt:lpstr>
      <vt:lpstr>Outreach Challenges</vt:lpstr>
      <vt:lpstr>Where is AguaClara going?</vt:lpstr>
      <vt:lpstr>challenge</vt:lpstr>
    </vt:vector>
  </TitlesOfParts>
  <Company>Cornell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CIT Public Labs</dc:creator>
  <cp:lastModifiedBy>mw24</cp:lastModifiedBy>
  <cp:revision>1174</cp:revision>
  <dcterms:created xsi:type="dcterms:W3CDTF">2008-04-07T03:00:52Z</dcterms:created>
  <dcterms:modified xsi:type="dcterms:W3CDTF">2010-02-16T17:58:41Z</dcterms:modified>
</cp:coreProperties>
</file>